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ileron" panose="020B0604020202020204" charset="0"/>
      <p:regular r:id="rId25"/>
    </p:embeddedFont>
    <p:embeddedFont>
      <p:font typeface="Aileron Bold" panose="020B0604020202020204" charset="0"/>
      <p:regular r:id="rId26"/>
    </p:embeddedFont>
    <p:embeddedFont>
      <p:font typeface="Bebas Neue Cyrillic" panose="020B0604020202020204" charset="0"/>
      <p:regular r:id="rId27"/>
    </p:embeddedFont>
    <p:embeddedFont>
      <p:font typeface="Etna Sans Serif" panose="020B0604020202020204" charset="0"/>
      <p:regular r:id="rId28"/>
    </p:embeddedFont>
    <p:embeddedFont>
      <p:font typeface="Loubag" panose="020B0604020202020204" charset="0"/>
      <p:regular r:id="rId29"/>
    </p:embeddedFont>
    <p:embeddedFont>
      <p:font typeface="Nunito Bold" panose="020B0604020202020204" charset="0"/>
      <p:regular r:id="rId30"/>
    </p:embeddedFont>
    <p:embeddedFont>
      <p:font typeface="One Little Font" panose="020B0604020202020204" charset="0"/>
      <p:regular r:id="rId31"/>
    </p:embeddedFont>
    <p:embeddedFont>
      <p:font typeface="One Little Font Bold" panose="020B0604020202020204" charset="0"/>
      <p:regular r:id="rId32"/>
    </p:embeddedFont>
    <p:embeddedFont>
      <p:font typeface="Poppins Medium" panose="00000600000000000000" pitchFamily="2" charset="0"/>
      <p:regular r:id="rId33"/>
    </p:embeddedFont>
    <p:embeddedFont>
      <p:font typeface="Poppins Semi-Bold" panose="020B0604020202020204" charset="0"/>
      <p:regular r:id="rId34"/>
    </p:embeddedFont>
    <p:embeddedFont>
      <p:font typeface="Proxima Nova" panose="020B0604020202020204" charset="0"/>
      <p:regular r:id="rId35"/>
    </p:embeddedFont>
    <p:embeddedFont>
      <p:font typeface="Proxima Nova Bold" panose="020B0604020202020204" charset="0"/>
      <p:regular r:id="rId36"/>
    </p:embeddedFont>
    <p:embeddedFont>
      <p:font typeface="Quicksand 1" panose="020B0604020202020204" charset="0"/>
      <p:regular r:id="rId37"/>
    </p:embeddedFont>
    <p:embeddedFont>
      <p:font typeface="Quicksand 1 Bold" panose="020B0604020202020204" charset="0"/>
      <p:regular r:id="rId38"/>
    </p:embeddedFont>
    <p:embeddedFont>
      <p:font typeface="Quicksand 1 Medium" panose="020B0604020202020204" charset="0"/>
      <p:regular r:id="rId39"/>
    </p:embeddedFont>
    <p:embeddedFont>
      <p:font typeface="Quicksand 2" panose="020B0604020202020204" charset="0"/>
      <p:regular r:id="rId40"/>
    </p:embeddedFont>
    <p:embeddedFont>
      <p:font typeface="Quicksand 2 Bold" panose="020B0604020202020204" charset="0"/>
      <p:regular r:id="rId41"/>
    </p:embeddedFont>
    <p:embeddedFont>
      <p:font typeface="Quicksand 2 Semi-Bold"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Micah intro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Anika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Anika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Rosie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Micah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Anika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Rosie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Anika</a:t>
            </a:r>
          </a:p>
          <a:p>
            <a:r>
              <a:rPr lang="en-US"/>
              <a:t>Discussion- 9 minutes for groups (3 minutes per question.)</a:t>
            </a:r>
          </a:p>
          <a:p>
            <a:r>
              <a:rPr lang="en-US"/>
              <a:t>5 minutes share out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Rosie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Anika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Rosie </a:t>
            </a:r>
          </a:p>
          <a:p>
            <a:endParaRPr lang="en-US"/>
          </a:p>
          <a:p>
            <a:r>
              <a:rPr lang="en-US"/>
              <a:t>The values of EOC are the deeply held beliefs that drive the behaviors of the Educational Outreach Center and the people who support it.  These highly esteemed beliefs are:  </a:t>
            </a:r>
          </a:p>
          <a:p>
            <a:endParaRPr lang="en-US"/>
          </a:p>
          <a:p>
            <a:r>
              <a:rPr lang="en-US"/>
              <a:t>Equity – “The proportional distribution of desirable outcomes across groups. Sometimes confused with equality, equity refers to outcomes while equality connotes equal treatment. More directly, equity is when an individual’s race, gender, socio-economic status, sexual orientation, etc. do not determine their educational, economic, social, or political opportunities” (Diversity.pitt.edu)3. </a:t>
            </a:r>
          </a:p>
          <a:p>
            <a:endParaRPr lang="en-US"/>
          </a:p>
          <a:p>
            <a:r>
              <a:rPr lang="en-US"/>
              <a:t>Strengths-based – “Emphasizes identifying and enhancing natural supports, networks and assets” ​ (Briscoe, Keller, McClain, &amp; Best, 2009)​4 </a:t>
            </a:r>
          </a:p>
          <a:p>
            <a:endParaRPr lang="en-US"/>
          </a:p>
          <a:p>
            <a:r>
              <a:rPr lang="en-US"/>
              <a:t>Synergy – “The advantage that partnerships gain by involving diverse people and organizations in the community” (Lasker &amp; Weiss, 2003)5. </a:t>
            </a:r>
          </a:p>
          <a:p>
            <a:endParaRPr lang="en-US"/>
          </a:p>
          <a:p>
            <a:r>
              <a:rPr lang="en-US"/>
              <a:t>Reciprocity – “A continuous and intentional practice of valuing and drawing on the various forms of knowledge, resources and other assets that each person, contributes to the shared activity and outcomes to a degree that the experience is felt by all to be equitable” (Janke &amp; Clayton, 2012; Dostilio et al., 2012 as cited in Janke, Medlin, Norris, &amp; Shelton, 2019)6 </a:t>
            </a:r>
          </a:p>
          <a:p>
            <a:endParaRPr lang="en-US"/>
          </a:p>
          <a:p>
            <a:r>
              <a:rPr lang="en-US"/>
              <a:t>Culturally sustaining – “Understanding youths’ familial and community backgrounds, ways of understanding and engaging the world, needs, and networks”​ (Delale-O'Connor, et al., 2021)​7, which “center youths’ interests, experiences, and understandings in their learning”​ (Briscoe, Keller, McClain, &amp; Best, 2009)​8.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Anika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Micah </a:t>
            </a:r>
          </a:p>
          <a:p>
            <a:r>
              <a:rPr lang="en-US"/>
              <a:t>According to a 2023 report from the Pennsylvania Department of Human Services (DHS), the graduation rate for foster youth remains substantially lower than their peers. In Pennsylvania, only 50-60% of youth in foster care graduate high school, compared to the state’s overall high school graduation rate of around 88%. </a:t>
            </a:r>
          </a:p>
          <a:p>
            <a:endParaRPr lang="en-US"/>
          </a:p>
          <a:p>
            <a:r>
              <a:rPr lang="en-US"/>
              <a:t>2023 Pennsylvania Foster Youth Education Data Report reveals that approximately 70% of foster youth who age out of the system do not have the financial resources needed to pay for higher education, resulting in significant barriers to enrollment and retention.</a:t>
            </a:r>
          </a:p>
          <a:p>
            <a:endParaRPr lang="en-US"/>
          </a:p>
          <a:p>
            <a:r>
              <a:rPr lang="en-US"/>
              <a:t>In 2023, a Pennsylvania Youth Advocacy Board report highlighted that 1 in 5 foster youth in the state experiences homelessness or housing instability after aging out of the system, which severely impacts their ability to succeed in higher education. Many students struggle to secure stable housing during their college years, and those without supportive housing options often have to drop out or take time off to find a place to live.</a:t>
            </a:r>
          </a:p>
          <a:p>
            <a:endParaRPr lang="en-US"/>
          </a:p>
          <a:p>
            <a:r>
              <a:rPr lang="en-US"/>
              <a:t> A 2023 report by FosterClub indicated that only 30% of foster youth in Pennsylvania reported being fully aware of all the resources available to them on campus, leaving many to miss out on critical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Anika</a:t>
            </a:r>
          </a:p>
          <a:p>
            <a:r>
              <a:rPr lang="en-US"/>
              <a:t>According to a 2023 report from the Pennsylvania Department of Human Services (DHS), the graduation rate for foster youth remains substantially lower than their peers. In Pennsylvania, only 50-60% of youth in foster care graduate high school, compared to the state’s overall high school graduation rate of around 88%. </a:t>
            </a:r>
          </a:p>
          <a:p>
            <a:endParaRPr lang="en-US"/>
          </a:p>
          <a:p>
            <a:r>
              <a:rPr lang="en-US"/>
              <a:t>2023 Pennsylvania Foster Youth Education Data Report reveals that approximately 70% of foster youth who age out of the system do not have the financial resources needed to pay for higher education, resulting in significant barriers to enrollment and retention.</a:t>
            </a:r>
          </a:p>
          <a:p>
            <a:endParaRPr lang="en-US"/>
          </a:p>
          <a:p>
            <a:r>
              <a:rPr lang="en-US"/>
              <a:t>In 2023, a Pennsylvania Youth Advocacy Board report highlighted that 1 in 5 foster youth in the state experiences homelessness or housing instability after aging out of the system, which severely impacts their ability to succeed in higher education. Many students struggle to secure stable housing during their college years, and those without supportive housing options often have to drop out or take time off to find a place to live.</a:t>
            </a:r>
          </a:p>
          <a:p>
            <a:endParaRPr lang="en-US"/>
          </a:p>
          <a:p>
            <a:r>
              <a:rPr lang="en-US"/>
              <a:t> A 2023 report by FosterClub indicated that only 30% of foster youth in Pennsylvania reported being fully aware of all the resources available to them on campus, leaving many to miss out on critical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Rosie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82.png"/><Relationship Id="rId2" Type="http://schemas.openxmlformats.org/officeDocument/2006/relationships/notesSlide" Target="../notesSlides/notesSlide9.xml"/><Relationship Id="rId16"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80.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1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54.png"/><Relationship Id="rId21" Type="http://schemas.openxmlformats.org/officeDocument/2006/relationships/image" Target="../media/image98.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notesSlide" Target="../notesSlides/notesSlide12.xml"/><Relationship Id="rId16" Type="http://schemas.openxmlformats.org/officeDocument/2006/relationships/image" Target="../media/image67.svg"/><Relationship Id="rId20"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19" Type="http://schemas.openxmlformats.org/officeDocument/2006/relationships/image" Target="../media/image70.pn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 Id="rId22" Type="http://schemas.openxmlformats.org/officeDocument/2006/relationships/image" Target="../media/image99.sv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99.svg"/><Relationship Id="rId3" Type="http://schemas.openxmlformats.org/officeDocument/2006/relationships/image" Target="../media/image54.png"/><Relationship Id="rId21" Type="http://schemas.openxmlformats.org/officeDocument/2006/relationships/image" Target="../media/image68.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98.png"/><Relationship Id="rId2" Type="http://schemas.openxmlformats.org/officeDocument/2006/relationships/notesSlide" Target="../notesSlides/notesSlide13.xml"/><Relationship Id="rId16" Type="http://schemas.openxmlformats.org/officeDocument/2006/relationships/image" Target="../media/image67.svg"/><Relationship Id="rId20"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24" Type="http://schemas.openxmlformats.org/officeDocument/2006/relationships/image" Target="../media/image71.sv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0.png"/><Relationship Id="rId10" Type="http://schemas.openxmlformats.org/officeDocument/2006/relationships/image" Target="../media/image61.svg"/><Relationship Id="rId19" Type="http://schemas.openxmlformats.org/officeDocument/2006/relationships/image" Target="../media/image100.pn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 Id="rId22" Type="http://schemas.openxmlformats.org/officeDocument/2006/relationships/image" Target="../media/image69.svg"/></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hyperlink" Target="https://pitt-my.sharepoint.com/:v:/r/personal/mjr266_pitt_edu/Documents/Attachments/video3733990248.mp4?csf=1&amp;web=1&amp;e=iOWmp7&amp;nav=eyJwbGF5YmFja09wdGlvbnMiOnt9LCJyZWZlcnJhbEluZm8iOnsicmVmZXJyYWxBcHAiOiJTdHJlYW1XZWJBcHAiLCJyZWZlcnJhbE1vZGUiOiJtaXMiLCJyZWZlcnJhbFZpZXciOiJwb3N0cm9sbC1jb3B5bGluayIsInJlZmVycmFsUGxheWJhY2tTZXNzaW9uSWQiOiIyMjcxYjk2Yy04MWU5LTQ2OTUtOWNkOS1hMzhjZmVmM2Y0ZTQifX0%3D" TargetMode="External"/><Relationship Id="rId18" Type="http://schemas.openxmlformats.org/officeDocument/2006/relationships/image" Target="../media/image34.sv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103.svg"/><Relationship Id="rId17" Type="http://schemas.openxmlformats.org/officeDocument/2006/relationships/image" Target="../media/image33.png"/><Relationship Id="rId2" Type="http://schemas.openxmlformats.org/officeDocument/2006/relationships/video" Target="../media/media1.mp4"/><Relationship Id="rId16" Type="http://schemas.openxmlformats.org/officeDocument/2006/relationships/image" Target="../media/image106.svg"/><Relationship Id="rId1" Type="http://schemas.microsoft.com/office/2007/relationships/media" Target="../media/media1.mp4"/><Relationship Id="rId6" Type="http://schemas.openxmlformats.org/officeDocument/2006/relationships/image" Target="../media/image24.svg"/><Relationship Id="rId11" Type="http://schemas.openxmlformats.org/officeDocument/2006/relationships/image" Target="../media/image102.png"/><Relationship Id="rId5" Type="http://schemas.openxmlformats.org/officeDocument/2006/relationships/image" Target="../media/image23.png"/><Relationship Id="rId15" Type="http://schemas.openxmlformats.org/officeDocument/2006/relationships/image" Target="../media/image105.png"/><Relationship Id="rId10" Type="http://schemas.openxmlformats.org/officeDocument/2006/relationships/image" Target="../media/image28.svg"/><Relationship Id="rId19" Type="http://schemas.openxmlformats.org/officeDocument/2006/relationships/image" Target="../media/image107.jpeg"/><Relationship Id="rId4" Type="http://schemas.openxmlformats.org/officeDocument/2006/relationships/notesSlide" Target="../notesSlides/notesSlide14.xml"/><Relationship Id="rId9" Type="http://schemas.openxmlformats.org/officeDocument/2006/relationships/image" Target="../media/image27.png"/><Relationship Id="rId14" Type="http://schemas.openxmlformats.org/officeDocument/2006/relationships/image" Target="../media/image104.png"/></Relationships>
</file>

<file path=ppt/slides/_rels/slide16.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8.png"/><Relationship Id="rId2" Type="http://schemas.openxmlformats.org/officeDocument/2006/relationships/notesSlide" Target="../notesSlides/notesSlide16.xml"/><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svg"/><Relationship Id="rId19" Type="http://schemas.openxmlformats.org/officeDocument/2006/relationships/image" Target="../media/image130.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s>
</file>

<file path=ppt/slides/_rels/slide18.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s>
</file>

<file path=ppt/slides/_rels/slide19.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5.sv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154.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153.png"/><Relationship Id="rId2" Type="http://schemas.openxmlformats.org/officeDocument/2006/relationships/image" Target="../media/image54.pn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7.svg"/><Relationship Id="rId18" Type="http://schemas.openxmlformats.org/officeDocument/2006/relationships/image" Target="../media/image162.png"/><Relationship Id="rId3" Type="http://schemas.openxmlformats.org/officeDocument/2006/relationships/image" Target="../media/image24.svg"/><Relationship Id="rId21" Type="http://schemas.openxmlformats.org/officeDocument/2006/relationships/image" Target="../media/image165.png"/><Relationship Id="rId7" Type="http://schemas.openxmlformats.org/officeDocument/2006/relationships/image" Target="../media/image135.svg"/><Relationship Id="rId12" Type="http://schemas.openxmlformats.org/officeDocument/2006/relationships/image" Target="../media/image156.png"/><Relationship Id="rId17" Type="http://schemas.openxmlformats.org/officeDocument/2006/relationships/image" Target="../media/image161.png"/><Relationship Id="rId2" Type="http://schemas.openxmlformats.org/officeDocument/2006/relationships/image" Target="../media/image23.png"/><Relationship Id="rId16" Type="http://schemas.openxmlformats.org/officeDocument/2006/relationships/image" Target="../media/image160.svg"/><Relationship Id="rId20" Type="http://schemas.openxmlformats.org/officeDocument/2006/relationships/image" Target="../media/image164.sv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34.svg"/><Relationship Id="rId5" Type="http://schemas.openxmlformats.org/officeDocument/2006/relationships/image" Target="../media/image26.svg"/><Relationship Id="rId15" Type="http://schemas.openxmlformats.org/officeDocument/2006/relationships/image" Target="../media/image159.png"/><Relationship Id="rId10" Type="http://schemas.openxmlformats.org/officeDocument/2006/relationships/image" Target="../media/image33.png"/><Relationship Id="rId19" Type="http://schemas.openxmlformats.org/officeDocument/2006/relationships/image" Target="../media/image163.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158.png"/><Relationship Id="rId22" Type="http://schemas.openxmlformats.org/officeDocument/2006/relationships/image" Target="../media/image166.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sv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jpe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39.svg"/><Relationship Id="rId26" Type="http://schemas.openxmlformats.org/officeDocument/2006/relationships/image" Target="../media/image75.svg"/><Relationship Id="rId3" Type="http://schemas.openxmlformats.org/officeDocument/2006/relationships/image" Target="../media/image54.png"/><Relationship Id="rId21" Type="http://schemas.openxmlformats.org/officeDocument/2006/relationships/image" Target="../media/image70.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38.png"/><Relationship Id="rId25" Type="http://schemas.openxmlformats.org/officeDocument/2006/relationships/image" Target="../media/image74.png"/><Relationship Id="rId2" Type="http://schemas.openxmlformats.org/officeDocument/2006/relationships/notesSlide" Target="../notesSlides/notesSlide7.xml"/><Relationship Id="rId16" Type="http://schemas.openxmlformats.org/officeDocument/2006/relationships/image" Target="../media/image67.svg"/><Relationship Id="rId20"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24" Type="http://schemas.openxmlformats.org/officeDocument/2006/relationships/image" Target="../media/image73.sv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2.png"/><Relationship Id="rId10" Type="http://schemas.openxmlformats.org/officeDocument/2006/relationships/image" Target="../media/image61.svg"/><Relationship Id="rId19" Type="http://schemas.openxmlformats.org/officeDocument/2006/relationships/image" Target="../media/image68.pn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 Id="rId22" Type="http://schemas.openxmlformats.org/officeDocument/2006/relationships/image" Target="../media/image71.svg"/></Relationships>
</file>

<file path=ppt/slides/_rels/slide9.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77.sv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76.png"/><Relationship Id="rId2" Type="http://schemas.openxmlformats.org/officeDocument/2006/relationships/notesSlide" Target="../notesSlides/notesSlide8.xml"/><Relationship Id="rId16" Type="http://schemas.openxmlformats.org/officeDocument/2006/relationships/image" Target="../media/image67.svg"/><Relationship Id="rId20"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24" Type="http://schemas.openxmlformats.org/officeDocument/2006/relationships/image" Target="../media/image79.sv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8.png"/><Relationship Id="rId10" Type="http://schemas.openxmlformats.org/officeDocument/2006/relationships/image" Target="../media/image61.svg"/><Relationship Id="rId19" Type="http://schemas.openxmlformats.org/officeDocument/2006/relationships/image" Target="../media/image70.pn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 Id="rId22"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rot="-4899631">
            <a:off x="10129816" y="1901262"/>
            <a:ext cx="12639279" cy="11283429"/>
          </a:xfrm>
          <a:custGeom>
            <a:avLst/>
            <a:gdLst/>
            <a:ahLst/>
            <a:cxnLst/>
            <a:rect l="l" t="t" r="r" b="b"/>
            <a:pathLst>
              <a:path w="12639279" h="11283429">
                <a:moveTo>
                  <a:pt x="0" y="0"/>
                </a:moveTo>
                <a:lnTo>
                  <a:pt x="12639279" y="0"/>
                </a:lnTo>
                <a:lnTo>
                  <a:pt x="12639279" y="11283429"/>
                </a:lnTo>
                <a:lnTo>
                  <a:pt x="0" y="11283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739487">
            <a:off x="-5668850" y="-2912503"/>
            <a:ext cx="12593372" cy="9679254"/>
          </a:xfrm>
          <a:custGeom>
            <a:avLst/>
            <a:gdLst/>
            <a:ahLst/>
            <a:cxnLst/>
            <a:rect l="l" t="t" r="r" b="b"/>
            <a:pathLst>
              <a:path w="12593372" h="9679254">
                <a:moveTo>
                  <a:pt x="0" y="0"/>
                </a:moveTo>
                <a:lnTo>
                  <a:pt x="12593372" y="0"/>
                </a:lnTo>
                <a:lnTo>
                  <a:pt x="12593372" y="9679253"/>
                </a:lnTo>
                <a:lnTo>
                  <a:pt x="0" y="9679253"/>
                </a:lnTo>
                <a:lnTo>
                  <a:pt x="0" y="0"/>
                </a:lnTo>
                <a:close/>
              </a:path>
            </a:pathLst>
          </a:custGeom>
          <a:blipFill>
            <a:blip r:embed="rId5">
              <a:extLst>
                <a:ext uri="{96DAC541-7B7A-43D3-8B79-37D633B846F1}">
                  <asvg:svgBlip xmlns:asvg="http://schemas.microsoft.com/office/drawing/2016/SVG/main" r:embed="rId6"/>
                </a:ext>
              </a:extLst>
            </a:blip>
            <a:stretch>
              <a:fillRect t="-16573" r="-364"/>
            </a:stretch>
          </a:blipFill>
        </p:spPr>
        <p:txBody>
          <a:bodyPr/>
          <a:lstStyle/>
          <a:p>
            <a:endParaRPr lang="en-US"/>
          </a:p>
        </p:txBody>
      </p:sp>
      <p:sp>
        <p:nvSpPr>
          <p:cNvPr id="4" name="Freeform 4"/>
          <p:cNvSpPr/>
          <p:nvPr/>
        </p:nvSpPr>
        <p:spPr>
          <a:xfrm>
            <a:off x="11743222" y="231168"/>
            <a:ext cx="6359980" cy="1303796"/>
          </a:xfrm>
          <a:custGeom>
            <a:avLst/>
            <a:gdLst/>
            <a:ahLst/>
            <a:cxnLst/>
            <a:rect l="l" t="t" r="r" b="b"/>
            <a:pathLst>
              <a:path w="6359980" h="1303796">
                <a:moveTo>
                  <a:pt x="0" y="0"/>
                </a:moveTo>
                <a:lnTo>
                  <a:pt x="6359980" y="0"/>
                </a:lnTo>
                <a:lnTo>
                  <a:pt x="6359980" y="1303796"/>
                </a:lnTo>
                <a:lnTo>
                  <a:pt x="0" y="1303796"/>
                </a:lnTo>
                <a:lnTo>
                  <a:pt x="0" y="0"/>
                </a:lnTo>
                <a:close/>
              </a:path>
            </a:pathLst>
          </a:custGeom>
          <a:blipFill>
            <a:blip r:embed="rId7"/>
            <a:stretch>
              <a:fillRect/>
            </a:stretch>
          </a:blipFill>
        </p:spPr>
        <p:txBody>
          <a:bodyPr/>
          <a:lstStyle/>
          <a:p>
            <a:endParaRPr lang="en-US"/>
          </a:p>
        </p:txBody>
      </p:sp>
      <p:sp>
        <p:nvSpPr>
          <p:cNvPr id="5" name="Freeform 5"/>
          <p:cNvSpPr/>
          <p:nvPr/>
        </p:nvSpPr>
        <p:spPr>
          <a:xfrm>
            <a:off x="6871526" y="5646231"/>
            <a:ext cx="4544948" cy="2704244"/>
          </a:xfrm>
          <a:custGeom>
            <a:avLst/>
            <a:gdLst/>
            <a:ahLst/>
            <a:cxnLst/>
            <a:rect l="l" t="t" r="r" b="b"/>
            <a:pathLst>
              <a:path w="4544948" h="2704244">
                <a:moveTo>
                  <a:pt x="0" y="0"/>
                </a:moveTo>
                <a:lnTo>
                  <a:pt x="4544948" y="0"/>
                </a:lnTo>
                <a:lnTo>
                  <a:pt x="4544948" y="2704245"/>
                </a:lnTo>
                <a:lnTo>
                  <a:pt x="0" y="2704245"/>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1838545" y="2160703"/>
            <a:ext cx="14610911" cy="3286088"/>
          </a:xfrm>
          <a:prstGeom prst="rect">
            <a:avLst/>
          </a:prstGeom>
        </p:spPr>
        <p:txBody>
          <a:bodyPr lIns="0" tIns="0" rIns="0" bIns="0" rtlCol="0" anchor="t">
            <a:spAutoFit/>
          </a:bodyPr>
          <a:lstStyle/>
          <a:p>
            <a:pPr algn="ctr">
              <a:lnSpc>
                <a:spcPts val="7877"/>
              </a:lnSpc>
            </a:pPr>
            <a:r>
              <a:rPr lang="en-US" sz="5626" b="1">
                <a:solidFill>
                  <a:srgbClr val="02488C"/>
                </a:solidFill>
                <a:latin typeface="One Little Font Bold"/>
                <a:ea typeface="One Little Font Bold"/>
                <a:cs typeface="One Little Font Bold"/>
                <a:sym typeface="One Little Font Bold"/>
              </a:rPr>
              <a:t>College Success Forum-Robert Morris University </a:t>
            </a:r>
          </a:p>
          <a:p>
            <a:pPr algn="ctr">
              <a:lnSpc>
                <a:spcPts val="2556"/>
              </a:lnSpc>
            </a:pPr>
            <a:endParaRPr lang="en-US" sz="5626" b="1">
              <a:solidFill>
                <a:srgbClr val="02488C"/>
              </a:solidFill>
              <a:latin typeface="One Little Font Bold"/>
              <a:ea typeface="One Little Font Bold"/>
              <a:cs typeface="One Little Font Bold"/>
              <a:sym typeface="One Little Font Bold"/>
            </a:endParaRPr>
          </a:p>
          <a:p>
            <a:pPr algn="ctr">
              <a:lnSpc>
                <a:spcPts val="7877"/>
              </a:lnSpc>
            </a:pPr>
            <a:r>
              <a:rPr lang="en-US" sz="5626" b="1">
                <a:solidFill>
                  <a:srgbClr val="B58500"/>
                </a:solidFill>
                <a:latin typeface="One Little Font Bold"/>
                <a:ea typeface="One Little Font Bold"/>
                <a:cs typeface="One Little Font Bold"/>
                <a:sym typeface="One Little Font Bold"/>
              </a:rPr>
              <a:t>Horizon Scholars Program: Supporting Youth </a:t>
            </a:r>
          </a:p>
          <a:p>
            <a:pPr algn="ctr">
              <a:lnSpc>
                <a:spcPts val="7877"/>
              </a:lnSpc>
              <a:spcBef>
                <a:spcPct val="0"/>
              </a:spcBef>
            </a:pPr>
            <a:r>
              <a:rPr lang="en-US" sz="5626" b="1">
                <a:solidFill>
                  <a:srgbClr val="B58500"/>
                </a:solidFill>
                <a:latin typeface="One Little Font Bold"/>
                <a:ea typeface="One Little Font Bold"/>
                <a:cs typeface="One Little Font Bold"/>
                <a:sym typeface="One Little Font Bold"/>
              </a:rPr>
              <a:t>with Foster Care Experience</a:t>
            </a:r>
          </a:p>
        </p:txBody>
      </p:sp>
      <p:sp>
        <p:nvSpPr>
          <p:cNvPr id="7" name="TextBox 7"/>
          <p:cNvSpPr txBox="1"/>
          <p:nvPr/>
        </p:nvSpPr>
        <p:spPr>
          <a:xfrm>
            <a:off x="381908" y="7644300"/>
            <a:ext cx="4853115" cy="2371089"/>
          </a:xfrm>
          <a:prstGeom prst="rect">
            <a:avLst/>
          </a:prstGeom>
        </p:spPr>
        <p:txBody>
          <a:bodyPr lIns="0" tIns="0" rIns="0" bIns="0" rtlCol="0" anchor="t">
            <a:spAutoFit/>
          </a:bodyPr>
          <a:lstStyle/>
          <a:p>
            <a:pPr algn="l">
              <a:lnSpc>
                <a:spcPts val="4760"/>
              </a:lnSpc>
            </a:pPr>
            <a:r>
              <a:rPr lang="en-US" sz="3400" b="1">
                <a:solidFill>
                  <a:srgbClr val="02488C"/>
                </a:solidFill>
                <a:latin typeface="One Little Font Bold"/>
                <a:ea typeface="One Little Font Bold"/>
                <a:cs typeface="One Little Font Bold"/>
                <a:sym typeface="One Little Font Bold"/>
              </a:rPr>
              <a:t>Presenters</a:t>
            </a:r>
          </a:p>
          <a:p>
            <a:pPr algn="l">
              <a:lnSpc>
                <a:spcPts val="4760"/>
              </a:lnSpc>
            </a:pPr>
            <a:r>
              <a:rPr lang="en-US" sz="3400" b="1">
                <a:solidFill>
                  <a:srgbClr val="02488C"/>
                </a:solidFill>
                <a:latin typeface="One Little Font Bold"/>
                <a:ea typeface="One Little Font Bold"/>
                <a:cs typeface="One Little Font Bold"/>
                <a:sym typeface="One Little Font Bold"/>
              </a:rPr>
              <a:t>Micah J. Reed, M.A. </a:t>
            </a:r>
          </a:p>
          <a:p>
            <a:pPr algn="l">
              <a:lnSpc>
                <a:spcPts val="4760"/>
              </a:lnSpc>
            </a:pPr>
            <a:r>
              <a:rPr lang="en-US" sz="3400" b="1">
                <a:solidFill>
                  <a:srgbClr val="02488C"/>
                </a:solidFill>
                <a:latin typeface="One Little Font Bold"/>
                <a:ea typeface="One Little Font Bold"/>
                <a:cs typeface="One Little Font Bold"/>
                <a:sym typeface="One Little Font Bold"/>
              </a:rPr>
              <a:t>Rosie Hogan, MSW</a:t>
            </a:r>
          </a:p>
          <a:p>
            <a:pPr algn="l">
              <a:lnSpc>
                <a:spcPts val="4760"/>
              </a:lnSpc>
              <a:spcBef>
                <a:spcPct val="0"/>
              </a:spcBef>
            </a:pPr>
            <a:r>
              <a:rPr lang="en-US" sz="3400" b="1">
                <a:solidFill>
                  <a:srgbClr val="02488C"/>
                </a:solidFill>
                <a:latin typeface="One Little Font Bold"/>
                <a:ea typeface="One Little Font Bold"/>
                <a:cs typeface="One Little Font Bold"/>
                <a:sym typeface="One Little Font Bold"/>
              </a:rPr>
              <a:t>Anika Jones, M. 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Freeform 2"/>
          <p:cNvSpPr/>
          <p:nvPr/>
        </p:nvSpPr>
        <p:spPr>
          <a:xfrm>
            <a:off x="-2762223" y="8215700"/>
            <a:ext cx="6009542" cy="5692675"/>
          </a:xfrm>
          <a:custGeom>
            <a:avLst/>
            <a:gdLst/>
            <a:ahLst/>
            <a:cxnLst/>
            <a:rect l="l" t="t" r="r" b="b"/>
            <a:pathLst>
              <a:path w="6009542" h="5692675">
                <a:moveTo>
                  <a:pt x="0" y="0"/>
                </a:moveTo>
                <a:lnTo>
                  <a:pt x="6009542" y="0"/>
                </a:lnTo>
                <a:lnTo>
                  <a:pt x="6009542" y="5692675"/>
                </a:lnTo>
                <a:lnTo>
                  <a:pt x="0" y="5692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826667">
            <a:off x="-2852451" y="2359594"/>
            <a:ext cx="4322641" cy="4580833"/>
          </a:xfrm>
          <a:custGeom>
            <a:avLst/>
            <a:gdLst/>
            <a:ahLst/>
            <a:cxnLst/>
            <a:rect l="l" t="t" r="r" b="b"/>
            <a:pathLst>
              <a:path w="4322641" h="4580833">
                <a:moveTo>
                  <a:pt x="0" y="0"/>
                </a:moveTo>
                <a:lnTo>
                  <a:pt x="4322641" y="0"/>
                </a:lnTo>
                <a:lnTo>
                  <a:pt x="4322641" y="4580833"/>
                </a:lnTo>
                <a:lnTo>
                  <a:pt x="0" y="45808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1137852">
            <a:off x="15854698" y="-3168121"/>
            <a:ext cx="6254065" cy="5992531"/>
          </a:xfrm>
          <a:custGeom>
            <a:avLst/>
            <a:gdLst/>
            <a:ahLst/>
            <a:cxnLst/>
            <a:rect l="l" t="t" r="r" b="b"/>
            <a:pathLst>
              <a:path w="6254065" h="5992531">
                <a:moveTo>
                  <a:pt x="0" y="0"/>
                </a:moveTo>
                <a:lnTo>
                  <a:pt x="6254065" y="0"/>
                </a:lnTo>
                <a:lnTo>
                  <a:pt x="6254065" y="5992531"/>
                </a:lnTo>
                <a:lnTo>
                  <a:pt x="0" y="5992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791510">
            <a:off x="15428338" y="8229600"/>
            <a:ext cx="6375042" cy="4114800"/>
          </a:xfrm>
          <a:custGeom>
            <a:avLst/>
            <a:gdLst/>
            <a:ahLst/>
            <a:cxnLst/>
            <a:rect l="l" t="t" r="r" b="b"/>
            <a:pathLst>
              <a:path w="6375042" h="4114800">
                <a:moveTo>
                  <a:pt x="0" y="0"/>
                </a:moveTo>
                <a:lnTo>
                  <a:pt x="6375043" y="0"/>
                </a:lnTo>
                <a:lnTo>
                  <a:pt x="63750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rot="-2700000">
            <a:off x="15512703" y="3086100"/>
            <a:ext cx="4318969" cy="4114800"/>
          </a:xfrm>
          <a:custGeom>
            <a:avLst/>
            <a:gdLst/>
            <a:ahLst/>
            <a:cxnLst/>
            <a:rect l="l" t="t" r="r" b="b"/>
            <a:pathLst>
              <a:path w="4318969" h="4114800">
                <a:moveTo>
                  <a:pt x="0" y="0"/>
                </a:moveTo>
                <a:lnTo>
                  <a:pt x="4318970" y="0"/>
                </a:lnTo>
                <a:lnTo>
                  <a:pt x="431897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rot="-5127451">
            <a:off x="-1419881" y="-1910061"/>
            <a:ext cx="3628133" cy="3476411"/>
          </a:xfrm>
          <a:custGeom>
            <a:avLst/>
            <a:gdLst/>
            <a:ahLst/>
            <a:cxnLst/>
            <a:rect l="l" t="t" r="r" b="b"/>
            <a:pathLst>
              <a:path w="3628133" h="3476411">
                <a:moveTo>
                  <a:pt x="0" y="0"/>
                </a:moveTo>
                <a:lnTo>
                  <a:pt x="3628133" y="0"/>
                </a:lnTo>
                <a:lnTo>
                  <a:pt x="3628133" y="3476411"/>
                </a:lnTo>
                <a:lnTo>
                  <a:pt x="0" y="34764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8" name="Group 8"/>
          <p:cNvGrpSpPr>
            <a:grpSpLocks noChangeAspect="1"/>
          </p:cNvGrpSpPr>
          <p:nvPr/>
        </p:nvGrpSpPr>
        <p:grpSpPr>
          <a:xfrm>
            <a:off x="12264003" y="4884184"/>
            <a:ext cx="5126317" cy="5007664"/>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15"/>
              <a:stretch>
                <a:fillRect t="-18282" b="-18282"/>
              </a:stretch>
            </a:blipFill>
          </p:spPr>
          <p:txBody>
            <a:bodyPr/>
            <a:lstStyle/>
            <a:p>
              <a:endParaRPr lang="en-US"/>
            </a:p>
          </p:txBody>
        </p:sp>
      </p:grpSp>
      <p:grpSp>
        <p:nvGrpSpPr>
          <p:cNvPr id="10" name="Group 10"/>
          <p:cNvGrpSpPr>
            <a:grpSpLocks noChangeAspect="1"/>
          </p:cNvGrpSpPr>
          <p:nvPr/>
        </p:nvGrpSpPr>
        <p:grpSpPr>
          <a:xfrm>
            <a:off x="12704938" y="0"/>
            <a:ext cx="5782556" cy="5782556"/>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6"/>
              <a:stretch>
                <a:fillRect l="-32604" r="-32604"/>
              </a:stretch>
            </a:blipFill>
          </p:spPr>
          <p:txBody>
            <a:bodyPr/>
            <a:lstStyle/>
            <a:p>
              <a:endParaRPr lang="en-US"/>
            </a:p>
          </p:txBody>
        </p:sp>
      </p:grpSp>
      <p:grpSp>
        <p:nvGrpSpPr>
          <p:cNvPr id="12" name="Group 12"/>
          <p:cNvGrpSpPr/>
          <p:nvPr/>
        </p:nvGrpSpPr>
        <p:grpSpPr>
          <a:xfrm>
            <a:off x="1965802" y="1875962"/>
            <a:ext cx="10600365" cy="2546506"/>
            <a:chOff x="0" y="0"/>
            <a:chExt cx="2791866" cy="670685"/>
          </a:xfrm>
        </p:grpSpPr>
        <p:sp>
          <p:nvSpPr>
            <p:cNvPr id="13" name="Freeform 13"/>
            <p:cNvSpPr/>
            <p:nvPr/>
          </p:nvSpPr>
          <p:spPr>
            <a:xfrm>
              <a:off x="0" y="0"/>
              <a:ext cx="2791866" cy="670685"/>
            </a:xfrm>
            <a:custGeom>
              <a:avLst/>
              <a:gdLst/>
              <a:ahLst/>
              <a:cxnLst/>
              <a:rect l="l" t="t" r="r" b="b"/>
              <a:pathLst>
                <a:path w="2791866" h="670685">
                  <a:moveTo>
                    <a:pt x="37248" y="0"/>
                  </a:moveTo>
                  <a:lnTo>
                    <a:pt x="2754618" y="0"/>
                  </a:lnTo>
                  <a:cubicBezTo>
                    <a:pt x="2764497" y="0"/>
                    <a:pt x="2773971" y="3924"/>
                    <a:pt x="2780956" y="10910"/>
                  </a:cubicBezTo>
                  <a:cubicBezTo>
                    <a:pt x="2787941" y="17895"/>
                    <a:pt x="2791866" y="27369"/>
                    <a:pt x="2791866" y="37248"/>
                  </a:cubicBezTo>
                  <a:lnTo>
                    <a:pt x="2791866" y="633437"/>
                  </a:lnTo>
                  <a:cubicBezTo>
                    <a:pt x="2791866" y="643316"/>
                    <a:pt x="2787941" y="652790"/>
                    <a:pt x="2780956" y="659775"/>
                  </a:cubicBezTo>
                  <a:cubicBezTo>
                    <a:pt x="2773971" y="666760"/>
                    <a:pt x="2764497" y="670685"/>
                    <a:pt x="2754618" y="670685"/>
                  </a:cubicBezTo>
                  <a:lnTo>
                    <a:pt x="37248" y="670685"/>
                  </a:lnTo>
                  <a:cubicBezTo>
                    <a:pt x="27369" y="670685"/>
                    <a:pt x="17895" y="666760"/>
                    <a:pt x="10910" y="659775"/>
                  </a:cubicBezTo>
                  <a:cubicBezTo>
                    <a:pt x="3924" y="652790"/>
                    <a:pt x="0" y="643316"/>
                    <a:pt x="0" y="633437"/>
                  </a:cubicBezTo>
                  <a:lnTo>
                    <a:pt x="0" y="37248"/>
                  </a:lnTo>
                  <a:cubicBezTo>
                    <a:pt x="0" y="27369"/>
                    <a:pt x="3924" y="17895"/>
                    <a:pt x="10910" y="10910"/>
                  </a:cubicBezTo>
                  <a:cubicBezTo>
                    <a:pt x="17895" y="3924"/>
                    <a:pt x="27369" y="0"/>
                    <a:pt x="37248" y="0"/>
                  </a:cubicBezTo>
                  <a:close/>
                </a:path>
              </a:pathLst>
            </a:custGeom>
            <a:solidFill>
              <a:srgbClr val="B58500"/>
            </a:solidFill>
          </p:spPr>
          <p:txBody>
            <a:bodyPr/>
            <a:lstStyle/>
            <a:p>
              <a:endParaRPr lang="en-US"/>
            </a:p>
          </p:txBody>
        </p:sp>
        <p:sp>
          <p:nvSpPr>
            <p:cNvPr id="14" name="TextBox 14"/>
            <p:cNvSpPr txBox="1"/>
            <p:nvPr/>
          </p:nvSpPr>
          <p:spPr>
            <a:xfrm>
              <a:off x="0" y="-57150"/>
              <a:ext cx="2791866" cy="727835"/>
            </a:xfrm>
            <a:prstGeom prst="rect">
              <a:avLst/>
            </a:prstGeom>
          </p:spPr>
          <p:txBody>
            <a:bodyPr lIns="50800" tIns="50800" rIns="50800" bIns="50800" rtlCol="0" anchor="ctr"/>
            <a:lstStyle/>
            <a:p>
              <a:pPr algn="ctr">
                <a:lnSpc>
                  <a:spcPts val="4199"/>
                </a:lnSpc>
              </a:pPr>
              <a:r>
                <a:rPr lang="en-US" sz="2999" b="1">
                  <a:solidFill>
                    <a:srgbClr val="FFFFFF"/>
                  </a:solidFill>
                  <a:latin typeface="Quicksand 2 Semi-Bold"/>
                  <a:ea typeface="Quicksand 2 Semi-Bold"/>
                  <a:cs typeface="Quicksand 2 Semi-Bold"/>
                  <a:sym typeface="Quicksand 2 Semi-Bold"/>
                </a:rPr>
                <a:t>Initiative designed to provide comprehensive support to prospective and current Pitt Panthers who have experienced the child welfare system, guiding them to and through their educational journey.</a:t>
              </a:r>
            </a:p>
          </p:txBody>
        </p:sp>
      </p:grpSp>
      <p:sp>
        <p:nvSpPr>
          <p:cNvPr id="15" name="Freeform 15"/>
          <p:cNvSpPr/>
          <p:nvPr/>
        </p:nvSpPr>
        <p:spPr>
          <a:xfrm>
            <a:off x="1028700" y="0"/>
            <a:ext cx="11928019" cy="2161712"/>
          </a:xfrm>
          <a:custGeom>
            <a:avLst/>
            <a:gdLst/>
            <a:ahLst/>
            <a:cxnLst/>
            <a:rect l="l" t="t" r="r" b="b"/>
            <a:pathLst>
              <a:path w="11928019" h="2161712">
                <a:moveTo>
                  <a:pt x="0" y="0"/>
                </a:moveTo>
                <a:lnTo>
                  <a:pt x="11928019" y="0"/>
                </a:lnTo>
                <a:lnTo>
                  <a:pt x="11928019" y="2161712"/>
                </a:lnTo>
                <a:lnTo>
                  <a:pt x="0" y="2161712"/>
                </a:lnTo>
                <a:lnTo>
                  <a:pt x="0" y="0"/>
                </a:lnTo>
                <a:close/>
              </a:path>
            </a:pathLst>
          </a:custGeom>
          <a:blipFill>
            <a:blip r:embed="rId17"/>
            <a:stretch>
              <a:fillRect/>
            </a:stretch>
          </a:blipFill>
        </p:spPr>
        <p:txBody>
          <a:bodyPr/>
          <a:lstStyle/>
          <a:p>
            <a:endParaRPr lang="en-US"/>
          </a:p>
        </p:txBody>
      </p:sp>
      <p:grpSp>
        <p:nvGrpSpPr>
          <p:cNvPr id="16" name="Group 16"/>
          <p:cNvGrpSpPr/>
          <p:nvPr/>
        </p:nvGrpSpPr>
        <p:grpSpPr>
          <a:xfrm>
            <a:off x="660885" y="4555818"/>
            <a:ext cx="10295565" cy="2804540"/>
            <a:chOff x="0" y="0"/>
            <a:chExt cx="2711589" cy="738644"/>
          </a:xfrm>
        </p:grpSpPr>
        <p:sp>
          <p:nvSpPr>
            <p:cNvPr id="17" name="Freeform 17"/>
            <p:cNvSpPr/>
            <p:nvPr/>
          </p:nvSpPr>
          <p:spPr>
            <a:xfrm>
              <a:off x="0" y="0"/>
              <a:ext cx="2711589" cy="738644"/>
            </a:xfrm>
            <a:custGeom>
              <a:avLst/>
              <a:gdLst/>
              <a:ahLst/>
              <a:cxnLst/>
              <a:rect l="l" t="t" r="r" b="b"/>
              <a:pathLst>
                <a:path w="2711589" h="738644">
                  <a:moveTo>
                    <a:pt x="38350" y="0"/>
                  </a:moveTo>
                  <a:lnTo>
                    <a:pt x="2673239" y="0"/>
                  </a:lnTo>
                  <a:cubicBezTo>
                    <a:pt x="2694419" y="0"/>
                    <a:pt x="2711589" y="17170"/>
                    <a:pt x="2711589" y="38350"/>
                  </a:cubicBezTo>
                  <a:lnTo>
                    <a:pt x="2711589" y="700294"/>
                  </a:lnTo>
                  <a:cubicBezTo>
                    <a:pt x="2711589" y="710465"/>
                    <a:pt x="2707549" y="720220"/>
                    <a:pt x="2700357" y="727412"/>
                  </a:cubicBezTo>
                  <a:cubicBezTo>
                    <a:pt x="2693164" y="734604"/>
                    <a:pt x="2683410" y="738644"/>
                    <a:pt x="2673239" y="738644"/>
                  </a:cubicBezTo>
                  <a:lnTo>
                    <a:pt x="38350" y="738644"/>
                  </a:lnTo>
                  <a:cubicBezTo>
                    <a:pt x="17170" y="738644"/>
                    <a:pt x="0" y="721474"/>
                    <a:pt x="0" y="700294"/>
                  </a:cubicBezTo>
                  <a:lnTo>
                    <a:pt x="0" y="38350"/>
                  </a:lnTo>
                  <a:cubicBezTo>
                    <a:pt x="0" y="17170"/>
                    <a:pt x="17170" y="0"/>
                    <a:pt x="38350" y="0"/>
                  </a:cubicBezTo>
                  <a:close/>
                </a:path>
              </a:pathLst>
            </a:custGeom>
            <a:solidFill>
              <a:srgbClr val="018264"/>
            </a:solidFill>
          </p:spPr>
          <p:txBody>
            <a:bodyPr/>
            <a:lstStyle/>
            <a:p>
              <a:endParaRPr lang="en-US"/>
            </a:p>
          </p:txBody>
        </p:sp>
        <p:sp>
          <p:nvSpPr>
            <p:cNvPr id="18" name="TextBox 18"/>
            <p:cNvSpPr txBox="1"/>
            <p:nvPr/>
          </p:nvSpPr>
          <p:spPr>
            <a:xfrm>
              <a:off x="0" y="-57150"/>
              <a:ext cx="2711589" cy="795794"/>
            </a:xfrm>
            <a:prstGeom prst="rect">
              <a:avLst/>
            </a:prstGeom>
          </p:spPr>
          <p:txBody>
            <a:bodyPr lIns="50800" tIns="50800" rIns="50800" bIns="50800" rtlCol="0" anchor="ctr"/>
            <a:lstStyle/>
            <a:p>
              <a:pPr algn="ctr">
                <a:lnSpc>
                  <a:spcPts val="4199"/>
                </a:lnSpc>
              </a:pPr>
              <a:r>
                <a:rPr lang="en-US" sz="2999" b="1">
                  <a:solidFill>
                    <a:srgbClr val="FFFFFF"/>
                  </a:solidFill>
                  <a:latin typeface="Quicksand 2 Semi-Bold"/>
                  <a:ea typeface="Quicksand 2 Semi-Bold"/>
                  <a:cs typeface="Quicksand 2 Semi-Bold"/>
                  <a:sym typeface="Quicksand 2 Semi-Bold"/>
                </a:rPr>
                <a:t>This collaborative effort is led by the Educational Outreach Center and the Office of the Provost, in partnership with the School of Social Work, School of Public Health, the Office of Admissions and Financial Aid, and other units across Pitt.</a:t>
              </a:r>
            </a:p>
          </p:txBody>
        </p:sp>
      </p:grpSp>
      <p:grpSp>
        <p:nvGrpSpPr>
          <p:cNvPr id="19" name="Group 19"/>
          <p:cNvGrpSpPr/>
          <p:nvPr/>
        </p:nvGrpSpPr>
        <p:grpSpPr>
          <a:xfrm>
            <a:off x="1844927" y="7497743"/>
            <a:ext cx="10295565" cy="2394106"/>
            <a:chOff x="0" y="0"/>
            <a:chExt cx="2711589" cy="630546"/>
          </a:xfrm>
        </p:grpSpPr>
        <p:sp>
          <p:nvSpPr>
            <p:cNvPr id="20" name="Freeform 20"/>
            <p:cNvSpPr/>
            <p:nvPr/>
          </p:nvSpPr>
          <p:spPr>
            <a:xfrm>
              <a:off x="0" y="0"/>
              <a:ext cx="2711589" cy="630546"/>
            </a:xfrm>
            <a:custGeom>
              <a:avLst/>
              <a:gdLst/>
              <a:ahLst/>
              <a:cxnLst/>
              <a:rect l="l" t="t" r="r" b="b"/>
              <a:pathLst>
                <a:path w="2711589" h="630546">
                  <a:moveTo>
                    <a:pt x="38350" y="0"/>
                  </a:moveTo>
                  <a:lnTo>
                    <a:pt x="2673239" y="0"/>
                  </a:lnTo>
                  <a:cubicBezTo>
                    <a:pt x="2694419" y="0"/>
                    <a:pt x="2711589" y="17170"/>
                    <a:pt x="2711589" y="38350"/>
                  </a:cubicBezTo>
                  <a:lnTo>
                    <a:pt x="2711589" y="592196"/>
                  </a:lnTo>
                  <a:cubicBezTo>
                    <a:pt x="2711589" y="602367"/>
                    <a:pt x="2707549" y="612122"/>
                    <a:pt x="2700357" y="619314"/>
                  </a:cubicBezTo>
                  <a:cubicBezTo>
                    <a:pt x="2693164" y="626506"/>
                    <a:pt x="2683410" y="630546"/>
                    <a:pt x="2673239" y="630546"/>
                  </a:cubicBezTo>
                  <a:lnTo>
                    <a:pt x="38350" y="630546"/>
                  </a:lnTo>
                  <a:cubicBezTo>
                    <a:pt x="17170" y="630546"/>
                    <a:pt x="0" y="613376"/>
                    <a:pt x="0" y="592196"/>
                  </a:cubicBezTo>
                  <a:lnTo>
                    <a:pt x="0" y="38350"/>
                  </a:lnTo>
                  <a:cubicBezTo>
                    <a:pt x="0" y="17170"/>
                    <a:pt x="17170" y="0"/>
                    <a:pt x="38350" y="0"/>
                  </a:cubicBezTo>
                  <a:close/>
                </a:path>
              </a:pathLst>
            </a:custGeom>
            <a:solidFill>
              <a:srgbClr val="013594"/>
            </a:solidFill>
          </p:spPr>
          <p:txBody>
            <a:bodyPr/>
            <a:lstStyle/>
            <a:p>
              <a:endParaRPr lang="en-US"/>
            </a:p>
          </p:txBody>
        </p:sp>
        <p:sp>
          <p:nvSpPr>
            <p:cNvPr id="21" name="TextBox 21"/>
            <p:cNvSpPr txBox="1"/>
            <p:nvPr/>
          </p:nvSpPr>
          <p:spPr>
            <a:xfrm>
              <a:off x="0" y="-57150"/>
              <a:ext cx="2711589" cy="687696"/>
            </a:xfrm>
            <a:prstGeom prst="rect">
              <a:avLst/>
            </a:prstGeom>
          </p:spPr>
          <p:txBody>
            <a:bodyPr lIns="50800" tIns="50800" rIns="50800" bIns="50800" rtlCol="0" anchor="ctr"/>
            <a:lstStyle/>
            <a:p>
              <a:pPr algn="ctr">
                <a:lnSpc>
                  <a:spcPts val="4199"/>
                </a:lnSpc>
              </a:pPr>
              <a:r>
                <a:rPr lang="en-US" sz="2999" b="1">
                  <a:solidFill>
                    <a:srgbClr val="FFFFFF"/>
                  </a:solidFill>
                  <a:latin typeface="Quicksand 2 Semi-Bold"/>
                  <a:ea typeface="Quicksand 2 Semi-Bold"/>
                  <a:cs typeface="Quicksand 2 Semi-Bold"/>
                  <a:sym typeface="Quicksand 2 Semi-Bold"/>
                </a:rPr>
                <a:t>This Campus Support Program aims to tackle the distinctive challenges faced by Horizon Scholars that impede persistence, retention, and graduation.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Freeform 2"/>
          <p:cNvSpPr/>
          <p:nvPr/>
        </p:nvSpPr>
        <p:spPr>
          <a:xfrm rot="1422491">
            <a:off x="-1341219" y="-1849100"/>
            <a:ext cx="2992582" cy="4114800"/>
          </a:xfrm>
          <a:custGeom>
            <a:avLst/>
            <a:gdLst/>
            <a:ahLst/>
            <a:cxnLst/>
            <a:rect l="l" t="t" r="r" b="b"/>
            <a:pathLst>
              <a:path w="2992582" h="4114800">
                <a:moveTo>
                  <a:pt x="0" y="0"/>
                </a:moveTo>
                <a:lnTo>
                  <a:pt x="2992581" y="0"/>
                </a:lnTo>
                <a:lnTo>
                  <a:pt x="29925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4769342">
            <a:off x="15899516" y="-1928908"/>
            <a:ext cx="5269762" cy="4991902"/>
          </a:xfrm>
          <a:custGeom>
            <a:avLst/>
            <a:gdLst/>
            <a:ahLst/>
            <a:cxnLst/>
            <a:rect l="l" t="t" r="r" b="b"/>
            <a:pathLst>
              <a:path w="5269762" h="4991902">
                <a:moveTo>
                  <a:pt x="0" y="0"/>
                </a:moveTo>
                <a:lnTo>
                  <a:pt x="5269762" y="0"/>
                </a:lnTo>
                <a:lnTo>
                  <a:pt x="5269762" y="4991902"/>
                </a:lnTo>
                <a:lnTo>
                  <a:pt x="0" y="4991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5072" y="51371"/>
            <a:ext cx="6563693" cy="6461717"/>
          </a:xfrm>
          <a:custGeom>
            <a:avLst/>
            <a:gdLst/>
            <a:ahLst/>
            <a:cxnLst/>
            <a:rect l="l" t="t" r="r" b="b"/>
            <a:pathLst>
              <a:path w="6563693" h="6461717">
                <a:moveTo>
                  <a:pt x="0" y="0"/>
                </a:moveTo>
                <a:lnTo>
                  <a:pt x="6563692" y="0"/>
                </a:lnTo>
                <a:lnTo>
                  <a:pt x="6563692" y="6461717"/>
                </a:lnTo>
                <a:lnTo>
                  <a:pt x="0" y="6461717"/>
                </a:lnTo>
                <a:lnTo>
                  <a:pt x="0" y="0"/>
                </a:lnTo>
                <a:close/>
              </a:path>
            </a:pathLst>
          </a:custGeom>
          <a:blipFill>
            <a:blip r:embed="rId7"/>
            <a:stretch>
              <a:fillRect b="-153945"/>
            </a:stretch>
          </a:blipFill>
        </p:spPr>
        <p:txBody>
          <a:bodyPr/>
          <a:lstStyle/>
          <a:p>
            <a:endParaRPr lang="en-US"/>
          </a:p>
        </p:txBody>
      </p:sp>
      <p:sp>
        <p:nvSpPr>
          <p:cNvPr id="5" name="Freeform 5"/>
          <p:cNvSpPr/>
          <p:nvPr/>
        </p:nvSpPr>
        <p:spPr>
          <a:xfrm>
            <a:off x="5916002" y="1237000"/>
            <a:ext cx="6455995" cy="9813734"/>
          </a:xfrm>
          <a:custGeom>
            <a:avLst/>
            <a:gdLst/>
            <a:ahLst/>
            <a:cxnLst/>
            <a:rect l="l" t="t" r="r" b="b"/>
            <a:pathLst>
              <a:path w="6455995" h="9813734">
                <a:moveTo>
                  <a:pt x="0" y="0"/>
                </a:moveTo>
                <a:lnTo>
                  <a:pt x="6455996" y="0"/>
                </a:lnTo>
                <a:lnTo>
                  <a:pt x="6455996" y="9813733"/>
                </a:lnTo>
                <a:lnTo>
                  <a:pt x="0" y="9813733"/>
                </a:lnTo>
                <a:lnTo>
                  <a:pt x="0" y="0"/>
                </a:lnTo>
                <a:close/>
              </a:path>
            </a:pathLst>
          </a:custGeom>
          <a:blipFill>
            <a:blip r:embed="rId7"/>
            <a:stretch>
              <a:fillRect t="-64463"/>
            </a:stretch>
          </a:blipFill>
        </p:spPr>
        <p:txBody>
          <a:bodyPr/>
          <a:lstStyle/>
          <a:p>
            <a:endParaRPr lang="en-US"/>
          </a:p>
        </p:txBody>
      </p:sp>
      <p:sp>
        <p:nvSpPr>
          <p:cNvPr id="6" name="Freeform 6"/>
          <p:cNvSpPr/>
          <p:nvPr/>
        </p:nvSpPr>
        <p:spPr>
          <a:xfrm>
            <a:off x="11726380" y="4955586"/>
            <a:ext cx="6561620" cy="16404050"/>
          </a:xfrm>
          <a:custGeom>
            <a:avLst/>
            <a:gdLst/>
            <a:ahLst/>
            <a:cxnLst/>
            <a:rect l="l" t="t" r="r" b="b"/>
            <a:pathLst>
              <a:path w="6561620" h="16404050">
                <a:moveTo>
                  <a:pt x="0" y="0"/>
                </a:moveTo>
                <a:lnTo>
                  <a:pt x="6561620" y="0"/>
                </a:lnTo>
                <a:lnTo>
                  <a:pt x="6561620" y="16404050"/>
                </a:lnTo>
                <a:lnTo>
                  <a:pt x="0" y="16404050"/>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Freeform 2"/>
          <p:cNvSpPr/>
          <p:nvPr/>
        </p:nvSpPr>
        <p:spPr>
          <a:xfrm rot="-804562">
            <a:off x="-4859828" y="-5048566"/>
            <a:ext cx="7569277" cy="7156407"/>
          </a:xfrm>
          <a:custGeom>
            <a:avLst/>
            <a:gdLst/>
            <a:ahLst/>
            <a:cxnLst/>
            <a:rect l="l" t="t" r="r" b="b"/>
            <a:pathLst>
              <a:path w="7569277" h="7156407">
                <a:moveTo>
                  <a:pt x="0" y="0"/>
                </a:moveTo>
                <a:lnTo>
                  <a:pt x="7569277" y="0"/>
                </a:lnTo>
                <a:lnTo>
                  <a:pt x="7569277" y="7156408"/>
                </a:lnTo>
                <a:lnTo>
                  <a:pt x="0" y="7156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469153">
            <a:off x="16122540" y="-1671136"/>
            <a:ext cx="7149651" cy="6915663"/>
          </a:xfrm>
          <a:custGeom>
            <a:avLst/>
            <a:gdLst/>
            <a:ahLst/>
            <a:cxnLst/>
            <a:rect l="l" t="t" r="r" b="b"/>
            <a:pathLst>
              <a:path w="7149651" h="6915663">
                <a:moveTo>
                  <a:pt x="0" y="0"/>
                </a:moveTo>
                <a:lnTo>
                  <a:pt x="7149651" y="0"/>
                </a:lnTo>
                <a:lnTo>
                  <a:pt x="7149651" y="6915663"/>
                </a:lnTo>
                <a:lnTo>
                  <a:pt x="0" y="69156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6700701">
            <a:off x="17024399" y="7742647"/>
            <a:ext cx="3882875" cy="4114800"/>
          </a:xfrm>
          <a:custGeom>
            <a:avLst/>
            <a:gdLst/>
            <a:ahLst/>
            <a:cxnLst/>
            <a:rect l="l" t="t" r="r" b="b"/>
            <a:pathLst>
              <a:path w="3882875" h="4114800">
                <a:moveTo>
                  <a:pt x="0" y="0"/>
                </a:moveTo>
                <a:lnTo>
                  <a:pt x="3882875" y="0"/>
                </a:lnTo>
                <a:lnTo>
                  <a:pt x="38828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p:cNvGrpSpPr/>
          <p:nvPr/>
        </p:nvGrpSpPr>
        <p:grpSpPr>
          <a:xfrm>
            <a:off x="312876" y="4347582"/>
            <a:ext cx="6260267" cy="4333816"/>
            <a:chOff x="0" y="0"/>
            <a:chExt cx="1648795" cy="1141417"/>
          </a:xfrm>
        </p:grpSpPr>
        <p:sp>
          <p:nvSpPr>
            <p:cNvPr id="6" name="Freeform 6"/>
            <p:cNvSpPr/>
            <p:nvPr/>
          </p:nvSpPr>
          <p:spPr>
            <a:xfrm>
              <a:off x="0" y="0"/>
              <a:ext cx="1648795" cy="1141417"/>
            </a:xfrm>
            <a:custGeom>
              <a:avLst/>
              <a:gdLst/>
              <a:ahLst/>
              <a:cxnLst/>
              <a:rect l="l" t="t" r="r" b="b"/>
              <a:pathLst>
                <a:path w="1648795" h="1141417">
                  <a:moveTo>
                    <a:pt x="24734" y="0"/>
                  </a:moveTo>
                  <a:lnTo>
                    <a:pt x="1624061" y="0"/>
                  </a:lnTo>
                  <a:cubicBezTo>
                    <a:pt x="1630621" y="0"/>
                    <a:pt x="1636912" y="2606"/>
                    <a:pt x="1641550" y="7244"/>
                  </a:cubicBezTo>
                  <a:cubicBezTo>
                    <a:pt x="1646189" y="11883"/>
                    <a:pt x="1648795" y="18174"/>
                    <a:pt x="1648795" y="24734"/>
                  </a:cubicBezTo>
                  <a:lnTo>
                    <a:pt x="1648795" y="1116683"/>
                  </a:lnTo>
                  <a:cubicBezTo>
                    <a:pt x="1648795" y="1123243"/>
                    <a:pt x="1646189" y="1129534"/>
                    <a:pt x="1641550" y="1134172"/>
                  </a:cubicBezTo>
                  <a:cubicBezTo>
                    <a:pt x="1636912" y="1138811"/>
                    <a:pt x="1630621" y="1141417"/>
                    <a:pt x="1624061" y="1141417"/>
                  </a:cubicBezTo>
                  <a:lnTo>
                    <a:pt x="24734" y="1141417"/>
                  </a:lnTo>
                  <a:cubicBezTo>
                    <a:pt x="18174" y="1141417"/>
                    <a:pt x="11883" y="1138811"/>
                    <a:pt x="7244" y="1134172"/>
                  </a:cubicBezTo>
                  <a:cubicBezTo>
                    <a:pt x="2606" y="1129534"/>
                    <a:pt x="0" y="1123243"/>
                    <a:pt x="0" y="1116683"/>
                  </a:cubicBezTo>
                  <a:lnTo>
                    <a:pt x="0" y="24734"/>
                  </a:lnTo>
                  <a:cubicBezTo>
                    <a:pt x="0" y="18174"/>
                    <a:pt x="2606" y="11883"/>
                    <a:pt x="7244" y="7244"/>
                  </a:cubicBezTo>
                  <a:cubicBezTo>
                    <a:pt x="11883" y="2606"/>
                    <a:pt x="18174" y="0"/>
                    <a:pt x="24734" y="0"/>
                  </a:cubicBezTo>
                  <a:close/>
                </a:path>
              </a:pathLst>
            </a:custGeom>
            <a:solidFill>
              <a:srgbClr val="02488C"/>
            </a:solidFill>
            <a:ln w="38100" cap="sq">
              <a:solidFill>
                <a:srgbClr val="000000"/>
              </a:solidFill>
              <a:prstDash val="solid"/>
              <a:miter/>
            </a:ln>
          </p:spPr>
          <p:txBody>
            <a:bodyPr/>
            <a:lstStyle/>
            <a:p>
              <a:endParaRPr lang="en-US"/>
            </a:p>
          </p:txBody>
        </p:sp>
        <p:sp>
          <p:nvSpPr>
            <p:cNvPr id="7" name="TextBox 7"/>
            <p:cNvSpPr txBox="1"/>
            <p:nvPr/>
          </p:nvSpPr>
          <p:spPr>
            <a:xfrm>
              <a:off x="0" y="-161925"/>
              <a:ext cx="1648795" cy="1303342"/>
            </a:xfrm>
            <a:prstGeom prst="rect">
              <a:avLst/>
            </a:prstGeom>
          </p:spPr>
          <p:txBody>
            <a:bodyPr lIns="50800" tIns="50800" rIns="50800" bIns="50800" rtlCol="0" anchor="ctr"/>
            <a:lstStyle/>
            <a:p>
              <a:pPr algn="ctr">
                <a:lnSpc>
                  <a:spcPts val="8400"/>
                </a:lnSpc>
              </a:pPr>
              <a:r>
                <a:rPr lang="en-US" sz="5600">
                  <a:solidFill>
                    <a:srgbClr val="FDB818"/>
                  </a:solidFill>
                  <a:latin typeface="One Little Font"/>
                  <a:ea typeface="One Little Font"/>
                  <a:cs typeface="One Little Font"/>
                  <a:sym typeface="One Little Font"/>
                </a:rPr>
                <a:t>Pathway Development Programs Subunit</a:t>
              </a:r>
            </a:p>
          </p:txBody>
        </p:sp>
      </p:grpSp>
      <p:sp>
        <p:nvSpPr>
          <p:cNvPr id="8" name="Freeform 8"/>
          <p:cNvSpPr/>
          <p:nvPr/>
        </p:nvSpPr>
        <p:spPr>
          <a:xfrm rot="1019748">
            <a:off x="-350565" y="8914432"/>
            <a:ext cx="1859115" cy="1771230"/>
          </a:xfrm>
          <a:custGeom>
            <a:avLst/>
            <a:gdLst/>
            <a:ahLst/>
            <a:cxnLst/>
            <a:rect l="l" t="t" r="r" b="b"/>
            <a:pathLst>
              <a:path w="1859115" h="1771230">
                <a:moveTo>
                  <a:pt x="0" y="0"/>
                </a:moveTo>
                <a:lnTo>
                  <a:pt x="1859116" y="0"/>
                </a:lnTo>
                <a:lnTo>
                  <a:pt x="1859116" y="1771229"/>
                </a:lnTo>
                <a:lnTo>
                  <a:pt x="0" y="17712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11488568" y="4462462"/>
            <a:ext cx="5821959" cy="4218937"/>
            <a:chOff x="0" y="0"/>
            <a:chExt cx="1533356" cy="1111160"/>
          </a:xfrm>
        </p:grpSpPr>
        <p:sp>
          <p:nvSpPr>
            <p:cNvPr id="10" name="Freeform 10"/>
            <p:cNvSpPr/>
            <p:nvPr/>
          </p:nvSpPr>
          <p:spPr>
            <a:xfrm>
              <a:off x="0" y="0"/>
              <a:ext cx="1533356" cy="1111160"/>
            </a:xfrm>
            <a:custGeom>
              <a:avLst/>
              <a:gdLst/>
              <a:ahLst/>
              <a:cxnLst/>
              <a:rect l="l" t="t" r="r" b="b"/>
              <a:pathLst>
                <a:path w="1533356" h="1111160">
                  <a:moveTo>
                    <a:pt x="26596" y="0"/>
                  </a:moveTo>
                  <a:lnTo>
                    <a:pt x="1506760" y="0"/>
                  </a:lnTo>
                  <a:cubicBezTo>
                    <a:pt x="1513814" y="0"/>
                    <a:pt x="1520578" y="2802"/>
                    <a:pt x="1525566" y="7790"/>
                  </a:cubicBezTo>
                  <a:cubicBezTo>
                    <a:pt x="1530553" y="12777"/>
                    <a:pt x="1533356" y="19542"/>
                    <a:pt x="1533356" y="26596"/>
                  </a:cubicBezTo>
                  <a:lnTo>
                    <a:pt x="1533356" y="1084565"/>
                  </a:lnTo>
                  <a:cubicBezTo>
                    <a:pt x="1533356" y="1099253"/>
                    <a:pt x="1521448" y="1111160"/>
                    <a:pt x="1506760" y="1111160"/>
                  </a:cubicBezTo>
                  <a:lnTo>
                    <a:pt x="26596" y="1111160"/>
                  </a:lnTo>
                  <a:cubicBezTo>
                    <a:pt x="11907" y="1111160"/>
                    <a:pt x="0" y="1099253"/>
                    <a:pt x="0" y="1084565"/>
                  </a:cubicBezTo>
                  <a:lnTo>
                    <a:pt x="0" y="26596"/>
                  </a:lnTo>
                  <a:cubicBezTo>
                    <a:pt x="0" y="11907"/>
                    <a:pt x="11907" y="0"/>
                    <a:pt x="26596" y="0"/>
                  </a:cubicBezTo>
                  <a:close/>
                </a:path>
              </a:pathLst>
            </a:custGeom>
            <a:solidFill>
              <a:srgbClr val="02488C"/>
            </a:solidFill>
            <a:ln w="38100" cap="sq">
              <a:solidFill>
                <a:srgbClr val="000000"/>
              </a:solidFill>
              <a:prstDash val="solid"/>
              <a:miter/>
            </a:ln>
          </p:spPr>
          <p:txBody>
            <a:bodyPr/>
            <a:lstStyle/>
            <a:p>
              <a:endParaRPr lang="en-US"/>
            </a:p>
          </p:txBody>
        </p:sp>
        <p:sp>
          <p:nvSpPr>
            <p:cNvPr id="11" name="TextBox 11"/>
            <p:cNvSpPr txBox="1"/>
            <p:nvPr/>
          </p:nvSpPr>
          <p:spPr>
            <a:xfrm>
              <a:off x="0" y="-161925"/>
              <a:ext cx="1533356" cy="1273085"/>
            </a:xfrm>
            <a:prstGeom prst="rect">
              <a:avLst/>
            </a:prstGeom>
          </p:spPr>
          <p:txBody>
            <a:bodyPr lIns="50800" tIns="50800" rIns="50800" bIns="50800" rtlCol="0" anchor="ctr"/>
            <a:lstStyle/>
            <a:p>
              <a:pPr algn="ctr">
                <a:lnSpc>
                  <a:spcPts val="8400"/>
                </a:lnSpc>
              </a:pPr>
              <a:r>
                <a:rPr lang="en-US" sz="5600">
                  <a:solidFill>
                    <a:srgbClr val="FDB818"/>
                  </a:solidFill>
                  <a:latin typeface="One Little Font"/>
                  <a:ea typeface="One Little Font"/>
                  <a:cs typeface="One Little Font"/>
                  <a:sym typeface="One Little Font"/>
                </a:rPr>
                <a:t>Access and Student Success Subunit</a:t>
              </a:r>
            </a:p>
          </p:txBody>
        </p:sp>
      </p:grpSp>
      <p:sp>
        <p:nvSpPr>
          <p:cNvPr id="12" name="Freeform 12"/>
          <p:cNvSpPr/>
          <p:nvPr/>
        </p:nvSpPr>
        <p:spPr>
          <a:xfrm>
            <a:off x="6573143" y="5625323"/>
            <a:ext cx="4915424" cy="2728914"/>
          </a:xfrm>
          <a:custGeom>
            <a:avLst/>
            <a:gdLst/>
            <a:ahLst/>
            <a:cxnLst/>
            <a:rect l="l" t="t" r="r" b="b"/>
            <a:pathLst>
              <a:path w="4915424" h="2728914">
                <a:moveTo>
                  <a:pt x="0" y="0"/>
                </a:moveTo>
                <a:lnTo>
                  <a:pt x="4915425" y="0"/>
                </a:lnTo>
                <a:lnTo>
                  <a:pt x="4915425" y="2728914"/>
                </a:lnTo>
                <a:lnTo>
                  <a:pt x="0" y="2728914"/>
                </a:lnTo>
                <a:lnTo>
                  <a:pt x="0" y="0"/>
                </a:lnTo>
                <a:close/>
              </a:path>
            </a:pathLst>
          </a:custGeom>
          <a:blipFill>
            <a:blip r:embed="rId11"/>
            <a:stretch>
              <a:fillRect t="-1560" b="-1560"/>
            </a:stretch>
          </a:blipFill>
        </p:spPr>
        <p:txBody>
          <a:bodyPr/>
          <a:lstStyle/>
          <a:p>
            <a:endParaRPr lang="en-US"/>
          </a:p>
        </p:txBody>
      </p:sp>
      <p:sp>
        <p:nvSpPr>
          <p:cNvPr id="13" name="TextBox 13"/>
          <p:cNvSpPr txBox="1"/>
          <p:nvPr/>
        </p:nvSpPr>
        <p:spPr>
          <a:xfrm>
            <a:off x="3541957" y="1777170"/>
            <a:ext cx="11204086" cy="1952625"/>
          </a:xfrm>
          <a:prstGeom prst="rect">
            <a:avLst/>
          </a:prstGeom>
        </p:spPr>
        <p:txBody>
          <a:bodyPr lIns="0" tIns="0" rIns="0" bIns="0" rtlCol="0" anchor="t">
            <a:spAutoFit/>
          </a:bodyPr>
          <a:lstStyle/>
          <a:p>
            <a:pPr algn="ctr">
              <a:lnSpc>
                <a:spcPts val="3840"/>
              </a:lnSpc>
            </a:pPr>
            <a:r>
              <a:rPr lang="en-US" sz="3200" b="1">
                <a:solidFill>
                  <a:srgbClr val="FDB818"/>
                </a:solidFill>
                <a:latin typeface="One Little Font Bold"/>
                <a:ea typeface="One Little Font Bold"/>
                <a:cs typeface="One Little Font Bold"/>
                <a:sym typeface="One Little Font Bold"/>
              </a:rPr>
              <a:t>The Pitt Connection Portal initiative will provide a “warm” hand off between the Pathway Development Subunit and the Access &amp; Student Success Subunit, ensuring that students interested in matriculating to Pitt will be supported during transition points.</a:t>
            </a:r>
          </a:p>
        </p:txBody>
      </p:sp>
      <p:sp>
        <p:nvSpPr>
          <p:cNvPr id="14" name="TextBox 14"/>
          <p:cNvSpPr txBox="1"/>
          <p:nvPr/>
        </p:nvSpPr>
        <p:spPr>
          <a:xfrm>
            <a:off x="2877360" y="286376"/>
            <a:ext cx="12084280" cy="1228725"/>
          </a:xfrm>
          <a:prstGeom prst="rect">
            <a:avLst/>
          </a:prstGeom>
        </p:spPr>
        <p:txBody>
          <a:bodyPr lIns="0" tIns="0" rIns="0" bIns="0" rtlCol="0" anchor="t">
            <a:spAutoFit/>
          </a:bodyPr>
          <a:lstStyle/>
          <a:p>
            <a:pPr algn="ctr">
              <a:lnSpc>
                <a:spcPts val="9600"/>
              </a:lnSpc>
            </a:pPr>
            <a:r>
              <a:rPr lang="en-US" sz="8000">
                <a:solidFill>
                  <a:srgbClr val="02488C"/>
                </a:solidFill>
                <a:latin typeface="One Little Font"/>
                <a:ea typeface="One Little Font"/>
                <a:cs typeface="One Little Font"/>
                <a:sym typeface="One Little Font"/>
              </a:rPr>
              <a:t>Pitt Connection Portal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rot="-10612141">
            <a:off x="14153669" y="8963354"/>
            <a:ext cx="4794677" cy="4254186"/>
          </a:xfrm>
          <a:custGeom>
            <a:avLst/>
            <a:gdLst/>
            <a:ahLst/>
            <a:cxnLst/>
            <a:rect l="l" t="t" r="r" b="b"/>
            <a:pathLst>
              <a:path w="4794677" h="4254186">
                <a:moveTo>
                  <a:pt x="0" y="0"/>
                </a:moveTo>
                <a:lnTo>
                  <a:pt x="4794676" y="0"/>
                </a:lnTo>
                <a:lnTo>
                  <a:pt x="4794676" y="4254186"/>
                </a:lnTo>
                <a:lnTo>
                  <a:pt x="0" y="4254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038438" y="-1028700"/>
            <a:ext cx="3022508" cy="4114800"/>
          </a:xfrm>
          <a:custGeom>
            <a:avLst/>
            <a:gdLst/>
            <a:ahLst/>
            <a:cxnLst/>
            <a:rect l="l" t="t" r="r" b="b"/>
            <a:pathLst>
              <a:path w="3022508" h="4114800">
                <a:moveTo>
                  <a:pt x="0" y="0"/>
                </a:moveTo>
                <a:lnTo>
                  <a:pt x="3022508" y="0"/>
                </a:lnTo>
                <a:lnTo>
                  <a:pt x="30225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318231" y="7400886"/>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6778818" y="9458286"/>
            <a:ext cx="4933987" cy="4279113"/>
          </a:xfrm>
          <a:custGeom>
            <a:avLst/>
            <a:gdLst/>
            <a:ahLst/>
            <a:cxnLst/>
            <a:rect l="l" t="t" r="r" b="b"/>
            <a:pathLst>
              <a:path w="4933987" h="4279113">
                <a:moveTo>
                  <a:pt x="0" y="0"/>
                </a:moveTo>
                <a:lnTo>
                  <a:pt x="4933987" y="0"/>
                </a:lnTo>
                <a:lnTo>
                  <a:pt x="4933987" y="4279112"/>
                </a:lnTo>
                <a:lnTo>
                  <a:pt x="0" y="4279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6551007" y="4016549"/>
            <a:ext cx="4714875" cy="4114800"/>
          </a:xfrm>
          <a:custGeom>
            <a:avLst/>
            <a:gdLst/>
            <a:ahLst/>
            <a:cxnLst/>
            <a:rect l="l" t="t" r="r" b="b"/>
            <a:pathLst>
              <a:path w="4714875" h="4114800">
                <a:moveTo>
                  <a:pt x="0" y="0"/>
                </a:moveTo>
                <a:lnTo>
                  <a:pt x="4714875" y="0"/>
                </a:lnTo>
                <a:lnTo>
                  <a:pt x="471487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2766925" y="-1850883"/>
            <a:ext cx="4933987" cy="4279113"/>
          </a:xfrm>
          <a:custGeom>
            <a:avLst/>
            <a:gdLst/>
            <a:ahLst/>
            <a:cxnLst/>
            <a:rect l="l" t="t" r="r" b="b"/>
            <a:pathLst>
              <a:path w="4933987" h="4279113">
                <a:moveTo>
                  <a:pt x="0" y="0"/>
                </a:moveTo>
                <a:lnTo>
                  <a:pt x="4933987" y="0"/>
                </a:lnTo>
                <a:lnTo>
                  <a:pt x="4933987" y="4279113"/>
                </a:lnTo>
                <a:lnTo>
                  <a:pt x="0" y="42791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rot="5476991">
            <a:off x="-1152709" y="3502549"/>
            <a:ext cx="2981209" cy="2824018"/>
          </a:xfrm>
          <a:custGeom>
            <a:avLst/>
            <a:gdLst/>
            <a:ahLst/>
            <a:cxnLst/>
            <a:rect l="l" t="t" r="r" b="b"/>
            <a:pathLst>
              <a:path w="2981209" h="2824018">
                <a:moveTo>
                  <a:pt x="0" y="0"/>
                </a:moveTo>
                <a:lnTo>
                  <a:pt x="2981209" y="0"/>
                </a:lnTo>
                <a:lnTo>
                  <a:pt x="2981209" y="2824018"/>
                </a:lnTo>
                <a:lnTo>
                  <a:pt x="0" y="28240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TextBox 9"/>
          <p:cNvSpPr txBox="1"/>
          <p:nvPr/>
        </p:nvSpPr>
        <p:spPr>
          <a:xfrm>
            <a:off x="5053993" y="409575"/>
            <a:ext cx="8383637" cy="1228725"/>
          </a:xfrm>
          <a:prstGeom prst="rect">
            <a:avLst/>
          </a:prstGeom>
        </p:spPr>
        <p:txBody>
          <a:bodyPr lIns="0" tIns="0" rIns="0" bIns="0" rtlCol="0" anchor="t">
            <a:spAutoFit/>
          </a:bodyPr>
          <a:lstStyle/>
          <a:p>
            <a:pPr algn="l">
              <a:lnSpc>
                <a:spcPts val="9600"/>
              </a:lnSpc>
            </a:pPr>
            <a:r>
              <a:rPr lang="en-US" sz="8000">
                <a:solidFill>
                  <a:srgbClr val="02488C"/>
                </a:solidFill>
                <a:latin typeface="One Little Font"/>
                <a:ea typeface="One Little Font"/>
                <a:cs typeface="One Little Font"/>
                <a:sym typeface="One Little Font"/>
              </a:rPr>
              <a:t>Pre-College Support </a:t>
            </a:r>
          </a:p>
        </p:txBody>
      </p:sp>
      <p:sp>
        <p:nvSpPr>
          <p:cNvPr id="10" name="Freeform 10"/>
          <p:cNvSpPr/>
          <p:nvPr/>
        </p:nvSpPr>
        <p:spPr>
          <a:xfrm>
            <a:off x="2736566" y="2607086"/>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TextBox 11"/>
          <p:cNvSpPr txBox="1"/>
          <p:nvPr/>
        </p:nvSpPr>
        <p:spPr>
          <a:xfrm>
            <a:off x="3144363" y="3478594"/>
            <a:ext cx="4726983" cy="619125"/>
          </a:xfrm>
          <a:prstGeom prst="rect">
            <a:avLst/>
          </a:prstGeom>
        </p:spPr>
        <p:txBody>
          <a:bodyPr lIns="0" tIns="0" rIns="0" bIns="0" rtlCol="0" anchor="t">
            <a:spAutoFit/>
          </a:bodyPr>
          <a:lstStyle/>
          <a:p>
            <a:pPr algn="ctr">
              <a:lnSpc>
                <a:spcPts val="4800"/>
              </a:lnSpc>
            </a:pPr>
            <a:r>
              <a:rPr lang="en-US" sz="4000" b="1">
                <a:solidFill>
                  <a:srgbClr val="F5EFE6"/>
                </a:solidFill>
                <a:latin typeface="Quicksand 2 Semi-Bold"/>
                <a:ea typeface="Quicksand 2 Semi-Bold"/>
                <a:cs typeface="Quicksand 2 Semi-Bold"/>
                <a:sym typeface="Quicksand 2 Semi-Bold"/>
              </a:rPr>
              <a:t>College Readiness</a:t>
            </a:r>
          </a:p>
        </p:txBody>
      </p:sp>
      <p:sp>
        <p:nvSpPr>
          <p:cNvPr id="12" name="TextBox 12"/>
          <p:cNvSpPr txBox="1"/>
          <p:nvPr/>
        </p:nvSpPr>
        <p:spPr>
          <a:xfrm>
            <a:off x="3144363" y="4184737"/>
            <a:ext cx="4655366"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Guidance on college navigation, application processes, and financial aid</a:t>
            </a:r>
          </a:p>
        </p:txBody>
      </p:sp>
      <p:sp>
        <p:nvSpPr>
          <p:cNvPr id="13" name="Freeform 13"/>
          <p:cNvSpPr/>
          <p:nvPr/>
        </p:nvSpPr>
        <p:spPr>
          <a:xfrm>
            <a:off x="6372711" y="6186483"/>
            <a:ext cx="5542577" cy="3159269"/>
          </a:xfrm>
          <a:custGeom>
            <a:avLst/>
            <a:gdLst/>
            <a:ahLst/>
            <a:cxnLst/>
            <a:rect l="l" t="t" r="r" b="b"/>
            <a:pathLst>
              <a:path w="5542577" h="3159269">
                <a:moveTo>
                  <a:pt x="0" y="0"/>
                </a:moveTo>
                <a:lnTo>
                  <a:pt x="5542578" y="0"/>
                </a:lnTo>
                <a:lnTo>
                  <a:pt x="5542578" y="3159269"/>
                </a:lnTo>
                <a:lnTo>
                  <a:pt x="0" y="31592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0773261" y="2607086"/>
            <a:ext cx="5542577" cy="3159269"/>
          </a:xfrm>
          <a:custGeom>
            <a:avLst/>
            <a:gdLst/>
            <a:ahLst/>
            <a:cxnLst/>
            <a:rect l="l" t="t" r="r" b="b"/>
            <a:pathLst>
              <a:path w="5542577" h="3159269">
                <a:moveTo>
                  <a:pt x="0" y="0"/>
                </a:moveTo>
                <a:lnTo>
                  <a:pt x="5542578" y="0"/>
                </a:lnTo>
                <a:lnTo>
                  <a:pt x="5542578" y="3159269"/>
                </a:lnTo>
                <a:lnTo>
                  <a:pt x="0" y="315926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TextBox 15"/>
          <p:cNvSpPr txBox="1"/>
          <p:nvPr/>
        </p:nvSpPr>
        <p:spPr>
          <a:xfrm>
            <a:off x="11305230" y="3478594"/>
            <a:ext cx="4478640" cy="619125"/>
          </a:xfrm>
          <a:prstGeom prst="rect">
            <a:avLst/>
          </a:prstGeom>
        </p:spPr>
        <p:txBody>
          <a:bodyPr lIns="0" tIns="0" rIns="0" bIns="0" rtlCol="0" anchor="t">
            <a:spAutoFit/>
          </a:bodyPr>
          <a:lstStyle/>
          <a:p>
            <a:pPr algn="ctr">
              <a:lnSpc>
                <a:spcPts val="4800"/>
              </a:lnSpc>
            </a:pPr>
            <a:r>
              <a:rPr lang="en-US" sz="4000" b="1">
                <a:solidFill>
                  <a:srgbClr val="F5EFE6"/>
                </a:solidFill>
                <a:latin typeface="Quicksand 2 Semi-Bold"/>
                <a:ea typeface="Quicksand 2 Semi-Bold"/>
                <a:cs typeface="Quicksand 2 Semi-Bold"/>
                <a:sym typeface="Quicksand 2 Semi-Bold"/>
              </a:rPr>
              <a:t>Academic Support</a:t>
            </a:r>
          </a:p>
        </p:txBody>
      </p:sp>
      <p:sp>
        <p:nvSpPr>
          <p:cNvPr id="16" name="TextBox 16"/>
          <p:cNvSpPr txBox="1"/>
          <p:nvPr/>
        </p:nvSpPr>
        <p:spPr>
          <a:xfrm>
            <a:off x="11305230" y="4218075"/>
            <a:ext cx="4655366"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Access to Academic Support Resources: Tutoring, PSAT/SAT Prep, etc.</a:t>
            </a:r>
          </a:p>
        </p:txBody>
      </p:sp>
      <p:sp>
        <p:nvSpPr>
          <p:cNvPr id="17" name="TextBox 17"/>
          <p:cNvSpPr txBox="1"/>
          <p:nvPr/>
        </p:nvSpPr>
        <p:spPr>
          <a:xfrm>
            <a:off x="6780509" y="7159799"/>
            <a:ext cx="4726983" cy="619125"/>
          </a:xfrm>
          <a:prstGeom prst="rect">
            <a:avLst/>
          </a:prstGeom>
        </p:spPr>
        <p:txBody>
          <a:bodyPr lIns="0" tIns="0" rIns="0" bIns="0" rtlCol="0" anchor="t">
            <a:spAutoFit/>
          </a:bodyPr>
          <a:lstStyle/>
          <a:p>
            <a:pPr algn="ctr">
              <a:lnSpc>
                <a:spcPts val="4800"/>
              </a:lnSpc>
            </a:pPr>
            <a:r>
              <a:rPr lang="en-US" sz="4000" b="1">
                <a:solidFill>
                  <a:srgbClr val="F5EFE6"/>
                </a:solidFill>
                <a:latin typeface="Quicksand 2 Semi-Bold"/>
                <a:ea typeface="Quicksand 2 Semi-Bold"/>
                <a:cs typeface="Quicksand 2 Semi-Bold"/>
                <a:sym typeface="Quicksand 2 Semi-Bold"/>
              </a:rPr>
              <a:t>Career Exploration</a:t>
            </a:r>
          </a:p>
        </p:txBody>
      </p:sp>
      <p:sp>
        <p:nvSpPr>
          <p:cNvPr id="18" name="TextBox 18"/>
          <p:cNvSpPr txBox="1"/>
          <p:nvPr/>
        </p:nvSpPr>
        <p:spPr>
          <a:xfrm>
            <a:off x="6794303" y="7902749"/>
            <a:ext cx="4903016"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Exposure to variety of career pathways and guidance through the exploration process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rot="-10612141">
            <a:off x="14153669" y="8963354"/>
            <a:ext cx="4794677" cy="4254186"/>
          </a:xfrm>
          <a:custGeom>
            <a:avLst/>
            <a:gdLst/>
            <a:ahLst/>
            <a:cxnLst/>
            <a:rect l="l" t="t" r="r" b="b"/>
            <a:pathLst>
              <a:path w="4794677" h="4254186">
                <a:moveTo>
                  <a:pt x="0" y="0"/>
                </a:moveTo>
                <a:lnTo>
                  <a:pt x="4794676" y="0"/>
                </a:lnTo>
                <a:lnTo>
                  <a:pt x="4794676" y="4254186"/>
                </a:lnTo>
                <a:lnTo>
                  <a:pt x="0" y="4254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038438" y="-1028700"/>
            <a:ext cx="3022508" cy="4114800"/>
          </a:xfrm>
          <a:custGeom>
            <a:avLst/>
            <a:gdLst/>
            <a:ahLst/>
            <a:cxnLst/>
            <a:rect l="l" t="t" r="r" b="b"/>
            <a:pathLst>
              <a:path w="3022508" h="4114800">
                <a:moveTo>
                  <a:pt x="0" y="0"/>
                </a:moveTo>
                <a:lnTo>
                  <a:pt x="3022508" y="0"/>
                </a:lnTo>
                <a:lnTo>
                  <a:pt x="30225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318231" y="7400886"/>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6778818" y="9458286"/>
            <a:ext cx="4933987" cy="4279113"/>
          </a:xfrm>
          <a:custGeom>
            <a:avLst/>
            <a:gdLst/>
            <a:ahLst/>
            <a:cxnLst/>
            <a:rect l="l" t="t" r="r" b="b"/>
            <a:pathLst>
              <a:path w="4933987" h="4279113">
                <a:moveTo>
                  <a:pt x="0" y="0"/>
                </a:moveTo>
                <a:lnTo>
                  <a:pt x="4933987" y="0"/>
                </a:lnTo>
                <a:lnTo>
                  <a:pt x="4933987" y="4279112"/>
                </a:lnTo>
                <a:lnTo>
                  <a:pt x="0" y="4279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6551007" y="4016549"/>
            <a:ext cx="4714875" cy="4114800"/>
          </a:xfrm>
          <a:custGeom>
            <a:avLst/>
            <a:gdLst/>
            <a:ahLst/>
            <a:cxnLst/>
            <a:rect l="l" t="t" r="r" b="b"/>
            <a:pathLst>
              <a:path w="4714875" h="4114800">
                <a:moveTo>
                  <a:pt x="0" y="0"/>
                </a:moveTo>
                <a:lnTo>
                  <a:pt x="4714875" y="0"/>
                </a:lnTo>
                <a:lnTo>
                  <a:pt x="471487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2766925" y="-1850883"/>
            <a:ext cx="4933987" cy="4279113"/>
          </a:xfrm>
          <a:custGeom>
            <a:avLst/>
            <a:gdLst/>
            <a:ahLst/>
            <a:cxnLst/>
            <a:rect l="l" t="t" r="r" b="b"/>
            <a:pathLst>
              <a:path w="4933987" h="4279113">
                <a:moveTo>
                  <a:pt x="0" y="0"/>
                </a:moveTo>
                <a:lnTo>
                  <a:pt x="4933987" y="0"/>
                </a:lnTo>
                <a:lnTo>
                  <a:pt x="4933987" y="4279113"/>
                </a:lnTo>
                <a:lnTo>
                  <a:pt x="0" y="42791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rot="5476991">
            <a:off x="-1152709" y="3502549"/>
            <a:ext cx="2981209" cy="2824018"/>
          </a:xfrm>
          <a:custGeom>
            <a:avLst/>
            <a:gdLst/>
            <a:ahLst/>
            <a:cxnLst/>
            <a:rect l="l" t="t" r="r" b="b"/>
            <a:pathLst>
              <a:path w="2981209" h="2824018">
                <a:moveTo>
                  <a:pt x="0" y="0"/>
                </a:moveTo>
                <a:lnTo>
                  <a:pt x="2981209" y="0"/>
                </a:lnTo>
                <a:lnTo>
                  <a:pt x="2981209" y="2824018"/>
                </a:lnTo>
                <a:lnTo>
                  <a:pt x="0" y="28240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TextBox 9"/>
          <p:cNvSpPr txBox="1"/>
          <p:nvPr/>
        </p:nvSpPr>
        <p:spPr>
          <a:xfrm>
            <a:off x="5815918" y="409575"/>
            <a:ext cx="6859786" cy="1228725"/>
          </a:xfrm>
          <a:prstGeom prst="rect">
            <a:avLst/>
          </a:prstGeom>
        </p:spPr>
        <p:txBody>
          <a:bodyPr lIns="0" tIns="0" rIns="0" bIns="0" rtlCol="0" anchor="t">
            <a:spAutoFit/>
          </a:bodyPr>
          <a:lstStyle/>
          <a:p>
            <a:pPr algn="l">
              <a:lnSpc>
                <a:spcPts val="9600"/>
              </a:lnSpc>
            </a:pPr>
            <a:r>
              <a:rPr lang="en-US" sz="8000">
                <a:solidFill>
                  <a:srgbClr val="02488C"/>
                </a:solidFill>
                <a:latin typeface="One Little Font"/>
                <a:ea typeface="One Little Font"/>
                <a:cs typeface="One Little Font"/>
                <a:sym typeface="One Little Font"/>
              </a:rPr>
              <a:t>Campus Support </a:t>
            </a:r>
          </a:p>
        </p:txBody>
      </p:sp>
      <p:sp>
        <p:nvSpPr>
          <p:cNvPr id="10" name="Freeform 10"/>
          <p:cNvSpPr/>
          <p:nvPr/>
        </p:nvSpPr>
        <p:spPr>
          <a:xfrm>
            <a:off x="2736566" y="2607086"/>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TextBox 11"/>
          <p:cNvSpPr txBox="1"/>
          <p:nvPr/>
        </p:nvSpPr>
        <p:spPr>
          <a:xfrm>
            <a:off x="3773013" y="3297515"/>
            <a:ext cx="3469683" cy="1228725"/>
          </a:xfrm>
          <a:prstGeom prst="rect">
            <a:avLst/>
          </a:prstGeom>
        </p:spPr>
        <p:txBody>
          <a:bodyPr lIns="0" tIns="0" rIns="0" bIns="0" rtlCol="0" anchor="t">
            <a:spAutoFit/>
          </a:bodyPr>
          <a:lstStyle/>
          <a:p>
            <a:pPr algn="ctr">
              <a:lnSpc>
                <a:spcPts val="4800"/>
              </a:lnSpc>
            </a:pPr>
            <a:r>
              <a:rPr lang="en-US" sz="4000" b="1">
                <a:solidFill>
                  <a:srgbClr val="F5EFE6"/>
                </a:solidFill>
                <a:latin typeface="Quicksand 2 Semi-Bold"/>
                <a:ea typeface="Quicksand 2 Semi-Bold"/>
                <a:cs typeface="Quicksand 2 Semi-Bold"/>
                <a:sym typeface="Quicksand 2 Semi-Bold"/>
              </a:rPr>
              <a:t>Resource Navigation</a:t>
            </a:r>
          </a:p>
        </p:txBody>
      </p:sp>
      <p:sp>
        <p:nvSpPr>
          <p:cNvPr id="12" name="TextBox 12"/>
          <p:cNvSpPr txBox="1"/>
          <p:nvPr/>
        </p:nvSpPr>
        <p:spPr>
          <a:xfrm>
            <a:off x="3215980" y="4488244"/>
            <a:ext cx="4655366"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Assistance with housing, financial aid, academic, and other campus resources</a:t>
            </a:r>
          </a:p>
        </p:txBody>
      </p:sp>
      <p:sp>
        <p:nvSpPr>
          <p:cNvPr id="13" name="Freeform 13"/>
          <p:cNvSpPr/>
          <p:nvPr/>
        </p:nvSpPr>
        <p:spPr>
          <a:xfrm>
            <a:off x="1951844" y="6194980"/>
            <a:ext cx="5542577" cy="3159269"/>
          </a:xfrm>
          <a:custGeom>
            <a:avLst/>
            <a:gdLst/>
            <a:ahLst/>
            <a:cxnLst/>
            <a:rect l="l" t="t" r="r" b="b"/>
            <a:pathLst>
              <a:path w="5542577" h="3159269">
                <a:moveTo>
                  <a:pt x="0" y="0"/>
                </a:moveTo>
                <a:lnTo>
                  <a:pt x="5542578" y="0"/>
                </a:lnTo>
                <a:lnTo>
                  <a:pt x="5542578" y="3159269"/>
                </a:lnTo>
                <a:lnTo>
                  <a:pt x="0" y="31592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0773261" y="2607086"/>
            <a:ext cx="5542577" cy="3159269"/>
          </a:xfrm>
          <a:custGeom>
            <a:avLst/>
            <a:gdLst/>
            <a:ahLst/>
            <a:cxnLst/>
            <a:rect l="l" t="t" r="r" b="b"/>
            <a:pathLst>
              <a:path w="5542577" h="3159269">
                <a:moveTo>
                  <a:pt x="0" y="0"/>
                </a:moveTo>
                <a:lnTo>
                  <a:pt x="5542578" y="0"/>
                </a:lnTo>
                <a:lnTo>
                  <a:pt x="5542578" y="3159269"/>
                </a:lnTo>
                <a:lnTo>
                  <a:pt x="0" y="315926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TextBox 15"/>
          <p:cNvSpPr txBox="1"/>
          <p:nvPr/>
        </p:nvSpPr>
        <p:spPr>
          <a:xfrm>
            <a:off x="11393593" y="3397424"/>
            <a:ext cx="4478640" cy="619125"/>
          </a:xfrm>
          <a:prstGeom prst="rect">
            <a:avLst/>
          </a:prstGeom>
        </p:spPr>
        <p:txBody>
          <a:bodyPr lIns="0" tIns="0" rIns="0" bIns="0" rtlCol="0" anchor="t">
            <a:spAutoFit/>
          </a:bodyPr>
          <a:lstStyle/>
          <a:p>
            <a:pPr algn="ctr">
              <a:lnSpc>
                <a:spcPts val="4800"/>
              </a:lnSpc>
            </a:pPr>
            <a:r>
              <a:rPr lang="en-US" sz="4000" b="1">
                <a:solidFill>
                  <a:srgbClr val="F5EFE6"/>
                </a:solidFill>
                <a:latin typeface="Quicksand 2 Semi-Bold"/>
                <a:ea typeface="Quicksand 2 Semi-Bold"/>
                <a:cs typeface="Quicksand 2 Semi-Bold"/>
                <a:sym typeface="Quicksand 2 Semi-Bold"/>
              </a:rPr>
              <a:t>Mentorship</a:t>
            </a:r>
          </a:p>
        </p:txBody>
      </p:sp>
      <p:sp>
        <p:nvSpPr>
          <p:cNvPr id="16" name="TextBox 16"/>
          <p:cNvSpPr txBox="1"/>
          <p:nvPr/>
        </p:nvSpPr>
        <p:spPr>
          <a:xfrm>
            <a:off x="10988267" y="4097719"/>
            <a:ext cx="5050171" cy="1562100"/>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Trusted campus resource and professional to navigate academic and personal challenges</a:t>
            </a:r>
          </a:p>
        </p:txBody>
      </p:sp>
      <p:sp>
        <p:nvSpPr>
          <p:cNvPr id="17" name="TextBox 17"/>
          <p:cNvSpPr txBox="1"/>
          <p:nvPr/>
        </p:nvSpPr>
        <p:spPr>
          <a:xfrm>
            <a:off x="2323833" y="6945940"/>
            <a:ext cx="4726983" cy="619125"/>
          </a:xfrm>
          <a:prstGeom prst="rect">
            <a:avLst/>
          </a:prstGeom>
        </p:spPr>
        <p:txBody>
          <a:bodyPr lIns="0" tIns="0" rIns="0" bIns="0" rtlCol="0" anchor="t">
            <a:spAutoFit/>
          </a:bodyPr>
          <a:lstStyle/>
          <a:p>
            <a:pPr algn="ctr">
              <a:lnSpc>
                <a:spcPts val="4800"/>
              </a:lnSpc>
            </a:pPr>
            <a:r>
              <a:rPr lang="en-US" sz="4000" b="1">
                <a:solidFill>
                  <a:srgbClr val="FFFFFF"/>
                </a:solidFill>
                <a:latin typeface="Quicksand 2 Semi-Bold"/>
                <a:ea typeface="Quicksand 2 Semi-Bold"/>
                <a:cs typeface="Quicksand 2 Semi-Bold"/>
                <a:sym typeface="Quicksand 2 Semi-Bold"/>
              </a:rPr>
              <a:t>Community</a:t>
            </a:r>
          </a:p>
        </p:txBody>
      </p:sp>
      <p:sp>
        <p:nvSpPr>
          <p:cNvPr id="18" name="TextBox 18"/>
          <p:cNvSpPr txBox="1"/>
          <p:nvPr/>
        </p:nvSpPr>
        <p:spPr>
          <a:xfrm>
            <a:off x="2214475" y="7774615"/>
            <a:ext cx="5017316" cy="1171575"/>
          </a:xfrm>
          <a:prstGeom prst="rect">
            <a:avLst/>
          </a:prstGeom>
        </p:spPr>
        <p:txBody>
          <a:bodyPr lIns="0" tIns="0" rIns="0" bIns="0" rtlCol="0" anchor="t">
            <a:spAutoFit/>
          </a:bodyPr>
          <a:lstStyle/>
          <a:p>
            <a:pPr algn="ctr">
              <a:lnSpc>
                <a:spcPts val="3120"/>
              </a:lnSpc>
            </a:pPr>
            <a:r>
              <a:rPr lang="en-US" sz="2600">
                <a:solidFill>
                  <a:srgbClr val="FFFFFF"/>
                </a:solidFill>
                <a:latin typeface="Quicksand 2"/>
                <a:ea typeface="Quicksand 2"/>
                <a:cs typeface="Quicksand 2"/>
                <a:sym typeface="Quicksand 2"/>
              </a:rPr>
              <a:t>Opportunities to connect with professionals and other students to develop sense of belonging</a:t>
            </a:r>
          </a:p>
        </p:txBody>
      </p:sp>
      <p:sp>
        <p:nvSpPr>
          <p:cNvPr id="19" name="Freeform 19"/>
          <p:cNvSpPr/>
          <p:nvPr/>
        </p:nvSpPr>
        <p:spPr>
          <a:xfrm>
            <a:off x="9323284" y="6194980"/>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TextBox 20"/>
          <p:cNvSpPr txBox="1"/>
          <p:nvPr/>
        </p:nvSpPr>
        <p:spPr>
          <a:xfrm>
            <a:off x="9731081" y="6945940"/>
            <a:ext cx="4726983" cy="619125"/>
          </a:xfrm>
          <a:prstGeom prst="rect">
            <a:avLst/>
          </a:prstGeom>
        </p:spPr>
        <p:txBody>
          <a:bodyPr lIns="0" tIns="0" rIns="0" bIns="0" rtlCol="0" anchor="t">
            <a:spAutoFit/>
          </a:bodyPr>
          <a:lstStyle/>
          <a:p>
            <a:pPr algn="ctr">
              <a:lnSpc>
                <a:spcPts val="4800"/>
              </a:lnSpc>
            </a:pPr>
            <a:r>
              <a:rPr lang="en-US" sz="4000" b="1">
                <a:solidFill>
                  <a:srgbClr val="F5EFE6"/>
                </a:solidFill>
                <a:latin typeface="Quicksand 2 Semi-Bold"/>
                <a:ea typeface="Quicksand 2 Semi-Bold"/>
                <a:cs typeface="Quicksand 2 Semi-Bold"/>
                <a:sym typeface="Quicksand 2 Semi-Bold"/>
              </a:rPr>
              <a:t>Study Abroad</a:t>
            </a:r>
          </a:p>
        </p:txBody>
      </p:sp>
      <p:sp>
        <p:nvSpPr>
          <p:cNvPr id="21" name="TextBox 21"/>
          <p:cNvSpPr txBox="1"/>
          <p:nvPr/>
        </p:nvSpPr>
        <p:spPr>
          <a:xfrm>
            <a:off x="9894811" y="7774615"/>
            <a:ext cx="4655366"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Support students in broadening their cultural experiences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Freeform 2"/>
          <p:cNvSpPr/>
          <p:nvPr/>
        </p:nvSpPr>
        <p:spPr>
          <a:xfrm>
            <a:off x="-2086373" y="7902606"/>
            <a:ext cx="6009542" cy="5692675"/>
          </a:xfrm>
          <a:custGeom>
            <a:avLst/>
            <a:gdLst/>
            <a:ahLst/>
            <a:cxnLst/>
            <a:rect l="l" t="t" r="r" b="b"/>
            <a:pathLst>
              <a:path w="6009542" h="5692675">
                <a:moveTo>
                  <a:pt x="0" y="0"/>
                </a:moveTo>
                <a:lnTo>
                  <a:pt x="6009542" y="0"/>
                </a:lnTo>
                <a:lnTo>
                  <a:pt x="6009542" y="5692675"/>
                </a:lnTo>
                <a:lnTo>
                  <a:pt x="0" y="5692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826667">
            <a:off x="-1747064" y="2469836"/>
            <a:ext cx="4322641" cy="4580833"/>
          </a:xfrm>
          <a:custGeom>
            <a:avLst/>
            <a:gdLst/>
            <a:ahLst/>
            <a:cxnLst/>
            <a:rect l="l" t="t" r="r" b="b"/>
            <a:pathLst>
              <a:path w="4322641" h="4580833">
                <a:moveTo>
                  <a:pt x="0" y="0"/>
                </a:moveTo>
                <a:lnTo>
                  <a:pt x="4322641" y="0"/>
                </a:lnTo>
                <a:lnTo>
                  <a:pt x="4322641" y="4580833"/>
                </a:lnTo>
                <a:lnTo>
                  <a:pt x="0" y="45808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137852">
            <a:off x="16281212" y="-3028882"/>
            <a:ext cx="6254065" cy="5992531"/>
          </a:xfrm>
          <a:custGeom>
            <a:avLst/>
            <a:gdLst/>
            <a:ahLst/>
            <a:cxnLst/>
            <a:rect l="l" t="t" r="r" b="b"/>
            <a:pathLst>
              <a:path w="6254065" h="5992531">
                <a:moveTo>
                  <a:pt x="0" y="0"/>
                </a:moveTo>
                <a:lnTo>
                  <a:pt x="6254065" y="0"/>
                </a:lnTo>
                <a:lnTo>
                  <a:pt x="6254065" y="5992532"/>
                </a:lnTo>
                <a:lnTo>
                  <a:pt x="0" y="59925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rot="-1791510">
            <a:off x="14821832" y="6912141"/>
            <a:ext cx="6375042" cy="4114800"/>
          </a:xfrm>
          <a:custGeom>
            <a:avLst/>
            <a:gdLst/>
            <a:ahLst/>
            <a:cxnLst/>
            <a:rect l="l" t="t" r="r" b="b"/>
            <a:pathLst>
              <a:path w="6375042" h="4114800">
                <a:moveTo>
                  <a:pt x="0" y="0"/>
                </a:moveTo>
                <a:lnTo>
                  <a:pt x="6375043" y="0"/>
                </a:lnTo>
                <a:lnTo>
                  <a:pt x="637504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6" name="Group 6"/>
          <p:cNvGrpSpPr/>
          <p:nvPr/>
        </p:nvGrpSpPr>
        <p:grpSpPr>
          <a:xfrm>
            <a:off x="10298302" y="2100962"/>
            <a:ext cx="4482103" cy="4482103"/>
            <a:chOff x="0" y="0"/>
            <a:chExt cx="6350000" cy="6350000"/>
          </a:xfrm>
        </p:grpSpPr>
        <p:sp>
          <p:nvSpPr>
            <p:cNvPr id="7" name="Freeform 7">
              <a:hlinkClick r:id="rId13" tooltip="https://pitt-my.sharepoint.com/:v:/r/personal/mjr266_pitt_edu/Documents/Attachments/video3733990248.mp4?csf=1&amp;web=1&amp;e=iOWmp7&amp;nav=eyJwbGF5YmFja09wdGlvbnMiOnt9LCJyZWZlcnJhbEluZm8iOnsicmVmZXJyYWxBcHAiOiJTdHJlYW1XZWJBcHAiLCJyZWZlcnJhbE1vZGUiOiJtaXMiLCJyZWZlcnJhbFZpZXciOiJwb3N0cm9sbC1jb3B5bGluayIsInJlZmVycmFsUGxheWJhY2tTZXNzaW9uSWQiOiIyMjcxYjk2Yy04MWU5LTQ2OTUtOWNkOS1hMzhjZmVmM2Y0ZTQifX0%3D"/>
            </p:cNvPr>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14"/>
              <a:stretch>
                <a:fillRect l="-82569" r="-50763"/>
              </a:stretch>
            </a:blipFill>
          </p:spPr>
          <p:txBody>
            <a:bodyPr/>
            <a:lstStyle/>
            <a:p>
              <a:endParaRPr lang="en-US"/>
            </a:p>
          </p:txBody>
        </p:sp>
      </p:grpSp>
      <p:sp>
        <p:nvSpPr>
          <p:cNvPr id="8" name="Freeform 8"/>
          <p:cNvSpPr/>
          <p:nvPr/>
        </p:nvSpPr>
        <p:spPr>
          <a:xfrm>
            <a:off x="15099815" y="2421890"/>
            <a:ext cx="4318969" cy="4114800"/>
          </a:xfrm>
          <a:custGeom>
            <a:avLst/>
            <a:gdLst/>
            <a:ahLst/>
            <a:cxnLst/>
            <a:rect l="l" t="t" r="r" b="b"/>
            <a:pathLst>
              <a:path w="4318969" h="4114800">
                <a:moveTo>
                  <a:pt x="0" y="0"/>
                </a:moveTo>
                <a:lnTo>
                  <a:pt x="4318970" y="0"/>
                </a:lnTo>
                <a:lnTo>
                  <a:pt x="431897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TextBox 9"/>
          <p:cNvSpPr txBox="1"/>
          <p:nvPr/>
        </p:nvSpPr>
        <p:spPr>
          <a:xfrm>
            <a:off x="754591" y="439502"/>
            <a:ext cx="16396897" cy="1038225"/>
          </a:xfrm>
          <a:prstGeom prst="rect">
            <a:avLst/>
          </a:prstGeom>
        </p:spPr>
        <p:txBody>
          <a:bodyPr lIns="0" tIns="0" rIns="0" bIns="0" rtlCol="0" anchor="t">
            <a:spAutoFit/>
          </a:bodyPr>
          <a:lstStyle/>
          <a:p>
            <a:pPr algn="ctr">
              <a:lnSpc>
                <a:spcPts val="8230"/>
              </a:lnSpc>
            </a:pPr>
            <a:r>
              <a:rPr lang="en-US" sz="6858">
                <a:solidFill>
                  <a:srgbClr val="000000"/>
                </a:solidFill>
                <a:latin typeface="One Little Font"/>
                <a:ea typeface="One Little Font"/>
                <a:cs typeface="One Little Font"/>
                <a:sym typeface="One Little Font"/>
              </a:rPr>
              <a:t>Current Horizon Scholar Testimonial</a:t>
            </a:r>
          </a:p>
        </p:txBody>
      </p:sp>
      <p:sp>
        <p:nvSpPr>
          <p:cNvPr id="10" name="Freeform 10"/>
          <p:cNvSpPr/>
          <p:nvPr/>
        </p:nvSpPr>
        <p:spPr>
          <a:xfrm rot="-5127451">
            <a:off x="-1399810" y="-1863514"/>
            <a:ext cx="3628133" cy="3476411"/>
          </a:xfrm>
          <a:custGeom>
            <a:avLst/>
            <a:gdLst/>
            <a:ahLst/>
            <a:cxnLst/>
            <a:rect l="l" t="t" r="r" b="b"/>
            <a:pathLst>
              <a:path w="3628133" h="3476411">
                <a:moveTo>
                  <a:pt x="0" y="0"/>
                </a:moveTo>
                <a:lnTo>
                  <a:pt x="3628133" y="0"/>
                </a:lnTo>
                <a:lnTo>
                  <a:pt x="3628133" y="3476411"/>
                </a:lnTo>
                <a:lnTo>
                  <a:pt x="0" y="347641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rcRect/>
          <a:stretch>
            <a:fillRect/>
          </a:stretch>
        </p:blipFill>
        <p:spPr>
          <a:xfrm>
            <a:off x="9278197" y="6870705"/>
            <a:ext cx="5958403" cy="3351601"/>
          </a:xfrm>
          <a:prstGeom prst="rect">
            <a:avLst/>
          </a:prstGeom>
        </p:spPr>
      </p:pic>
      <p:grpSp>
        <p:nvGrpSpPr>
          <p:cNvPr id="12" name="Group 12"/>
          <p:cNvGrpSpPr/>
          <p:nvPr/>
        </p:nvGrpSpPr>
        <p:grpSpPr>
          <a:xfrm>
            <a:off x="3045998" y="2100962"/>
            <a:ext cx="4874163" cy="6592957"/>
            <a:chOff x="0" y="0"/>
            <a:chExt cx="6498884" cy="8790609"/>
          </a:xfrm>
        </p:grpSpPr>
        <p:sp>
          <p:nvSpPr>
            <p:cNvPr id="13" name="TextBox 13"/>
            <p:cNvSpPr txBox="1"/>
            <p:nvPr/>
          </p:nvSpPr>
          <p:spPr>
            <a:xfrm>
              <a:off x="0" y="5447193"/>
              <a:ext cx="6498884" cy="3343416"/>
            </a:xfrm>
            <a:prstGeom prst="rect">
              <a:avLst/>
            </a:prstGeom>
          </p:spPr>
          <p:txBody>
            <a:bodyPr lIns="0" tIns="0" rIns="0" bIns="0" rtlCol="0" anchor="t">
              <a:spAutoFit/>
            </a:bodyPr>
            <a:lstStyle/>
            <a:p>
              <a:pPr algn="l">
                <a:lnSpc>
                  <a:spcPts val="4008"/>
                </a:lnSpc>
              </a:pPr>
              <a:r>
                <a:rPr lang="en-US" sz="2672" b="1">
                  <a:solidFill>
                    <a:srgbClr val="000000"/>
                  </a:solidFill>
                  <a:latin typeface="Quicksand 1 Medium"/>
                  <a:ea typeface="Quicksand 1 Medium"/>
                  <a:cs typeface="Quicksand 1 Medium"/>
                  <a:sym typeface="Quicksand 1 Medium"/>
                </a:rPr>
                <a:t>Class Rank-Junior</a:t>
              </a:r>
            </a:p>
            <a:p>
              <a:pPr algn="l">
                <a:lnSpc>
                  <a:spcPts val="4008"/>
                </a:lnSpc>
              </a:pPr>
              <a:r>
                <a:rPr lang="en-US" sz="2672" b="1">
                  <a:solidFill>
                    <a:srgbClr val="000000"/>
                  </a:solidFill>
                  <a:latin typeface="Quicksand 1 Medium"/>
                  <a:ea typeface="Quicksand 1 Medium"/>
                  <a:cs typeface="Quicksand 1 Medium"/>
                  <a:sym typeface="Quicksand 1 Medium"/>
                </a:rPr>
                <a:t>Major-Social Work</a:t>
              </a:r>
            </a:p>
            <a:p>
              <a:pPr algn="l">
                <a:lnSpc>
                  <a:spcPts val="4008"/>
                </a:lnSpc>
              </a:pPr>
              <a:r>
                <a:rPr lang="en-US" sz="2672" b="1">
                  <a:solidFill>
                    <a:srgbClr val="000000"/>
                  </a:solidFill>
                  <a:latin typeface="Quicksand 1 Medium"/>
                  <a:ea typeface="Quicksand 1 Medium"/>
                  <a:cs typeface="Quicksand 1 Medium"/>
                  <a:sym typeface="Quicksand 1 Medium"/>
                </a:rPr>
                <a:t>Aspiring Social Worker, plans to work with Youth in Foster Care.</a:t>
              </a:r>
            </a:p>
          </p:txBody>
        </p:sp>
        <p:sp>
          <p:nvSpPr>
            <p:cNvPr id="14" name="TextBox 14"/>
            <p:cNvSpPr txBox="1"/>
            <p:nvPr/>
          </p:nvSpPr>
          <p:spPr>
            <a:xfrm>
              <a:off x="0" y="9525"/>
              <a:ext cx="6498884" cy="4877012"/>
            </a:xfrm>
            <a:prstGeom prst="rect">
              <a:avLst/>
            </a:prstGeom>
          </p:spPr>
          <p:txBody>
            <a:bodyPr lIns="0" tIns="0" rIns="0" bIns="0" rtlCol="0" anchor="t">
              <a:spAutoFit/>
            </a:bodyPr>
            <a:lstStyle/>
            <a:p>
              <a:pPr algn="l">
                <a:lnSpc>
                  <a:spcPts val="9619"/>
                </a:lnSpc>
              </a:pPr>
              <a:r>
                <a:rPr lang="en-US" sz="8015">
                  <a:solidFill>
                    <a:srgbClr val="000000"/>
                  </a:solidFill>
                  <a:latin typeface="One Little Font"/>
                  <a:ea typeface="One Little Font"/>
                  <a:cs typeface="One Little Font"/>
                  <a:sym typeface="One Little Font"/>
                </a:rPr>
                <a:t>Meet Xavier LIttlejohn</a:t>
              </a:r>
            </a:p>
          </p:txBody>
        </p:sp>
      </p:grpSp>
    </p:spTree>
  </p:cSld>
  <p:clrMapOvr>
    <a:masterClrMapping/>
  </p:clrMapOvr>
  <p:timing>
    <p:tnLst>
      <p:par>
        <p:cTn id="1" dur="indefinite" restart="never" nodeType="tmRoot">
          <p:childTnLst>
            <p:video>
              <p:cMediaNode vol="100000">
                <p:cTn id="2"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594"/>
        </a:solidFill>
        <a:effectLst/>
      </p:bgPr>
    </p:bg>
    <p:spTree>
      <p:nvGrpSpPr>
        <p:cNvPr id="1" name=""/>
        <p:cNvGrpSpPr/>
        <p:nvPr/>
      </p:nvGrpSpPr>
      <p:grpSpPr>
        <a:xfrm>
          <a:off x="0" y="0"/>
          <a:ext cx="0" cy="0"/>
          <a:chOff x="0" y="0"/>
          <a:chExt cx="0" cy="0"/>
        </a:xfrm>
      </p:grpSpPr>
      <p:sp>
        <p:nvSpPr>
          <p:cNvPr id="2" name="Freeform 2"/>
          <p:cNvSpPr/>
          <p:nvPr/>
        </p:nvSpPr>
        <p:spPr>
          <a:xfrm rot="844814" flipH="1">
            <a:off x="448316" y="746640"/>
            <a:ext cx="1160768" cy="1173976"/>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865806" y="3233632"/>
            <a:ext cx="16556388" cy="4044315"/>
          </a:xfrm>
          <a:prstGeom prst="rect">
            <a:avLst/>
          </a:prstGeom>
        </p:spPr>
        <p:txBody>
          <a:bodyPr lIns="0" tIns="0" rIns="0" bIns="0" rtlCol="0" anchor="t">
            <a:spAutoFit/>
          </a:bodyPr>
          <a:lstStyle/>
          <a:p>
            <a:pPr algn="ctr">
              <a:lnSpc>
                <a:spcPts val="4649"/>
              </a:lnSpc>
            </a:pPr>
            <a:r>
              <a:rPr lang="en-US" sz="3099" b="1">
                <a:solidFill>
                  <a:srgbClr val="EFEFEF"/>
                </a:solidFill>
                <a:latin typeface="Quicksand 2 Semi-Bold"/>
                <a:ea typeface="Quicksand 2 Semi-Bold"/>
                <a:cs typeface="Quicksand 2 Semi-Bold"/>
                <a:sym typeface="Quicksand 2 Semi-Bold"/>
              </a:rPr>
              <a:t>Admission &amp; Financial Aid, Office of Inclusion &amp; Belonging, University Counseling Center, Office of Business and Auxiliary Services, Care and Resource Support, Student Success Initiatives, School of Social Work, School of Public Health, School of Health and Rehabilitation Sciences, Student Health Center, and a Horizon Scholar. </a:t>
            </a:r>
          </a:p>
          <a:p>
            <a:pPr algn="ctr">
              <a:lnSpc>
                <a:spcPts val="4649"/>
              </a:lnSpc>
            </a:pPr>
            <a:endParaRPr lang="en-US" sz="3099" b="1">
              <a:solidFill>
                <a:srgbClr val="EFEFEF"/>
              </a:solidFill>
              <a:latin typeface="Quicksand 2 Semi-Bold"/>
              <a:ea typeface="Quicksand 2 Semi-Bold"/>
              <a:cs typeface="Quicksand 2 Semi-Bold"/>
              <a:sym typeface="Quicksand 2 Semi-Bold"/>
            </a:endParaRPr>
          </a:p>
          <a:p>
            <a:pPr algn="ctr">
              <a:lnSpc>
                <a:spcPts val="4649"/>
              </a:lnSpc>
            </a:pPr>
            <a:r>
              <a:rPr lang="en-US" sz="3099" b="1">
                <a:solidFill>
                  <a:srgbClr val="EFEFEF"/>
                </a:solidFill>
                <a:latin typeface="Quicksand 2 Semi-Bold"/>
                <a:ea typeface="Quicksand 2 Semi-Bold"/>
                <a:cs typeface="Quicksand 2 Semi-Bold"/>
                <a:sym typeface="Quicksand 2 Semi-Bold"/>
              </a:rPr>
              <a:t>Representatives from Pitt Bradford, Johnstown &amp; Greensburg.</a:t>
            </a:r>
          </a:p>
          <a:p>
            <a:pPr marL="0" lvl="0" indent="0" algn="ctr">
              <a:lnSpc>
                <a:spcPts val="4649"/>
              </a:lnSpc>
            </a:pPr>
            <a:endParaRPr lang="en-US" sz="3099" b="1">
              <a:solidFill>
                <a:srgbClr val="EFEFEF"/>
              </a:solidFill>
              <a:latin typeface="Quicksand 2 Semi-Bold"/>
              <a:ea typeface="Quicksand 2 Semi-Bold"/>
              <a:cs typeface="Quicksand 2 Semi-Bold"/>
              <a:sym typeface="Quicksand 2 Semi-Bold"/>
            </a:endParaRPr>
          </a:p>
        </p:txBody>
      </p:sp>
      <p:sp>
        <p:nvSpPr>
          <p:cNvPr id="4" name="TextBox 4"/>
          <p:cNvSpPr txBox="1"/>
          <p:nvPr/>
        </p:nvSpPr>
        <p:spPr>
          <a:xfrm>
            <a:off x="1734450" y="136155"/>
            <a:ext cx="14934236" cy="2619369"/>
          </a:xfrm>
          <a:prstGeom prst="rect">
            <a:avLst/>
          </a:prstGeom>
        </p:spPr>
        <p:txBody>
          <a:bodyPr lIns="0" tIns="0" rIns="0" bIns="0" rtlCol="0" anchor="t">
            <a:spAutoFit/>
          </a:bodyPr>
          <a:lstStyle/>
          <a:p>
            <a:pPr algn="ctr">
              <a:lnSpc>
                <a:spcPts val="10500"/>
              </a:lnSpc>
            </a:pPr>
            <a:r>
              <a:rPr lang="en-US" sz="7500">
                <a:solidFill>
                  <a:srgbClr val="FFFFFF"/>
                </a:solidFill>
                <a:latin typeface="One Little Font"/>
                <a:ea typeface="One Little Font"/>
                <a:cs typeface="One Little Font"/>
                <a:sym typeface="One Little Font"/>
              </a:rPr>
              <a:t>It Takes a Village: </a:t>
            </a:r>
          </a:p>
          <a:p>
            <a:pPr algn="ctr">
              <a:lnSpc>
                <a:spcPts val="10500"/>
              </a:lnSpc>
              <a:spcBef>
                <a:spcPct val="0"/>
              </a:spcBef>
            </a:pPr>
            <a:r>
              <a:rPr lang="en-US" sz="7500">
                <a:solidFill>
                  <a:srgbClr val="FFFFFF"/>
                </a:solidFill>
                <a:latin typeface="One Little Font"/>
                <a:ea typeface="One Little Font"/>
                <a:cs typeface="One Little Font"/>
                <a:sym typeface="One Little Font"/>
              </a:rPr>
              <a:t>Campus Advisory Committee of Action</a:t>
            </a:r>
          </a:p>
        </p:txBody>
      </p:sp>
      <p:sp>
        <p:nvSpPr>
          <p:cNvPr id="5" name="Freeform 5"/>
          <p:cNvSpPr/>
          <p:nvPr/>
        </p:nvSpPr>
        <p:spPr>
          <a:xfrm rot="1041092">
            <a:off x="17042277" y="-1011982"/>
            <a:ext cx="2038006" cy="2816339"/>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5968069" y="6794652"/>
            <a:ext cx="5839823" cy="3182704"/>
          </a:xfrm>
          <a:custGeom>
            <a:avLst/>
            <a:gdLst/>
            <a:ahLst/>
            <a:cxnLst/>
            <a:rect l="l" t="t" r="r" b="b"/>
            <a:pathLst>
              <a:path w="5839823" h="3182704">
                <a:moveTo>
                  <a:pt x="0" y="0"/>
                </a:moveTo>
                <a:lnTo>
                  <a:pt x="5839823" y="0"/>
                </a:lnTo>
                <a:lnTo>
                  <a:pt x="5839823" y="3182704"/>
                </a:lnTo>
                <a:lnTo>
                  <a:pt x="0" y="3182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Freeform 2"/>
          <p:cNvSpPr/>
          <p:nvPr/>
        </p:nvSpPr>
        <p:spPr>
          <a:xfrm rot="1422491">
            <a:off x="15613293" y="6811320"/>
            <a:ext cx="2992582" cy="4114800"/>
          </a:xfrm>
          <a:custGeom>
            <a:avLst/>
            <a:gdLst/>
            <a:ahLst/>
            <a:cxnLst/>
            <a:rect l="l" t="t" r="r" b="b"/>
            <a:pathLst>
              <a:path w="2992582" h="4114800">
                <a:moveTo>
                  <a:pt x="0" y="0"/>
                </a:moveTo>
                <a:lnTo>
                  <a:pt x="2992582" y="0"/>
                </a:lnTo>
                <a:lnTo>
                  <a:pt x="29925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656924">
            <a:off x="16600129" y="-580998"/>
            <a:ext cx="4987798" cy="3219397"/>
          </a:xfrm>
          <a:custGeom>
            <a:avLst/>
            <a:gdLst/>
            <a:ahLst/>
            <a:cxnLst/>
            <a:rect l="l" t="t" r="r" b="b"/>
            <a:pathLst>
              <a:path w="4987798" h="3219397">
                <a:moveTo>
                  <a:pt x="0" y="0"/>
                </a:moveTo>
                <a:lnTo>
                  <a:pt x="4987798" y="0"/>
                </a:lnTo>
                <a:lnTo>
                  <a:pt x="4987798" y="3219396"/>
                </a:lnTo>
                <a:lnTo>
                  <a:pt x="0" y="32193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6008060">
            <a:off x="-2944823" y="8682547"/>
            <a:ext cx="5269762" cy="4991902"/>
          </a:xfrm>
          <a:custGeom>
            <a:avLst/>
            <a:gdLst/>
            <a:ahLst/>
            <a:cxnLst/>
            <a:rect l="l" t="t" r="r" b="b"/>
            <a:pathLst>
              <a:path w="5269762" h="4991902">
                <a:moveTo>
                  <a:pt x="0" y="0"/>
                </a:moveTo>
                <a:lnTo>
                  <a:pt x="5269763" y="0"/>
                </a:lnTo>
                <a:lnTo>
                  <a:pt x="5269763" y="4991902"/>
                </a:lnTo>
                <a:lnTo>
                  <a:pt x="0" y="49919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313162" y="-515033"/>
            <a:ext cx="2695390" cy="2337639"/>
          </a:xfrm>
          <a:custGeom>
            <a:avLst/>
            <a:gdLst/>
            <a:ahLst/>
            <a:cxnLst/>
            <a:rect l="l" t="t" r="r" b="b"/>
            <a:pathLst>
              <a:path w="2695390" h="2337639">
                <a:moveTo>
                  <a:pt x="0" y="0"/>
                </a:moveTo>
                <a:lnTo>
                  <a:pt x="2695390" y="0"/>
                </a:lnTo>
                <a:lnTo>
                  <a:pt x="2695390" y="2337639"/>
                </a:lnTo>
                <a:lnTo>
                  <a:pt x="0" y="23376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p:cNvSpPr txBox="1"/>
          <p:nvPr/>
        </p:nvSpPr>
        <p:spPr>
          <a:xfrm>
            <a:off x="2859157" y="155518"/>
            <a:ext cx="12802000" cy="3429000"/>
          </a:xfrm>
          <a:prstGeom prst="rect">
            <a:avLst/>
          </a:prstGeom>
        </p:spPr>
        <p:txBody>
          <a:bodyPr lIns="0" tIns="0" rIns="0" bIns="0" rtlCol="0" anchor="t">
            <a:spAutoFit/>
          </a:bodyPr>
          <a:lstStyle/>
          <a:p>
            <a:pPr algn="ctr">
              <a:lnSpc>
                <a:spcPts val="9000"/>
              </a:lnSpc>
            </a:pPr>
            <a:r>
              <a:rPr lang="en-US" sz="7500" b="1">
                <a:solidFill>
                  <a:srgbClr val="02488C"/>
                </a:solidFill>
                <a:latin typeface="One Little Font Bold"/>
                <a:ea typeface="One Little Font Bold"/>
                <a:cs typeface="One Little Font Bold"/>
                <a:sym typeface="One Little Font Bold"/>
              </a:rPr>
              <a:t>Building a stable support network with the Pittsburgh Community and Beyond</a:t>
            </a:r>
          </a:p>
        </p:txBody>
      </p:sp>
      <p:sp>
        <p:nvSpPr>
          <p:cNvPr id="7" name="Freeform 7"/>
          <p:cNvSpPr/>
          <p:nvPr/>
        </p:nvSpPr>
        <p:spPr>
          <a:xfrm>
            <a:off x="852863" y="3527231"/>
            <a:ext cx="5811712" cy="2331950"/>
          </a:xfrm>
          <a:custGeom>
            <a:avLst/>
            <a:gdLst/>
            <a:ahLst/>
            <a:cxnLst/>
            <a:rect l="l" t="t" r="r" b="b"/>
            <a:pathLst>
              <a:path w="5811712" h="2331950">
                <a:moveTo>
                  <a:pt x="0" y="0"/>
                </a:moveTo>
                <a:lnTo>
                  <a:pt x="5811712" y="0"/>
                </a:lnTo>
                <a:lnTo>
                  <a:pt x="5811712" y="2331949"/>
                </a:lnTo>
                <a:lnTo>
                  <a:pt x="0" y="23319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895350" y="4390310"/>
            <a:ext cx="5811712" cy="539115"/>
          </a:xfrm>
          <a:prstGeom prst="rect">
            <a:avLst/>
          </a:prstGeom>
        </p:spPr>
        <p:txBody>
          <a:bodyPr lIns="0" tIns="0" rIns="0" bIns="0" rtlCol="0" anchor="t">
            <a:spAutoFit/>
          </a:bodyPr>
          <a:lstStyle/>
          <a:p>
            <a:pPr algn="ctr">
              <a:lnSpc>
                <a:spcPts val="4409"/>
              </a:lnSpc>
            </a:pPr>
            <a:r>
              <a:rPr lang="en-US" sz="3150" b="1">
                <a:solidFill>
                  <a:srgbClr val="FFFFFF"/>
                </a:solidFill>
                <a:latin typeface="Quicksand 2 Semi-Bold"/>
                <a:ea typeface="Quicksand 2 Semi-Bold"/>
                <a:cs typeface="Quicksand 2 Semi-Bold"/>
                <a:sym typeface="Quicksand 2 Semi-Bold"/>
              </a:rPr>
              <a:t>PA Youth Advisory Boards</a:t>
            </a:r>
          </a:p>
        </p:txBody>
      </p:sp>
      <p:sp>
        <p:nvSpPr>
          <p:cNvPr id="9" name="Freeform 9"/>
          <p:cNvSpPr/>
          <p:nvPr/>
        </p:nvSpPr>
        <p:spPr>
          <a:xfrm>
            <a:off x="852863" y="6979573"/>
            <a:ext cx="5811712" cy="2331950"/>
          </a:xfrm>
          <a:custGeom>
            <a:avLst/>
            <a:gdLst/>
            <a:ahLst/>
            <a:cxnLst/>
            <a:rect l="l" t="t" r="r" b="b"/>
            <a:pathLst>
              <a:path w="5811712" h="2331950">
                <a:moveTo>
                  <a:pt x="0" y="0"/>
                </a:moveTo>
                <a:lnTo>
                  <a:pt x="5811712" y="0"/>
                </a:lnTo>
                <a:lnTo>
                  <a:pt x="5811712" y="2331949"/>
                </a:lnTo>
                <a:lnTo>
                  <a:pt x="0" y="23319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TextBox 10"/>
          <p:cNvSpPr txBox="1"/>
          <p:nvPr/>
        </p:nvSpPr>
        <p:spPr>
          <a:xfrm>
            <a:off x="895350" y="7180347"/>
            <a:ext cx="5811712" cy="1091565"/>
          </a:xfrm>
          <a:prstGeom prst="rect">
            <a:avLst/>
          </a:prstGeom>
        </p:spPr>
        <p:txBody>
          <a:bodyPr lIns="0" tIns="0" rIns="0" bIns="0" rtlCol="0" anchor="t">
            <a:spAutoFit/>
          </a:bodyPr>
          <a:lstStyle/>
          <a:p>
            <a:pPr algn="ctr">
              <a:lnSpc>
                <a:spcPts val="4409"/>
              </a:lnSpc>
            </a:pPr>
            <a:r>
              <a:rPr lang="en-US" sz="3150" b="1">
                <a:solidFill>
                  <a:srgbClr val="FFFFFF"/>
                </a:solidFill>
                <a:latin typeface="Quicksand 2 Semi-Bold"/>
                <a:ea typeface="Quicksand 2 Semi-Bold"/>
                <a:cs typeface="Quicksand 2 Semi-Bold"/>
                <a:sym typeface="Quicksand 2 Semi-Bold"/>
              </a:rPr>
              <a:t>Foster &amp; Kinship Care Placement Agencies</a:t>
            </a:r>
          </a:p>
        </p:txBody>
      </p:sp>
      <p:sp>
        <p:nvSpPr>
          <p:cNvPr id="11" name="Freeform 11"/>
          <p:cNvSpPr/>
          <p:nvPr/>
        </p:nvSpPr>
        <p:spPr>
          <a:xfrm>
            <a:off x="6793915" y="4956348"/>
            <a:ext cx="5811712" cy="2331950"/>
          </a:xfrm>
          <a:custGeom>
            <a:avLst/>
            <a:gdLst/>
            <a:ahLst/>
            <a:cxnLst/>
            <a:rect l="l" t="t" r="r" b="b"/>
            <a:pathLst>
              <a:path w="5811712" h="2331950">
                <a:moveTo>
                  <a:pt x="0" y="0"/>
                </a:moveTo>
                <a:lnTo>
                  <a:pt x="5811712" y="0"/>
                </a:lnTo>
                <a:lnTo>
                  <a:pt x="5811712" y="2331949"/>
                </a:lnTo>
                <a:lnTo>
                  <a:pt x="0" y="233194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TextBox 12"/>
          <p:cNvSpPr txBox="1"/>
          <p:nvPr/>
        </p:nvSpPr>
        <p:spPr>
          <a:xfrm>
            <a:off x="7222540" y="5057396"/>
            <a:ext cx="4954462" cy="1091565"/>
          </a:xfrm>
          <a:prstGeom prst="rect">
            <a:avLst/>
          </a:prstGeom>
        </p:spPr>
        <p:txBody>
          <a:bodyPr lIns="0" tIns="0" rIns="0" bIns="0" rtlCol="0" anchor="t">
            <a:spAutoFit/>
          </a:bodyPr>
          <a:lstStyle/>
          <a:p>
            <a:pPr algn="ctr">
              <a:lnSpc>
                <a:spcPts val="4409"/>
              </a:lnSpc>
            </a:pPr>
            <a:r>
              <a:rPr lang="en-US" sz="3150" b="1">
                <a:solidFill>
                  <a:srgbClr val="FFFFFF"/>
                </a:solidFill>
                <a:latin typeface="Quicksand 2 Semi-Bold"/>
                <a:ea typeface="Quicksand 2 Semi-Bold"/>
                <a:cs typeface="Quicksand 2 Semi-Bold"/>
                <a:sym typeface="Quicksand 2 Semi-Bold"/>
              </a:rPr>
              <a:t>PA Campus Support Programs</a:t>
            </a:r>
          </a:p>
        </p:txBody>
      </p:sp>
      <p:sp>
        <p:nvSpPr>
          <p:cNvPr id="13" name="Freeform 13"/>
          <p:cNvSpPr/>
          <p:nvPr/>
        </p:nvSpPr>
        <p:spPr>
          <a:xfrm>
            <a:off x="12323888" y="6672868"/>
            <a:ext cx="5811712" cy="2331950"/>
          </a:xfrm>
          <a:custGeom>
            <a:avLst/>
            <a:gdLst/>
            <a:ahLst/>
            <a:cxnLst/>
            <a:rect l="l" t="t" r="r" b="b"/>
            <a:pathLst>
              <a:path w="5811712" h="2331950">
                <a:moveTo>
                  <a:pt x="0" y="0"/>
                </a:moveTo>
                <a:lnTo>
                  <a:pt x="5811712" y="0"/>
                </a:lnTo>
                <a:lnTo>
                  <a:pt x="5811712" y="2331949"/>
                </a:lnTo>
                <a:lnTo>
                  <a:pt x="0" y="23319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12752513" y="6985402"/>
            <a:ext cx="4954462" cy="539115"/>
          </a:xfrm>
          <a:prstGeom prst="rect">
            <a:avLst/>
          </a:prstGeom>
        </p:spPr>
        <p:txBody>
          <a:bodyPr lIns="0" tIns="0" rIns="0" bIns="0" rtlCol="0" anchor="t">
            <a:spAutoFit/>
          </a:bodyPr>
          <a:lstStyle/>
          <a:p>
            <a:pPr algn="ctr">
              <a:lnSpc>
                <a:spcPts val="4409"/>
              </a:lnSpc>
            </a:pPr>
            <a:r>
              <a:rPr lang="en-US" sz="3150" b="1">
                <a:solidFill>
                  <a:srgbClr val="FFFFFF"/>
                </a:solidFill>
                <a:latin typeface="Quicksand 2 Semi-Bold"/>
                <a:ea typeface="Quicksand 2 Semi-Bold"/>
                <a:cs typeface="Quicksand 2 Semi-Bold"/>
                <a:sym typeface="Quicksand 2 Semi-Bold"/>
              </a:rPr>
              <a:t>Community Resources</a:t>
            </a:r>
          </a:p>
        </p:txBody>
      </p:sp>
      <p:sp>
        <p:nvSpPr>
          <p:cNvPr id="15" name="Freeform 15"/>
          <p:cNvSpPr/>
          <p:nvPr/>
        </p:nvSpPr>
        <p:spPr>
          <a:xfrm>
            <a:off x="12333515" y="3527231"/>
            <a:ext cx="5954485" cy="2389237"/>
          </a:xfrm>
          <a:custGeom>
            <a:avLst/>
            <a:gdLst/>
            <a:ahLst/>
            <a:cxnLst/>
            <a:rect l="l" t="t" r="r" b="b"/>
            <a:pathLst>
              <a:path w="5954485" h="2389237">
                <a:moveTo>
                  <a:pt x="0" y="0"/>
                </a:moveTo>
                <a:lnTo>
                  <a:pt x="5954485" y="0"/>
                </a:lnTo>
                <a:lnTo>
                  <a:pt x="5954485" y="2389237"/>
                </a:lnTo>
                <a:lnTo>
                  <a:pt x="0" y="23892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TextBox 16"/>
          <p:cNvSpPr txBox="1"/>
          <p:nvPr/>
        </p:nvSpPr>
        <p:spPr>
          <a:xfrm>
            <a:off x="12766800" y="3601640"/>
            <a:ext cx="5230687" cy="1091565"/>
          </a:xfrm>
          <a:prstGeom prst="rect">
            <a:avLst/>
          </a:prstGeom>
        </p:spPr>
        <p:txBody>
          <a:bodyPr lIns="0" tIns="0" rIns="0" bIns="0" rtlCol="0" anchor="t">
            <a:spAutoFit/>
          </a:bodyPr>
          <a:lstStyle/>
          <a:p>
            <a:pPr algn="ctr">
              <a:lnSpc>
                <a:spcPts val="4409"/>
              </a:lnSpc>
            </a:pPr>
            <a:r>
              <a:rPr lang="en-US" sz="3150" b="1">
                <a:solidFill>
                  <a:srgbClr val="FFFFFF"/>
                </a:solidFill>
                <a:latin typeface="Quicksand 2 Semi-Bold"/>
                <a:ea typeface="Quicksand 2 Semi-Bold"/>
                <a:cs typeface="Quicksand 2 Semi-Bold"/>
                <a:sym typeface="Quicksand 2 Semi-Bold"/>
              </a:rPr>
              <a:t>Community Organizations Working with Population</a:t>
            </a:r>
          </a:p>
        </p:txBody>
      </p:sp>
      <p:sp>
        <p:nvSpPr>
          <p:cNvPr id="17" name="Freeform 17"/>
          <p:cNvSpPr/>
          <p:nvPr/>
        </p:nvSpPr>
        <p:spPr>
          <a:xfrm>
            <a:off x="6664575" y="7735972"/>
            <a:ext cx="5811712" cy="2331950"/>
          </a:xfrm>
          <a:custGeom>
            <a:avLst/>
            <a:gdLst/>
            <a:ahLst/>
            <a:cxnLst/>
            <a:rect l="l" t="t" r="r" b="b"/>
            <a:pathLst>
              <a:path w="5811712" h="2331950">
                <a:moveTo>
                  <a:pt x="0" y="0"/>
                </a:moveTo>
                <a:lnTo>
                  <a:pt x="5811713" y="0"/>
                </a:lnTo>
                <a:lnTo>
                  <a:pt x="5811713" y="2331950"/>
                </a:lnTo>
                <a:lnTo>
                  <a:pt x="0" y="233195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8" name="TextBox 18"/>
          <p:cNvSpPr txBox="1"/>
          <p:nvPr/>
        </p:nvSpPr>
        <p:spPr>
          <a:xfrm>
            <a:off x="6664575" y="7913252"/>
            <a:ext cx="5811712" cy="1091565"/>
          </a:xfrm>
          <a:prstGeom prst="rect">
            <a:avLst/>
          </a:prstGeom>
        </p:spPr>
        <p:txBody>
          <a:bodyPr lIns="0" tIns="0" rIns="0" bIns="0" rtlCol="0" anchor="t">
            <a:spAutoFit/>
          </a:bodyPr>
          <a:lstStyle/>
          <a:p>
            <a:pPr algn="ctr">
              <a:lnSpc>
                <a:spcPts val="4409"/>
              </a:lnSpc>
            </a:pPr>
            <a:r>
              <a:rPr lang="en-US" sz="3150" b="1">
                <a:solidFill>
                  <a:srgbClr val="FFFFFF"/>
                </a:solidFill>
                <a:latin typeface="Quicksand 2 Semi-Bold"/>
                <a:ea typeface="Quicksand 2 Semi-Bold"/>
                <a:cs typeface="Quicksand 2 Semi-Bold"/>
                <a:sym typeface="Quicksand 2 Semi-Bold"/>
              </a:rPr>
              <a:t>Caseworkers &amp; Educational Liaisons</a:t>
            </a:r>
          </a:p>
        </p:txBody>
      </p:sp>
      <p:sp>
        <p:nvSpPr>
          <p:cNvPr id="19" name="TextBox 19"/>
          <p:cNvSpPr txBox="1"/>
          <p:nvPr/>
        </p:nvSpPr>
        <p:spPr>
          <a:xfrm>
            <a:off x="6969375" y="8844797"/>
            <a:ext cx="5506912" cy="923290"/>
          </a:xfrm>
          <a:prstGeom prst="rect">
            <a:avLst/>
          </a:prstGeom>
        </p:spPr>
        <p:txBody>
          <a:bodyPr lIns="0" tIns="0" rIns="0" bIns="0" rtlCol="0" anchor="t">
            <a:spAutoFit/>
          </a:bodyPr>
          <a:lstStyle/>
          <a:p>
            <a:pPr algn="ctr">
              <a:lnSpc>
                <a:spcPts val="3710"/>
              </a:lnSpc>
            </a:pPr>
            <a:r>
              <a:rPr lang="en-US" sz="2650">
                <a:solidFill>
                  <a:srgbClr val="FFFFFF"/>
                </a:solidFill>
                <a:latin typeface="Quicksand 2"/>
                <a:ea typeface="Quicksand 2"/>
                <a:cs typeface="Quicksand 2"/>
                <a:sym typeface="Quicksand 2"/>
              </a:rPr>
              <a:t>Allegheny County Office of Children, Youth and Families</a:t>
            </a:r>
          </a:p>
        </p:txBody>
      </p:sp>
      <p:sp>
        <p:nvSpPr>
          <p:cNvPr id="20" name="TextBox 20"/>
          <p:cNvSpPr txBox="1"/>
          <p:nvPr/>
        </p:nvSpPr>
        <p:spPr>
          <a:xfrm>
            <a:off x="12628688" y="4693343"/>
            <a:ext cx="5230687" cy="923290"/>
          </a:xfrm>
          <a:prstGeom prst="rect">
            <a:avLst/>
          </a:prstGeom>
        </p:spPr>
        <p:txBody>
          <a:bodyPr lIns="0" tIns="0" rIns="0" bIns="0" rtlCol="0" anchor="t">
            <a:spAutoFit/>
          </a:bodyPr>
          <a:lstStyle/>
          <a:p>
            <a:pPr algn="ctr">
              <a:lnSpc>
                <a:spcPts val="3710"/>
              </a:lnSpc>
            </a:pPr>
            <a:r>
              <a:rPr lang="en-US" sz="2650">
                <a:solidFill>
                  <a:srgbClr val="FFFFFF"/>
                </a:solidFill>
                <a:latin typeface="Quicksand 2"/>
                <a:ea typeface="Quicksand 2"/>
                <a:cs typeface="Quicksand 2"/>
                <a:sym typeface="Quicksand 2"/>
              </a:rPr>
              <a:t>Ex: Homeless Youth Education Fund, Youth Enrichment Services</a:t>
            </a:r>
          </a:p>
        </p:txBody>
      </p:sp>
      <p:sp>
        <p:nvSpPr>
          <p:cNvPr id="21" name="TextBox 21"/>
          <p:cNvSpPr txBox="1"/>
          <p:nvPr/>
        </p:nvSpPr>
        <p:spPr>
          <a:xfrm>
            <a:off x="12476288" y="7723013"/>
            <a:ext cx="5506912" cy="923290"/>
          </a:xfrm>
          <a:prstGeom prst="rect">
            <a:avLst/>
          </a:prstGeom>
        </p:spPr>
        <p:txBody>
          <a:bodyPr lIns="0" tIns="0" rIns="0" bIns="0" rtlCol="0" anchor="t">
            <a:spAutoFit/>
          </a:bodyPr>
          <a:lstStyle/>
          <a:p>
            <a:pPr algn="ctr">
              <a:lnSpc>
                <a:spcPts val="3710"/>
              </a:lnSpc>
            </a:pPr>
            <a:r>
              <a:rPr lang="en-US" sz="2650">
                <a:solidFill>
                  <a:srgbClr val="FFFFFF"/>
                </a:solidFill>
                <a:latin typeface="Quicksand 2"/>
                <a:ea typeface="Quicksand 2"/>
                <a:cs typeface="Quicksand 2"/>
                <a:sym typeface="Quicksand 2"/>
              </a:rPr>
              <a:t>Ex: Action Housing MyPlace Youth Programs, The 412 Youth Zone</a:t>
            </a:r>
          </a:p>
        </p:txBody>
      </p:sp>
      <p:sp>
        <p:nvSpPr>
          <p:cNvPr id="22" name="TextBox 22"/>
          <p:cNvSpPr txBox="1"/>
          <p:nvPr/>
        </p:nvSpPr>
        <p:spPr>
          <a:xfrm>
            <a:off x="7098715" y="6091811"/>
            <a:ext cx="5506912" cy="923290"/>
          </a:xfrm>
          <a:prstGeom prst="rect">
            <a:avLst/>
          </a:prstGeom>
        </p:spPr>
        <p:txBody>
          <a:bodyPr lIns="0" tIns="0" rIns="0" bIns="0" rtlCol="0" anchor="t">
            <a:spAutoFit/>
          </a:bodyPr>
          <a:lstStyle/>
          <a:p>
            <a:pPr algn="ctr">
              <a:lnSpc>
                <a:spcPts val="3710"/>
              </a:lnSpc>
            </a:pPr>
            <a:r>
              <a:rPr lang="en-US" sz="2650">
                <a:solidFill>
                  <a:srgbClr val="FFFFFF"/>
                </a:solidFill>
                <a:latin typeface="Quicksand 2"/>
                <a:ea typeface="Quicksand 2"/>
                <a:cs typeface="Quicksand 2"/>
                <a:sym typeface="Quicksand 2"/>
              </a:rPr>
              <a:t>Foster Care to College - The Field Center at Penn</a:t>
            </a:r>
          </a:p>
        </p:txBody>
      </p:sp>
      <p:sp>
        <p:nvSpPr>
          <p:cNvPr id="23" name="TextBox 23"/>
          <p:cNvSpPr txBox="1"/>
          <p:nvPr/>
        </p:nvSpPr>
        <p:spPr>
          <a:xfrm>
            <a:off x="852863" y="8412155"/>
            <a:ext cx="5506912" cy="456565"/>
          </a:xfrm>
          <a:prstGeom prst="rect">
            <a:avLst/>
          </a:prstGeom>
        </p:spPr>
        <p:txBody>
          <a:bodyPr lIns="0" tIns="0" rIns="0" bIns="0" rtlCol="0" anchor="t">
            <a:spAutoFit/>
          </a:bodyPr>
          <a:lstStyle/>
          <a:p>
            <a:pPr algn="ctr">
              <a:lnSpc>
                <a:spcPts val="3710"/>
              </a:lnSpc>
            </a:pPr>
            <a:r>
              <a:rPr lang="en-US" sz="2650">
                <a:solidFill>
                  <a:srgbClr val="FFFFFF"/>
                </a:solidFill>
                <a:latin typeface="Quicksand 2"/>
                <a:ea typeface="Quicksand 2"/>
                <a:cs typeface="Quicksand 2"/>
                <a:sym typeface="Quicksand 2"/>
              </a:rPr>
              <a:t>Ex: A Second Chance, Inc.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TextBox 2"/>
          <p:cNvSpPr txBox="1"/>
          <p:nvPr/>
        </p:nvSpPr>
        <p:spPr>
          <a:xfrm>
            <a:off x="3411264" y="765795"/>
            <a:ext cx="11866346" cy="1019175"/>
          </a:xfrm>
          <a:prstGeom prst="rect">
            <a:avLst/>
          </a:prstGeom>
        </p:spPr>
        <p:txBody>
          <a:bodyPr lIns="0" tIns="0" rIns="0" bIns="0" rtlCol="0" anchor="t">
            <a:spAutoFit/>
          </a:bodyPr>
          <a:lstStyle/>
          <a:p>
            <a:pPr algn="ctr">
              <a:lnSpc>
                <a:spcPts val="8160"/>
              </a:lnSpc>
            </a:pPr>
            <a:r>
              <a:rPr lang="en-US" sz="6800">
                <a:solidFill>
                  <a:srgbClr val="02488C"/>
                </a:solidFill>
                <a:latin typeface="One Little Font"/>
                <a:ea typeface="One Little Font"/>
                <a:cs typeface="One Little Font"/>
                <a:sym typeface="One Little Font"/>
              </a:rPr>
              <a:t>Small Group Discussion</a:t>
            </a:r>
          </a:p>
        </p:txBody>
      </p:sp>
      <p:grpSp>
        <p:nvGrpSpPr>
          <p:cNvPr id="3" name="Group 3"/>
          <p:cNvGrpSpPr/>
          <p:nvPr/>
        </p:nvGrpSpPr>
        <p:grpSpPr>
          <a:xfrm>
            <a:off x="2788167" y="3344903"/>
            <a:ext cx="13112539" cy="1595851"/>
            <a:chOff x="0" y="0"/>
            <a:chExt cx="3107444" cy="378189"/>
          </a:xfrm>
        </p:grpSpPr>
        <p:sp>
          <p:nvSpPr>
            <p:cNvPr id="4" name="Freeform 4"/>
            <p:cNvSpPr/>
            <p:nvPr/>
          </p:nvSpPr>
          <p:spPr>
            <a:xfrm>
              <a:off x="0" y="0"/>
              <a:ext cx="3107444" cy="378189"/>
            </a:xfrm>
            <a:custGeom>
              <a:avLst/>
              <a:gdLst/>
              <a:ahLst/>
              <a:cxnLst/>
              <a:rect l="l" t="t" r="r" b="b"/>
              <a:pathLst>
                <a:path w="3107444" h="378189">
                  <a:moveTo>
                    <a:pt x="5904" y="0"/>
                  </a:moveTo>
                  <a:lnTo>
                    <a:pt x="3101540" y="0"/>
                  </a:lnTo>
                  <a:cubicBezTo>
                    <a:pt x="3103106" y="0"/>
                    <a:pt x="3104608" y="622"/>
                    <a:pt x="3105715" y="1729"/>
                  </a:cubicBezTo>
                  <a:cubicBezTo>
                    <a:pt x="3106822" y="2837"/>
                    <a:pt x="3107444" y="4338"/>
                    <a:pt x="3107444" y="5904"/>
                  </a:cubicBezTo>
                  <a:lnTo>
                    <a:pt x="3107444" y="372285"/>
                  </a:lnTo>
                  <a:cubicBezTo>
                    <a:pt x="3107444" y="373851"/>
                    <a:pt x="3106822" y="375353"/>
                    <a:pt x="3105715" y="376460"/>
                  </a:cubicBezTo>
                  <a:cubicBezTo>
                    <a:pt x="3104608" y="377567"/>
                    <a:pt x="3103106" y="378189"/>
                    <a:pt x="3101540" y="378189"/>
                  </a:cubicBezTo>
                  <a:lnTo>
                    <a:pt x="5904" y="378189"/>
                  </a:lnTo>
                  <a:cubicBezTo>
                    <a:pt x="4338" y="378189"/>
                    <a:pt x="2837" y="377567"/>
                    <a:pt x="1729" y="376460"/>
                  </a:cubicBezTo>
                  <a:cubicBezTo>
                    <a:pt x="622" y="375353"/>
                    <a:pt x="0" y="373851"/>
                    <a:pt x="0" y="372285"/>
                  </a:cubicBezTo>
                  <a:lnTo>
                    <a:pt x="0" y="5904"/>
                  </a:lnTo>
                  <a:cubicBezTo>
                    <a:pt x="0" y="4338"/>
                    <a:pt x="622" y="2837"/>
                    <a:pt x="1729" y="1729"/>
                  </a:cubicBezTo>
                  <a:cubicBezTo>
                    <a:pt x="2837" y="622"/>
                    <a:pt x="4338" y="0"/>
                    <a:pt x="5904" y="0"/>
                  </a:cubicBezTo>
                  <a:close/>
                </a:path>
              </a:pathLst>
            </a:custGeom>
            <a:solidFill>
              <a:srgbClr val="F6F1E7"/>
            </a:solidFill>
            <a:ln w="19050" cap="sq">
              <a:solidFill>
                <a:srgbClr val="000000"/>
              </a:solidFill>
              <a:prstDash val="solid"/>
              <a:miter/>
            </a:ln>
          </p:spPr>
          <p:txBody>
            <a:bodyPr/>
            <a:lstStyle/>
            <a:p>
              <a:endParaRPr lang="en-US"/>
            </a:p>
          </p:txBody>
        </p:sp>
        <p:sp>
          <p:nvSpPr>
            <p:cNvPr id="5" name="TextBox 5"/>
            <p:cNvSpPr txBox="1"/>
            <p:nvPr/>
          </p:nvSpPr>
          <p:spPr>
            <a:xfrm>
              <a:off x="0" y="-66675"/>
              <a:ext cx="3107444" cy="444864"/>
            </a:xfrm>
            <a:prstGeom prst="rect">
              <a:avLst/>
            </a:prstGeom>
          </p:spPr>
          <p:txBody>
            <a:bodyPr lIns="211715" tIns="211715" rIns="211715" bIns="211715" rtlCol="0" anchor="ctr"/>
            <a:lstStyle/>
            <a:p>
              <a:pPr algn="l">
                <a:lnSpc>
                  <a:spcPts val="4479"/>
                </a:lnSpc>
              </a:pPr>
              <a:r>
                <a:rPr lang="en-US" sz="3199" b="1">
                  <a:solidFill>
                    <a:srgbClr val="000000"/>
                  </a:solidFill>
                  <a:latin typeface="Quicksand 2 Semi-Bold"/>
                  <a:ea typeface="Quicksand 2 Semi-Bold"/>
                  <a:cs typeface="Quicksand 2 Semi-Bold"/>
                  <a:sym typeface="Quicksand 2 Semi-Bold"/>
                </a:rPr>
                <a:t>What are resources does your institution/organization currently have to support this population?</a:t>
              </a:r>
            </a:p>
          </p:txBody>
        </p:sp>
      </p:grpSp>
      <p:grpSp>
        <p:nvGrpSpPr>
          <p:cNvPr id="6" name="Group 6"/>
          <p:cNvGrpSpPr/>
          <p:nvPr/>
        </p:nvGrpSpPr>
        <p:grpSpPr>
          <a:xfrm>
            <a:off x="2788167" y="4938748"/>
            <a:ext cx="13112539" cy="1508175"/>
            <a:chOff x="0" y="0"/>
            <a:chExt cx="3107444" cy="357411"/>
          </a:xfrm>
        </p:grpSpPr>
        <p:sp>
          <p:nvSpPr>
            <p:cNvPr id="7" name="Freeform 7"/>
            <p:cNvSpPr/>
            <p:nvPr/>
          </p:nvSpPr>
          <p:spPr>
            <a:xfrm>
              <a:off x="0" y="0"/>
              <a:ext cx="3107444" cy="357411"/>
            </a:xfrm>
            <a:custGeom>
              <a:avLst/>
              <a:gdLst/>
              <a:ahLst/>
              <a:cxnLst/>
              <a:rect l="l" t="t" r="r" b="b"/>
              <a:pathLst>
                <a:path w="3107444" h="357411">
                  <a:moveTo>
                    <a:pt x="5904" y="0"/>
                  </a:moveTo>
                  <a:lnTo>
                    <a:pt x="3101540" y="0"/>
                  </a:lnTo>
                  <a:cubicBezTo>
                    <a:pt x="3103106" y="0"/>
                    <a:pt x="3104608" y="622"/>
                    <a:pt x="3105715" y="1729"/>
                  </a:cubicBezTo>
                  <a:cubicBezTo>
                    <a:pt x="3106822" y="2837"/>
                    <a:pt x="3107444" y="4338"/>
                    <a:pt x="3107444" y="5904"/>
                  </a:cubicBezTo>
                  <a:lnTo>
                    <a:pt x="3107444" y="351507"/>
                  </a:lnTo>
                  <a:cubicBezTo>
                    <a:pt x="3107444" y="353073"/>
                    <a:pt x="3106822" y="354575"/>
                    <a:pt x="3105715" y="355682"/>
                  </a:cubicBezTo>
                  <a:cubicBezTo>
                    <a:pt x="3104608" y="356789"/>
                    <a:pt x="3103106" y="357411"/>
                    <a:pt x="3101540" y="357411"/>
                  </a:cubicBezTo>
                  <a:lnTo>
                    <a:pt x="5904" y="357411"/>
                  </a:lnTo>
                  <a:cubicBezTo>
                    <a:pt x="4338" y="357411"/>
                    <a:pt x="2837" y="356789"/>
                    <a:pt x="1729" y="355682"/>
                  </a:cubicBezTo>
                  <a:cubicBezTo>
                    <a:pt x="622" y="354575"/>
                    <a:pt x="0" y="353073"/>
                    <a:pt x="0" y="351507"/>
                  </a:cubicBezTo>
                  <a:lnTo>
                    <a:pt x="0" y="5904"/>
                  </a:lnTo>
                  <a:cubicBezTo>
                    <a:pt x="0" y="4338"/>
                    <a:pt x="622" y="2837"/>
                    <a:pt x="1729" y="1729"/>
                  </a:cubicBezTo>
                  <a:cubicBezTo>
                    <a:pt x="2837" y="622"/>
                    <a:pt x="4338" y="0"/>
                    <a:pt x="5904" y="0"/>
                  </a:cubicBezTo>
                  <a:close/>
                </a:path>
              </a:pathLst>
            </a:custGeom>
            <a:solidFill>
              <a:srgbClr val="F6F1E7"/>
            </a:solidFill>
            <a:ln w="19050" cap="sq">
              <a:solidFill>
                <a:srgbClr val="000000"/>
              </a:solidFill>
              <a:prstDash val="solid"/>
              <a:miter/>
            </a:ln>
          </p:spPr>
          <p:txBody>
            <a:bodyPr/>
            <a:lstStyle/>
            <a:p>
              <a:endParaRPr lang="en-US"/>
            </a:p>
          </p:txBody>
        </p:sp>
        <p:sp>
          <p:nvSpPr>
            <p:cNvPr id="8" name="TextBox 8"/>
            <p:cNvSpPr txBox="1"/>
            <p:nvPr/>
          </p:nvSpPr>
          <p:spPr>
            <a:xfrm>
              <a:off x="0" y="-66675"/>
              <a:ext cx="3107444" cy="424086"/>
            </a:xfrm>
            <a:prstGeom prst="rect">
              <a:avLst/>
            </a:prstGeom>
          </p:spPr>
          <p:txBody>
            <a:bodyPr lIns="211715" tIns="211715" rIns="211715" bIns="211715" rtlCol="0" anchor="ctr"/>
            <a:lstStyle/>
            <a:p>
              <a:pPr algn="l">
                <a:lnSpc>
                  <a:spcPts val="4619"/>
                </a:lnSpc>
              </a:pPr>
              <a:r>
                <a:rPr lang="en-US" sz="3299" b="1">
                  <a:solidFill>
                    <a:srgbClr val="000000"/>
                  </a:solidFill>
                  <a:latin typeface="Quicksand 2 Semi-Bold"/>
                  <a:ea typeface="Quicksand 2 Semi-Bold"/>
                  <a:cs typeface="Quicksand 2 Semi-Bold"/>
                  <a:sym typeface="Quicksand 2 Semi-Bold"/>
                </a:rPr>
                <a:t>How does your current role impact this population? </a:t>
              </a:r>
            </a:p>
          </p:txBody>
        </p:sp>
      </p:grpSp>
      <p:grpSp>
        <p:nvGrpSpPr>
          <p:cNvPr id="9" name="Group 9"/>
          <p:cNvGrpSpPr/>
          <p:nvPr/>
        </p:nvGrpSpPr>
        <p:grpSpPr>
          <a:xfrm>
            <a:off x="2788167" y="6451301"/>
            <a:ext cx="13112539" cy="1617211"/>
            <a:chOff x="0" y="0"/>
            <a:chExt cx="3107444" cy="383251"/>
          </a:xfrm>
        </p:grpSpPr>
        <p:sp>
          <p:nvSpPr>
            <p:cNvPr id="10" name="Freeform 10"/>
            <p:cNvSpPr/>
            <p:nvPr/>
          </p:nvSpPr>
          <p:spPr>
            <a:xfrm>
              <a:off x="0" y="0"/>
              <a:ext cx="3107444" cy="383251"/>
            </a:xfrm>
            <a:custGeom>
              <a:avLst/>
              <a:gdLst/>
              <a:ahLst/>
              <a:cxnLst/>
              <a:rect l="l" t="t" r="r" b="b"/>
              <a:pathLst>
                <a:path w="3107444" h="383251">
                  <a:moveTo>
                    <a:pt x="5904" y="0"/>
                  </a:moveTo>
                  <a:lnTo>
                    <a:pt x="3101540" y="0"/>
                  </a:lnTo>
                  <a:cubicBezTo>
                    <a:pt x="3103106" y="0"/>
                    <a:pt x="3104608" y="622"/>
                    <a:pt x="3105715" y="1729"/>
                  </a:cubicBezTo>
                  <a:cubicBezTo>
                    <a:pt x="3106822" y="2837"/>
                    <a:pt x="3107444" y="4338"/>
                    <a:pt x="3107444" y="5904"/>
                  </a:cubicBezTo>
                  <a:lnTo>
                    <a:pt x="3107444" y="377347"/>
                  </a:lnTo>
                  <a:cubicBezTo>
                    <a:pt x="3107444" y="378913"/>
                    <a:pt x="3106822" y="380414"/>
                    <a:pt x="3105715" y="381522"/>
                  </a:cubicBezTo>
                  <a:cubicBezTo>
                    <a:pt x="3104608" y="382629"/>
                    <a:pt x="3103106" y="383251"/>
                    <a:pt x="3101540" y="383251"/>
                  </a:cubicBezTo>
                  <a:lnTo>
                    <a:pt x="5904" y="383251"/>
                  </a:lnTo>
                  <a:cubicBezTo>
                    <a:pt x="4338" y="383251"/>
                    <a:pt x="2837" y="382629"/>
                    <a:pt x="1729" y="381522"/>
                  </a:cubicBezTo>
                  <a:cubicBezTo>
                    <a:pt x="622" y="380414"/>
                    <a:pt x="0" y="378913"/>
                    <a:pt x="0" y="377347"/>
                  </a:cubicBezTo>
                  <a:lnTo>
                    <a:pt x="0" y="5904"/>
                  </a:lnTo>
                  <a:cubicBezTo>
                    <a:pt x="0" y="4338"/>
                    <a:pt x="622" y="2837"/>
                    <a:pt x="1729" y="1729"/>
                  </a:cubicBezTo>
                  <a:cubicBezTo>
                    <a:pt x="2837" y="622"/>
                    <a:pt x="4338" y="0"/>
                    <a:pt x="5904" y="0"/>
                  </a:cubicBezTo>
                  <a:close/>
                </a:path>
              </a:pathLst>
            </a:custGeom>
            <a:solidFill>
              <a:srgbClr val="F6F1E7"/>
            </a:solidFill>
            <a:ln w="19050" cap="sq">
              <a:solidFill>
                <a:srgbClr val="000000"/>
              </a:solidFill>
              <a:prstDash val="solid"/>
              <a:miter/>
            </a:ln>
          </p:spPr>
          <p:txBody>
            <a:bodyPr/>
            <a:lstStyle/>
            <a:p>
              <a:endParaRPr lang="en-US"/>
            </a:p>
          </p:txBody>
        </p:sp>
        <p:sp>
          <p:nvSpPr>
            <p:cNvPr id="11" name="TextBox 11"/>
            <p:cNvSpPr txBox="1"/>
            <p:nvPr/>
          </p:nvSpPr>
          <p:spPr>
            <a:xfrm>
              <a:off x="0" y="-66675"/>
              <a:ext cx="3107444" cy="449926"/>
            </a:xfrm>
            <a:prstGeom prst="rect">
              <a:avLst/>
            </a:prstGeom>
          </p:spPr>
          <p:txBody>
            <a:bodyPr lIns="211715" tIns="211715" rIns="211715" bIns="211715" rtlCol="0" anchor="ctr"/>
            <a:lstStyle/>
            <a:p>
              <a:pPr algn="l">
                <a:lnSpc>
                  <a:spcPts val="4479"/>
                </a:lnSpc>
              </a:pPr>
              <a:r>
                <a:rPr lang="en-US" sz="3199" b="1">
                  <a:solidFill>
                    <a:srgbClr val="000000"/>
                  </a:solidFill>
                  <a:latin typeface="Quicksand 2 Semi-Bold"/>
                  <a:ea typeface="Quicksand 2 Semi-Bold"/>
                  <a:cs typeface="Quicksand 2 Semi-Bold"/>
                  <a:sym typeface="Quicksand 2 Semi-Bold"/>
                </a:rPr>
                <a:t>What are support and resource gaps at your institution/organization? </a:t>
              </a:r>
            </a:p>
          </p:txBody>
        </p:sp>
      </p:grpSp>
      <p:sp>
        <p:nvSpPr>
          <p:cNvPr id="12" name="Freeform 12"/>
          <p:cNvSpPr/>
          <p:nvPr/>
        </p:nvSpPr>
        <p:spPr>
          <a:xfrm>
            <a:off x="-407108" y="-193439"/>
            <a:ext cx="1290516" cy="1276438"/>
          </a:xfrm>
          <a:custGeom>
            <a:avLst/>
            <a:gdLst/>
            <a:ahLst/>
            <a:cxnLst/>
            <a:rect l="l" t="t" r="r" b="b"/>
            <a:pathLst>
              <a:path w="1290516" h="1276438">
                <a:moveTo>
                  <a:pt x="0" y="0"/>
                </a:moveTo>
                <a:lnTo>
                  <a:pt x="1290516" y="0"/>
                </a:lnTo>
                <a:lnTo>
                  <a:pt x="1290516" y="1276438"/>
                </a:lnTo>
                <a:lnTo>
                  <a:pt x="0" y="12764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608634" y="1847731"/>
            <a:ext cx="1136929" cy="1089385"/>
          </a:xfrm>
          <a:custGeom>
            <a:avLst/>
            <a:gdLst/>
            <a:ahLst/>
            <a:cxnLst/>
            <a:rect l="l" t="t" r="r" b="b"/>
            <a:pathLst>
              <a:path w="1136929" h="1089385">
                <a:moveTo>
                  <a:pt x="0" y="0"/>
                </a:moveTo>
                <a:lnTo>
                  <a:pt x="1136929" y="0"/>
                </a:lnTo>
                <a:lnTo>
                  <a:pt x="1136929" y="1089385"/>
                </a:lnTo>
                <a:lnTo>
                  <a:pt x="0" y="10893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5400000">
            <a:off x="589587" y="3575722"/>
            <a:ext cx="1157792" cy="1215240"/>
          </a:xfrm>
          <a:custGeom>
            <a:avLst/>
            <a:gdLst/>
            <a:ahLst/>
            <a:cxnLst/>
            <a:rect l="l" t="t" r="r" b="b"/>
            <a:pathLst>
              <a:path w="1157792" h="1215240">
                <a:moveTo>
                  <a:pt x="0" y="0"/>
                </a:moveTo>
                <a:lnTo>
                  <a:pt x="1157792" y="0"/>
                </a:lnTo>
                <a:lnTo>
                  <a:pt x="1157792" y="1215240"/>
                </a:lnTo>
                <a:lnTo>
                  <a:pt x="0" y="12152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560863" y="6246144"/>
            <a:ext cx="1157294" cy="1115211"/>
          </a:xfrm>
          <a:custGeom>
            <a:avLst/>
            <a:gdLst/>
            <a:ahLst/>
            <a:cxnLst/>
            <a:rect l="l" t="t" r="r" b="b"/>
            <a:pathLst>
              <a:path w="1157294" h="1115211">
                <a:moveTo>
                  <a:pt x="0" y="0"/>
                </a:moveTo>
                <a:lnTo>
                  <a:pt x="1157294" y="0"/>
                </a:lnTo>
                <a:lnTo>
                  <a:pt x="1157294" y="1115211"/>
                </a:lnTo>
                <a:lnTo>
                  <a:pt x="0" y="1115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451038" y="8929405"/>
            <a:ext cx="1155325" cy="1094408"/>
          </a:xfrm>
          <a:custGeom>
            <a:avLst/>
            <a:gdLst/>
            <a:ahLst/>
            <a:cxnLst/>
            <a:rect l="l" t="t" r="r" b="b"/>
            <a:pathLst>
              <a:path w="1155325" h="1094408">
                <a:moveTo>
                  <a:pt x="0" y="0"/>
                </a:moveTo>
                <a:lnTo>
                  <a:pt x="1155324" y="0"/>
                </a:lnTo>
                <a:lnTo>
                  <a:pt x="1155324" y="1094407"/>
                </a:lnTo>
                <a:lnTo>
                  <a:pt x="0" y="10944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rot="-10800000">
            <a:off x="16325290" y="6979128"/>
            <a:ext cx="1136929" cy="1089385"/>
          </a:xfrm>
          <a:custGeom>
            <a:avLst/>
            <a:gdLst/>
            <a:ahLst/>
            <a:cxnLst/>
            <a:rect l="l" t="t" r="r" b="b"/>
            <a:pathLst>
              <a:path w="1136929" h="1089385">
                <a:moveTo>
                  <a:pt x="0" y="0"/>
                </a:moveTo>
                <a:lnTo>
                  <a:pt x="1136929" y="0"/>
                </a:lnTo>
                <a:lnTo>
                  <a:pt x="1136929" y="1089384"/>
                </a:lnTo>
                <a:lnTo>
                  <a:pt x="0" y="10893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5400000">
            <a:off x="16598248" y="5059628"/>
            <a:ext cx="1157792" cy="1215240"/>
          </a:xfrm>
          <a:custGeom>
            <a:avLst/>
            <a:gdLst/>
            <a:ahLst/>
            <a:cxnLst/>
            <a:rect l="l" t="t" r="r" b="b"/>
            <a:pathLst>
              <a:path w="1157792" h="1215240">
                <a:moveTo>
                  <a:pt x="0" y="0"/>
                </a:moveTo>
                <a:lnTo>
                  <a:pt x="1157792" y="0"/>
                </a:lnTo>
                <a:lnTo>
                  <a:pt x="1157792" y="1215240"/>
                </a:lnTo>
                <a:lnTo>
                  <a:pt x="0" y="12152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rot="-10800000">
            <a:off x="16627470" y="2523140"/>
            <a:ext cx="1157294" cy="1115211"/>
          </a:xfrm>
          <a:custGeom>
            <a:avLst/>
            <a:gdLst/>
            <a:ahLst/>
            <a:cxnLst/>
            <a:rect l="l" t="t" r="r" b="b"/>
            <a:pathLst>
              <a:path w="1157294" h="1115211">
                <a:moveTo>
                  <a:pt x="0" y="0"/>
                </a:moveTo>
                <a:lnTo>
                  <a:pt x="1157294" y="0"/>
                </a:lnTo>
                <a:lnTo>
                  <a:pt x="1157294" y="1115210"/>
                </a:lnTo>
                <a:lnTo>
                  <a:pt x="0" y="11152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rot="-10800000">
            <a:off x="15858101" y="209066"/>
            <a:ext cx="1155325" cy="1094408"/>
          </a:xfrm>
          <a:custGeom>
            <a:avLst/>
            <a:gdLst/>
            <a:ahLst/>
            <a:cxnLst/>
            <a:rect l="l" t="t" r="r" b="b"/>
            <a:pathLst>
              <a:path w="1155325" h="1094408">
                <a:moveTo>
                  <a:pt x="0" y="0"/>
                </a:moveTo>
                <a:lnTo>
                  <a:pt x="1155325" y="0"/>
                </a:lnTo>
                <a:lnTo>
                  <a:pt x="1155325" y="1094408"/>
                </a:lnTo>
                <a:lnTo>
                  <a:pt x="0" y="10944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rot="5400000">
            <a:off x="15893667" y="8838390"/>
            <a:ext cx="1290516" cy="1276438"/>
          </a:xfrm>
          <a:custGeom>
            <a:avLst/>
            <a:gdLst/>
            <a:ahLst/>
            <a:cxnLst/>
            <a:rect l="l" t="t" r="r" b="b"/>
            <a:pathLst>
              <a:path w="1290516" h="1276438">
                <a:moveTo>
                  <a:pt x="0" y="0"/>
                </a:moveTo>
                <a:lnTo>
                  <a:pt x="1290516" y="0"/>
                </a:lnTo>
                <a:lnTo>
                  <a:pt x="1290516" y="1276438"/>
                </a:lnTo>
                <a:lnTo>
                  <a:pt x="0" y="12764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rot="5400000">
            <a:off x="12299948" y="9282072"/>
            <a:ext cx="1136929" cy="1089385"/>
          </a:xfrm>
          <a:custGeom>
            <a:avLst/>
            <a:gdLst/>
            <a:ahLst/>
            <a:cxnLst/>
            <a:rect l="l" t="t" r="r" b="b"/>
            <a:pathLst>
              <a:path w="1136929" h="1089385">
                <a:moveTo>
                  <a:pt x="0" y="0"/>
                </a:moveTo>
                <a:lnTo>
                  <a:pt x="1136929" y="0"/>
                </a:lnTo>
                <a:lnTo>
                  <a:pt x="1136929" y="1089385"/>
                </a:lnTo>
                <a:lnTo>
                  <a:pt x="0" y="10893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8375203" y="8929405"/>
            <a:ext cx="1157792" cy="1215240"/>
          </a:xfrm>
          <a:custGeom>
            <a:avLst/>
            <a:gdLst/>
            <a:ahLst/>
            <a:cxnLst/>
            <a:rect l="l" t="t" r="r" b="b"/>
            <a:pathLst>
              <a:path w="1157792" h="1215240">
                <a:moveTo>
                  <a:pt x="0" y="0"/>
                </a:moveTo>
                <a:lnTo>
                  <a:pt x="1157792" y="0"/>
                </a:lnTo>
                <a:lnTo>
                  <a:pt x="1157792" y="1215240"/>
                </a:lnTo>
                <a:lnTo>
                  <a:pt x="0" y="12152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rot="5400000">
            <a:off x="4448225" y="8985614"/>
            <a:ext cx="1157294" cy="1115211"/>
          </a:xfrm>
          <a:custGeom>
            <a:avLst/>
            <a:gdLst/>
            <a:ahLst/>
            <a:cxnLst/>
            <a:rect l="l" t="t" r="r" b="b"/>
            <a:pathLst>
              <a:path w="1157294" h="1115211">
                <a:moveTo>
                  <a:pt x="0" y="0"/>
                </a:moveTo>
                <a:lnTo>
                  <a:pt x="1157295" y="0"/>
                </a:lnTo>
                <a:lnTo>
                  <a:pt x="1157295" y="1115211"/>
                </a:lnTo>
                <a:lnTo>
                  <a:pt x="0" y="1115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grpSp>
        <p:nvGrpSpPr>
          <p:cNvPr id="2" name="Group 2"/>
          <p:cNvGrpSpPr/>
          <p:nvPr/>
        </p:nvGrpSpPr>
        <p:grpSpPr>
          <a:xfrm>
            <a:off x="-4366450" y="-4027915"/>
            <a:ext cx="7862043" cy="17508083"/>
            <a:chOff x="0" y="0"/>
            <a:chExt cx="10482724" cy="23344111"/>
          </a:xfrm>
        </p:grpSpPr>
        <p:sp>
          <p:nvSpPr>
            <p:cNvPr id="3" name="Freeform 3"/>
            <p:cNvSpPr/>
            <p:nvPr/>
          </p:nvSpPr>
          <p:spPr>
            <a:xfrm rot="-1137852">
              <a:off x="1071985" y="1138111"/>
              <a:ext cx="8338753" cy="7990042"/>
            </a:xfrm>
            <a:custGeom>
              <a:avLst/>
              <a:gdLst/>
              <a:ahLst/>
              <a:cxnLst/>
              <a:rect l="l" t="t" r="r" b="b"/>
              <a:pathLst>
                <a:path w="8338753" h="7990042">
                  <a:moveTo>
                    <a:pt x="0" y="0"/>
                  </a:moveTo>
                  <a:lnTo>
                    <a:pt x="8338754" y="0"/>
                  </a:lnTo>
                  <a:lnTo>
                    <a:pt x="8338754" y="7990041"/>
                  </a:lnTo>
                  <a:lnTo>
                    <a:pt x="0" y="79900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791510">
              <a:off x="1181098" y="16105932"/>
              <a:ext cx="8500056" cy="5486400"/>
            </a:xfrm>
            <a:custGeom>
              <a:avLst/>
              <a:gdLst/>
              <a:ahLst/>
              <a:cxnLst/>
              <a:rect l="l" t="t" r="r" b="b"/>
              <a:pathLst>
                <a:path w="8500056" h="5486400">
                  <a:moveTo>
                    <a:pt x="0" y="0"/>
                  </a:moveTo>
                  <a:lnTo>
                    <a:pt x="8500056" y="0"/>
                  </a:lnTo>
                  <a:lnTo>
                    <a:pt x="8500056"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2700000">
              <a:off x="1293584" y="9247932"/>
              <a:ext cx="5758626" cy="5486400"/>
            </a:xfrm>
            <a:custGeom>
              <a:avLst/>
              <a:gdLst/>
              <a:ahLst/>
              <a:cxnLst/>
              <a:rect l="l" t="t" r="r" b="b"/>
              <a:pathLst>
                <a:path w="5758626" h="5486400">
                  <a:moveTo>
                    <a:pt x="0" y="0"/>
                  </a:moveTo>
                  <a:lnTo>
                    <a:pt x="5758626" y="0"/>
                  </a:lnTo>
                  <a:lnTo>
                    <a:pt x="5758626" y="5486400"/>
                  </a:lnTo>
                  <a:lnTo>
                    <a:pt x="0" y="5486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6" name="TextBox 6"/>
          <p:cNvSpPr txBox="1"/>
          <p:nvPr/>
        </p:nvSpPr>
        <p:spPr>
          <a:xfrm>
            <a:off x="3789399" y="223346"/>
            <a:ext cx="9788902" cy="1152525"/>
          </a:xfrm>
          <a:prstGeom prst="rect">
            <a:avLst/>
          </a:prstGeom>
        </p:spPr>
        <p:txBody>
          <a:bodyPr lIns="0" tIns="0" rIns="0" bIns="0" rtlCol="0" anchor="t">
            <a:spAutoFit/>
          </a:bodyPr>
          <a:lstStyle/>
          <a:p>
            <a:pPr algn="ctr">
              <a:lnSpc>
                <a:spcPts val="9120"/>
              </a:lnSpc>
            </a:pPr>
            <a:r>
              <a:rPr lang="en-US" sz="7600">
                <a:solidFill>
                  <a:srgbClr val="02488C"/>
                </a:solidFill>
                <a:latin typeface="One Little Font"/>
                <a:ea typeface="One Little Font"/>
                <a:cs typeface="One Little Font"/>
                <a:sym typeface="One Little Font"/>
              </a:rPr>
              <a:t>Call to Action</a:t>
            </a:r>
          </a:p>
        </p:txBody>
      </p:sp>
      <p:grpSp>
        <p:nvGrpSpPr>
          <p:cNvPr id="7" name="Group 7"/>
          <p:cNvGrpSpPr/>
          <p:nvPr/>
        </p:nvGrpSpPr>
        <p:grpSpPr>
          <a:xfrm>
            <a:off x="3673206" y="1309196"/>
            <a:ext cx="9905096" cy="4047135"/>
            <a:chOff x="0" y="0"/>
            <a:chExt cx="13206794" cy="5396180"/>
          </a:xfrm>
        </p:grpSpPr>
        <p:sp>
          <p:nvSpPr>
            <p:cNvPr id="8" name="TextBox 8"/>
            <p:cNvSpPr txBox="1"/>
            <p:nvPr/>
          </p:nvSpPr>
          <p:spPr>
            <a:xfrm>
              <a:off x="0" y="1941145"/>
              <a:ext cx="13206794" cy="3455035"/>
            </a:xfrm>
            <a:prstGeom prst="rect">
              <a:avLst/>
            </a:prstGeom>
          </p:spPr>
          <p:txBody>
            <a:bodyPr lIns="0" tIns="0" rIns="0" bIns="0" rtlCol="0" anchor="t">
              <a:spAutoFit/>
            </a:bodyPr>
            <a:lstStyle/>
            <a:p>
              <a:pPr marL="496571" lvl="1" indent="-248285" algn="l">
                <a:lnSpc>
                  <a:spcPts val="3450"/>
                </a:lnSpc>
                <a:buFont typeface="Arial"/>
                <a:buChar char="•"/>
              </a:pPr>
              <a:r>
                <a:rPr lang="en-US" sz="2300" b="1">
                  <a:solidFill>
                    <a:srgbClr val="02488C"/>
                  </a:solidFill>
                  <a:latin typeface="Quicksand 1 Medium"/>
                  <a:ea typeface="Quicksand 1 Medium"/>
                  <a:cs typeface="Quicksand 1 Medium"/>
                  <a:sym typeface="Quicksand 1 Medium"/>
                </a:rPr>
                <a:t>Professional development for faculty and staff to better understand the needs of youth and how to support them. </a:t>
              </a:r>
            </a:p>
            <a:p>
              <a:pPr marL="993141" lvl="2" indent="-331047" algn="l">
                <a:lnSpc>
                  <a:spcPts val="3450"/>
                </a:lnSpc>
                <a:buFont typeface="Arial"/>
                <a:buChar char="⚬"/>
              </a:pPr>
              <a:r>
                <a:rPr lang="en-US" sz="2300">
                  <a:solidFill>
                    <a:srgbClr val="02488C"/>
                  </a:solidFill>
                  <a:latin typeface="Quicksand 1"/>
                  <a:ea typeface="Quicksand 1"/>
                  <a:cs typeface="Quicksand 1"/>
                  <a:sym typeface="Quicksand 1"/>
                </a:rPr>
                <a:t>Conferences</a:t>
              </a:r>
            </a:p>
            <a:p>
              <a:pPr marL="993141" lvl="2" indent="-331047" algn="l">
                <a:lnSpc>
                  <a:spcPts val="3450"/>
                </a:lnSpc>
                <a:buFont typeface="Arial"/>
                <a:buChar char="⚬"/>
              </a:pPr>
              <a:r>
                <a:rPr lang="en-US" sz="2300">
                  <a:solidFill>
                    <a:srgbClr val="02488C"/>
                  </a:solidFill>
                  <a:latin typeface="Quicksand 1"/>
                  <a:ea typeface="Quicksand 1"/>
                  <a:cs typeface="Quicksand 1"/>
                  <a:sym typeface="Quicksand 1"/>
                </a:rPr>
                <a:t>College and University Site Visits</a:t>
              </a:r>
            </a:p>
            <a:p>
              <a:pPr marL="993141" lvl="2" indent="-331047" algn="l">
                <a:lnSpc>
                  <a:spcPts val="3450"/>
                </a:lnSpc>
                <a:buFont typeface="Arial"/>
                <a:buChar char="⚬"/>
              </a:pPr>
              <a:r>
                <a:rPr lang="en-US" sz="2300">
                  <a:solidFill>
                    <a:srgbClr val="02488C"/>
                  </a:solidFill>
                  <a:latin typeface="Quicksand 1"/>
                  <a:ea typeface="Quicksand 1"/>
                  <a:cs typeface="Quicksand 1"/>
                  <a:sym typeface="Quicksand 1"/>
                </a:rPr>
                <a:t>Trainings</a:t>
              </a:r>
            </a:p>
            <a:p>
              <a:pPr marL="496571" lvl="1" indent="-248285" algn="l">
                <a:lnSpc>
                  <a:spcPts val="3450"/>
                </a:lnSpc>
                <a:buFont typeface="Arial"/>
                <a:buChar char="•"/>
              </a:pPr>
              <a:r>
                <a:rPr lang="en-US" sz="2300">
                  <a:solidFill>
                    <a:srgbClr val="02488C"/>
                  </a:solidFill>
                  <a:latin typeface="Quicksand 1"/>
                  <a:ea typeface="Quicksand 1"/>
                  <a:cs typeface="Quicksand 1"/>
                  <a:sym typeface="Quicksand 1"/>
                </a:rPr>
                <a:t>College and Resource Navigation</a:t>
              </a:r>
            </a:p>
          </p:txBody>
        </p:sp>
        <p:sp>
          <p:nvSpPr>
            <p:cNvPr id="9" name="TextBox 9"/>
            <p:cNvSpPr txBox="1"/>
            <p:nvPr/>
          </p:nvSpPr>
          <p:spPr>
            <a:xfrm>
              <a:off x="0" y="9525"/>
              <a:ext cx="13206794" cy="1514475"/>
            </a:xfrm>
            <a:prstGeom prst="rect">
              <a:avLst/>
            </a:prstGeom>
          </p:spPr>
          <p:txBody>
            <a:bodyPr lIns="0" tIns="0" rIns="0" bIns="0" rtlCol="0" anchor="t">
              <a:spAutoFit/>
            </a:bodyPr>
            <a:lstStyle/>
            <a:p>
              <a:pPr algn="l">
                <a:lnSpc>
                  <a:spcPts val="4560"/>
                </a:lnSpc>
              </a:pPr>
              <a:r>
                <a:rPr lang="en-US" sz="3800" b="1">
                  <a:solidFill>
                    <a:srgbClr val="02488C"/>
                  </a:solidFill>
                  <a:latin typeface="Quicksand 2 Semi-Bold"/>
                  <a:ea typeface="Quicksand 2 Semi-Bold"/>
                  <a:cs typeface="Quicksand 2 Semi-Bold"/>
                  <a:sym typeface="Quicksand 2 Semi-Bold"/>
                </a:rPr>
                <a:t>What are ways educators can support students with foster care experience?</a:t>
              </a:r>
            </a:p>
          </p:txBody>
        </p:sp>
      </p:grpSp>
      <p:grpSp>
        <p:nvGrpSpPr>
          <p:cNvPr id="10" name="Group 10"/>
          <p:cNvGrpSpPr/>
          <p:nvPr/>
        </p:nvGrpSpPr>
        <p:grpSpPr>
          <a:xfrm rot="10579284">
            <a:off x="13558450" y="-3469490"/>
            <a:ext cx="7401700" cy="15854406"/>
            <a:chOff x="0" y="0"/>
            <a:chExt cx="9868933" cy="21139208"/>
          </a:xfrm>
        </p:grpSpPr>
        <p:sp>
          <p:nvSpPr>
            <p:cNvPr id="11" name="Freeform 11"/>
            <p:cNvSpPr/>
            <p:nvPr/>
          </p:nvSpPr>
          <p:spPr>
            <a:xfrm>
              <a:off x="858795" y="13548975"/>
              <a:ext cx="8012722" cy="7590233"/>
            </a:xfrm>
            <a:custGeom>
              <a:avLst/>
              <a:gdLst/>
              <a:ahLst/>
              <a:cxnLst/>
              <a:rect l="l" t="t" r="r" b="b"/>
              <a:pathLst>
                <a:path w="8012722" h="7590233">
                  <a:moveTo>
                    <a:pt x="0" y="0"/>
                  </a:moveTo>
                  <a:lnTo>
                    <a:pt x="8012722" y="0"/>
                  </a:lnTo>
                  <a:lnTo>
                    <a:pt x="8012722" y="7590233"/>
                  </a:lnTo>
                  <a:lnTo>
                    <a:pt x="0" y="7590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2826667">
              <a:off x="1443263" y="5610887"/>
              <a:ext cx="6316023" cy="6693280"/>
            </a:xfrm>
            <a:custGeom>
              <a:avLst/>
              <a:gdLst/>
              <a:ahLst/>
              <a:cxnLst/>
              <a:rect l="l" t="t" r="r" b="b"/>
              <a:pathLst>
                <a:path w="6316023" h="6693280">
                  <a:moveTo>
                    <a:pt x="0" y="0"/>
                  </a:moveTo>
                  <a:lnTo>
                    <a:pt x="6316023" y="0"/>
                  </a:lnTo>
                  <a:lnTo>
                    <a:pt x="6316023" y="6693280"/>
                  </a:lnTo>
                  <a:lnTo>
                    <a:pt x="0" y="66932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rot="-5127451">
              <a:off x="4948289" y="277100"/>
              <a:ext cx="4837511" cy="4635215"/>
            </a:xfrm>
            <a:custGeom>
              <a:avLst/>
              <a:gdLst/>
              <a:ahLst/>
              <a:cxnLst/>
              <a:rect l="l" t="t" r="r" b="b"/>
              <a:pathLst>
                <a:path w="4837511" h="4635215">
                  <a:moveTo>
                    <a:pt x="0" y="0"/>
                  </a:moveTo>
                  <a:lnTo>
                    <a:pt x="4837511" y="0"/>
                  </a:lnTo>
                  <a:lnTo>
                    <a:pt x="4837511" y="4635215"/>
                  </a:lnTo>
                  <a:lnTo>
                    <a:pt x="0" y="46352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4" name="Group 14"/>
          <p:cNvGrpSpPr/>
          <p:nvPr/>
        </p:nvGrpSpPr>
        <p:grpSpPr>
          <a:xfrm>
            <a:off x="3673206" y="5500688"/>
            <a:ext cx="10916614" cy="3799485"/>
            <a:chOff x="0" y="0"/>
            <a:chExt cx="14555485" cy="5065980"/>
          </a:xfrm>
        </p:grpSpPr>
        <p:sp>
          <p:nvSpPr>
            <p:cNvPr id="15" name="TextBox 15"/>
            <p:cNvSpPr txBox="1"/>
            <p:nvPr/>
          </p:nvSpPr>
          <p:spPr>
            <a:xfrm>
              <a:off x="0" y="1725245"/>
              <a:ext cx="14555485" cy="3340735"/>
            </a:xfrm>
            <a:prstGeom prst="rect">
              <a:avLst/>
            </a:prstGeom>
          </p:spPr>
          <p:txBody>
            <a:bodyPr lIns="0" tIns="0" rIns="0" bIns="0" rtlCol="0" anchor="t">
              <a:spAutoFit/>
            </a:bodyPr>
            <a:lstStyle/>
            <a:p>
              <a:pPr marL="496571" lvl="1" indent="-248285" algn="l">
                <a:lnSpc>
                  <a:spcPts val="3450"/>
                </a:lnSpc>
                <a:buFont typeface="Arial"/>
                <a:buChar char="•"/>
              </a:pPr>
              <a:r>
                <a:rPr lang="en-US" sz="2300" b="1">
                  <a:solidFill>
                    <a:srgbClr val="02488C"/>
                  </a:solidFill>
                  <a:latin typeface="Quicksand 1 Medium"/>
                  <a:ea typeface="Quicksand 1 Medium"/>
                  <a:cs typeface="Quicksand 1 Medium"/>
                  <a:sym typeface="Quicksand 1 Medium"/>
                </a:rPr>
                <a:t>Creating institutional policies that prioritize youth with experience with the child welfare and foster care . </a:t>
              </a:r>
            </a:p>
            <a:p>
              <a:pPr marL="496571" lvl="1" indent="-248285" algn="l">
                <a:lnSpc>
                  <a:spcPts val="3450"/>
                </a:lnSpc>
                <a:buFont typeface="Arial"/>
                <a:buChar char="•"/>
              </a:pPr>
              <a:r>
                <a:rPr lang="en-US" sz="2300" b="1">
                  <a:solidFill>
                    <a:srgbClr val="02488C"/>
                  </a:solidFill>
                  <a:latin typeface="Quicksand 1 Medium"/>
                  <a:ea typeface="Quicksand 1 Medium"/>
                  <a:cs typeface="Quicksand 1 Medium"/>
                  <a:sym typeface="Quicksand 1 Medium"/>
                </a:rPr>
                <a:t>Expanding scholarships, financial aid, and housing programs specifically for students with foster care backgrounds. </a:t>
              </a:r>
            </a:p>
            <a:p>
              <a:pPr marL="993141" lvl="2" indent="-331047" algn="l">
                <a:lnSpc>
                  <a:spcPts val="3450"/>
                </a:lnSpc>
                <a:buFont typeface="Arial"/>
                <a:buChar char="⚬"/>
              </a:pPr>
              <a:r>
                <a:rPr lang="en-US" sz="2300">
                  <a:solidFill>
                    <a:srgbClr val="02488C"/>
                  </a:solidFill>
                  <a:latin typeface="Quicksand 1"/>
                  <a:ea typeface="Quicksand 1"/>
                  <a:cs typeface="Quicksand 1"/>
                  <a:sym typeface="Quicksand 1"/>
                </a:rPr>
                <a:t>Housing Scholarships </a:t>
              </a:r>
            </a:p>
            <a:p>
              <a:pPr algn="l">
                <a:lnSpc>
                  <a:spcPts val="2700"/>
                </a:lnSpc>
              </a:pPr>
              <a:endParaRPr lang="en-US" sz="2300">
                <a:solidFill>
                  <a:srgbClr val="02488C"/>
                </a:solidFill>
                <a:latin typeface="Quicksand 1"/>
                <a:ea typeface="Quicksand 1"/>
                <a:cs typeface="Quicksand 1"/>
                <a:sym typeface="Quicksand 1"/>
              </a:endParaRPr>
            </a:p>
          </p:txBody>
        </p:sp>
        <p:sp>
          <p:nvSpPr>
            <p:cNvPr id="16" name="TextBox 16"/>
            <p:cNvSpPr txBox="1"/>
            <p:nvPr/>
          </p:nvSpPr>
          <p:spPr>
            <a:xfrm>
              <a:off x="0" y="9525"/>
              <a:ext cx="14555485" cy="1514475"/>
            </a:xfrm>
            <a:prstGeom prst="rect">
              <a:avLst/>
            </a:prstGeom>
          </p:spPr>
          <p:txBody>
            <a:bodyPr lIns="0" tIns="0" rIns="0" bIns="0" rtlCol="0" anchor="t">
              <a:spAutoFit/>
            </a:bodyPr>
            <a:lstStyle/>
            <a:p>
              <a:pPr algn="l">
                <a:lnSpc>
                  <a:spcPts val="4560"/>
                </a:lnSpc>
              </a:pPr>
              <a:r>
                <a:rPr lang="en-US" sz="3800" b="1">
                  <a:solidFill>
                    <a:srgbClr val="02488C"/>
                  </a:solidFill>
                  <a:latin typeface="Quicksand 2 Semi-Bold"/>
                  <a:ea typeface="Quicksand 2 Semi-Bold"/>
                  <a:cs typeface="Quicksand 2 Semi-Bold"/>
                  <a:sym typeface="Quicksand 2 Semi-Bold"/>
                </a:rPr>
                <a:t>How Institutions Can Provide Long-Term Support </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rot="10711948">
            <a:off x="15726707" y="-1391392"/>
            <a:ext cx="3932650" cy="3510784"/>
          </a:xfrm>
          <a:custGeom>
            <a:avLst/>
            <a:gdLst/>
            <a:ahLst/>
            <a:cxnLst/>
            <a:rect l="l" t="t" r="r" b="b"/>
            <a:pathLst>
              <a:path w="3932650" h="3510784">
                <a:moveTo>
                  <a:pt x="0" y="0"/>
                </a:moveTo>
                <a:lnTo>
                  <a:pt x="3932650" y="0"/>
                </a:lnTo>
                <a:lnTo>
                  <a:pt x="3932650" y="3510784"/>
                </a:lnTo>
                <a:lnTo>
                  <a:pt x="0" y="3510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320267">
            <a:off x="-1586323" y="7540806"/>
            <a:ext cx="5230046" cy="4669005"/>
          </a:xfrm>
          <a:custGeom>
            <a:avLst/>
            <a:gdLst/>
            <a:ahLst/>
            <a:cxnLst/>
            <a:rect l="l" t="t" r="r" b="b"/>
            <a:pathLst>
              <a:path w="5230046" h="4669005">
                <a:moveTo>
                  <a:pt x="0" y="0"/>
                </a:moveTo>
                <a:lnTo>
                  <a:pt x="5230046" y="0"/>
                </a:lnTo>
                <a:lnTo>
                  <a:pt x="5230046" y="4669005"/>
                </a:lnTo>
                <a:lnTo>
                  <a:pt x="0" y="46690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028700" y="497205"/>
            <a:ext cx="15446018" cy="1094741"/>
          </a:xfrm>
          <a:prstGeom prst="rect">
            <a:avLst/>
          </a:prstGeom>
        </p:spPr>
        <p:txBody>
          <a:bodyPr lIns="0" tIns="0" rIns="0" bIns="0" rtlCol="0" anchor="t">
            <a:spAutoFit/>
          </a:bodyPr>
          <a:lstStyle/>
          <a:p>
            <a:pPr algn="ctr">
              <a:lnSpc>
                <a:spcPts val="8959"/>
              </a:lnSpc>
              <a:spcBef>
                <a:spcPct val="0"/>
              </a:spcBef>
            </a:pPr>
            <a:r>
              <a:rPr lang="en-US" sz="6399" b="1">
                <a:solidFill>
                  <a:srgbClr val="02488C"/>
                </a:solidFill>
                <a:latin typeface="One Little Font Bold"/>
                <a:ea typeface="One Little Font Bold"/>
                <a:cs typeface="One Little Font Bold"/>
                <a:sym typeface="One Little Font Bold"/>
              </a:rPr>
              <a:t>Learning Goals, Outcomes, &amp; Objectives</a:t>
            </a:r>
          </a:p>
        </p:txBody>
      </p:sp>
      <p:sp>
        <p:nvSpPr>
          <p:cNvPr id="5" name="TextBox 5"/>
          <p:cNvSpPr txBox="1"/>
          <p:nvPr/>
        </p:nvSpPr>
        <p:spPr>
          <a:xfrm>
            <a:off x="11537151" y="4764965"/>
            <a:ext cx="6155881" cy="5211699"/>
          </a:xfrm>
          <a:prstGeom prst="rect">
            <a:avLst/>
          </a:prstGeom>
        </p:spPr>
        <p:txBody>
          <a:bodyPr lIns="0" tIns="0" rIns="0" bIns="0" rtlCol="0" anchor="t">
            <a:spAutoFit/>
          </a:bodyPr>
          <a:lstStyle/>
          <a:p>
            <a:pPr algn="ctr">
              <a:lnSpc>
                <a:spcPts val="3168"/>
              </a:lnSpc>
            </a:pPr>
            <a:r>
              <a:rPr lang="en-US" sz="2400" b="1">
                <a:solidFill>
                  <a:srgbClr val="003594"/>
                </a:solidFill>
                <a:latin typeface="Poppins Semi-Bold"/>
                <a:ea typeface="Poppins Semi-Bold"/>
                <a:cs typeface="Poppins Semi-Bold"/>
                <a:sym typeface="Poppins Semi-Bold"/>
              </a:rPr>
              <a:t>As a results of viewing the presentation participates will be able to.....</a:t>
            </a:r>
          </a:p>
          <a:p>
            <a:pPr algn="l">
              <a:lnSpc>
                <a:spcPts val="3168"/>
              </a:lnSpc>
            </a:pPr>
            <a:endParaRPr lang="en-US" sz="2400" b="1">
              <a:solidFill>
                <a:srgbClr val="003594"/>
              </a:solidFill>
              <a:latin typeface="Poppins Semi-Bold"/>
              <a:ea typeface="Poppins Semi-Bold"/>
              <a:cs typeface="Poppins Semi-Bold"/>
              <a:sym typeface="Poppins Semi-Bold"/>
            </a:endParaRPr>
          </a:p>
          <a:p>
            <a:pPr marL="518160" lvl="1" indent="-259080" algn="l">
              <a:lnSpc>
                <a:spcPts val="3168"/>
              </a:lnSpc>
              <a:buFont typeface="Arial"/>
              <a:buChar char="•"/>
            </a:pPr>
            <a:r>
              <a:rPr lang="en-US" sz="2400" b="1">
                <a:solidFill>
                  <a:srgbClr val="02488C"/>
                </a:solidFill>
                <a:latin typeface="Poppins Semi-Bold"/>
                <a:ea typeface="Poppins Semi-Bold"/>
                <a:cs typeface="Poppins Semi-Bold"/>
                <a:sym typeface="Poppins Semi-Bold"/>
              </a:rPr>
              <a:t>List 3 barriers to higher education for youth in foster care.</a:t>
            </a:r>
          </a:p>
          <a:p>
            <a:pPr marL="518160" lvl="1" indent="-259080" algn="l">
              <a:lnSpc>
                <a:spcPts val="3168"/>
              </a:lnSpc>
              <a:buFont typeface="Arial"/>
              <a:buChar char="•"/>
            </a:pPr>
            <a:r>
              <a:rPr lang="en-US" sz="2400" b="1">
                <a:solidFill>
                  <a:srgbClr val="02488C"/>
                </a:solidFill>
                <a:latin typeface="Poppins Semi-Bold"/>
                <a:ea typeface="Poppins Semi-Bold"/>
                <a:cs typeface="Poppins Semi-Bold"/>
                <a:sym typeface="Poppins Semi-Bold"/>
              </a:rPr>
              <a:t>Identify 3 challenges that youth who have experienced foster care face when applying to college.</a:t>
            </a:r>
          </a:p>
          <a:p>
            <a:pPr marL="518160" lvl="1" indent="-259080" algn="l">
              <a:lnSpc>
                <a:spcPts val="3168"/>
              </a:lnSpc>
              <a:buFont typeface="Arial"/>
              <a:buChar char="•"/>
            </a:pPr>
            <a:r>
              <a:rPr lang="en-US" sz="2400" b="1">
                <a:solidFill>
                  <a:srgbClr val="02488C"/>
                </a:solidFill>
                <a:latin typeface="Poppins Semi-Bold"/>
                <a:ea typeface="Poppins Semi-Bold"/>
                <a:cs typeface="Poppins Semi-Bold"/>
                <a:sym typeface="Poppins Semi-Bold"/>
              </a:rPr>
              <a:t>Compare and Contrast how your current role supports the youth who have experienced foster care. </a:t>
            </a:r>
          </a:p>
          <a:p>
            <a:pPr marL="518160" lvl="1" indent="-259080" algn="l">
              <a:lnSpc>
                <a:spcPts val="3168"/>
              </a:lnSpc>
              <a:buFont typeface="Arial"/>
              <a:buChar char="•"/>
            </a:pPr>
            <a:r>
              <a:rPr lang="en-US" sz="2400" b="1">
                <a:solidFill>
                  <a:srgbClr val="02488C"/>
                </a:solidFill>
                <a:latin typeface="Poppins Semi-Bold"/>
                <a:ea typeface="Poppins Semi-Bold"/>
                <a:cs typeface="Poppins Semi-Bold"/>
                <a:sym typeface="Poppins Semi-Bold"/>
              </a:rPr>
              <a:t>Discuss gaps of support for youth who have experienced foster care.</a:t>
            </a:r>
          </a:p>
        </p:txBody>
      </p:sp>
      <p:grpSp>
        <p:nvGrpSpPr>
          <p:cNvPr id="6" name="Group 6"/>
          <p:cNvGrpSpPr/>
          <p:nvPr/>
        </p:nvGrpSpPr>
        <p:grpSpPr>
          <a:xfrm>
            <a:off x="907220" y="1999777"/>
            <a:ext cx="2689777" cy="268977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818"/>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238022" y="3039865"/>
            <a:ext cx="2028172" cy="522732"/>
          </a:xfrm>
          <a:prstGeom prst="rect">
            <a:avLst/>
          </a:prstGeom>
        </p:spPr>
        <p:txBody>
          <a:bodyPr lIns="0" tIns="0" rIns="0" bIns="0" rtlCol="0" anchor="t">
            <a:spAutoFit/>
          </a:bodyPr>
          <a:lstStyle/>
          <a:p>
            <a:pPr algn="ctr">
              <a:lnSpc>
                <a:spcPts val="4224"/>
              </a:lnSpc>
            </a:pPr>
            <a:r>
              <a:rPr lang="en-US" sz="3200">
                <a:solidFill>
                  <a:srgbClr val="FFFFFF"/>
                </a:solidFill>
                <a:latin typeface="Loubag"/>
                <a:ea typeface="Loubag"/>
                <a:cs typeface="Loubag"/>
                <a:sym typeface="Loubag"/>
              </a:rPr>
              <a:t>Goals</a:t>
            </a:r>
          </a:p>
        </p:txBody>
      </p:sp>
      <p:grpSp>
        <p:nvGrpSpPr>
          <p:cNvPr id="10" name="Group 10"/>
          <p:cNvGrpSpPr/>
          <p:nvPr/>
        </p:nvGrpSpPr>
        <p:grpSpPr>
          <a:xfrm>
            <a:off x="6994147" y="1975393"/>
            <a:ext cx="2689777" cy="268977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8500"/>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561865" y="1999777"/>
            <a:ext cx="2689777" cy="268977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8264"/>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3784869" y="3039865"/>
            <a:ext cx="2243769" cy="522732"/>
          </a:xfrm>
          <a:prstGeom prst="rect">
            <a:avLst/>
          </a:prstGeom>
        </p:spPr>
        <p:txBody>
          <a:bodyPr lIns="0" tIns="0" rIns="0" bIns="0" rtlCol="0" anchor="t">
            <a:spAutoFit/>
          </a:bodyPr>
          <a:lstStyle/>
          <a:p>
            <a:pPr algn="ctr">
              <a:lnSpc>
                <a:spcPts val="4224"/>
              </a:lnSpc>
            </a:pPr>
            <a:r>
              <a:rPr lang="en-US" sz="3200">
                <a:solidFill>
                  <a:srgbClr val="FFFFFF"/>
                </a:solidFill>
                <a:latin typeface="Loubag"/>
                <a:ea typeface="Loubag"/>
                <a:cs typeface="Loubag"/>
                <a:sym typeface="Loubag"/>
              </a:rPr>
              <a:t>Outcomes</a:t>
            </a:r>
          </a:p>
        </p:txBody>
      </p:sp>
      <p:sp>
        <p:nvSpPr>
          <p:cNvPr id="17" name="TextBox 17"/>
          <p:cNvSpPr txBox="1"/>
          <p:nvPr/>
        </p:nvSpPr>
        <p:spPr>
          <a:xfrm>
            <a:off x="7170951" y="3015481"/>
            <a:ext cx="2336168" cy="522732"/>
          </a:xfrm>
          <a:prstGeom prst="rect">
            <a:avLst/>
          </a:prstGeom>
        </p:spPr>
        <p:txBody>
          <a:bodyPr lIns="0" tIns="0" rIns="0" bIns="0" rtlCol="0" anchor="t">
            <a:spAutoFit/>
          </a:bodyPr>
          <a:lstStyle/>
          <a:p>
            <a:pPr algn="ctr">
              <a:lnSpc>
                <a:spcPts val="4224"/>
              </a:lnSpc>
            </a:pPr>
            <a:r>
              <a:rPr lang="en-US" sz="3200">
                <a:solidFill>
                  <a:srgbClr val="FFFFFF"/>
                </a:solidFill>
                <a:latin typeface="Loubag"/>
                <a:ea typeface="Loubag"/>
                <a:cs typeface="Loubag"/>
                <a:sym typeface="Loubag"/>
              </a:rPr>
              <a:t>Objectives</a:t>
            </a:r>
          </a:p>
        </p:txBody>
      </p:sp>
      <p:sp>
        <p:nvSpPr>
          <p:cNvPr id="18" name="TextBox 18"/>
          <p:cNvSpPr txBox="1"/>
          <p:nvPr/>
        </p:nvSpPr>
        <p:spPr>
          <a:xfrm>
            <a:off x="5443090" y="4764965"/>
            <a:ext cx="5791891" cy="4811649"/>
          </a:xfrm>
          <a:prstGeom prst="rect">
            <a:avLst/>
          </a:prstGeom>
        </p:spPr>
        <p:txBody>
          <a:bodyPr lIns="0" tIns="0" rIns="0" bIns="0" rtlCol="0" anchor="t">
            <a:spAutoFit/>
          </a:bodyPr>
          <a:lstStyle/>
          <a:p>
            <a:pPr algn="ctr">
              <a:lnSpc>
                <a:spcPts val="3168"/>
              </a:lnSpc>
            </a:pPr>
            <a:r>
              <a:rPr lang="en-US" sz="2400" b="1">
                <a:solidFill>
                  <a:srgbClr val="003594"/>
                </a:solidFill>
                <a:latin typeface="Poppins Semi-Bold"/>
                <a:ea typeface="Poppins Semi-Bold"/>
                <a:cs typeface="Poppins Semi-Bold"/>
                <a:sym typeface="Poppins Semi-Bold"/>
              </a:rPr>
              <a:t>During the presentation participates will be able to.....</a:t>
            </a:r>
          </a:p>
          <a:p>
            <a:pPr algn="ctr">
              <a:lnSpc>
                <a:spcPts val="3168"/>
              </a:lnSpc>
            </a:pPr>
            <a:endParaRPr lang="en-US" sz="2400" b="1">
              <a:solidFill>
                <a:srgbClr val="003594"/>
              </a:solidFill>
              <a:latin typeface="Poppins Semi-Bold"/>
              <a:ea typeface="Poppins Semi-Bold"/>
              <a:cs typeface="Poppins Semi-Bold"/>
              <a:sym typeface="Poppins Semi-Bold"/>
            </a:endParaRPr>
          </a:p>
          <a:p>
            <a:pPr marL="518160" lvl="1" indent="-259080" algn="l">
              <a:lnSpc>
                <a:spcPts val="3168"/>
              </a:lnSpc>
              <a:buFont typeface="Arial"/>
              <a:buChar char="•"/>
            </a:pPr>
            <a:r>
              <a:rPr lang="en-US" sz="2400" b="1">
                <a:solidFill>
                  <a:srgbClr val="02488C"/>
                </a:solidFill>
                <a:latin typeface="Poppins Semi-Bold"/>
                <a:ea typeface="Poppins Semi-Bold"/>
                <a:cs typeface="Poppins Semi-Bold"/>
                <a:sym typeface="Poppins Semi-Bold"/>
              </a:rPr>
              <a:t>Examine statistics and facts on the challenges youth with foster care experience when navigating higher education</a:t>
            </a:r>
          </a:p>
          <a:p>
            <a:pPr algn="l">
              <a:lnSpc>
                <a:spcPts val="3168"/>
              </a:lnSpc>
            </a:pPr>
            <a:endParaRPr lang="en-US" sz="2400" b="1">
              <a:solidFill>
                <a:srgbClr val="02488C"/>
              </a:solidFill>
              <a:latin typeface="Poppins Semi-Bold"/>
              <a:ea typeface="Poppins Semi-Bold"/>
              <a:cs typeface="Poppins Semi-Bold"/>
              <a:sym typeface="Poppins Semi-Bold"/>
            </a:endParaRPr>
          </a:p>
          <a:p>
            <a:pPr marL="518160" lvl="1" indent="-259080" algn="l">
              <a:lnSpc>
                <a:spcPts val="3168"/>
              </a:lnSpc>
              <a:buFont typeface="Arial"/>
              <a:buChar char="•"/>
            </a:pPr>
            <a:r>
              <a:rPr lang="en-US" sz="2400" b="1">
                <a:solidFill>
                  <a:srgbClr val="02488C"/>
                </a:solidFill>
                <a:latin typeface="Poppins Semi-Bold"/>
                <a:ea typeface="Poppins Semi-Bold"/>
                <a:cs typeface="Poppins Semi-Bold"/>
                <a:sym typeface="Poppins Semi-Bold"/>
              </a:rPr>
              <a:t>Analyze how institutional departments, local organizations, and social services help to expand the program’s reach.</a:t>
            </a:r>
          </a:p>
        </p:txBody>
      </p:sp>
      <p:sp>
        <p:nvSpPr>
          <p:cNvPr id="19" name="TextBox 19"/>
          <p:cNvSpPr txBox="1"/>
          <p:nvPr/>
        </p:nvSpPr>
        <p:spPr>
          <a:xfrm>
            <a:off x="179435" y="4764965"/>
            <a:ext cx="4145347" cy="2411349"/>
          </a:xfrm>
          <a:prstGeom prst="rect">
            <a:avLst/>
          </a:prstGeom>
        </p:spPr>
        <p:txBody>
          <a:bodyPr lIns="0" tIns="0" rIns="0" bIns="0" rtlCol="0" anchor="t">
            <a:spAutoFit/>
          </a:bodyPr>
          <a:lstStyle/>
          <a:p>
            <a:pPr algn="ctr">
              <a:lnSpc>
                <a:spcPts val="3167"/>
              </a:lnSpc>
            </a:pPr>
            <a:r>
              <a:rPr lang="en-US" sz="2399" b="1">
                <a:solidFill>
                  <a:srgbClr val="003594"/>
                </a:solidFill>
                <a:latin typeface="Poppins Semi-Bold"/>
                <a:ea typeface="Poppins Semi-Bold"/>
                <a:cs typeface="Poppins Semi-Bold"/>
                <a:sym typeface="Poppins Semi-Bold"/>
              </a:rPr>
              <a:t>Gain a deeper understanding of how students who have experienced foster care are supported through the University of Pittsburgh.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rot="-10612141">
            <a:off x="14153669" y="8963354"/>
            <a:ext cx="4794677" cy="4254186"/>
          </a:xfrm>
          <a:custGeom>
            <a:avLst/>
            <a:gdLst/>
            <a:ahLst/>
            <a:cxnLst/>
            <a:rect l="l" t="t" r="r" b="b"/>
            <a:pathLst>
              <a:path w="4794677" h="4254186">
                <a:moveTo>
                  <a:pt x="0" y="0"/>
                </a:moveTo>
                <a:lnTo>
                  <a:pt x="4794676" y="0"/>
                </a:lnTo>
                <a:lnTo>
                  <a:pt x="4794676" y="4254186"/>
                </a:lnTo>
                <a:lnTo>
                  <a:pt x="0" y="4254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038438" y="-1028700"/>
            <a:ext cx="3022508" cy="4114800"/>
          </a:xfrm>
          <a:custGeom>
            <a:avLst/>
            <a:gdLst/>
            <a:ahLst/>
            <a:cxnLst/>
            <a:rect l="l" t="t" r="r" b="b"/>
            <a:pathLst>
              <a:path w="3022508" h="4114800">
                <a:moveTo>
                  <a:pt x="0" y="0"/>
                </a:moveTo>
                <a:lnTo>
                  <a:pt x="3022508" y="0"/>
                </a:lnTo>
                <a:lnTo>
                  <a:pt x="30225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318231" y="7400886"/>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6778818" y="9458286"/>
            <a:ext cx="4933987" cy="4279113"/>
          </a:xfrm>
          <a:custGeom>
            <a:avLst/>
            <a:gdLst/>
            <a:ahLst/>
            <a:cxnLst/>
            <a:rect l="l" t="t" r="r" b="b"/>
            <a:pathLst>
              <a:path w="4933987" h="4279113">
                <a:moveTo>
                  <a:pt x="0" y="0"/>
                </a:moveTo>
                <a:lnTo>
                  <a:pt x="4933987" y="0"/>
                </a:lnTo>
                <a:lnTo>
                  <a:pt x="4933987" y="4279112"/>
                </a:lnTo>
                <a:lnTo>
                  <a:pt x="0" y="4279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6551007" y="4016549"/>
            <a:ext cx="4714875" cy="4114800"/>
          </a:xfrm>
          <a:custGeom>
            <a:avLst/>
            <a:gdLst/>
            <a:ahLst/>
            <a:cxnLst/>
            <a:rect l="l" t="t" r="r" b="b"/>
            <a:pathLst>
              <a:path w="4714875" h="4114800">
                <a:moveTo>
                  <a:pt x="0" y="0"/>
                </a:moveTo>
                <a:lnTo>
                  <a:pt x="4714875" y="0"/>
                </a:lnTo>
                <a:lnTo>
                  <a:pt x="471487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2766925" y="-1850883"/>
            <a:ext cx="4933987" cy="4279113"/>
          </a:xfrm>
          <a:custGeom>
            <a:avLst/>
            <a:gdLst/>
            <a:ahLst/>
            <a:cxnLst/>
            <a:rect l="l" t="t" r="r" b="b"/>
            <a:pathLst>
              <a:path w="4933987" h="4279113">
                <a:moveTo>
                  <a:pt x="0" y="0"/>
                </a:moveTo>
                <a:lnTo>
                  <a:pt x="4933987" y="0"/>
                </a:lnTo>
                <a:lnTo>
                  <a:pt x="4933987" y="4279113"/>
                </a:lnTo>
                <a:lnTo>
                  <a:pt x="0" y="42791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5476991">
            <a:off x="-1152709" y="3502549"/>
            <a:ext cx="2981209" cy="2824018"/>
          </a:xfrm>
          <a:custGeom>
            <a:avLst/>
            <a:gdLst/>
            <a:ahLst/>
            <a:cxnLst/>
            <a:rect l="l" t="t" r="r" b="b"/>
            <a:pathLst>
              <a:path w="2981209" h="2824018">
                <a:moveTo>
                  <a:pt x="0" y="0"/>
                </a:moveTo>
                <a:lnTo>
                  <a:pt x="2981209" y="0"/>
                </a:lnTo>
                <a:lnTo>
                  <a:pt x="2981209" y="2824018"/>
                </a:lnTo>
                <a:lnTo>
                  <a:pt x="0" y="28240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9" name="Group 9"/>
          <p:cNvGrpSpPr/>
          <p:nvPr/>
        </p:nvGrpSpPr>
        <p:grpSpPr>
          <a:xfrm>
            <a:off x="2385946" y="2675025"/>
            <a:ext cx="6599977" cy="6160565"/>
            <a:chOff x="0" y="0"/>
            <a:chExt cx="1738266" cy="1622536"/>
          </a:xfrm>
        </p:grpSpPr>
        <p:sp>
          <p:nvSpPr>
            <p:cNvPr id="10" name="Freeform 10"/>
            <p:cNvSpPr/>
            <p:nvPr/>
          </p:nvSpPr>
          <p:spPr>
            <a:xfrm>
              <a:off x="0" y="0"/>
              <a:ext cx="1738266" cy="1622536"/>
            </a:xfrm>
            <a:custGeom>
              <a:avLst/>
              <a:gdLst/>
              <a:ahLst/>
              <a:cxnLst/>
              <a:rect l="l" t="t" r="r" b="b"/>
              <a:pathLst>
                <a:path w="1738266" h="1622536">
                  <a:moveTo>
                    <a:pt x="59824" y="0"/>
                  </a:moveTo>
                  <a:lnTo>
                    <a:pt x="1678442" y="0"/>
                  </a:lnTo>
                  <a:cubicBezTo>
                    <a:pt x="1694308" y="0"/>
                    <a:pt x="1709524" y="6303"/>
                    <a:pt x="1720744" y="17522"/>
                  </a:cubicBezTo>
                  <a:cubicBezTo>
                    <a:pt x="1731963" y="28741"/>
                    <a:pt x="1738266" y="43958"/>
                    <a:pt x="1738266" y="59824"/>
                  </a:cubicBezTo>
                  <a:lnTo>
                    <a:pt x="1738266" y="1562712"/>
                  </a:lnTo>
                  <a:cubicBezTo>
                    <a:pt x="1738266" y="1578578"/>
                    <a:pt x="1731963" y="1593794"/>
                    <a:pt x="1720744" y="1605014"/>
                  </a:cubicBezTo>
                  <a:cubicBezTo>
                    <a:pt x="1709524" y="1616233"/>
                    <a:pt x="1694308" y="1622536"/>
                    <a:pt x="1678442" y="1622536"/>
                  </a:cubicBezTo>
                  <a:lnTo>
                    <a:pt x="59824" y="1622536"/>
                  </a:lnTo>
                  <a:cubicBezTo>
                    <a:pt x="43958" y="1622536"/>
                    <a:pt x="28741" y="1616233"/>
                    <a:pt x="17522" y="1605014"/>
                  </a:cubicBezTo>
                  <a:cubicBezTo>
                    <a:pt x="6303" y="1593794"/>
                    <a:pt x="0" y="1578578"/>
                    <a:pt x="0" y="1562712"/>
                  </a:cubicBezTo>
                  <a:lnTo>
                    <a:pt x="0" y="59824"/>
                  </a:lnTo>
                  <a:cubicBezTo>
                    <a:pt x="0" y="43958"/>
                    <a:pt x="6303" y="28741"/>
                    <a:pt x="17522" y="17522"/>
                  </a:cubicBezTo>
                  <a:cubicBezTo>
                    <a:pt x="28741" y="6303"/>
                    <a:pt x="43958" y="0"/>
                    <a:pt x="59824" y="0"/>
                  </a:cubicBezTo>
                  <a:close/>
                </a:path>
              </a:pathLst>
            </a:custGeom>
            <a:solidFill>
              <a:srgbClr val="B58500"/>
            </a:solidFill>
          </p:spPr>
          <p:txBody>
            <a:bodyPr/>
            <a:lstStyle/>
            <a:p>
              <a:endParaRPr lang="en-US"/>
            </a:p>
          </p:txBody>
        </p:sp>
        <p:sp>
          <p:nvSpPr>
            <p:cNvPr id="11" name="TextBox 11"/>
            <p:cNvSpPr txBox="1"/>
            <p:nvPr/>
          </p:nvSpPr>
          <p:spPr>
            <a:xfrm>
              <a:off x="0" y="0"/>
              <a:ext cx="1738266" cy="1622536"/>
            </a:xfrm>
            <a:prstGeom prst="rect">
              <a:avLst/>
            </a:prstGeom>
          </p:spPr>
          <p:txBody>
            <a:bodyPr lIns="50800" tIns="50800" rIns="50800" bIns="50800" rtlCol="0" anchor="ctr"/>
            <a:lstStyle/>
            <a:p>
              <a:pPr algn="ctr">
                <a:lnSpc>
                  <a:spcPts val="3120"/>
                </a:lnSpc>
              </a:pPr>
              <a:endParaRPr/>
            </a:p>
          </p:txBody>
        </p:sp>
      </p:grpSp>
      <p:sp>
        <p:nvSpPr>
          <p:cNvPr id="12" name="TextBox 12"/>
          <p:cNvSpPr txBox="1"/>
          <p:nvPr/>
        </p:nvSpPr>
        <p:spPr>
          <a:xfrm>
            <a:off x="2145678" y="221044"/>
            <a:ext cx="14405329" cy="1981200"/>
          </a:xfrm>
          <a:prstGeom prst="rect">
            <a:avLst/>
          </a:prstGeom>
        </p:spPr>
        <p:txBody>
          <a:bodyPr lIns="0" tIns="0" rIns="0" bIns="0" rtlCol="0" anchor="t">
            <a:spAutoFit/>
          </a:bodyPr>
          <a:lstStyle/>
          <a:p>
            <a:pPr algn="ctr">
              <a:lnSpc>
                <a:spcPts val="7800"/>
              </a:lnSpc>
            </a:pPr>
            <a:r>
              <a:rPr lang="en-US" sz="6500">
                <a:solidFill>
                  <a:srgbClr val="02488C"/>
                </a:solidFill>
                <a:latin typeface="One Little Font"/>
                <a:ea typeface="One Little Font"/>
                <a:cs typeface="One Little Font"/>
                <a:sym typeface="One Little Font"/>
              </a:rPr>
              <a:t>Pre-College Horizon Scholar </a:t>
            </a:r>
          </a:p>
          <a:p>
            <a:pPr algn="ctr">
              <a:lnSpc>
                <a:spcPts val="7800"/>
              </a:lnSpc>
            </a:pPr>
            <a:r>
              <a:rPr lang="en-US" sz="6500">
                <a:solidFill>
                  <a:srgbClr val="02488C"/>
                </a:solidFill>
                <a:latin typeface="One Little Font"/>
                <a:ea typeface="One Little Font"/>
                <a:cs typeface="One Little Font"/>
                <a:sym typeface="One Little Font"/>
              </a:rPr>
              <a:t>Career Panel</a:t>
            </a:r>
          </a:p>
        </p:txBody>
      </p:sp>
      <p:sp>
        <p:nvSpPr>
          <p:cNvPr id="13" name="TextBox 13"/>
          <p:cNvSpPr txBox="1"/>
          <p:nvPr/>
        </p:nvSpPr>
        <p:spPr>
          <a:xfrm>
            <a:off x="2426657" y="3178349"/>
            <a:ext cx="6518555" cy="4953000"/>
          </a:xfrm>
          <a:prstGeom prst="rect">
            <a:avLst/>
          </a:prstGeom>
        </p:spPr>
        <p:txBody>
          <a:bodyPr lIns="0" tIns="0" rIns="0" bIns="0" rtlCol="0" anchor="t">
            <a:spAutoFit/>
          </a:bodyPr>
          <a:lstStyle/>
          <a:p>
            <a:pPr algn="ctr">
              <a:lnSpc>
                <a:spcPts val="4880"/>
              </a:lnSpc>
              <a:spcBef>
                <a:spcPct val="0"/>
              </a:spcBef>
            </a:pPr>
            <a:r>
              <a:rPr lang="en-US" sz="4067" b="1">
                <a:solidFill>
                  <a:srgbClr val="FFFFFF"/>
                </a:solidFill>
                <a:latin typeface="Quicksand 2 Bold"/>
                <a:ea typeface="Quicksand 2 Bold"/>
                <a:cs typeface="Quicksand 2 Bold"/>
                <a:sym typeface="Quicksand 2 Bold"/>
              </a:rPr>
              <a:t>The hybrid panel will feature professionals who have lived experience in the child welfare/foster care system sharing their professional journeys and experiences of resilience.</a:t>
            </a:r>
          </a:p>
        </p:txBody>
      </p:sp>
      <p:grpSp>
        <p:nvGrpSpPr>
          <p:cNvPr id="14" name="Group 14"/>
          <p:cNvGrpSpPr/>
          <p:nvPr/>
        </p:nvGrpSpPr>
        <p:grpSpPr>
          <a:xfrm>
            <a:off x="9245811" y="2522459"/>
            <a:ext cx="6599977" cy="2082135"/>
            <a:chOff x="0" y="0"/>
            <a:chExt cx="1738266" cy="548381"/>
          </a:xfrm>
        </p:grpSpPr>
        <p:sp>
          <p:nvSpPr>
            <p:cNvPr id="15" name="Freeform 15"/>
            <p:cNvSpPr/>
            <p:nvPr/>
          </p:nvSpPr>
          <p:spPr>
            <a:xfrm>
              <a:off x="0" y="0"/>
              <a:ext cx="1738266" cy="548381"/>
            </a:xfrm>
            <a:custGeom>
              <a:avLst/>
              <a:gdLst/>
              <a:ahLst/>
              <a:cxnLst/>
              <a:rect l="l" t="t" r="r" b="b"/>
              <a:pathLst>
                <a:path w="1738266" h="548381">
                  <a:moveTo>
                    <a:pt x="59824" y="0"/>
                  </a:moveTo>
                  <a:lnTo>
                    <a:pt x="1678442" y="0"/>
                  </a:lnTo>
                  <a:cubicBezTo>
                    <a:pt x="1694308" y="0"/>
                    <a:pt x="1709524" y="6303"/>
                    <a:pt x="1720744" y="17522"/>
                  </a:cubicBezTo>
                  <a:cubicBezTo>
                    <a:pt x="1731963" y="28741"/>
                    <a:pt x="1738266" y="43958"/>
                    <a:pt x="1738266" y="59824"/>
                  </a:cubicBezTo>
                  <a:lnTo>
                    <a:pt x="1738266" y="488557"/>
                  </a:lnTo>
                  <a:cubicBezTo>
                    <a:pt x="1738266" y="504423"/>
                    <a:pt x="1731963" y="519640"/>
                    <a:pt x="1720744" y="530859"/>
                  </a:cubicBezTo>
                  <a:cubicBezTo>
                    <a:pt x="1709524" y="542078"/>
                    <a:pt x="1694308" y="548381"/>
                    <a:pt x="1678442" y="548381"/>
                  </a:cubicBezTo>
                  <a:lnTo>
                    <a:pt x="59824" y="548381"/>
                  </a:lnTo>
                  <a:cubicBezTo>
                    <a:pt x="43958" y="548381"/>
                    <a:pt x="28741" y="542078"/>
                    <a:pt x="17522" y="530859"/>
                  </a:cubicBezTo>
                  <a:cubicBezTo>
                    <a:pt x="6303" y="519640"/>
                    <a:pt x="0" y="504423"/>
                    <a:pt x="0" y="488557"/>
                  </a:cubicBezTo>
                  <a:lnTo>
                    <a:pt x="0" y="59824"/>
                  </a:lnTo>
                  <a:cubicBezTo>
                    <a:pt x="0" y="43958"/>
                    <a:pt x="6303" y="28741"/>
                    <a:pt x="17522" y="17522"/>
                  </a:cubicBezTo>
                  <a:cubicBezTo>
                    <a:pt x="28741" y="6303"/>
                    <a:pt x="43958" y="0"/>
                    <a:pt x="59824" y="0"/>
                  </a:cubicBezTo>
                  <a:close/>
                </a:path>
              </a:pathLst>
            </a:custGeom>
            <a:solidFill>
              <a:srgbClr val="018264"/>
            </a:solidFill>
          </p:spPr>
          <p:txBody>
            <a:bodyPr/>
            <a:lstStyle/>
            <a:p>
              <a:endParaRPr lang="en-US"/>
            </a:p>
          </p:txBody>
        </p:sp>
        <p:sp>
          <p:nvSpPr>
            <p:cNvPr id="16" name="TextBox 16"/>
            <p:cNvSpPr txBox="1"/>
            <p:nvPr/>
          </p:nvSpPr>
          <p:spPr>
            <a:xfrm>
              <a:off x="0" y="0"/>
              <a:ext cx="1738266" cy="548381"/>
            </a:xfrm>
            <a:prstGeom prst="rect">
              <a:avLst/>
            </a:prstGeom>
          </p:spPr>
          <p:txBody>
            <a:bodyPr lIns="50800" tIns="50800" rIns="50800" bIns="50800" rtlCol="0" anchor="ctr"/>
            <a:lstStyle/>
            <a:p>
              <a:pPr algn="ctr">
                <a:lnSpc>
                  <a:spcPts val="3120"/>
                </a:lnSpc>
              </a:pPr>
              <a:endParaRPr/>
            </a:p>
          </p:txBody>
        </p:sp>
      </p:grpSp>
      <p:sp>
        <p:nvSpPr>
          <p:cNvPr id="17" name="TextBox 17"/>
          <p:cNvSpPr txBox="1"/>
          <p:nvPr/>
        </p:nvSpPr>
        <p:spPr>
          <a:xfrm>
            <a:off x="10869567" y="2981730"/>
            <a:ext cx="3797796" cy="1162050"/>
          </a:xfrm>
          <a:prstGeom prst="rect">
            <a:avLst/>
          </a:prstGeom>
        </p:spPr>
        <p:txBody>
          <a:bodyPr lIns="0" tIns="0" rIns="0" bIns="0" rtlCol="0" anchor="t">
            <a:spAutoFit/>
          </a:bodyPr>
          <a:lstStyle/>
          <a:p>
            <a:pPr algn="ctr">
              <a:lnSpc>
                <a:spcPts val="4648"/>
              </a:lnSpc>
              <a:spcBef>
                <a:spcPct val="0"/>
              </a:spcBef>
            </a:pPr>
            <a:r>
              <a:rPr lang="en-US" sz="3873" b="1">
                <a:solidFill>
                  <a:srgbClr val="FFFFFF"/>
                </a:solidFill>
                <a:latin typeface="Quicksand 2 Bold"/>
                <a:ea typeface="Quicksand 2 Bold"/>
                <a:cs typeface="Quicksand 2 Bold"/>
                <a:sym typeface="Quicksand 2 Bold"/>
              </a:rPr>
              <a:t>March 5th, 2025</a:t>
            </a:r>
          </a:p>
          <a:p>
            <a:pPr algn="ctr">
              <a:lnSpc>
                <a:spcPts val="4648"/>
              </a:lnSpc>
              <a:spcBef>
                <a:spcPct val="0"/>
              </a:spcBef>
            </a:pPr>
            <a:r>
              <a:rPr lang="en-US" sz="3873" b="1">
                <a:solidFill>
                  <a:srgbClr val="FFFFFF"/>
                </a:solidFill>
                <a:latin typeface="Quicksand 2 Bold"/>
                <a:ea typeface="Quicksand 2 Bold"/>
                <a:cs typeface="Quicksand 2 Bold"/>
                <a:sym typeface="Quicksand 2 Bold"/>
              </a:rPr>
              <a:t>4:30 - 6:00 PM</a:t>
            </a:r>
          </a:p>
        </p:txBody>
      </p:sp>
      <p:sp>
        <p:nvSpPr>
          <p:cNvPr id="18" name="Freeform 18"/>
          <p:cNvSpPr/>
          <p:nvPr/>
        </p:nvSpPr>
        <p:spPr>
          <a:xfrm>
            <a:off x="12773039" y="5385644"/>
            <a:ext cx="3265399" cy="3265399"/>
          </a:xfrm>
          <a:custGeom>
            <a:avLst/>
            <a:gdLst/>
            <a:ahLst/>
            <a:cxnLst/>
            <a:rect l="l" t="t" r="r" b="b"/>
            <a:pathLst>
              <a:path w="3265399" h="3265399">
                <a:moveTo>
                  <a:pt x="0" y="0"/>
                </a:moveTo>
                <a:lnTo>
                  <a:pt x="3265399" y="0"/>
                </a:lnTo>
                <a:lnTo>
                  <a:pt x="3265399" y="3265400"/>
                </a:lnTo>
                <a:lnTo>
                  <a:pt x="0" y="3265400"/>
                </a:lnTo>
                <a:lnTo>
                  <a:pt x="0" y="0"/>
                </a:lnTo>
                <a:close/>
              </a:path>
            </a:pathLst>
          </a:custGeom>
          <a:blipFill>
            <a:blip r:embed="rId16"/>
            <a:stretch>
              <a:fillRect/>
            </a:stretch>
          </a:blipFill>
        </p:spPr>
        <p:txBody>
          <a:bodyPr/>
          <a:lstStyle/>
          <a:p>
            <a:endParaRPr lang="en-US"/>
          </a:p>
        </p:txBody>
      </p:sp>
      <p:sp>
        <p:nvSpPr>
          <p:cNvPr id="19" name="TextBox 19"/>
          <p:cNvSpPr txBox="1"/>
          <p:nvPr/>
        </p:nvSpPr>
        <p:spPr>
          <a:xfrm>
            <a:off x="9981543" y="5649899"/>
            <a:ext cx="2277146" cy="536318"/>
          </a:xfrm>
          <a:prstGeom prst="rect">
            <a:avLst/>
          </a:prstGeom>
        </p:spPr>
        <p:txBody>
          <a:bodyPr lIns="0" tIns="0" rIns="0" bIns="0" rtlCol="0" anchor="t">
            <a:spAutoFit/>
          </a:bodyPr>
          <a:lstStyle/>
          <a:p>
            <a:pPr algn="ctr">
              <a:lnSpc>
                <a:spcPts val="4368"/>
              </a:lnSpc>
            </a:pPr>
            <a:r>
              <a:rPr lang="en-US" sz="3284">
                <a:solidFill>
                  <a:srgbClr val="003594"/>
                </a:solidFill>
                <a:latin typeface="Etna Sans Serif"/>
                <a:ea typeface="Etna Sans Serif"/>
                <a:cs typeface="Etna Sans Serif"/>
                <a:sym typeface="Etna Sans Serif"/>
              </a:rPr>
              <a:t>RSVP here!</a:t>
            </a:r>
          </a:p>
        </p:txBody>
      </p:sp>
      <p:sp>
        <p:nvSpPr>
          <p:cNvPr id="20" name="Freeform 20"/>
          <p:cNvSpPr/>
          <p:nvPr/>
        </p:nvSpPr>
        <p:spPr>
          <a:xfrm>
            <a:off x="10652242" y="6436409"/>
            <a:ext cx="1893558" cy="1691710"/>
          </a:xfrm>
          <a:custGeom>
            <a:avLst/>
            <a:gdLst/>
            <a:ahLst/>
            <a:cxnLst/>
            <a:rect l="l" t="t" r="r" b="b"/>
            <a:pathLst>
              <a:path w="1893558" h="1691710">
                <a:moveTo>
                  <a:pt x="0" y="0"/>
                </a:moveTo>
                <a:lnTo>
                  <a:pt x="1893558" y="0"/>
                </a:lnTo>
                <a:lnTo>
                  <a:pt x="1893558" y="1691710"/>
                </a:lnTo>
                <a:lnTo>
                  <a:pt x="0" y="1691710"/>
                </a:lnTo>
                <a:lnTo>
                  <a:pt x="0" y="0"/>
                </a:lnTo>
                <a:close/>
              </a:path>
            </a:pathLst>
          </a:custGeom>
          <a:blipFill>
            <a:blip r:embed="rId17">
              <a:extLst>
                <a:ext uri="{96DAC541-7B7A-43D3-8B79-37D633B846F1}">
                  <asvg:svgBlip xmlns:asvg="http://schemas.microsoft.com/office/drawing/2016/SVG/main" r:embed="rId18"/>
                </a:ext>
              </a:extLst>
            </a:blip>
            <a:stretch>
              <a:fillRect t="-56249"/>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TextBox 2"/>
          <p:cNvSpPr txBox="1"/>
          <p:nvPr/>
        </p:nvSpPr>
        <p:spPr>
          <a:xfrm>
            <a:off x="1583309" y="569667"/>
            <a:ext cx="13632873" cy="3061809"/>
          </a:xfrm>
          <a:prstGeom prst="rect">
            <a:avLst/>
          </a:prstGeom>
        </p:spPr>
        <p:txBody>
          <a:bodyPr lIns="0" tIns="0" rIns="0" bIns="0" rtlCol="0" anchor="t">
            <a:spAutoFit/>
          </a:bodyPr>
          <a:lstStyle/>
          <a:p>
            <a:pPr algn="ctr">
              <a:lnSpc>
                <a:spcPts val="12363"/>
              </a:lnSpc>
              <a:spcBef>
                <a:spcPct val="0"/>
              </a:spcBef>
            </a:pPr>
            <a:r>
              <a:rPr lang="en-US" sz="8831">
                <a:solidFill>
                  <a:srgbClr val="FDB818"/>
                </a:solidFill>
                <a:latin typeface="One Little Font"/>
                <a:ea typeface="One Little Font"/>
                <a:cs typeface="One Little Font"/>
                <a:sym typeface="One Little Font"/>
              </a:rPr>
              <a:t>What questions do you have for us?</a:t>
            </a:r>
          </a:p>
        </p:txBody>
      </p:sp>
      <p:sp>
        <p:nvSpPr>
          <p:cNvPr id="3" name="Freeform 3"/>
          <p:cNvSpPr/>
          <p:nvPr/>
        </p:nvSpPr>
        <p:spPr>
          <a:xfrm rot="9777091">
            <a:off x="15007578" y="-1663688"/>
            <a:ext cx="4703980" cy="3615474"/>
          </a:xfrm>
          <a:custGeom>
            <a:avLst/>
            <a:gdLst/>
            <a:ahLst/>
            <a:cxnLst/>
            <a:rect l="l" t="t" r="r" b="b"/>
            <a:pathLst>
              <a:path w="4703980" h="3615474">
                <a:moveTo>
                  <a:pt x="0" y="0"/>
                </a:moveTo>
                <a:lnTo>
                  <a:pt x="4703980" y="0"/>
                </a:lnTo>
                <a:lnTo>
                  <a:pt x="4703980" y="3615474"/>
                </a:lnTo>
                <a:lnTo>
                  <a:pt x="0" y="3615474"/>
                </a:lnTo>
                <a:lnTo>
                  <a:pt x="0" y="0"/>
                </a:lnTo>
                <a:close/>
              </a:path>
            </a:pathLst>
          </a:custGeom>
          <a:blipFill>
            <a:blip r:embed="rId3">
              <a:extLst>
                <a:ext uri="{96DAC541-7B7A-43D3-8B79-37D633B846F1}">
                  <asvg:svgBlip xmlns:asvg="http://schemas.microsoft.com/office/drawing/2016/SVG/main" r:embed="rId4"/>
                </a:ext>
              </a:extLst>
            </a:blip>
            <a:stretch>
              <a:fillRect t="-16573" r="-364"/>
            </a:stretch>
          </a:blipFill>
        </p:spPr>
        <p:txBody>
          <a:bodyPr/>
          <a:lstStyle/>
          <a:p>
            <a:endParaRPr lang="en-US"/>
          </a:p>
        </p:txBody>
      </p:sp>
      <p:sp>
        <p:nvSpPr>
          <p:cNvPr id="4" name="Freeform 4"/>
          <p:cNvSpPr/>
          <p:nvPr/>
        </p:nvSpPr>
        <p:spPr>
          <a:xfrm rot="1290039">
            <a:off x="-5409111" y="3333453"/>
            <a:ext cx="11721833" cy="10464400"/>
          </a:xfrm>
          <a:custGeom>
            <a:avLst/>
            <a:gdLst/>
            <a:ahLst/>
            <a:cxnLst/>
            <a:rect l="l" t="t" r="r" b="b"/>
            <a:pathLst>
              <a:path w="11721833" h="10464400">
                <a:moveTo>
                  <a:pt x="0" y="0"/>
                </a:moveTo>
                <a:lnTo>
                  <a:pt x="11721833" y="0"/>
                </a:lnTo>
                <a:lnTo>
                  <a:pt x="11721833" y="10464399"/>
                </a:lnTo>
                <a:lnTo>
                  <a:pt x="0" y="10464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0431314" y="4031885"/>
            <a:ext cx="6242723" cy="5226415"/>
          </a:xfrm>
          <a:custGeom>
            <a:avLst/>
            <a:gdLst/>
            <a:ahLst/>
            <a:cxnLst/>
            <a:rect l="l" t="t" r="r" b="b"/>
            <a:pathLst>
              <a:path w="6242723" h="5226415">
                <a:moveTo>
                  <a:pt x="0" y="0"/>
                </a:moveTo>
                <a:lnTo>
                  <a:pt x="6242722" y="0"/>
                </a:lnTo>
                <a:lnTo>
                  <a:pt x="6242722" y="5226415"/>
                </a:lnTo>
                <a:lnTo>
                  <a:pt x="0" y="5226415"/>
                </a:lnTo>
                <a:lnTo>
                  <a:pt x="0" y="0"/>
                </a:lnTo>
                <a:close/>
              </a:path>
            </a:pathLst>
          </a:custGeom>
          <a:blipFill>
            <a:blip r:embed="rId7"/>
            <a:stretch>
              <a:fillRect t="-9722" b="-9722"/>
            </a:stretch>
          </a:blipFill>
        </p:spPr>
        <p:txBody>
          <a:bodyPr/>
          <a:lstStyle/>
          <a:p>
            <a:endParaRPr lang="en-US"/>
          </a:p>
        </p:txBody>
      </p:sp>
      <p:sp>
        <p:nvSpPr>
          <p:cNvPr id="6" name="TextBox 6"/>
          <p:cNvSpPr txBox="1"/>
          <p:nvPr/>
        </p:nvSpPr>
        <p:spPr>
          <a:xfrm>
            <a:off x="1783507" y="4089035"/>
            <a:ext cx="5916610" cy="3956666"/>
          </a:xfrm>
          <a:prstGeom prst="rect">
            <a:avLst/>
          </a:prstGeom>
        </p:spPr>
        <p:txBody>
          <a:bodyPr lIns="0" tIns="0" rIns="0" bIns="0" rtlCol="0" anchor="t">
            <a:spAutoFit/>
          </a:bodyPr>
          <a:lstStyle/>
          <a:p>
            <a:pPr algn="ctr">
              <a:lnSpc>
                <a:spcPts val="7753"/>
              </a:lnSpc>
            </a:pPr>
            <a:r>
              <a:rPr lang="en-US" sz="7048">
                <a:solidFill>
                  <a:srgbClr val="02488C"/>
                </a:solidFill>
                <a:latin typeface="One Little Font"/>
                <a:ea typeface="One Little Font"/>
                <a:cs typeface="One Little Font"/>
                <a:sym typeface="One Little Font"/>
              </a:rPr>
              <a:t>Use this QR Code to submit questions and feedback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Freeform 2"/>
          <p:cNvSpPr/>
          <p:nvPr/>
        </p:nvSpPr>
        <p:spPr>
          <a:xfrm>
            <a:off x="-1462159" y="7440662"/>
            <a:ext cx="6009542" cy="5692675"/>
          </a:xfrm>
          <a:custGeom>
            <a:avLst/>
            <a:gdLst/>
            <a:ahLst/>
            <a:cxnLst/>
            <a:rect l="l" t="t" r="r" b="b"/>
            <a:pathLst>
              <a:path w="6009542" h="5692675">
                <a:moveTo>
                  <a:pt x="0" y="0"/>
                </a:moveTo>
                <a:lnTo>
                  <a:pt x="6009541" y="0"/>
                </a:lnTo>
                <a:lnTo>
                  <a:pt x="6009541" y="5692676"/>
                </a:lnTo>
                <a:lnTo>
                  <a:pt x="0" y="56926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26667">
            <a:off x="-1279903" y="2152788"/>
            <a:ext cx="4322641" cy="4580833"/>
          </a:xfrm>
          <a:custGeom>
            <a:avLst/>
            <a:gdLst/>
            <a:ahLst/>
            <a:cxnLst/>
            <a:rect l="l" t="t" r="r" b="b"/>
            <a:pathLst>
              <a:path w="4322641" h="4580833">
                <a:moveTo>
                  <a:pt x="0" y="0"/>
                </a:moveTo>
                <a:lnTo>
                  <a:pt x="4322640" y="0"/>
                </a:lnTo>
                <a:lnTo>
                  <a:pt x="4322640" y="4580833"/>
                </a:lnTo>
                <a:lnTo>
                  <a:pt x="0" y="4580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137852">
            <a:off x="14936370" y="-3225739"/>
            <a:ext cx="6254065" cy="5992531"/>
          </a:xfrm>
          <a:custGeom>
            <a:avLst/>
            <a:gdLst/>
            <a:ahLst/>
            <a:cxnLst/>
            <a:rect l="l" t="t" r="r" b="b"/>
            <a:pathLst>
              <a:path w="6254065" h="5992531">
                <a:moveTo>
                  <a:pt x="0" y="0"/>
                </a:moveTo>
                <a:lnTo>
                  <a:pt x="6254065" y="0"/>
                </a:lnTo>
                <a:lnTo>
                  <a:pt x="6254065" y="5992532"/>
                </a:lnTo>
                <a:lnTo>
                  <a:pt x="0" y="5992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791510">
            <a:off x="15018204" y="7179437"/>
            <a:ext cx="6375042" cy="4114800"/>
          </a:xfrm>
          <a:custGeom>
            <a:avLst/>
            <a:gdLst/>
            <a:ahLst/>
            <a:cxnLst/>
            <a:rect l="l" t="t" r="r" b="b"/>
            <a:pathLst>
              <a:path w="6375042" h="4114800">
                <a:moveTo>
                  <a:pt x="0" y="0"/>
                </a:moveTo>
                <a:lnTo>
                  <a:pt x="6375042" y="0"/>
                </a:lnTo>
                <a:lnTo>
                  <a:pt x="637504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5127451">
            <a:off x="-1095863" y="-876428"/>
            <a:ext cx="3628133" cy="3476411"/>
          </a:xfrm>
          <a:custGeom>
            <a:avLst/>
            <a:gdLst/>
            <a:ahLst/>
            <a:cxnLst/>
            <a:rect l="l" t="t" r="r" b="b"/>
            <a:pathLst>
              <a:path w="3628133" h="3476411">
                <a:moveTo>
                  <a:pt x="0" y="0"/>
                </a:moveTo>
                <a:lnTo>
                  <a:pt x="3628133" y="0"/>
                </a:lnTo>
                <a:lnTo>
                  <a:pt x="3628133" y="3476412"/>
                </a:lnTo>
                <a:lnTo>
                  <a:pt x="0" y="3476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1355821" y="1204918"/>
            <a:ext cx="8711619" cy="1417956"/>
          </a:xfrm>
          <a:prstGeom prst="rect">
            <a:avLst/>
          </a:prstGeom>
        </p:spPr>
        <p:txBody>
          <a:bodyPr lIns="0" tIns="0" rIns="0" bIns="0" rtlCol="0" anchor="t">
            <a:spAutoFit/>
          </a:bodyPr>
          <a:lstStyle/>
          <a:p>
            <a:pPr marL="0" lvl="0" indent="0" algn="ctr">
              <a:lnSpc>
                <a:spcPts val="11619"/>
              </a:lnSpc>
              <a:spcBef>
                <a:spcPct val="0"/>
              </a:spcBef>
            </a:pPr>
            <a:r>
              <a:rPr lang="en-US" sz="8299">
                <a:solidFill>
                  <a:srgbClr val="034E9D"/>
                </a:solidFill>
                <a:latin typeface="One Little Font"/>
                <a:ea typeface="One Little Font"/>
                <a:cs typeface="One Little Font"/>
                <a:sym typeface="One Little Font"/>
              </a:rPr>
              <a:t>Contact Information</a:t>
            </a:r>
          </a:p>
        </p:txBody>
      </p:sp>
      <p:sp>
        <p:nvSpPr>
          <p:cNvPr id="8" name="Freeform 8"/>
          <p:cNvSpPr/>
          <p:nvPr/>
        </p:nvSpPr>
        <p:spPr>
          <a:xfrm rot="-5400000">
            <a:off x="12905702" y="1583518"/>
            <a:ext cx="2566453" cy="4645165"/>
          </a:xfrm>
          <a:custGeom>
            <a:avLst/>
            <a:gdLst/>
            <a:ahLst/>
            <a:cxnLst/>
            <a:rect l="l" t="t" r="r" b="b"/>
            <a:pathLst>
              <a:path w="2566453" h="4645165">
                <a:moveTo>
                  <a:pt x="0" y="0"/>
                </a:moveTo>
                <a:lnTo>
                  <a:pt x="2566453" y="0"/>
                </a:lnTo>
                <a:lnTo>
                  <a:pt x="2566453" y="4645165"/>
                </a:lnTo>
                <a:lnTo>
                  <a:pt x="0" y="46451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9"/>
          <p:cNvSpPr txBox="1"/>
          <p:nvPr/>
        </p:nvSpPr>
        <p:spPr>
          <a:xfrm>
            <a:off x="12336671" y="3152829"/>
            <a:ext cx="3466363" cy="937523"/>
          </a:xfrm>
          <a:prstGeom prst="rect">
            <a:avLst/>
          </a:prstGeom>
        </p:spPr>
        <p:txBody>
          <a:bodyPr lIns="0" tIns="0" rIns="0" bIns="0" rtlCol="0" anchor="t">
            <a:spAutoFit/>
          </a:bodyPr>
          <a:lstStyle/>
          <a:p>
            <a:pPr marL="0" lvl="0" indent="0" algn="r">
              <a:lnSpc>
                <a:spcPts val="7650"/>
              </a:lnSpc>
              <a:spcBef>
                <a:spcPct val="0"/>
              </a:spcBef>
            </a:pPr>
            <a:r>
              <a:rPr lang="en-US" sz="5464" b="1">
                <a:solidFill>
                  <a:srgbClr val="FFFFFF"/>
                </a:solidFill>
                <a:latin typeface="Quicksand 2 Semi-Bold"/>
                <a:ea typeface="Quicksand 2 Semi-Bold"/>
                <a:cs typeface="Quicksand 2 Semi-Bold"/>
                <a:sym typeface="Quicksand 2 Semi-Bold"/>
              </a:rPr>
              <a:t>@PittEOC</a:t>
            </a:r>
          </a:p>
        </p:txBody>
      </p:sp>
      <p:grpSp>
        <p:nvGrpSpPr>
          <p:cNvPr id="10" name="Group 10"/>
          <p:cNvGrpSpPr>
            <a:grpSpLocks noChangeAspect="1"/>
          </p:cNvGrpSpPr>
          <p:nvPr/>
        </p:nvGrpSpPr>
        <p:grpSpPr>
          <a:xfrm>
            <a:off x="15803034" y="2182132"/>
            <a:ext cx="2878953" cy="2771017"/>
            <a:chOff x="30480" y="591820"/>
            <a:chExt cx="12736830" cy="12259310"/>
          </a:xfrm>
        </p:grpSpPr>
        <p:sp>
          <p:nvSpPr>
            <p:cNvPr id="11" name="Freeform 11"/>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4"/>
              <a:stretch>
                <a:fillRect l="-16019" t="-5134" r="-15532" b="5134"/>
              </a:stretch>
            </a:blipFill>
          </p:spPr>
          <p:txBody>
            <a:bodyPr/>
            <a:lstStyle/>
            <a:p>
              <a:endParaRPr lang="en-US"/>
            </a:p>
          </p:txBody>
        </p:sp>
      </p:grpSp>
      <p:sp>
        <p:nvSpPr>
          <p:cNvPr id="12" name="Freeform 12"/>
          <p:cNvSpPr/>
          <p:nvPr/>
        </p:nvSpPr>
        <p:spPr>
          <a:xfrm rot="-5282497" flipV="1">
            <a:off x="13976913" y="4187618"/>
            <a:ext cx="3032697" cy="5489044"/>
          </a:xfrm>
          <a:custGeom>
            <a:avLst/>
            <a:gdLst/>
            <a:ahLst/>
            <a:cxnLst/>
            <a:rect l="l" t="t" r="r" b="b"/>
            <a:pathLst>
              <a:path w="3032697" h="5489044">
                <a:moveTo>
                  <a:pt x="0" y="5489044"/>
                </a:moveTo>
                <a:lnTo>
                  <a:pt x="3032697" y="5489044"/>
                </a:lnTo>
                <a:lnTo>
                  <a:pt x="3032697" y="0"/>
                </a:lnTo>
                <a:lnTo>
                  <a:pt x="0" y="0"/>
                </a:lnTo>
                <a:lnTo>
                  <a:pt x="0" y="5489044"/>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3" name="Group 13"/>
          <p:cNvGrpSpPr>
            <a:grpSpLocks noChangeAspect="1"/>
          </p:cNvGrpSpPr>
          <p:nvPr/>
        </p:nvGrpSpPr>
        <p:grpSpPr>
          <a:xfrm>
            <a:off x="11747036" y="4748783"/>
            <a:ext cx="2140009" cy="2059777"/>
            <a:chOff x="30480" y="591820"/>
            <a:chExt cx="12736830" cy="12259310"/>
          </a:xfrm>
        </p:grpSpPr>
        <p:sp>
          <p:nvSpPr>
            <p:cNvPr id="14" name="Freeform 14"/>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7"/>
              <a:stretch>
                <a:fillRect l="-243" t="-9431" r="243" b="837"/>
              </a:stretch>
            </a:blipFill>
          </p:spPr>
          <p:txBody>
            <a:bodyPr/>
            <a:lstStyle/>
            <a:p>
              <a:endParaRPr lang="en-US"/>
            </a:p>
          </p:txBody>
        </p:sp>
      </p:grpSp>
      <p:sp>
        <p:nvSpPr>
          <p:cNvPr id="15" name="Freeform 15"/>
          <p:cNvSpPr/>
          <p:nvPr/>
        </p:nvSpPr>
        <p:spPr>
          <a:xfrm>
            <a:off x="10375922" y="2801063"/>
            <a:ext cx="1876971" cy="1638626"/>
          </a:xfrm>
          <a:custGeom>
            <a:avLst/>
            <a:gdLst/>
            <a:ahLst/>
            <a:cxnLst/>
            <a:rect l="l" t="t" r="r" b="b"/>
            <a:pathLst>
              <a:path w="1876971" h="1638626">
                <a:moveTo>
                  <a:pt x="0" y="0"/>
                </a:moveTo>
                <a:lnTo>
                  <a:pt x="1876972" y="0"/>
                </a:lnTo>
                <a:lnTo>
                  <a:pt x="1876972" y="1638625"/>
                </a:lnTo>
                <a:lnTo>
                  <a:pt x="0" y="1638625"/>
                </a:lnTo>
                <a:lnTo>
                  <a:pt x="0" y="0"/>
                </a:lnTo>
                <a:close/>
              </a:path>
            </a:pathLst>
          </a:custGeom>
          <a:blipFill>
            <a:blip r:embed="rId18"/>
            <a:stretch>
              <a:fillRect l="-54908" t="-16619" r="-58876" b="-20968"/>
            </a:stretch>
          </a:blipFill>
        </p:spPr>
        <p:txBody>
          <a:bodyPr/>
          <a:lstStyle/>
          <a:p>
            <a:endParaRPr lang="en-US"/>
          </a:p>
        </p:txBody>
      </p:sp>
      <p:sp>
        <p:nvSpPr>
          <p:cNvPr id="16" name="TextBox 16"/>
          <p:cNvSpPr txBox="1"/>
          <p:nvPr/>
        </p:nvSpPr>
        <p:spPr>
          <a:xfrm>
            <a:off x="13030815" y="6760936"/>
            <a:ext cx="4729797" cy="488169"/>
          </a:xfrm>
          <a:prstGeom prst="rect">
            <a:avLst/>
          </a:prstGeom>
        </p:spPr>
        <p:txBody>
          <a:bodyPr lIns="0" tIns="0" rIns="0" bIns="0" rtlCol="0" anchor="t">
            <a:spAutoFit/>
          </a:bodyPr>
          <a:lstStyle/>
          <a:p>
            <a:pPr marL="0" lvl="0" indent="0" algn="l">
              <a:lnSpc>
                <a:spcPts val="4068"/>
              </a:lnSpc>
              <a:spcBef>
                <a:spcPct val="0"/>
              </a:spcBef>
            </a:pPr>
            <a:r>
              <a:rPr lang="en-US" sz="2905" b="1">
                <a:solidFill>
                  <a:srgbClr val="034E9D"/>
                </a:solidFill>
                <a:latin typeface="Quicksand 2 Semi-Bold"/>
                <a:ea typeface="Quicksand 2 Semi-Bold"/>
                <a:cs typeface="Quicksand 2 Semi-Bold"/>
                <a:sym typeface="Quicksand 2 Semi-Bold"/>
              </a:rPr>
              <a:t>@pitteducationaloutreach</a:t>
            </a:r>
          </a:p>
        </p:txBody>
      </p:sp>
      <p:sp>
        <p:nvSpPr>
          <p:cNvPr id="17" name="TextBox 17"/>
          <p:cNvSpPr txBox="1"/>
          <p:nvPr/>
        </p:nvSpPr>
        <p:spPr>
          <a:xfrm>
            <a:off x="10219854" y="560299"/>
            <a:ext cx="6987495" cy="2021463"/>
          </a:xfrm>
          <a:prstGeom prst="rect">
            <a:avLst/>
          </a:prstGeom>
        </p:spPr>
        <p:txBody>
          <a:bodyPr lIns="0" tIns="0" rIns="0" bIns="0" rtlCol="0" anchor="t">
            <a:spAutoFit/>
          </a:bodyPr>
          <a:lstStyle/>
          <a:p>
            <a:pPr marL="0" lvl="0" indent="0" algn="ctr">
              <a:lnSpc>
                <a:spcPts val="7828"/>
              </a:lnSpc>
            </a:pPr>
            <a:r>
              <a:rPr lang="en-US" sz="7600">
                <a:solidFill>
                  <a:srgbClr val="FBB71D"/>
                </a:solidFill>
                <a:latin typeface="One Little Font"/>
                <a:ea typeface="One Little Font"/>
                <a:cs typeface="One Little Font"/>
                <a:sym typeface="One Little Font"/>
              </a:rPr>
              <a:t>Follow us on social media!</a:t>
            </a:r>
          </a:p>
        </p:txBody>
      </p:sp>
      <p:sp>
        <p:nvSpPr>
          <p:cNvPr id="18" name="Freeform 18"/>
          <p:cNvSpPr/>
          <p:nvPr/>
        </p:nvSpPr>
        <p:spPr>
          <a:xfrm>
            <a:off x="881417" y="3245061"/>
            <a:ext cx="6552584" cy="2151432"/>
          </a:xfrm>
          <a:custGeom>
            <a:avLst/>
            <a:gdLst/>
            <a:ahLst/>
            <a:cxnLst/>
            <a:rect l="l" t="t" r="r" b="b"/>
            <a:pathLst>
              <a:path w="6552584" h="2151432">
                <a:moveTo>
                  <a:pt x="0" y="0"/>
                </a:moveTo>
                <a:lnTo>
                  <a:pt x="6552584" y="0"/>
                </a:lnTo>
                <a:lnTo>
                  <a:pt x="6552584" y="2151431"/>
                </a:lnTo>
                <a:lnTo>
                  <a:pt x="0" y="21514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9" name="Freeform 19"/>
          <p:cNvSpPr/>
          <p:nvPr/>
        </p:nvSpPr>
        <p:spPr>
          <a:xfrm>
            <a:off x="5477851" y="5183821"/>
            <a:ext cx="6290203" cy="2065283"/>
          </a:xfrm>
          <a:custGeom>
            <a:avLst/>
            <a:gdLst/>
            <a:ahLst/>
            <a:cxnLst/>
            <a:rect l="l" t="t" r="r" b="b"/>
            <a:pathLst>
              <a:path w="6290203" h="2065283">
                <a:moveTo>
                  <a:pt x="0" y="0"/>
                </a:moveTo>
                <a:lnTo>
                  <a:pt x="6290204" y="0"/>
                </a:lnTo>
                <a:lnTo>
                  <a:pt x="6290204" y="2065283"/>
                </a:lnTo>
                <a:lnTo>
                  <a:pt x="0" y="206528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TextBox 20"/>
          <p:cNvSpPr txBox="1"/>
          <p:nvPr/>
        </p:nvSpPr>
        <p:spPr>
          <a:xfrm>
            <a:off x="5886291" y="5348867"/>
            <a:ext cx="5860745" cy="1810831"/>
          </a:xfrm>
          <a:prstGeom prst="rect">
            <a:avLst/>
          </a:prstGeom>
        </p:spPr>
        <p:txBody>
          <a:bodyPr lIns="0" tIns="0" rIns="0" bIns="0" rtlCol="0" anchor="t">
            <a:spAutoFit/>
          </a:bodyPr>
          <a:lstStyle/>
          <a:p>
            <a:pPr algn="ctr">
              <a:lnSpc>
                <a:spcPts val="3615"/>
              </a:lnSpc>
            </a:pPr>
            <a:r>
              <a:rPr lang="en-US" sz="2582" b="1">
                <a:solidFill>
                  <a:srgbClr val="003594"/>
                </a:solidFill>
                <a:latin typeface="Nunito Bold"/>
                <a:ea typeface="Nunito Bold"/>
                <a:cs typeface="Nunito Bold"/>
                <a:sym typeface="Nunito Bold"/>
              </a:rPr>
              <a:t>Manager of Access &amp; Student Success, Micah Reed</a:t>
            </a:r>
          </a:p>
          <a:p>
            <a:pPr algn="ctr">
              <a:lnSpc>
                <a:spcPts val="3615"/>
              </a:lnSpc>
            </a:pPr>
            <a:r>
              <a:rPr lang="en-US" sz="2582" b="1">
                <a:solidFill>
                  <a:srgbClr val="003594"/>
                </a:solidFill>
                <a:latin typeface="Nunito Bold"/>
                <a:ea typeface="Nunito Bold"/>
                <a:cs typeface="Nunito Bold"/>
                <a:sym typeface="Nunito Bold"/>
              </a:rPr>
              <a:t>Email: mjr266@pitt.edu</a:t>
            </a:r>
          </a:p>
          <a:p>
            <a:pPr algn="ctr">
              <a:lnSpc>
                <a:spcPts val="3615"/>
              </a:lnSpc>
              <a:spcBef>
                <a:spcPct val="0"/>
              </a:spcBef>
            </a:pPr>
            <a:r>
              <a:rPr lang="en-US" sz="2582" b="1">
                <a:solidFill>
                  <a:srgbClr val="003594"/>
                </a:solidFill>
                <a:latin typeface="Nunito Bold"/>
                <a:ea typeface="Nunito Bold"/>
                <a:cs typeface="Nunito Bold"/>
                <a:sym typeface="Nunito Bold"/>
              </a:rPr>
              <a:t>Phone: 412-624-3607</a:t>
            </a:r>
          </a:p>
        </p:txBody>
      </p:sp>
      <p:sp>
        <p:nvSpPr>
          <p:cNvPr id="21" name="TextBox 21"/>
          <p:cNvSpPr txBox="1"/>
          <p:nvPr/>
        </p:nvSpPr>
        <p:spPr>
          <a:xfrm>
            <a:off x="881417" y="3360600"/>
            <a:ext cx="6611641" cy="1872729"/>
          </a:xfrm>
          <a:prstGeom prst="rect">
            <a:avLst/>
          </a:prstGeom>
        </p:spPr>
        <p:txBody>
          <a:bodyPr lIns="0" tIns="0" rIns="0" bIns="0" rtlCol="0" anchor="t">
            <a:spAutoFit/>
          </a:bodyPr>
          <a:lstStyle/>
          <a:p>
            <a:pPr algn="ctr">
              <a:lnSpc>
                <a:spcPts val="3761"/>
              </a:lnSpc>
              <a:spcBef>
                <a:spcPct val="0"/>
              </a:spcBef>
            </a:pPr>
            <a:r>
              <a:rPr lang="en-US" sz="2686" b="1">
                <a:solidFill>
                  <a:srgbClr val="FFFFFF"/>
                </a:solidFill>
                <a:latin typeface="Nunito Bold"/>
                <a:ea typeface="Nunito Bold"/>
                <a:cs typeface="Nunito Bold"/>
                <a:sym typeface="Nunito Bold"/>
              </a:rPr>
              <a:t>Manager of Pathway Development,  Anika Jones</a:t>
            </a:r>
          </a:p>
          <a:p>
            <a:pPr algn="ctr">
              <a:lnSpc>
                <a:spcPts val="3761"/>
              </a:lnSpc>
              <a:spcBef>
                <a:spcPct val="0"/>
              </a:spcBef>
            </a:pPr>
            <a:r>
              <a:rPr lang="en-US" sz="2686" b="1">
                <a:solidFill>
                  <a:srgbClr val="FFFFFF"/>
                </a:solidFill>
                <a:latin typeface="Nunito Bold"/>
                <a:ea typeface="Nunito Bold"/>
                <a:cs typeface="Nunito Bold"/>
                <a:sym typeface="Nunito Bold"/>
              </a:rPr>
              <a:t>Email: agj16@pitt.edu</a:t>
            </a:r>
          </a:p>
          <a:p>
            <a:pPr algn="ctr">
              <a:lnSpc>
                <a:spcPts val="3761"/>
              </a:lnSpc>
              <a:spcBef>
                <a:spcPct val="0"/>
              </a:spcBef>
            </a:pPr>
            <a:r>
              <a:rPr lang="en-US" sz="2686" b="1">
                <a:solidFill>
                  <a:srgbClr val="FFFFFF"/>
                </a:solidFill>
                <a:latin typeface="Nunito Bold"/>
                <a:ea typeface="Nunito Bold"/>
                <a:cs typeface="Nunito Bold"/>
                <a:sym typeface="Nunito Bold"/>
              </a:rPr>
              <a:t>Phone: 412-383-3741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AutoShape 2"/>
          <p:cNvSpPr/>
          <p:nvPr/>
        </p:nvSpPr>
        <p:spPr>
          <a:xfrm flipH="1">
            <a:off x="5352964" y="3070337"/>
            <a:ext cx="10539474" cy="0"/>
          </a:xfrm>
          <a:prstGeom prst="line">
            <a:avLst/>
          </a:prstGeom>
          <a:ln w="9525" cap="flat">
            <a:solidFill>
              <a:srgbClr val="191919"/>
            </a:solidFill>
            <a:prstDash val="solid"/>
            <a:headEnd type="none" w="sm" len="sm"/>
            <a:tailEnd type="none" w="sm" len="sm"/>
          </a:ln>
        </p:spPr>
        <p:txBody>
          <a:bodyPr/>
          <a:lstStyle/>
          <a:p>
            <a:endParaRPr lang="en-US"/>
          </a:p>
        </p:txBody>
      </p:sp>
      <p:grpSp>
        <p:nvGrpSpPr>
          <p:cNvPr id="3" name="Group 3"/>
          <p:cNvGrpSpPr/>
          <p:nvPr/>
        </p:nvGrpSpPr>
        <p:grpSpPr>
          <a:xfrm>
            <a:off x="8117807" y="3497623"/>
            <a:ext cx="4327592" cy="1125103"/>
            <a:chOff x="0" y="0"/>
            <a:chExt cx="5770123" cy="1500137"/>
          </a:xfrm>
        </p:grpSpPr>
        <p:grpSp>
          <p:nvGrpSpPr>
            <p:cNvPr id="4" name="Group 4"/>
            <p:cNvGrpSpPr/>
            <p:nvPr/>
          </p:nvGrpSpPr>
          <p:grpSpPr>
            <a:xfrm>
              <a:off x="22973" y="0"/>
              <a:ext cx="5747150" cy="1500137"/>
              <a:chOff x="0" y="0"/>
              <a:chExt cx="1562421" cy="407828"/>
            </a:xfrm>
          </p:grpSpPr>
          <p:sp>
            <p:nvSpPr>
              <p:cNvPr id="5" name="Freeform 5"/>
              <p:cNvSpPr/>
              <p:nvPr/>
            </p:nvSpPr>
            <p:spPr>
              <a:xfrm>
                <a:off x="0" y="0"/>
                <a:ext cx="1562421" cy="407828"/>
              </a:xfrm>
              <a:custGeom>
                <a:avLst/>
                <a:gdLst/>
                <a:ahLst/>
                <a:cxnLst/>
                <a:rect l="l" t="t" r="r" b="b"/>
                <a:pathLst>
                  <a:path w="1562421" h="407828">
                    <a:moveTo>
                      <a:pt x="1359221" y="0"/>
                    </a:moveTo>
                    <a:cubicBezTo>
                      <a:pt x="1471445" y="0"/>
                      <a:pt x="1562421" y="91295"/>
                      <a:pt x="1562421" y="203914"/>
                    </a:cubicBezTo>
                    <a:cubicBezTo>
                      <a:pt x="1562421" y="316532"/>
                      <a:pt x="1471445" y="407828"/>
                      <a:pt x="1359221"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6" name="TextBox 6"/>
              <p:cNvSpPr txBox="1"/>
              <p:nvPr/>
            </p:nvSpPr>
            <p:spPr>
              <a:xfrm>
                <a:off x="0" y="-9525"/>
                <a:ext cx="1562421"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Lydia Pettis</a:t>
                </a:r>
              </a:p>
              <a:p>
                <a:pPr algn="r">
                  <a:lnSpc>
                    <a:spcPts val="1560"/>
                  </a:lnSpc>
                </a:pPr>
                <a:r>
                  <a:rPr lang="en-US" sz="1300" spc="39">
                    <a:solidFill>
                      <a:srgbClr val="FFFFFF"/>
                    </a:solidFill>
                    <a:latin typeface="Aileron"/>
                    <a:ea typeface="Aileron"/>
                    <a:cs typeface="Aileron"/>
                    <a:sym typeface="Aileron"/>
                  </a:rPr>
                  <a:t>Administrative Assistant</a:t>
                </a:r>
              </a:p>
            </p:txBody>
          </p:sp>
        </p:grpSp>
        <p:grpSp>
          <p:nvGrpSpPr>
            <p:cNvPr id="7" name="Group 7"/>
            <p:cNvGrpSpPr/>
            <p:nvPr/>
          </p:nvGrpSpPr>
          <p:grpSpPr>
            <a:xfrm>
              <a:off x="0" y="0"/>
              <a:ext cx="1500143" cy="1500137"/>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6666" r="-6666"/>
                </a:stretch>
              </a:blipFill>
            </p:spPr>
            <p:txBody>
              <a:bodyPr/>
              <a:lstStyle/>
              <a:p>
                <a:endParaRPr lang="en-US"/>
              </a:p>
            </p:txBody>
          </p:sp>
        </p:grpSp>
      </p:grpSp>
      <p:sp>
        <p:nvSpPr>
          <p:cNvPr id="9" name="AutoShape 9"/>
          <p:cNvSpPr/>
          <p:nvPr/>
        </p:nvSpPr>
        <p:spPr>
          <a:xfrm flipV="1">
            <a:off x="10452586" y="3075105"/>
            <a:ext cx="0" cy="412993"/>
          </a:xfrm>
          <a:prstGeom prst="line">
            <a:avLst/>
          </a:prstGeom>
          <a:ln w="9525" cap="flat">
            <a:solidFill>
              <a:srgbClr val="191919"/>
            </a:solidFill>
            <a:prstDash val="solid"/>
            <a:headEnd type="none" w="sm" len="sm"/>
            <a:tailEnd type="none" w="sm" len="sm"/>
          </a:ln>
        </p:spPr>
        <p:txBody>
          <a:bodyPr/>
          <a:lstStyle/>
          <a:p>
            <a:endParaRPr lang="en-US"/>
          </a:p>
        </p:txBody>
      </p:sp>
      <p:grpSp>
        <p:nvGrpSpPr>
          <p:cNvPr id="10" name="Group 10"/>
          <p:cNvGrpSpPr/>
          <p:nvPr/>
        </p:nvGrpSpPr>
        <p:grpSpPr>
          <a:xfrm>
            <a:off x="4932552" y="5434419"/>
            <a:ext cx="4310362" cy="1125103"/>
            <a:chOff x="0" y="0"/>
            <a:chExt cx="1562421" cy="407828"/>
          </a:xfrm>
        </p:grpSpPr>
        <p:sp>
          <p:nvSpPr>
            <p:cNvPr id="11" name="Freeform 11"/>
            <p:cNvSpPr/>
            <p:nvPr/>
          </p:nvSpPr>
          <p:spPr>
            <a:xfrm>
              <a:off x="0" y="0"/>
              <a:ext cx="1562421" cy="407828"/>
            </a:xfrm>
            <a:custGeom>
              <a:avLst/>
              <a:gdLst/>
              <a:ahLst/>
              <a:cxnLst/>
              <a:rect l="l" t="t" r="r" b="b"/>
              <a:pathLst>
                <a:path w="1562421" h="407828">
                  <a:moveTo>
                    <a:pt x="1359221" y="0"/>
                  </a:moveTo>
                  <a:cubicBezTo>
                    <a:pt x="1471445" y="0"/>
                    <a:pt x="1562421" y="91295"/>
                    <a:pt x="1562421" y="203914"/>
                  </a:cubicBezTo>
                  <a:cubicBezTo>
                    <a:pt x="1562421" y="316532"/>
                    <a:pt x="1471445" y="407828"/>
                    <a:pt x="1359221"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12" name="TextBox 12"/>
            <p:cNvSpPr txBox="1"/>
            <p:nvPr/>
          </p:nvSpPr>
          <p:spPr>
            <a:xfrm>
              <a:off x="0" y="-9525"/>
              <a:ext cx="1562421"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Rosie Hogan</a:t>
              </a:r>
            </a:p>
            <a:p>
              <a:pPr algn="r">
                <a:lnSpc>
                  <a:spcPts val="1560"/>
                </a:lnSpc>
              </a:pPr>
              <a:r>
                <a:rPr lang="en-US" sz="1300" spc="39">
                  <a:solidFill>
                    <a:srgbClr val="FFFFFF"/>
                  </a:solidFill>
                  <a:latin typeface="Aileron"/>
                  <a:ea typeface="Aileron"/>
                  <a:cs typeface="Aileron"/>
                  <a:sym typeface="Aileron"/>
                </a:rPr>
                <a:t>Pathway Development &amp; </a:t>
              </a:r>
            </a:p>
            <a:p>
              <a:pPr algn="r">
                <a:lnSpc>
                  <a:spcPts val="1560"/>
                </a:lnSpc>
              </a:pPr>
              <a:r>
                <a:rPr lang="en-US" sz="1300" spc="39">
                  <a:solidFill>
                    <a:srgbClr val="FFFFFF"/>
                  </a:solidFill>
                  <a:latin typeface="Aileron"/>
                  <a:ea typeface="Aileron"/>
                  <a:cs typeface="Aileron"/>
                  <a:sym typeface="Aileron"/>
                </a:rPr>
                <a:t>Outreach Coordinator</a:t>
              </a:r>
            </a:p>
          </p:txBody>
        </p:sp>
      </p:grpSp>
      <p:grpSp>
        <p:nvGrpSpPr>
          <p:cNvPr id="13" name="Group 13"/>
          <p:cNvGrpSpPr/>
          <p:nvPr/>
        </p:nvGrpSpPr>
        <p:grpSpPr>
          <a:xfrm>
            <a:off x="4915322" y="5434419"/>
            <a:ext cx="1125108" cy="1125103"/>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6666" r="-6666"/>
              </a:stretch>
            </a:blipFill>
          </p:spPr>
          <p:txBody>
            <a:bodyPr/>
            <a:lstStyle/>
            <a:p>
              <a:endParaRPr lang="en-US"/>
            </a:p>
          </p:txBody>
        </p:sp>
      </p:grpSp>
      <p:sp>
        <p:nvSpPr>
          <p:cNvPr id="16" name="AutoShape 16"/>
          <p:cNvSpPr/>
          <p:nvPr/>
        </p:nvSpPr>
        <p:spPr>
          <a:xfrm flipH="1">
            <a:off x="2582691" y="5021426"/>
            <a:ext cx="4496427" cy="0"/>
          </a:xfrm>
          <a:prstGeom prst="line">
            <a:avLst/>
          </a:prstGeom>
          <a:ln w="9525" cap="flat">
            <a:solidFill>
              <a:srgbClr val="191919"/>
            </a:solidFill>
            <a:prstDash val="solid"/>
            <a:headEnd type="none" w="sm" len="sm"/>
            <a:tailEnd type="none" w="sm" len="sm"/>
          </a:ln>
        </p:spPr>
        <p:txBody>
          <a:bodyPr/>
          <a:lstStyle/>
          <a:p>
            <a:endParaRPr lang="en-US"/>
          </a:p>
        </p:txBody>
      </p:sp>
      <p:grpSp>
        <p:nvGrpSpPr>
          <p:cNvPr id="17" name="Group 17"/>
          <p:cNvGrpSpPr/>
          <p:nvPr/>
        </p:nvGrpSpPr>
        <p:grpSpPr>
          <a:xfrm>
            <a:off x="436125" y="5434419"/>
            <a:ext cx="4310362" cy="1125103"/>
            <a:chOff x="0" y="0"/>
            <a:chExt cx="1562421" cy="407828"/>
          </a:xfrm>
        </p:grpSpPr>
        <p:sp>
          <p:nvSpPr>
            <p:cNvPr id="18" name="Freeform 18"/>
            <p:cNvSpPr/>
            <p:nvPr/>
          </p:nvSpPr>
          <p:spPr>
            <a:xfrm>
              <a:off x="0" y="0"/>
              <a:ext cx="1562421" cy="407828"/>
            </a:xfrm>
            <a:custGeom>
              <a:avLst/>
              <a:gdLst/>
              <a:ahLst/>
              <a:cxnLst/>
              <a:rect l="l" t="t" r="r" b="b"/>
              <a:pathLst>
                <a:path w="1562421" h="407828">
                  <a:moveTo>
                    <a:pt x="1359221" y="0"/>
                  </a:moveTo>
                  <a:cubicBezTo>
                    <a:pt x="1471445" y="0"/>
                    <a:pt x="1562421" y="91295"/>
                    <a:pt x="1562421" y="203914"/>
                  </a:cubicBezTo>
                  <a:cubicBezTo>
                    <a:pt x="1562421" y="316532"/>
                    <a:pt x="1471445" y="407828"/>
                    <a:pt x="1359221"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19" name="TextBox 19"/>
            <p:cNvSpPr txBox="1"/>
            <p:nvPr/>
          </p:nvSpPr>
          <p:spPr>
            <a:xfrm>
              <a:off x="0" y="-9525"/>
              <a:ext cx="1562421"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Alec Barlock</a:t>
              </a:r>
            </a:p>
            <a:p>
              <a:pPr algn="r">
                <a:lnSpc>
                  <a:spcPts val="1560"/>
                </a:lnSpc>
              </a:pPr>
              <a:r>
                <a:rPr lang="en-US" sz="1300" spc="39">
                  <a:solidFill>
                    <a:srgbClr val="FFFFFF"/>
                  </a:solidFill>
                  <a:latin typeface="Aileron"/>
                  <a:ea typeface="Aileron"/>
                  <a:cs typeface="Aileron"/>
                  <a:sym typeface="Aileron"/>
                </a:rPr>
                <a:t>Pathway Development &amp; </a:t>
              </a:r>
            </a:p>
            <a:p>
              <a:pPr algn="r">
                <a:lnSpc>
                  <a:spcPts val="1560"/>
                </a:lnSpc>
              </a:pPr>
              <a:r>
                <a:rPr lang="en-US" sz="1300" spc="39">
                  <a:solidFill>
                    <a:srgbClr val="FFFFFF"/>
                  </a:solidFill>
                  <a:latin typeface="Aileron"/>
                  <a:ea typeface="Aileron"/>
                  <a:cs typeface="Aileron"/>
                  <a:sym typeface="Aileron"/>
                </a:rPr>
                <a:t>Outreach Coordinator</a:t>
              </a:r>
            </a:p>
          </p:txBody>
        </p:sp>
      </p:grpSp>
      <p:grpSp>
        <p:nvGrpSpPr>
          <p:cNvPr id="20" name="Group 20"/>
          <p:cNvGrpSpPr/>
          <p:nvPr/>
        </p:nvGrpSpPr>
        <p:grpSpPr>
          <a:xfrm>
            <a:off x="418895" y="5434419"/>
            <a:ext cx="1125108" cy="1125103"/>
            <a:chOff x="0" y="0"/>
            <a:chExt cx="6350000" cy="6349975"/>
          </a:xfrm>
        </p:grpSpPr>
        <p:sp>
          <p:nvSpPr>
            <p:cNvPr id="21" name="Freeform 2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6666" r="-6666"/>
              </a:stretch>
            </a:blipFill>
          </p:spPr>
          <p:txBody>
            <a:bodyPr/>
            <a:lstStyle/>
            <a:p>
              <a:endParaRPr lang="en-US"/>
            </a:p>
          </p:txBody>
        </p:sp>
      </p:grpSp>
      <p:grpSp>
        <p:nvGrpSpPr>
          <p:cNvPr id="23" name="Group 23"/>
          <p:cNvGrpSpPr/>
          <p:nvPr/>
        </p:nvGrpSpPr>
        <p:grpSpPr>
          <a:xfrm>
            <a:off x="4932552" y="6972515"/>
            <a:ext cx="4310362" cy="1125103"/>
            <a:chOff x="0" y="0"/>
            <a:chExt cx="1562421" cy="407828"/>
          </a:xfrm>
        </p:grpSpPr>
        <p:sp>
          <p:nvSpPr>
            <p:cNvPr id="24" name="Freeform 24"/>
            <p:cNvSpPr/>
            <p:nvPr/>
          </p:nvSpPr>
          <p:spPr>
            <a:xfrm>
              <a:off x="0" y="0"/>
              <a:ext cx="1562421" cy="407828"/>
            </a:xfrm>
            <a:custGeom>
              <a:avLst/>
              <a:gdLst/>
              <a:ahLst/>
              <a:cxnLst/>
              <a:rect l="l" t="t" r="r" b="b"/>
              <a:pathLst>
                <a:path w="1562421" h="407828">
                  <a:moveTo>
                    <a:pt x="1359221" y="0"/>
                  </a:moveTo>
                  <a:cubicBezTo>
                    <a:pt x="1471445" y="0"/>
                    <a:pt x="1562421" y="91295"/>
                    <a:pt x="1562421" y="203914"/>
                  </a:cubicBezTo>
                  <a:cubicBezTo>
                    <a:pt x="1562421" y="316532"/>
                    <a:pt x="1471445" y="407828"/>
                    <a:pt x="1359221"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25" name="TextBox 25"/>
            <p:cNvSpPr txBox="1"/>
            <p:nvPr/>
          </p:nvSpPr>
          <p:spPr>
            <a:xfrm>
              <a:off x="0" y="-9525"/>
              <a:ext cx="1562421"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Shelby Woodard</a:t>
              </a:r>
            </a:p>
            <a:p>
              <a:pPr algn="r">
                <a:lnSpc>
                  <a:spcPts val="1560"/>
                </a:lnSpc>
              </a:pPr>
              <a:r>
                <a:rPr lang="en-US" sz="1300" spc="39">
                  <a:solidFill>
                    <a:srgbClr val="FFFFFF"/>
                  </a:solidFill>
                  <a:latin typeface="Aileron"/>
                  <a:ea typeface="Aileron"/>
                  <a:cs typeface="Aileron"/>
                  <a:sym typeface="Aileron"/>
                </a:rPr>
                <a:t>Social Work Intern</a:t>
              </a:r>
            </a:p>
          </p:txBody>
        </p:sp>
      </p:grpSp>
      <p:grpSp>
        <p:nvGrpSpPr>
          <p:cNvPr id="26" name="Group 26"/>
          <p:cNvGrpSpPr/>
          <p:nvPr/>
        </p:nvGrpSpPr>
        <p:grpSpPr>
          <a:xfrm>
            <a:off x="4915322" y="6972515"/>
            <a:ext cx="1125108" cy="1125103"/>
            <a:chOff x="0" y="0"/>
            <a:chExt cx="6350000" cy="6349975"/>
          </a:xfrm>
        </p:grpSpPr>
        <p:sp>
          <p:nvSpPr>
            <p:cNvPr id="27" name="Freeform 2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6666" r="-6666"/>
              </a:stretch>
            </a:blipFill>
          </p:spPr>
          <p:txBody>
            <a:bodyPr/>
            <a:lstStyle/>
            <a:p>
              <a:endParaRPr lang="en-US"/>
            </a:p>
          </p:txBody>
        </p:sp>
      </p:grpSp>
      <p:grpSp>
        <p:nvGrpSpPr>
          <p:cNvPr id="29" name="Group 29"/>
          <p:cNvGrpSpPr/>
          <p:nvPr/>
        </p:nvGrpSpPr>
        <p:grpSpPr>
          <a:xfrm>
            <a:off x="13745872" y="3483330"/>
            <a:ext cx="4310362" cy="1125103"/>
            <a:chOff x="0" y="0"/>
            <a:chExt cx="1562421" cy="407828"/>
          </a:xfrm>
        </p:grpSpPr>
        <p:sp>
          <p:nvSpPr>
            <p:cNvPr id="30" name="Freeform 30"/>
            <p:cNvSpPr/>
            <p:nvPr/>
          </p:nvSpPr>
          <p:spPr>
            <a:xfrm>
              <a:off x="0" y="0"/>
              <a:ext cx="1562421" cy="407828"/>
            </a:xfrm>
            <a:custGeom>
              <a:avLst/>
              <a:gdLst/>
              <a:ahLst/>
              <a:cxnLst/>
              <a:rect l="l" t="t" r="r" b="b"/>
              <a:pathLst>
                <a:path w="1562421" h="407828">
                  <a:moveTo>
                    <a:pt x="1359221" y="0"/>
                  </a:moveTo>
                  <a:cubicBezTo>
                    <a:pt x="1471445" y="0"/>
                    <a:pt x="1562421" y="91295"/>
                    <a:pt x="1562421" y="203914"/>
                  </a:cubicBezTo>
                  <a:cubicBezTo>
                    <a:pt x="1562421" y="316532"/>
                    <a:pt x="1471445" y="407828"/>
                    <a:pt x="1359221"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31" name="TextBox 31"/>
            <p:cNvSpPr txBox="1"/>
            <p:nvPr/>
          </p:nvSpPr>
          <p:spPr>
            <a:xfrm>
              <a:off x="0" y="-9525"/>
              <a:ext cx="1562421"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Micah Reed</a:t>
              </a:r>
            </a:p>
            <a:p>
              <a:pPr algn="r">
                <a:lnSpc>
                  <a:spcPts val="1560"/>
                </a:lnSpc>
              </a:pPr>
              <a:r>
                <a:rPr lang="en-US" sz="1300" spc="39">
                  <a:solidFill>
                    <a:srgbClr val="FFFFFF"/>
                  </a:solidFill>
                  <a:latin typeface="Aileron"/>
                  <a:ea typeface="Aileron"/>
                  <a:cs typeface="Aileron"/>
                  <a:sym typeface="Aileron"/>
                </a:rPr>
                <a:t>Manager of Access and </a:t>
              </a:r>
            </a:p>
            <a:p>
              <a:pPr algn="r">
                <a:lnSpc>
                  <a:spcPts val="1560"/>
                </a:lnSpc>
              </a:pPr>
              <a:r>
                <a:rPr lang="en-US" sz="1300" spc="39">
                  <a:solidFill>
                    <a:srgbClr val="FFFFFF"/>
                  </a:solidFill>
                  <a:latin typeface="Aileron"/>
                  <a:ea typeface="Aileron"/>
                  <a:cs typeface="Aileron"/>
                  <a:sym typeface="Aileron"/>
                </a:rPr>
                <a:t>Student Success</a:t>
              </a:r>
            </a:p>
          </p:txBody>
        </p:sp>
      </p:grpSp>
      <p:grpSp>
        <p:nvGrpSpPr>
          <p:cNvPr id="32" name="Group 32"/>
          <p:cNvGrpSpPr/>
          <p:nvPr/>
        </p:nvGrpSpPr>
        <p:grpSpPr>
          <a:xfrm>
            <a:off x="13728642" y="3483330"/>
            <a:ext cx="1125108" cy="1125103"/>
            <a:chOff x="0" y="0"/>
            <a:chExt cx="6350000" cy="6349975"/>
          </a:xfrm>
        </p:grpSpPr>
        <p:sp>
          <p:nvSpPr>
            <p:cNvPr id="33" name="Freeform 3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6666" r="-6666"/>
              </a:stretch>
            </a:blipFill>
          </p:spPr>
          <p:txBody>
            <a:bodyPr/>
            <a:lstStyle/>
            <a:p>
              <a:endParaRPr lang="en-US"/>
            </a:p>
          </p:txBody>
        </p:sp>
      </p:grpSp>
      <p:grpSp>
        <p:nvGrpSpPr>
          <p:cNvPr id="34" name="Group 34"/>
          <p:cNvGrpSpPr/>
          <p:nvPr/>
        </p:nvGrpSpPr>
        <p:grpSpPr>
          <a:xfrm>
            <a:off x="13745872" y="5021426"/>
            <a:ext cx="4310362" cy="1125103"/>
            <a:chOff x="0" y="0"/>
            <a:chExt cx="1562421" cy="407828"/>
          </a:xfrm>
        </p:grpSpPr>
        <p:sp>
          <p:nvSpPr>
            <p:cNvPr id="35" name="Freeform 35"/>
            <p:cNvSpPr/>
            <p:nvPr/>
          </p:nvSpPr>
          <p:spPr>
            <a:xfrm>
              <a:off x="0" y="0"/>
              <a:ext cx="1562421" cy="407828"/>
            </a:xfrm>
            <a:custGeom>
              <a:avLst/>
              <a:gdLst/>
              <a:ahLst/>
              <a:cxnLst/>
              <a:rect l="l" t="t" r="r" b="b"/>
              <a:pathLst>
                <a:path w="1562421" h="407828">
                  <a:moveTo>
                    <a:pt x="1359221" y="0"/>
                  </a:moveTo>
                  <a:cubicBezTo>
                    <a:pt x="1471445" y="0"/>
                    <a:pt x="1562421" y="91295"/>
                    <a:pt x="1562421" y="203914"/>
                  </a:cubicBezTo>
                  <a:cubicBezTo>
                    <a:pt x="1562421" y="316532"/>
                    <a:pt x="1471445" y="407828"/>
                    <a:pt x="1359221"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36" name="TextBox 36"/>
            <p:cNvSpPr txBox="1"/>
            <p:nvPr/>
          </p:nvSpPr>
          <p:spPr>
            <a:xfrm>
              <a:off x="0" y="-9525"/>
              <a:ext cx="1562421"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Dominick Daniels</a:t>
              </a:r>
            </a:p>
            <a:p>
              <a:pPr algn="r">
                <a:lnSpc>
                  <a:spcPts val="1560"/>
                </a:lnSpc>
              </a:pPr>
              <a:r>
                <a:rPr lang="en-US" sz="1300" spc="39">
                  <a:solidFill>
                    <a:srgbClr val="FFFFFF"/>
                  </a:solidFill>
                  <a:latin typeface="Aileron"/>
                  <a:ea typeface="Aileron"/>
                  <a:cs typeface="Aileron"/>
                  <a:sym typeface="Aileron"/>
                </a:rPr>
                <a:t>Coordinator of Access and </a:t>
              </a:r>
            </a:p>
            <a:p>
              <a:pPr algn="r">
                <a:lnSpc>
                  <a:spcPts val="1560"/>
                </a:lnSpc>
              </a:pPr>
              <a:r>
                <a:rPr lang="en-US" sz="1300" spc="39">
                  <a:solidFill>
                    <a:srgbClr val="FFFFFF"/>
                  </a:solidFill>
                  <a:latin typeface="Aileron"/>
                  <a:ea typeface="Aileron"/>
                  <a:cs typeface="Aileron"/>
                  <a:sym typeface="Aileron"/>
                </a:rPr>
                <a:t>Student Success</a:t>
              </a:r>
            </a:p>
          </p:txBody>
        </p:sp>
      </p:grpSp>
      <p:grpSp>
        <p:nvGrpSpPr>
          <p:cNvPr id="37" name="Group 37"/>
          <p:cNvGrpSpPr/>
          <p:nvPr/>
        </p:nvGrpSpPr>
        <p:grpSpPr>
          <a:xfrm>
            <a:off x="13728642" y="5021426"/>
            <a:ext cx="1125108" cy="1125103"/>
            <a:chOff x="0" y="0"/>
            <a:chExt cx="6350000" cy="6349975"/>
          </a:xfrm>
        </p:grpSpPr>
        <p:sp>
          <p:nvSpPr>
            <p:cNvPr id="38" name="Freeform 3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6666" r="-6666"/>
              </a:stretch>
            </a:blipFill>
          </p:spPr>
          <p:txBody>
            <a:bodyPr/>
            <a:lstStyle/>
            <a:p>
              <a:endParaRPr lang="en-US"/>
            </a:p>
          </p:txBody>
        </p:sp>
      </p:grpSp>
      <p:grpSp>
        <p:nvGrpSpPr>
          <p:cNvPr id="39" name="Group 39"/>
          <p:cNvGrpSpPr/>
          <p:nvPr/>
        </p:nvGrpSpPr>
        <p:grpSpPr>
          <a:xfrm>
            <a:off x="2718333" y="3483330"/>
            <a:ext cx="4327592" cy="1538096"/>
            <a:chOff x="0" y="0"/>
            <a:chExt cx="5770123" cy="2050795"/>
          </a:xfrm>
        </p:grpSpPr>
        <p:sp>
          <p:nvSpPr>
            <p:cNvPr id="40" name="AutoShape 40"/>
            <p:cNvSpPr/>
            <p:nvPr/>
          </p:nvSpPr>
          <p:spPr>
            <a:xfrm flipV="1">
              <a:off x="2849850" y="1500137"/>
              <a:ext cx="0" cy="550657"/>
            </a:xfrm>
            <a:prstGeom prst="line">
              <a:avLst/>
            </a:prstGeom>
            <a:ln w="12700" cap="flat">
              <a:solidFill>
                <a:srgbClr val="191919"/>
              </a:solidFill>
              <a:prstDash val="solid"/>
              <a:headEnd type="none" w="sm" len="sm"/>
              <a:tailEnd type="none" w="sm" len="sm"/>
            </a:ln>
          </p:spPr>
          <p:txBody>
            <a:bodyPr/>
            <a:lstStyle/>
            <a:p>
              <a:endParaRPr lang="en-US"/>
            </a:p>
          </p:txBody>
        </p:sp>
        <p:grpSp>
          <p:nvGrpSpPr>
            <p:cNvPr id="41" name="Group 41"/>
            <p:cNvGrpSpPr/>
            <p:nvPr/>
          </p:nvGrpSpPr>
          <p:grpSpPr>
            <a:xfrm>
              <a:off x="22973" y="0"/>
              <a:ext cx="5747150" cy="1500137"/>
              <a:chOff x="0" y="0"/>
              <a:chExt cx="1562421" cy="407828"/>
            </a:xfrm>
          </p:grpSpPr>
          <p:sp>
            <p:nvSpPr>
              <p:cNvPr id="42" name="Freeform 42"/>
              <p:cNvSpPr/>
              <p:nvPr/>
            </p:nvSpPr>
            <p:spPr>
              <a:xfrm>
                <a:off x="0" y="0"/>
                <a:ext cx="1562421" cy="407828"/>
              </a:xfrm>
              <a:custGeom>
                <a:avLst/>
                <a:gdLst/>
                <a:ahLst/>
                <a:cxnLst/>
                <a:rect l="l" t="t" r="r" b="b"/>
                <a:pathLst>
                  <a:path w="1562421" h="407828">
                    <a:moveTo>
                      <a:pt x="1359221" y="0"/>
                    </a:moveTo>
                    <a:cubicBezTo>
                      <a:pt x="1471445" y="0"/>
                      <a:pt x="1562421" y="91295"/>
                      <a:pt x="1562421" y="203914"/>
                    </a:cubicBezTo>
                    <a:cubicBezTo>
                      <a:pt x="1562421" y="316532"/>
                      <a:pt x="1471445" y="407828"/>
                      <a:pt x="1359221"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43" name="TextBox 43"/>
              <p:cNvSpPr txBox="1"/>
              <p:nvPr/>
            </p:nvSpPr>
            <p:spPr>
              <a:xfrm>
                <a:off x="0" y="-9525"/>
                <a:ext cx="1562421"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Anika Jones</a:t>
                </a:r>
              </a:p>
              <a:p>
                <a:pPr algn="r">
                  <a:lnSpc>
                    <a:spcPts val="1560"/>
                  </a:lnSpc>
                </a:pPr>
                <a:r>
                  <a:rPr lang="en-US" sz="1300" spc="39">
                    <a:solidFill>
                      <a:srgbClr val="FFFFFF"/>
                    </a:solidFill>
                    <a:latin typeface="Aileron"/>
                    <a:ea typeface="Aileron"/>
                    <a:cs typeface="Aileron"/>
                    <a:sym typeface="Aileron"/>
                  </a:rPr>
                  <a:t>Manager of Pathway Development</a:t>
                </a:r>
              </a:p>
            </p:txBody>
          </p:sp>
        </p:grpSp>
        <p:grpSp>
          <p:nvGrpSpPr>
            <p:cNvPr id="44" name="Group 44"/>
            <p:cNvGrpSpPr/>
            <p:nvPr/>
          </p:nvGrpSpPr>
          <p:grpSpPr>
            <a:xfrm>
              <a:off x="0" y="0"/>
              <a:ext cx="1500143" cy="1500137"/>
              <a:chOff x="0" y="0"/>
              <a:chExt cx="6350000" cy="6349975"/>
            </a:xfrm>
          </p:grpSpPr>
          <p:sp>
            <p:nvSpPr>
              <p:cNvPr id="45" name="Freeform 4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25187" r="-25187"/>
                </a:stretch>
              </a:blipFill>
            </p:spPr>
            <p:txBody>
              <a:bodyPr/>
              <a:lstStyle/>
              <a:p>
                <a:endParaRPr lang="en-US"/>
              </a:p>
            </p:txBody>
          </p:sp>
        </p:grpSp>
      </p:grpSp>
      <p:sp>
        <p:nvSpPr>
          <p:cNvPr id="46" name="AutoShape 46"/>
          <p:cNvSpPr/>
          <p:nvPr/>
        </p:nvSpPr>
        <p:spPr>
          <a:xfrm flipH="1" flipV="1">
            <a:off x="5361579" y="3070337"/>
            <a:ext cx="0" cy="412993"/>
          </a:xfrm>
          <a:prstGeom prst="line">
            <a:avLst/>
          </a:prstGeom>
          <a:ln w="9525" cap="flat">
            <a:solidFill>
              <a:srgbClr val="191919"/>
            </a:solidFill>
            <a:prstDash val="solid"/>
            <a:headEnd type="none" w="sm" len="sm"/>
            <a:tailEnd type="none" w="sm" len="sm"/>
          </a:ln>
        </p:spPr>
        <p:txBody>
          <a:bodyPr/>
          <a:lstStyle/>
          <a:p>
            <a:endParaRPr lang="en-US"/>
          </a:p>
        </p:txBody>
      </p:sp>
      <p:grpSp>
        <p:nvGrpSpPr>
          <p:cNvPr id="47" name="Group 47"/>
          <p:cNvGrpSpPr/>
          <p:nvPr/>
        </p:nvGrpSpPr>
        <p:grpSpPr>
          <a:xfrm>
            <a:off x="8279260" y="1530396"/>
            <a:ext cx="4310362" cy="1125103"/>
            <a:chOff x="0" y="0"/>
            <a:chExt cx="1562421" cy="407828"/>
          </a:xfrm>
        </p:grpSpPr>
        <p:sp>
          <p:nvSpPr>
            <p:cNvPr id="48" name="Freeform 48"/>
            <p:cNvSpPr/>
            <p:nvPr/>
          </p:nvSpPr>
          <p:spPr>
            <a:xfrm>
              <a:off x="0" y="0"/>
              <a:ext cx="1562421" cy="407828"/>
            </a:xfrm>
            <a:custGeom>
              <a:avLst/>
              <a:gdLst/>
              <a:ahLst/>
              <a:cxnLst/>
              <a:rect l="l" t="t" r="r" b="b"/>
              <a:pathLst>
                <a:path w="1562421" h="407828">
                  <a:moveTo>
                    <a:pt x="1359221" y="0"/>
                  </a:moveTo>
                  <a:cubicBezTo>
                    <a:pt x="1471445" y="0"/>
                    <a:pt x="1562421" y="91295"/>
                    <a:pt x="1562421" y="203914"/>
                  </a:cubicBezTo>
                  <a:cubicBezTo>
                    <a:pt x="1562421" y="316532"/>
                    <a:pt x="1471445" y="407828"/>
                    <a:pt x="1359221"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49" name="TextBox 49"/>
            <p:cNvSpPr txBox="1"/>
            <p:nvPr/>
          </p:nvSpPr>
          <p:spPr>
            <a:xfrm>
              <a:off x="0" y="-9525"/>
              <a:ext cx="1562421"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Lena Dowdell</a:t>
              </a:r>
            </a:p>
            <a:p>
              <a:pPr algn="r">
                <a:lnSpc>
                  <a:spcPts val="1560"/>
                </a:lnSpc>
              </a:pPr>
              <a:r>
                <a:rPr lang="en-US" sz="1300" spc="39">
                  <a:solidFill>
                    <a:srgbClr val="FFFFFF"/>
                  </a:solidFill>
                  <a:latin typeface="Aileron"/>
                  <a:ea typeface="Aileron"/>
                  <a:cs typeface="Aileron"/>
                  <a:sym typeface="Aileron"/>
                </a:rPr>
                <a:t>Associate Director</a:t>
              </a:r>
            </a:p>
          </p:txBody>
        </p:sp>
      </p:grpSp>
      <p:grpSp>
        <p:nvGrpSpPr>
          <p:cNvPr id="50" name="Group 50"/>
          <p:cNvGrpSpPr/>
          <p:nvPr/>
        </p:nvGrpSpPr>
        <p:grpSpPr>
          <a:xfrm>
            <a:off x="8117807" y="1530396"/>
            <a:ext cx="1125108" cy="1125103"/>
            <a:chOff x="0" y="0"/>
            <a:chExt cx="6350000" cy="6349975"/>
          </a:xfrm>
        </p:grpSpPr>
        <p:sp>
          <p:nvSpPr>
            <p:cNvPr id="51" name="Freeform 5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6666" r="-6666"/>
              </a:stretch>
            </a:blipFill>
          </p:spPr>
          <p:txBody>
            <a:bodyPr/>
            <a:lstStyle/>
            <a:p>
              <a:endParaRPr lang="en-US"/>
            </a:p>
          </p:txBody>
        </p:sp>
      </p:grpSp>
      <p:sp>
        <p:nvSpPr>
          <p:cNvPr id="52" name="AutoShape 52"/>
          <p:cNvSpPr/>
          <p:nvPr/>
        </p:nvSpPr>
        <p:spPr>
          <a:xfrm flipH="1">
            <a:off x="231766" y="3839385"/>
            <a:ext cx="2486567" cy="0"/>
          </a:xfrm>
          <a:prstGeom prst="line">
            <a:avLst/>
          </a:prstGeom>
          <a:ln w="9525" cap="flat">
            <a:solidFill>
              <a:srgbClr val="191919"/>
            </a:solidFill>
            <a:prstDash val="solid"/>
            <a:headEnd type="none" w="sm" len="sm"/>
            <a:tailEnd type="none" w="sm" len="sm"/>
          </a:ln>
        </p:spPr>
        <p:txBody>
          <a:bodyPr/>
          <a:lstStyle/>
          <a:p>
            <a:endParaRPr lang="en-US"/>
          </a:p>
        </p:txBody>
      </p:sp>
      <p:grpSp>
        <p:nvGrpSpPr>
          <p:cNvPr id="53" name="Group 53"/>
          <p:cNvGrpSpPr/>
          <p:nvPr/>
        </p:nvGrpSpPr>
        <p:grpSpPr>
          <a:xfrm>
            <a:off x="1136357" y="6972515"/>
            <a:ext cx="3421688" cy="1125103"/>
            <a:chOff x="0" y="0"/>
            <a:chExt cx="1240294" cy="407828"/>
          </a:xfrm>
        </p:grpSpPr>
        <p:sp>
          <p:nvSpPr>
            <p:cNvPr id="54" name="Freeform 54"/>
            <p:cNvSpPr/>
            <p:nvPr/>
          </p:nvSpPr>
          <p:spPr>
            <a:xfrm>
              <a:off x="0" y="0"/>
              <a:ext cx="1240294" cy="407828"/>
            </a:xfrm>
            <a:custGeom>
              <a:avLst/>
              <a:gdLst/>
              <a:ahLst/>
              <a:cxnLst/>
              <a:rect l="l" t="t" r="r" b="b"/>
              <a:pathLst>
                <a:path w="1240294" h="407828">
                  <a:moveTo>
                    <a:pt x="1037094" y="0"/>
                  </a:moveTo>
                  <a:cubicBezTo>
                    <a:pt x="1149318" y="0"/>
                    <a:pt x="1240294" y="91295"/>
                    <a:pt x="1240294" y="203914"/>
                  </a:cubicBezTo>
                  <a:cubicBezTo>
                    <a:pt x="1240294" y="316532"/>
                    <a:pt x="1149318" y="407828"/>
                    <a:pt x="1037094" y="407828"/>
                  </a:cubicBezTo>
                  <a:lnTo>
                    <a:pt x="203200" y="407828"/>
                  </a:lnTo>
                  <a:cubicBezTo>
                    <a:pt x="90976" y="407828"/>
                    <a:pt x="0" y="316532"/>
                    <a:pt x="0" y="203914"/>
                  </a:cubicBezTo>
                  <a:cubicBezTo>
                    <a:pt x="0" y="91295"/>
                    <a:pt x="90976" y="0"/>
                    <a:pt x="203200" y="0"/>
                  </a:cubicBezTo>
                  <a:close/>
                </a:path>
              </a:pathLst>
            </a:custGeom>
            <a:solidFill>
              <a:srgbClr val="FDB818"/>
            </a:solidFill>
          </p:spPr>
          <p:txBody>
            <a:bodyPr/>
            <a:lstStyle/>
            <a:p>
              <a:endParaRPr lang="en-US"/>
            </a:p>
          </p:txBody>
        </p:sp>
        <p:sp>
          <p:nvSpPr>
            <p:cNvPr id="55" name="TextBox 55"/>
            <p:cNvSpPr txBox="1"/>
            <p:nvPr/>
          </p:nvSpPr>
          <p:spPr>
            <a:xfrm>
              <a:off x="0" y="-9525"/>
              <a:ext cx="1240294" cy="417353"/>
            </a:xfrm>
            <a:prstGeom prst="rect">
              <a:avLst/>
            </a:prstGeom>
          </p:spPr>
          <p:txBody>
            <a:bodyPr lIns="319178" tIns="319178" rIns="319178" bIns="319178" rtlCol="0" anchor="ctr"/>
            <a:lstStyle/>
            <a:p>
              <a:pPr algn="r">
                <a:lnSpc>
                  <a:spcPts val="1800"/>
                </a:lnSpc>
              </a:pPr>
              <a:r>
                <a:rPr lang="en-US" sz="1500" b="1" spc="45">
                  <a:solidFill>
                    <a:srgbClr val="FFFFFF"/>
                  </a:solidFill>
                  <a:latin typeface="Aileron Bold"/>
                  <a:ea typeface="Aileron Bold"/>
                  <a:cs typeface="Aileron Bold"/>
                  <a:sym typeface="Aileron Bold"/>
                </a:rPr>
                <a:t>Student Workers</a:t>
              </a:r>
            </a:p>
            <a:p>
              <a:pPr algn="r">
                <a:lnSpc>
                  <a:spcPts val="1560"/>
                </a:lnSpc>
              </a:pPr>
              <a:r>
                <a:rPr lang="en-US" sz="1300" spc="39">
                  <a:solidFill>
                    <a:srgbClr val="FFFFFF"/>
                  </a:solidFill>
                  <a:latin typeface="Aileron"/>
                  <a:ea typeface="Aileron"/>
                  <a:cs typeface="Aileron"/>
                  <a:sym typeface="Aileron"/>
                </a:rPr>
                <a:t>Program Assistants, Academic Mentors,  Social Media Intern</a:t>
              </a:r>
            </a:p>
          </p:txBody>
        </p:sp>
      </p:grpSp>
      <p:grpSp>
        <p:nvGrpSpPr>
          <p:cNvPr id="56" name="Group 56"/>
          <p:cNvGrpSpPr/>
          <p:nvPr/>
        </p:nvGrpSpPr>
        <p:grpSpPr>
          <a:xfrm>
            <a:off x="247682" y="6972515"/>
            <a:ext cx="1125108" cy="1125103"/>
            <a:chOff x="0" y="0"/>
            <a:chExt cx="6350000" cy="6349975"/>
          </a:xfrm>
        </p:grpSpPr>
        <p:sp>
          <p:nvSpPr>
            <p:cNvPr id="57" name="Freeform 5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6666" r="-6666"/>
              </a:stretch>
            </a:blipFill>
          </p:spPr>
          <p:txBody>
            <a:bodyPr/>
            <a:lstStyle/>
            <a:p>
              <a:endParaRPr lang="en-US"/>
            </a:p>
          </p:txBody>
        </p:sp>
      </p:grpSp>
      <p:sp>
        <p:nvSpPr>
          <p:cNvPr id="58" name="AutoShape 58"/>
          <p:cNvSpPr/>
          <p:nvPr/>
        </p:nvSpPr>
        <p:spPr>
          <a:xfrm flipH="1" flipV="1">
            <a:off x="236534" y="3839385"/>
            <a:ext cx="11148" cy="3695681"/>
          </a:xfrm>
          <a:prstGeom prst="line">
            <a:avLst/>
          </a:prstGeom>
          <a:ln w="9525" cap="flat">
            <a:solidFill>
              <a:srgbClr val="191919"/>
            </a:solidFill>
            <a:prstDash val="solid"/>
            <a:headEnd type="none" w="sm" len="sm"/>
            <a:tailEnd type="none" w="sm" len="sm"/>
          </a:ln>
        </p:spPr>
        <p:txBody>
          <a:bodyPr/>
          <a:lstStyle/>
          <a:p>
            <a:endParaRPr lang="en-US"/>
          </a:p>
        </p:txBody>
      </p:sp>
      <p:sp>
        <p:nvSpPr>
          <p:cNvPr id="59" name="AutoShape 59"/>
          <p:cNvSpPr/>
          <p:nvPr/>
        </p:nvSpPr>
        <p:spPr>
          <a:xfrm flipV="1">
            <a:off x="10447824" y="2655499"/>
            <a:ext cx="0" cy="412993"/>
          </a:xfrm>
          <a:prstGeom prst="line">
            <a:avLst/>
          </a:prstGeom>
          <a:ln w="9525" cap="flat">
            <a:solidFill>
              <a:srgbClr val="191919"/>
            </a:solidFill>
            <a:prstDash val="solid"/>
            <a:headEnd type="none" w="sm" len="sm"/>
            <a:tailEnd type="none" w="sm" len="sm"/>
          </a:ln>
        </p:spPr>
        <p:txBody>
          <a:bodyPr/>
          <a:lstStyle/>
          <a:p>
            <a:endParaRPr lang="en-US"/>
          </a:p>
        </p:txBody>
      </p:sp>
      <p:sp>
        <p:nvSpPr>
          <p:cNvPr id="60" name="AutoShape 60"/>
          <p:cNvSpPr/>
          <p:nvPr/>
        </p:nvSpPr>
        <p:spPr>
          <a:xfrm flipV="1">
            <a:off x="15892438" y="3075604"/>
            <a:ext cx="0" cy="412494"/>
          </a:xfrm>
          <a:prstGeom prst="line">
            <a:avLst/>
          </a:prstGeom>
          <a:ln w="9525" cap="flat">
            <a:solidFill>
              <a:srgbClr val="191919"/>
            </a:solidFill>
            <a:prstDash val="solid"/>
            <a:headEnd type="none" w="sm" len="sm"/>
            <a:tailEnd type="none" w="sm" len="sm"/>
          </a:ln>
        </p:spPr>
        <p:txBody>
          <a:bodyPr/>
          <a:lstStyle/>
          <a:p>
            <a:endParaRPr lang="en-US"/>
          </a:p>
        </p:txBody>
      </p:sp>
      <p:sp>
        <p:nvSpPr>
          <p:cNvPr id="61" name="AutoShape 61"/>
          <p:cNvSpPr/>
          <p:nvPr/>
        </p:nvSpPr>
        <p:spPr>
          <a:xfrm flipV="1">
            <a:off x="15905815" y="4608433"/>
            <a:ext cx="0" cy="412494"/>
          </a:xfrm>
          <a:prstGeom prst="line">
            <a:avLst/>
          </a:prstGeom>
          <a:ln w="9525" cap="flat">
            <a:solidFill>
              <a:srgbClr val="191919"/>
            </a:solidFill>
            <a:prstDash val="solid"/>
            <a:headEnd type="none" w="sm" len="sm"/>
            <a:tailEnd type="none" w="sm" len="sm"/>
          </a:ln>
        </p:spPr>
        <p:txBody>
          <a:bodyPr/>
          <a:lstStyle/>
          <a:p>
            <a:endParaRPr lang="en-US"/>
          </a:p>
        </p:txBody>
      </p:sp>
      <p:sp>
        <p:nvSpPr>
          <p:cNvPr id="62" name="TextBox 62"/>
          <p:cNvSpPr txBox="1"/>
          <p:nvPr/>
        </p:nvSpPr>
        <p:spPr>
          <a:xfrm>
            <a:off x="1372790" y="174670"/>
            <a:ext cx="15212748" cy="1034543"/>
          </a:xfrm>
          <a:prstGeom prst="rect">
            <a:avLst/>
          </a:prstGeom>
        </p:spPr>
        <p:txBody>
          <a:bodyPr lIns="0" tIns="0" rIns="0" bIns="0" rtlCol="0" anchor="t">
            <a:spAutoFit/>
          </a:bodyPr>
          <a:lstStyle/>
          <a:p>
            <a:pPr marL="0" lvl="0" indent="0" algn="ctr">
              <a:lnSpc>
                <a:spcPts val="8383"/>
              </a:lnSpc>
              <a:spcBef>
                <a:spcPct val="0"/>
              </a:spcBef>
            </a:pPr>
            <a:r>
              <a:rPr lang="en-US" sz="6399" b="1" spc="191">
                <a:solidFill>
                  <a:srgbClr val="02488C"/>
                </a:solidFill>
                <a:latin typeface="One Little Font Bold"/>
                <a:ea typeface="One Little Font Bold"/>
                <a:cs typeface="One Little Font Bold"/>
                <a:sym typeface="One Little Font Bold"/>
              </a:rPr>
              <a:t>GET TO KNOW THE EOC TEAM</a:t>
            </a:r>
          </a:p>
        </p:txBody>
      </p:sp>
      <p:sp>
        <p:nvSpPr>
          <p:cNvPr id="63" name="Freeform 63"/>
          <p:cNvSpPr/>
          <p:nvPr/>
        </p:nvSpPr>
        <p:spPr>
          <a:xfrm>
            <a:off x="10562225" y="6418771"/>
            <a:ext cx="3471825" cy="3381165"/>
          </a:xfrm>
          <a:custGeom>
            <a:avLst/>
            <a:gdLst/>
            <a:ahLst/>
            <a:cxnLst/>
            <a:rect l="l" t="t" r="r" b="b"/>
            <a:pathLst>
              <a:path w="3471825" h="3381165">
                <a:moveTo>
                  <a:pt x="0" y="0"/>
                </a:moveTo>
                <a:lnTo>
                  <a:pt x="3471825" y="0"/>
                </a:lnTo>
                <a:lnTo>
                  <a:pt x="3471825" y="3381165"/>
                </a:lnTo>
                <a:lnTo>
                  <a:pt x="0" y="3381165"/>
                </a:lnTo>
                <a:lnTo>
                  <a:pt x="0" y="0"/>
                </a:lnTo>
                <a:close/>
              </a:path>
            </a:pathLst>
          </a:custGeom>
          <a:blipFill>
            <a:blip r:embed="rId8"/>
            <a:stretch>
              <a:fillRect l="-370" t="-1631" r="-370"/>
            </a:stretch>
          </a:blipFill>
        </p:spPr>
        <p:txBody>
          <a:bodyPr/>
          <a:lstStyle/>
          <a:p>
            <a:endParaRPr lang="en-US"/>
          </a:p>
        </p:txBody>
      </p:sp>
      <p:sp>
        <p:nvSpPr>
          <p:cNvPr id="64" name="Freeform 64"/>
          <p:cNvSpPr/>
          <p:nvPr/>
        </p:nvSpPr>
        <p:spPr>
          <a:xfrm>
            <a:off x="436125" y="1293919"/>
            <a:ext cx="2712694" cy="1525891"/>
          </a:xfrm>
          <a:custGeom>
            <a:avLst/>
            <a:gdLst/>
            <a:ahLst/>
            <a:cxnLst/>
            <a:rect l="l" t="t" r="r" b="b"/>
            <a:pathLst>
              <a:path w="2712694" h="1525891">
                <a:moveTo>
                  <a:pt x="0" y="0"/>
                </a:moveTo>
                <a:lnTo>
                  <a:pt x="2712694" y="0"/>
                </a:lnTo>
                <a:lnTo>
                  <a:pt x="2712694" y="1525890"/>
                </a:lnTo>
                <a:lnTo>
                  <a:pt x="0" y="1525890"/>
                </a:lnTo>
                <a:lnTo>
                  <a:pt x="0" y="0"/>
                </a:lnTo>
                <a:close/>
              </a:path>
            </a:pathLst>
          </a:custGeom>
          <a:blipFill>
            <a:blip r:embed="rId9"/>
            <a:stretch>
              <a:fillRect/>
            </a:stretch>
          </a:blipFill>
        </p:spPr>
        <p:txBody>
          <a:bodyPr/>
          <a:lstStyle/>
          <a:p>
            <a:endParaRPr lang="en-US"/>
          </a:p>
        </p:txBody>
      </p:sp>
      <p:sp>
        <p:nvSpPr>
          <p:cNvPr id="65" name="Freeform 65"/>
          <p:cNvSpPr/>
          <p:nvPr/>
        </p:nvSpPr>
        <p:spPr>
          <a:xfrm rot="2073573">
            <a:off x="16022467" y="8017863"/>
            <a:ext cx="2835790" cy="2807433"/>
          </a:xfrm>
          <a:custGeom>
            <a:avLst/>
            <a:gdLst/>
            <a:ahLst/>
            <a:cxnLst/>
            <a:rect l="l" t="t" r="r" b="b"/>
            <a:pathLst>
              <a:path w="2835790" h="2807433">
                <a:moveTo>
                  <a:pt x="0" y="0"/>
                </a:moveTo>
                <a:lnTo>
                  <a:pt x="2835790" y="0"/>
                </a:lnTo>
                <a:lnTo>
                  <a:pt x="2835790" y="2807433"/>
                </a:lnTo>
                <a:lnTo>
                  <a:pt x="0" y="2807433"/>
                </a:lnTo>
                <a:lnTo>
                  <a:pt x="0" y="0"/>
                </a:lnTo>
                <a:close/>
              </a:path>
            </a:pathLst>
          </a:custGeom>
          <a:blipFill>
            <a:blip r:embed="rId10">
              <a:extLst>
                <a:ext uri="{96DAC541-7B7A-43D3-8B79-37D633B846F1}">
                  <asvg:svgBlip xmlns:asvg="http://schemas.microsoft.com/office/drawing/2016/SVG/main" r:embed="rId11"/>
                </a:ext>
              </a:extLst>
            </a:blip>
            <a:stretch>
              <a:fillRect t="-103" b="-103"/>
            </a:stretch>
          </a:blipFill>
        </p:spPr>
        <p:txBody>
          <a:bodyPr/>
          <a:lstStyle/>
          <a:p>
            <a:endParaRPr lang="en-US"/>
          </a:p>
        </p:txBody>
      </p:sp>
      <p:sp>
        <p:nvSpPr>
          <p:cNvPr id="66" name="Freeform 66"/>
          <p:cNvSpPr/>
          <p:nvPr/>
        </p:nvSpPr>
        <p:spPr>
          <a:xfrm rot="-4427428">
            <a:off x="123413" y="8586289"/>
            <a:ext cx="2025887" cy="2048936"/>
          </a:xfrm>
          <a:custGeom>
            <a:avLst/>
            <a:gdLst/>
            <a:ahLst/>
            <a:cxnLst/>
            <a:rect l="l" t="t" r="r" b="b"/>
            <a:pathLst>
              <a:path w="2025887" h="2048936">
                <a:moveTo>
                  <a:pt x="0" y="0"/>
                </a:moveTo>
                <a:lnTo>
                  <a:pt x="2025887" y="0"/>
                </a:lnTo>
                <a:lnTo>
                  <a:pt x="2025887" y="2048937"/>
                </a:lnTo>
                <a:lnTo>
                  <a:pt x="0" y="2048937"/>
                </a:lnTo>
                <a:lnTo>
                  <a:pt x="0" y="0"/>
                </a:lnTo>
                <a:close/>
              </a:path>
            </a:pathLst>
          </a:custGeom>
          <a:blipFill>
            <a:blip r:embed="rId12">
              <a:extLst>
                <a:ext uri="{96DAC541-7B7A-43D3-8B79-37D633B846F1}">
                  <asvg:svgBlip xmlns:asvg="http://schemas.microsoft.com/office/drawing/2016/SVG/main" r:embed="rId13"/>
                </a:ext>
              </a:extLst>
            </a:blip>
            <a:stretch>
              <a:fillRect l="-568" r="-568"/>
            </a:stretch>
          </a:blipFill>
        </p:spPr>
        <p:txBody>
          <a:bodyPr/>
          <a:lstStyle/>
          <a:p>
            <a:endParaRPr lang="en-US"/>
          </a:p>
        </p:txBody>
      </p:sp>
      <p:sp>
        <p:nvSpPr>
          <p:cNvPr id="67" name="Freeform 67"/>
          <p:cNvSpPr/>
          <p:nvPr/>
        </p:nvSpPr>
        <p:spPr>
          <a:xfrm rot="2700000" flipH="1" flipV="1">
            <a:off x="6768229" y="7305216"/>
            <a:ext cx="2656210" cy="2778947"/>
          </a:xfrm>
          <a:custGeom>
            <a:avLst/>
            <a:gdLst/>
            <a:ahLst/>
            <a:cxnLst/>
            <a:rect l="l" t="t" r="r" b="b"/>
            <a:pathLst>
              <a:path w="2656210" h="2778947">
                <a:moveTo>
                  <a:pt x="2656210" y="2778947"/>
                </a:moveTo>
                <a:lnTo>
                  <a:pt x="0" y="2778947"/>
                </a:lnTo>
                <a:lnTo>
                  <a:pt x="0" y="0"/>
                </a:lnTo>
                <a:lnTo>
                  <a:pt x="2656210" y="0"/>
                </a:lnTo>
                <a:lnTo>
                  <a:pt x="2656210" y="2778947"/>
                </a:lnTo>
                <a:close/>
              </a:path>
            </a:pathLst>
          </a:custGeom>
          <a:blipFill>
            <a:blip r:embed="rId14">
              <a:extLst>
                <a:ext uri="{96DAC541-7B7A-43D3-8B79-37D633B846F1}">
                  <asvg:svgBlip xmlns:asvg="http://schemas.microsoft.com/office/drawing/2016/SVG/main" r:embed="rId15"/>
                </a:ext>
              </a:extLst>
            </a:blip>
            <a:stretch>
              <a:fillRect l="-877" r="-877"/>
            </a:stretch>
          </a:blipFill>
        </p:spPr>
        <p:txBody>
          <a:bodyPr/>
          <a:lstStyle/>
          <a:p>
            <a:endParaRPr lang="en-US"/>
          </a:p>
        </p:txBody>
      </p:sp>
      <p:sp>
        <p:nvSpPr>
          <p:cNvPr id="68" name="Freeform 68"/>
          <p:cNvSpPr/>
          <p:nvPr/>
        </p:nvSpPr>
        <p:spPr>
          <a:xfrm>
            <a:off x="2718333" y="9421579"/>
            <a:ext cx="3142058" cy="378357"/>
          </a:xfrm>
          <a:custGeom>
            <a:avLst/>
            <a:gdLst/>
            <a:ahLst/>
            <a:cxnLst/>
            <a:rect l="l" t="t" r="r" b="b"/>
            <a:pathLst>
              <a:path w="3142058" h="378357">
                <a:moveTo>
                  <a:pt x="0" y="0"/>
                </a:moveTo>
                <a:lnTo>
                  <a:pt x="3142057" y="0"/>
                </a:lnTo>
                <a:lnTo>
                  <a:pt x="3142057" y="378357"/>
                </a:lnTo>
                <a:lnTo>
                  <a:pt x="0" y="378357"/>
                </a:lnTo>
                <a:lnTo>
                  <a:pt x="0" y="0"/>
                </a:lnTo>
                <a:close/>
              </a:path>
            </a:pathLst>
          </a:custGeom>
          <a:blipFill>
            <a:blip r:embed="rId16">
              <a:extLst>
                <a:ext uri="{96DAC541-7B7A-43D3-8B79-37D633B846F1}">
                  <asvg:svgBlip xmlns:asvg="http://schemas.microsoft.com/office/drawing/2016/SVG/main" r:embed="rId17"/>
                </a:ext>
              </a:extLst>
            </a:blip>
            <a:stretch>
              <a:fillRect t="-4508" b="-4508"/>
            </a:stretch>
          </a:blipFill>
        </p:spPr>
        <p:txBody>
          <a:bodyPr/>
          <a:lstStyle/>
          <a:p>
            <a:endParaRPr lang="en-US"/>
          </a:p>
        </p:txBody>
      </p:sp>
      <p:sp>
        <p:nvSpPr>
          <p:cNvPr id="69" name="AutoShape 60">
            <a:extLst>
              <a:ext uri="{FF2B5EF4-FFF2-40B4-BE49-F238E27FC236}">
                <a16:creationId xmlns:a16="http://schemas.microsoft.com/office/drawing/2014/main" id="{CA335519-F091-3964-6366-8A4E5B511CAD}"/>
              </a:ext>
            </a:extLst>
          </p:cNvPr>
          <p:cNvSpPr/>
          <p:nvPr/>
        </p:nvSpPr>
        <p:spPr>
          <a:xfrm flipV="1">
            <a:off x="2582691" y="5021925"/>
            <a:ext cx="0" cy="412494"/>
          </a:xfrm>
          <a:prstGeom prst="line">
            <a:avLst/>
          </a:prstGeom>
          <a:ln w="9525" cap="flat">
            <a:solidFill>
              <a:srgbClr val="191919"/>
            </a:solidFill>
            <a:prstDash val="solid"/>
            <a:headEnd type="none" w="sm" len="sm"/>
            <a:tailEnd type="none" w="sm" len="sm"/>
          </a:ln>
        </p:spPr>
        <p:txBody>
          <a:bodyPr/>
          <a:lstStyle/>
          <a:p>
            <a:endParaRPr lang="en-US"/>
          </a:p>
        </p:txBody>
      </p:sp>
      <p:sp>
        <p:nvSpPr>
          <p:cNvPr id="70" name="AutoShape 60">
            <a:extLst>
              <a:ext uri="{FF2B5EF4-FFF2-40B4-BE49-F238E27FC236}">
                <a16:creationId xmlns:a16="http://schemas.microsoft.com/office/drawing/2014/main" id="{A3FE90EA-2049-F44A-3093-F7303A145A1F}"/>
              </a:ext>
            </a:extLst>
          </p:cNvPr>
          <p:cNvSpPr/>
          <p:nvPr/>
        </p:nvSpPr>
        <p:spPr>
          <a:xfrm flipV="1">
            <a:off x="7079118" y="5021925"/>
            <a:ext cx="0" cy="412494"/>
          </a:xfrm>
          <a:prstGeom prst="line">
            <a:avLst/>
          </a:prstGeom>
          <a:ln w="9525" cap="flat">
            <a:solidFill>
              <a:srgbClr val="191919"/>
            </a:solidFill>
            <a:prstDash val="solid"/>
            <a:headEnd type="none" w="sm" len="sm"/>
            <a:tailEnd type="none" w="sm" len="sm"/>
          </a:ln>
        </p:spPr>
        <p:txBody>
          <a:bodyPr/>
          <a:lstStyle/>
          <a:p>
            <a:endParaRPr lang="en-US"/>
          </a:p>
        </p:txBody>
      </p:sp>
      <p:sp>
        <p:nvSpPr>
          <p:cNvPr id="71" name="AutoShape 60">
            <a:extLst>
              <a:ext uri="{FF2B5EF4-FFF2-40B4-BE49-F238E27FC236}">
                <a16:creationId xmlns:a16="http://schemas.microsoft.com/office/drawing/2014/main" id="{8F991AF6-9378-6DCF-234F-2FE597FB7354}"/>
              </a:ext>
            </a:extLst>
          </p:cNvPr>
          <p:cNvSpPr/>
          <p:nvPr/>
        </p:nvSpPr>
        <p:spPr>
          <a:xfrm flipV="1">
            <a:off x="7239000" y="6566824"/>
            <a:ext cx="0" cy="412494"/>
          </a:xfrm>
          <a:prstGeom prst="line">
            <a:avLst/>
          </a:prstGeom>
          <a:ln w="9525" cap="flat">
            <a:solidFill>
              <a:srgbClr val="191919"/>
            </a:solidFill>
            <a:prstDash val="solid"/>
            <a:headEnd type="none" w="sm" len="sm"/>
            <a:tailEnd type="none" w="sm" len="sm"/>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Freeform 2"/>
          <p:cNvSpPr/>
          <p:nvPr/>
        </p:nvSpPr>
        <p:spPr>
          <a:xfrm>
            <a:off x="-2762223" y="8215700"/>
            <a:ext cx="6009542" cy="5692675"/>
          </a:xfrm>
          <a:custGeom>
            <a:avLst/>
            <a:gdLst/>
            <a:ahLst/>
            <a:cxnLst/>
            <a:rect l="l" t="t" r="r" b="b"/>
            <a:pathLst>
              <a:path w="6009542" h="5692675">
                <a:moveTo>
                  <a:pt x="0" y="0"/>
                </a:moveTo>
                <a:lnTo>
                  <a:pt x="6009542" y="0"/>
                </a:lnTo>
                <a:lnTo>
                  <a:pt x="6009542" y="5692675"/>
                </a:lnTo>
                <a:lnTo>
                  <a:pt x="0" y="5692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826667">
            <a:off x="-2323871" y="2262134"/>
            <a:ext cx="4737017" cy="5019960"/>
          </a:xfrm>
          <a:custGeom>
            <a:avLst/>
            <a:gdLst/>
            <a:ahLst/>
            <a:cxnLst/>
            <a:rect l="l" t="t" r="r" b="b"/>
            <a:pathLst>
              <a:path w="4737017" h="5019960">
                <a:moveTo>
                  <a:pt x="0" y="0"/>
                </a:moveTo>
                <a:lnTo>
                  <a:pt x="4737017" y="0"/>
                </a:lnTo>
                <a:lnTo>
                  <a:pt x="4737017" y="5019960"/>
                </a:lnTo>
                <a:lnTo>
                  <a:pt x="0" y="5019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1137852">
            <a:off x="15346504" y="-2996266"/>
            <a:ext cx="6254065" cy="5992531"/>
          </a:xfrm>
          <a:custGeom>
            <a:avLst/>
            <a:gdLst/>
            <a:ahLst/>
            <a:cxnLst/>
            <a:rect l="l" t="t" r="r" b="b"/>
            <a:pathLst>
              <a:path w="6254065" h="5992531">
                <a:moveTo>
                  <a:pt x="0" y="0"/>
                </a:moveTo>
                <a:lnTo>
                  <a:pt x="6254065" y="0"/>
                </a:lnTo>
                <a:lnTo>
                  <a:pt x="6254065" y="5992532"/>
                </a:lnTo>
                <a:lnTo>
                  <a:pt x="0" y="59925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791510">
            <a:off x="15428338" y="8229600"/>
            <a:ext cx="6375042" cy="4114800"/>
          </a:xfrm>
          <a:custGeom>
            <a:avLst/>
            <a:gdLst/>
            <a:ahLst/>
            <a:cxnLst/>
            <a:rect l="l" t="t" r="r" b="b"/>
            <a:pathLst>
              <a:path w="6375042" h="4114800">
                <a:moveTo>
                  <a:pt x="0" y="0"/>
                </a:moveTo>
                <a:lnTo>
                  <a:pt x="6375043" y="0"/>
                </a:lnTo>
                <a:lnTo>
                  <a:pt x="63750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rot="-2700000">
            <a:off x="15512703" y="3086100"/>
            <a:ext cx="4318969" cy="4114800"/>
          </a:xfrm>
          <a:custGeom>
            <a:avLst/>
            <a:gdLst/>
            <a:ahLst/>
            <a:cxnLst/>
            <a:rect l="l" t="t" r="r" b="b"/>
            <a:pathLst>
              <a:path w="4318969" h="4114800">
                <a:moveTo>
                  <a:pt x="0" y="0"/>
                </a:moveTo>
                <a:lnTo>
                  <a:pt x="4318970" y="0"/>
                </a:lnTo>
                <a:lnTo>
                  <a:pt x="431897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TextBox 7"/>
          <p:cNvSpPr txBox="1"/>
          <p:nvPr/>
        </p:nvSpPr>
        <p:spPr>
          <a:xfrm>
            <a:off x="3495593" y="435255"/>
            <a:ext cx="11866346" cy="1181100"/>
          </a:xfrm>
          <a:prstGeom prst="rect">
            <a:avLst/>
          </a:prstGeom>
        </p:spPr>
        <p:txBody>
          <a:bodyPr lIns="0" tIns="0" rIns="0" bIns="0" rtlCol="0" anchor="t">
            <a:spAutoFit/>
          </a:bodyPr>
          <a:lstStyle/>
          <a:p>
            <a:pPr algn="ctr">
              <a:lnSpc>
                <a:spcPts val="9240"/>
              </a:lnSpc>
            </a:pPr>
            <a:r>
              <a:rPr lang="en-US" sz="7700">
                <a:solidFill>
                  <a:srgbClr val="02488C"/>
                </a:solidFill>
                <a:latin typeface="One Little Font"/>
                <a:ea typeface="One Little Font"/>
                <a:cs typeface="One Little Font"/>
                <a:sym typeface="One Little Font"/>
              </a:rPr>
              <a:t>Who is the EOC?</a:t>
            </a:r>
          </a:p>
        </p:txBody>
      </p:sp>
      <p:sp>
        <p:nvSpPr>
          <p:cNvPr id="8" name="Freeform 8"/>
          <p:cNvSpPr/>
          <p:nvPr/>
        </p:nvSpPr>
        <p:spPr>
          <a:xfrm rot="-5127451">
            <a:off x="304898" y="-1738206"/>
            <a:ext cx="3628133" cy="3476411"/>
          </a:xfrm>
          <a:custGeom>
            <a:avLst/>
            <a:gdLst/>
            <a:ahLst/>
            <a:cxnLst/>
            <a:rect l="l" t="t" r="r" b="b"/>
            <a:pathLst>
              <a:path w="3628133" h="3476411">
                <a:moveTo>
                  <a:pt x="0" y="0"/>
                </a:moveTo>
                <a:lnTo>
                  <a:pt x="3628133" y="0"/>
                </a:lnTo>
                <a:lnTo>
                  <a:pt x="3628133" y="3476412"/>
                </a:lnTo>
                <a:lnTo>
                  <a:pt x="0" y="34764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651860" y="0"/>
            <a:ext cx="4774197" cy="5246370"/>
            <a:chOff x="0" y="0"/>
            <a:chExt cx="5778500" cy="6350000"/>
          </a:xfrm>
        </p:grpSpPr>
        <p:sp>
          <p:nvSpPr>
            <p:cNvPr id="10" name="Freeform 10"/>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15"/>
              <a:stretch>
                <a:fillRect l="-46932" r="-18202"/>
              </a:stretch>
            </a:blipFill>
            <a:ln w="152400" cap="sq">
              <a:solidFill>
                <a:srgbClr val="B58500"/>
              </a:solidFill>
              <a:prstDash val="solid"/>
              <a:miter/>
            </a:ln>
          </p:spPr>
          <p:txBody>
            <a:bodyPr/>
            <a:lstStyle/>
            <a:p>
              <a:endParaRPr lang="en-US"/>
            </a:p>
          </p:txBody>
        </p:sp>
      </p:grpSp>
      <p:grpSp>
        <p:nvGrpSpPr>
          <p:cNvPr id="11" name="Group 11"/>
          <p:cNvGrpSpPr/>
          <p:nvPr/>
        </p:nvGrpSpPr>
        <p:grpSpPr>
          <a:xfrm>
            <a:off x="6069352" y="2784231"/>
            <a:ext cx="10042629" cy="2307870"/>
            <a:chOff x="0" y="0"/>
            <a:chExt cx="13390172" cy="3077160"/>
          </a:xfrm>
        </p:grpSpPr>
        <p:sp>
          <p:nvSpPr>
            <p:cNvPr id="12" name="TextBox 12"/>
            <p:cNvSpPr txBox="1"/>
            <p:nvPr/>
          </p:nvSpPr>
          <p:spPr>
            <a:xfrm>
              <a:off x="0" y="1426795"/>
              <a:ext cx="13390172" cy="1650365"/>
            </a:xfrm>
            <a:prstGeom prst="rect">
              <a:avLst/>
            </a:prstGeom>
          </p:spPr>
          <p:txBody>
            <a:bodyPr lIns="0" tIns="0" rIns="0" bIns="0" rtlCol="0" anchor="t">
              <a:spAutoFit/>
            </a:bodyPr>
            <a:lstStyle/>
            <a:p>
              <a:pPr algn="l">
                <a:lnSpc>
                  <a:spcPts val="3300"/>
                </a:lnSpc>
              </a:pPr>
              <a:r>
                <a:rPr lang="en-US" sz="2200" b="1">
                  <a:solidFill>
                    <a:srgbClr val="02488C"/>
                  </a:solidFill>
                  <a:latin typeface="Poppins Medium"/>
                  <a:ea typeface="Poppins Medium"/>
                  <a:cs typeface="Poppins Medium"/>
                  <a:sym typeface="Poppins Medium"/>
                </a:rPr>
                <a:t>"</a:t>
              </a:r>
              <a:r>
                <a:rPr lang="en-US" sz="2200" b="1">
                  <a:solidFill>
                    <a:srgbClr val="02488C"/>
                  </a:solidFill>
                  <a:latin typeface="Poppins Semi-Bold"/>
                  <a:ea typeface="Poppins Semi-Bold"/>
                  <a:cs typeface="Poppins Semi-Bold"/>
                  <a:sym typeface="Poppins Semi-Bold"/>
                </a:rPr>
                <a:t>The University EOC is dedicated to building more equitable pathways for all students to gain the potential to enroll at the University of Pittsburgh or other selective colleges and universities" (Cudd, 2022)</a:t>
              </a:r>
            </a:p>
          </p:txBody>
        </p:sp>
        <p:sp>
          <p:nvSpPr>
            <p:cNvPr id="13" name="TextBox 13"/>
            <p:cNvSpPr txBox="1"/>
            <p:nvPr/>
          </p:nvSpPr>
          <p:spPr>
            <a:xfrm>
              <a:off x="0" y="0"/>
              <a:ext cx="13390172" cy="1028700"/>
            </a:xfrm>
            <a:prstGeom prst="rect">
              <a:avLst/>
            </a:prstGeom>
          </p:spPr>
          <p:txBody>
            <a:bodyPr lIns="0" tIns="0" rIns="0" bIns="0" rtlCol="0" anchor="t">
              <a:spAutoFit/>
            </a:bodyPr>
            <a:lstStyle/>
            <a:p>
              <a:pPr algn="l">
                <a:lnSpc>
                  <a:spcPts val="6120"/>
                </a:lnSpc>
              </a:pPr>
              <a:r>
                <a:rPr lang="en-US" sz="5100">
                  <a:solidFill>
                    <a:srgbClr val="FDB818"/>
                  </a:solidFill>
                  <a:latin typeface="One Little Font"/>
                  <a:ea typeface="One Little Font"/>
                  <a:cs typeface="One Little Font"/>
                  <a:sym typeface="One Little Font"/>
                </a:rPr>
                <a:t>Vision Statement</a:t>
              </a:r>
            </a:p>
          </p:txBody>
        </p:sp>
      </p:grpSp>
      <p:grpSp>
        <p:nvGrpSpPr>
          <p:cNvPr id="14" name="Group 14"/>
          <p:cNvGrpSpPr/>
          <p:nvPr/>
        </p:nvGrpSpPr>
        <p:grpSpPr>
          <a:xfrm>
            <a:off x="3247319" y="6161728"/>
            <a:ext cx="9739073" cy="3927120"/>
            <a:chOff x="0" y="0"/>
            <a:chExt cx="12985430" cy="5236160"/>
          </a:xfrm>
        </p:grpSpPr>
        <p:sp>
          <p:nvSpPr>
            <p:cNvPr id="15" name="TextBox 15"/>
            <p:cNvSpPr txBox="1"/>
            <p:nvPr/>
          </p:nvSpPr>
          <p:spPr>
            <a:xfrm>
              <a:off x="0" y="1350595"/>
              <a:ext cx="12985430" cy="3885565"/>
            </a:xfrm>
            <a:prstGeom prst="rect">
              <a:avLst/>
            </a:prstGeom>
          </p:spPr>
          <p:txBody>
            <a:bodyPr lIns="0" tIns="0" rIns="0" bIns="0" rtlCol="0" anchor="t">
              <a:spAutoFit/>
            </a:bodyPr>
            <a:lstStyle/>
            <a:p>
              <a:pPr algn="l">
                <a:lnSpc>
                  <a:spcPts val="3300"/>
                </a:lnSpc>
              </a:pPr>
              <a:r>
                <a:rPr lang="en-US" sz="2200" b="1">
                  <a:solidFill>
                    <a:srgbClr val="02488C"/>
                  </a:solidFill>
                  <a:latin typeface="Poppins Medium"/>
                  <a:ea typeface="Poppins Medium"/>
                  <a:cs typeface="Poppins Medium"/>
                  <a:sym typeface="Poppins Medium"/>
                </a:rPr>
                <a:t>Th</a:t>
              </a:r>
              <a:r>
                <a:rPr lang="en-US" sz="2200" b="1">
                  <a:solidFill>
                    <a:srgbClr val="02488C"/>
                  </a:solidFill>
                  <a:latin typeface="Poppins Semi-Bold"/>
                  <a:ea typeface="Poppins Semi-Bold"/>
                  <a:cs typeface="Poppins Semi-Bold"/>
                  <a:sym typeface="Poppins Semi-Bold"/>
                </a:rPr>
                <a:t>e mission of the University Educational Outreach Center (EOC) is to serve as the epicenter for all University of Pittsburgh academic outreach efforts. The Center maintains an infrastructure that operationalizes collaborations and leverages the assets of the university and external communities to enhance college admissions from matriculation through graduation for underserved and underrepresented students</a:t>
              </a:r>
            </a:p>
          </p:txBody>
        </p:sp>
        <p:sp>
          <p:nvSpPr>
            <p:cNvPr id="16" name="TextBox 16"/>
            <p:cNvSpPr txBox="1"/>
            <p:nvPr/>
          </p:nvSpPr>
          <p:spPr>
            <a:xfrm>
              <a:off x="0" y="0"/>
              <a:ext cx="12985430" cy="952500"/>
            </a:xfrm>
            <a:prstGeom prst="rect">
              <a:avLst/>
            </a:prstGeom>
          </p:spPr>
          <p:txBody>
            <a:bodyPr lIns="0" tIns="0" rIns="0" bIns="0" rtlCol="0" anchor="t">
              <a:spAutoFit/>
            </a:bodyPr>
            <a:lstStyle/>
            <a:p>
              <a:pPr algn="l">
                <a:lnSpc>
                  <a:spcPts val="5640"/>
                </a:lnSpc>
              </a:pPr>
              <a:r>
                <a:rPr lang="en-US" sz="4700">
                  <a:solidFill>
                    <a:srgbClr val="FDB818"/>
                  </a:solidFill>
                  <a:latin typeface="One Little Font"/>
                  <a:ea typeface="One Little Font"/>
                  <a:cs typeface="One Little Font"/>
                  <a:sym typeface="One Little Font"/>
                </a:rPr>
                <a:t>Mission Statement</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E7"/>
        </a:solidFill>
        <a:effectLst/>
      </p:bgPr>
    </p:bg>
    <p:spTree>
      <p:nvGrpSpPr>
        <p:cNvPr id="1" name=""/>
        <p:cNvGrpSpPr/>
        <p:nvPr/>
      </p:nvGrpSpPr>
      <p:grpSpPr>
        <a:xfrm>
          <a:off x="0" y="0"/>
          <a:ext cx="0" cy="0"/>
          <a:chOff x="0" y="0"/>
          <a:chExt cx="0" cy="0"/>
        </a:xfrm>
      </p:grpSpPr>
      <p:sp>
        <p:nvSpPr>
          <p:cNvPr id="2" name="Freeform 2"/>
          <p:cNvSpPr/>
          <p:nvPr/>
        </p:nvSpPr>
        <p:spPr>
          <a:xfrm>
            <a:off x="1338575" y="2778283"/>
            <a:ext cx="3752977" cy="1548103"/>
          </a:xfrm>
          <a:custGeom>
            <a:avLst/>
            <a:gdLst/>
            <a:ahLst/>
            <a:cxnLst/>
            <a:rect l="l" t="t" r="r" b="b"/>
            <a:pathLst>
              <a:path w="3752977" h="1548103">
                <a:moveTo>
                  <a:pt x="0" y="0"/>
                </a:moveTo>
                <a:lnTo>
                  <a:pt x="3752977" y="0"/>
                </a:lnTo>
                <a:lnTo>
                  <a:pt x="3752977" y="1548103"/>
                </a:lnTo>
                <a:lnTo>
                  <a:pt x="0" y="1548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588376" y="2754575"/>
            <a:ext cx="3253375" cy="1571811"/>
            <a:chOff x="0" y="0"/>
            <a:chExt cx="847359" cy="409387"/>
          </a:xfrm>
        </p:grpSpPr>
        <p:sp>
          <p:nvSpPr>
            <p:cNvPr id="4" name="Freeform 4"/>
            <p:cNvSpPr/>
            <p:nvPr/>
          </p:nvSpPr>
          <p:spPr>
            <a:xfrm>
              <a:off x="0" y="0"/>
              <a:ext cx="847359" cy="409387"/>
            </a:xfrm>
            <a:custGeom>
              <a:avLst/>
              <a:gdLst/>
              <a:ahLst/>
              <a:cxnLst/>
              <a:rect l="l" t="t" r="r" b="b"/>
              <a:pathLst>
                <a:path w="847359" h="409387">
                  <a:moveTo>
                    <a:pt x="23797" y="0"/>
                  </a:moveTo>
                  <a:lnTo>
                    <a:pt x="823562" y="0"/>
                  </a:lnTo>
                  <a:cubicBezTo>
                    <a:pt x="829874" y="0"/>
                    <a:pt x="835926" y="2507"/>
                    <a:pt x="840389" y="6970"/>
                  </a:cubicBezTo>
                  <a:cubicBezTo>
                    <a:pt x="844852" y="11433"/>
                    <a:pt x="847359" y="17485"/>
                    <a:pt x="847359" y="23797"/>
                  </a:cubicBezTo>
                  <a:lnTo>
                    <a:pt x="847359" y="385590"/>
                  </a:lnTo>
                  <a:cubicBezTo>
                    <a:pt x="847359" y="398733"/>
                    <a:pt x="836705" y="409387"/>
                    <a:pt x="823562" y="409387"/>
                  </a:cubicBezTo>
                  <a:lnTo>
                    <a:pt x="23797" y="409387"/>
                  </a:lnTo>
                  <a:cubicBezTo>
                    <a:pt x="10654" y="409387"/>
                    <a:pt x="0" y="398733"/>
                    <a:pt x="0" y="385590"/>
                  </a:cubicBezTo>
                  <a:lnTo>
                    <a:pt x="0" y="23797"/>
                  </a:lnTo>
                  <a:cubicBezTo>
                    <a:pt x="0" y="10654"/>
                    <a:pt x="10654" y="0"/>
                    <a:pt x="23797" y="0"/>
                  </a:cubicBezTo>
                  <a:close/>
                </a:path>
              </a:pathLst>
            </a:custGeom>
            <a:solidFill>
              <a:srgbClr val="000000">
                <a:alpha val="0"/>
              </a:srgbClr>
            </a:solidFill>
            <a:ln cap="sq">
              <a:noFill/>
              <a:prstDash val="solid"/>
              <a:miter/>
            </a:ln>
          </p:spPr>
          <p:txBody>
            <a:bodyPr/>
            <a:lstStyle/>
            <a:p>
              <a:endParaRPr lang="en-US"/>
            </a:p>
          </p:txBody>
        </p:sp>
        <p:sp>
          <p:nvSpPr>
            <p:cNvPr id="5" name="TextBox 5"/>
            <p:cNvSpPr txBox="1"/>
            <p:nvPr/>
          </p:nvSpPr>
          <p:spPr>
            <a:xfrm>
              <a:off x="0" y="-76200"/>
              <a:ext cx="847359" cy="485587"/>
            </a:xfrm>
            <a:prstGeom prst="rect">
              <a:avLst/>
            </a:prstGeom>
          </p:spPr>
          <p:txBody>
            <a:bodyPr lIns="192635" tIns="192635" rIns="192635" bIns="192635" rtlCol="0" anchor="ctr"/>
            <a:lstStyle/>
            <a:p>
              <a:pPr algn="ctr">
                <a:lnSpc>
                  <a:spcPts val="5319"/>
                </a:lnSpc>
              </a:pPr>
              <a:r>
                <a:rPr lang="en-US" sz="3799" b="1">
                  <a:solidFill>
                    <a:srgbClr val="FFFFFF"/>
                  </a:solidFill>
                  <a:latin typeface="Quicksand 1 Bold"/>
                  <a:ea typeface="Quicksand 1 Bold"/>
                  <a:cs typeface="Quicksand 1 Bold"/>
                  <a:sym typeface="Quicksand 1 Bold"/>
                </a:rPr>
                <a:t>Equity </a:t>
              </a:r>
            </a:p>
          </p:txBody>
        </p:sp>
      </p:grpSp>
      <p:sp>
        <p:nvSpPr>
          <p:cNvPr id="6" name="TextBox 6"/>
          <p:cNvSpPr txBox="1"/>
          <p:nvPr/>
        </p:nvSpPr>
        <p:spPr>
          <a:xfrm>
            <a:off x="3495593" y="444780"/>
            <a:ext cx="11866346" cy="1143000"/>
          </a:xfrm>
          <a:prstGeom prst="rect">
            <a:avLst/>
          </a:prstGeom>
        </p:spPr>
        <p:txBody>
          <a:bodyPr lIns="0" tIns="0" rIns="0" bIns="0" rtlCol="0" anchor="t">
            <a:spAutoFit/>
          </a:bodyPr>
          <a:lstStyle/>
          <a:p>
            <a:pPr algn="ctr">
              <a:lnSpc>
                <a:spcPts val="9000"/>
              </a:lnSpc>
            </a:pPr>
            <a:r>
              <a:rPr lang="en-US" sz="7500">
                <a:solidFill>
                  <a:srgbClr val="02488C"/>
                </a:solidFill>
                <a:latin typeface="One Little Font"/>
                <a:ea typeface="One Little Font"/>
                <a:cs typeface="One Little Font"/>
                <a:sym typeface="One Little Font"/>
              </a:rPr>
              <a:t>Who is the EOC?</a:t>
            </a:r>
          </a:p>
        </p:txBody>
      </p:sp>
      <p:sp>
        <p:nvSpPr>
          <p:cNvPr id="7" name="TextBox 7"/>
          <p:cNvSpPr txBox="1"/>
          <p:nvPr/>
        </p:nvSpPr>
        <p:spPr>
          <a:xfrm>
            <a:off x="6646689" y="1597305"/>
            <a:ext cx="5478765" cy="971550"/>
          </a:xfrm>
          <a:prstGeom prst="rect">
            <a:avLst/>
          </a:prstGeom>
        </p:spPr>
        <p:txBody>
          <a:bodyPr lIns="0" tIns="0" rIns="0" bIns="0" rtlCol="0" anchor="t">
            <a:spAutoFit/>
          </a:bodyPr>
          <a:lstStyle/>
          <a:p>
            <a:pPr algn="ctr">
              <a:lnSpc>
                <a:spcPts val="7799"/>
              </a:lnSpc>
            </a:pPr>
            <a:r>
              <a:rPr lang="en-US" sz="6499">
                <a:solidFill>
                  <a:srgbClr val="FDB818"/>
                </a:solidFill>
                <a:latin typeface="One Little Font"/>
                <a:ea typeface="One Little Font"/>
                <a:cs typeface="One Little Font"/>
                <a:sym typeface="One Little Font"/>
              </a:rPr>
              <a:t>Values</a:t>
            </a:r>
          </a:p>
        </p:txBody>
      </p:sp>
      <p:grpSp>
        <p:nvGrpSpPr>
          <p:cNvPr id="8" name="Group 8"/>
          <p:cNvGrpSpPr/>
          <p:nvPr/>
        </p:nvGrpSpPr>
        <p:grpSpPr>
          <a:xfrm>
            <a:off x="7211046" y="4826344"/>
            <a:ext cx="3752977" cy="1760474"/>
            <a:chOff x="0" y="0"/>
            <a:chExt cx="5003969" cy="2347299"/>
          </a:xfrm>
        </p:grpSpPr>
        <p:sp>
          <p:nvSpPr>
            <p:cNvPr id="9" name="Freeform 9"/>
            <p:cNvSpPr/>
            <p:nvPr/>
          </p:nvSpPr>
          <p:spPr>
            <a:xfrm>
              <a:off x="0" y="92760"/>
              <a:ext cx="5003969" cy="2064137"/>
            </a:xfrm>
            <a:custGeom>
              <a:avLst/>
              <a:gdLst/>
              <a:ahLst/>
              <a:cxnLst/>
              <a:rect l="l" t="t" r="r" b="b"/>
              <a:pathLst>
                <a:path w="5003969" h="2064137">
                  <a:moveTo>
                    <a:pt x="0" y="0"/>
                  </a:moveTo>
                  <a:lnTo>
                    <a:pt x="5003969" y="0"/>
                  </a:lnTo>
                  <a:lnTo>
                    <a:pt x="5003969" y="2064138"/>
                  </a:lnTo>
                  <a:lnTo>
                    <a:pt x="0" y="20641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p:nvPr/>
          </p:nvGrpSpPr>
          <p:grpSpPr>
            <a:xfrm>
              <a:off x="103029" y="0"/>
              <a:ext cx="4900940" cy="2347299"/>
              <a:chOff x="0" y="0"/>
              <a:chExt cx="957357" cy="458525"/>
            </a:xfrm>
          </p:grpSpPr>
          <p:sp>
            <p:nvSpPr>
              <p:cNvPr id="11" name="Freeform 11"/>
              <p:cNvSpPr/>
              <p:nvPr/>
            </p:nvSpPr>
            <p:spPr>
              <a:xfrm>
                <a:off x="0" y="0"/>
                <a:ext cx="957357" cy="458525"/>
              </a:xfrm>
              <a:custGeom>
                <a:avLst/>
                <a:gdLst/>
                <a:ahLst/>
                <a:cxnLst/>
                <a:rect l="l" t="t" r="r" b="b"/>
                <a:pathLst>
                  <a:path w="957357" h="458525">
                    <a:moveTo>
                      <a:pt x="21062" y="0"/>
                    </a:moveTo>
                    <a:lnTo>
                      <a:pt x="936295" y="0"/>
                    </a:lnTo>
                    <a:cubicBezTo>
                      <a:pt x="941881" y="0"/>
                      <a:pt x="947238" y="2219"/>
                      <a:pt x="951188" y="6169"/>
                    </a:cubicBezTo>
                    <a:cubicBezTo>
                      <a:pt x="955138" y="10119"/>
                      <a:pt x="957357" y="15476"/>
                      <a:pt x="957357" y="21062"/>
                    </a:cubicBezTo>
                    <a:lnTo>
                      <a:pt x="957357" y="437463"/>
                    </a:lnTo>
                    <a:cubicBezTo>
                      <a:pt x="957357" y="449095"/>
                      <a:pt x="947927" y="458525"/>
                      <a:pt x="936295" y="458525"/>
                    </a:cubicBezTo>
                    <a:lnTo>
                      <a:pt x="21062" y="458525"/>
                    </a:lnTo>
                    <a:cubicBezTo>
                      <a:pt x="15476" y="458525"/>
                      <a:pt x="10119" y="456306"/>
                      <a:pt x="6169" y="452356"/>
                    </a:cubicBezTo>
                    <a:cubicBezTo>
                      <a:pt x="2219" y="448406"/>
                      <a:pt x="0" y="443049"/>
                      <a:pt x="0" y="437463"/>
                    </a:cubicBezTo>
                    <a:lnTo>
                      <a:pt x="0" y="21062"/>
                    </a:lnTo>
                    <a:cubicBezTo>
                      <a:pt x="0" y="15476"/>
                      <a:pt x="2219" y="10119"/>
                      <a:pt x="6169" y="6169"/>
                    </a:cubicBezTo>
                    <a:cubicBezTo>
                      <a:pt x="10119" y="2219"/>
                      <a:pt x="15476" y="0"/>
                      <a:pt x="21062" y="0"/>
                    </a:cubicBezTo>
                    <a:close/>
                  </a:path>
                </a:pathLst>
              </a:custGeom>
              <a:solidFill>
                <a:srgbClr val="000000">
                  <a:alpha val="0"/>
                </a:srgbClr>
              </a:solidFill>
              <a:ln cap="sq">
                <a:noFill/>
                <a:prstDash val="solid"/>
                <a:miter/>
              </a:ln>
            </p:spPr>
            <p:txBody>
              <a:bodyPr/>
              <a:lstStyle/>
              <a:p>
                <a:endParaRPr lang="en-US"/>
              </a:p>
            </p:txBody>
          </p:sp>
          <p:sp>
            <p:nvSpPr>
              <p:cNvPr id="12" name="TextBox 12"/>
              <p:cNvSpPr txBox="1"/>
              <p:nvPr/>
            </p:nvSpPr>
            <p:spPr>
              <a:xfrm>
                <a:off x="0" y="-76200"/>
                <a:ext cx="957357" cy="534725"/>
              </a:xfrm>
              <a:prstGeom prst="rect">
                <a:avLst/>
              </a:prstGeom>
            </p:spPr>
            <p:txBody>
              <a:bodyPr lIns="192635" tIns="192635" rIns="192635" bIns="192635" rtlCol="0" anchor="ctr"/>
              <a:lstStyle/>
              <a:p>
                <a:pPr algn="ctr">
                  <a:lnSpc>
                    <a:spcPts val="5319"/>
                  </a:lnSpc>
                </a:pPr>
                <a:r>
                  <a:rPr lang="en-US" sz="3799" b="1">
                    <a:solidFill>
                      <a:srgbClr val="FFFFFF"/>
                    </a:solidFill>
                    <a:latin typeface="Quicksand 1 Bold"/>
                    <a:ea typeface="Quicksand 1 Bold"/>
                    <a:cs typeface="Quicksand 1 Bold"/>
                    <a:sym typeface="Quicksand 1 Bold"/>
                  </a:rPr>
                  <a:t>Strengths-Based</a:t>
                </a:r>
              </a:p>
            </p:txBody>
          </p:sp>
        </p:grpSp>
      </p:grpSp>
      <p:sp>
        <p:nvSpPr>
          <p:cNvPr id="13" name="Freeform 13"/>
          <p:cNvSpPr/>
          <p:nvPr/>
        </p:nvSpPr>
        <p:spPr>
          <a:xfrm>
            <a:off x="12876880" y="2459320"/>
            <a:ext cx="3752977" cy="1548103"/>
          </a:xfrm>
          <a:custGeom>
            <a:avLst/>
            <a:gdLst/>
            <a:ahLst/>
            <a:cxnLst/>
            <a:rect l="l" t="t" r="r" b="b"/>
            <a:pathLst>
              <a:path w="3752977" h="1548103">
                <a:moveTo>
                  <a:pt x="0" y="0"/>
                </a:moveTo>
                <a:lnTo>
                  <a:pt x="3752977" y="0"/>
                </a:lnTo>
                <a:lnTo>
                  <a:pt x="3752977" y="1548103"/>
                </a:lnTo>
                <a:lnTo>
                  <a:pt x="0" y="15481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4" name="Group 14"/>
          <p:cNvGrpSpPr/>
          <p:nvPr/>
        </p:nvGrpSpPr>
        <p:grpSpPr>
          <a:xfrm>
            <a:off x="12954151" y="2459320"/>
            <a:ext cx="3525697" cy="1571811"/>
            <a:chOff x="0" y="0"/>
            <a:chExt cx="918287" cy="409387"/>
          </a:xfrm>
        </p:grpSpPr>
        <p:sp>
          <p:nvSpPr>
            <p:cNvPr id="15" name="Freeform 15"/>
            <p:cNvSpPr/>
            <p:nvPr/>
          </p:nvSpPr>
          <p:spPr>
            <a:xfrm>
              <a:off x="0" y="0"/>
              <a:ext cx="918287" cy="409387"/>
            </a:xfrm>
            <a:custGeom>
              <a:avLst/>
              <a:gdLst/>
              <a:ahLst/>
              <a:cxnLst/>
              <a:rect l="l" t="t" r="r" b="b"/>
              <a:pathLst>
                <a:path w="918287" h="409387">
                  <a:moveTo>
                    <a:pt x="21959" y="0"/>
                  </a:moveTo>
                  <a:lnTo>
                    <a:pt x="896328" y="0"/>
                  </a:lnTo>
                  <a:cubicBezTo>
                    <a:pt x="902152" y="0"/>
                    <a:pt x="907737" y="2313"/>
                    <a:pt x="911855" y="6432"/>
                  </a:cubicBezTo>
                  <a:cubicBezTo>
                    <a:pt x="915973" y="10550"/>
                    <a:pt x="918287" y="16135"/>
                    <a:pt x="918287" y="21959"/>
                  </a:cubicBezTo>
                  <a:lnTo>
                    <a:pt x="918287" y="387428"/>
                  </a:lnTo>
                  <a:cubicBezTo>
                    <a:pt x="918287" y="393252"/>
                    <a:pt x="915973" y="398837"/>
                    <a:pt x="911855" y="402955"/>
                  </a:cubicBezTo>
                  <a:cubicBezTo>
                    <a:pt x="907737" y="407073"/>
                    <a:pt x="902152" y="409387"/>
                    <a:pt x="896328" y="409387"/>
                  </a:cubicBezTo>
                  <a:lnTo>
                    <a:pt x="21959" y="409387"/>
                  </a:lnTo>
                  <a:cubicBezTo>
                    <a:pt x="16135" y="409387"/>
                    <a:pt x="10550" y="407073"/>
                    <a:pt x="6432" y="402955"/>
                  </a:cubicBezTo>
                  <a:cubicBezTo>
                    <a:pt x="2313" y="398837"/>
                    <a:pt x="0" y="393252"/>
                    <a:pt x="0" y="387428"/>
                  </a:cubicBezTo>
                  <a:lnTo>
                    <a:pt x="0" y="21959"/>
                  </a:lnTo>
                  <a:cubicBezTo>
                    <a:pt x="0" y="16135"/>
                    <a:pt x="2313" y="10550"/>
                    <a:pt x="6432" y="6432"/>
                  </a:cubicBezTo>
                  <a:cubicBezTo>
                    <a:pt x="10550" y="2313"/>
                    <a:pt x="16135" y="0"/>
                    <a:pt x="21959" y="0"/>
                  </a:cubicBezTo>
                  <a:close/>
                </a:path>
              </a:pathLst>
            </a:custGeom>
            <a:solidFill>
              <a:srgbClr val="000000">
                <a:alpha val="0"/>
              </a:srgbClr>
            </a:solidFill>
            <a:ln cap="sq">
              <a:noFill/>
              <a:prstDash val="solid"/>
              <a:miter/>
            </a:ln>
          </p:spPr>
          <p:txBody>
            <a:bodyPr/>
            <a:lstStyle/>
            <a:p>
              <a:endParaRPr lang="en-US"/>
            </a:p>
          </p:txBody>
        </p:sp>
        <p:sp>
          <p:nvSpPr>
            <p:cNvPr id="16" name="TextBox 16"/>
            <p:cNvSpPr txBox="1"/>
            <p:nvPr/>
          </p:nvSpPr>
          <p:spPr>
            <a:xfrm>
              <a:off x="0" y="-76200"/>
              <a:ext cx="918287" cy="485587"/>
            </a:xfrm>
            <a:prstGeom prst="rect">
              <a:avLst/>
            </a:prstGeom>
          </p:spPr>
          <p:txBody>
            <a:bodyPr lIns="192635" tIns="192635" rIns="192635" bIns="192635" rtlCol="0" anchor="ctr"/>
            <a:lstStyle/>
            <a:p>
              <a:pPr algn="ctr">
                <a:lnSpc>
                  <a:spcPts val="5319"/>
                </a:lnSpc>
              </a:pPr>
              <a:r>
                <a:rPr lang="en-US" sz="3799" b="1">
                  <a:solidFill>
                    <a:srgbClr val="FFFFFF"/>
                  </a:solidFill>
                  <a:latin typeface="Quicksand 1 Bold"/>
                  <a:ea typeface="Quicksand 1 Bold"/>
                  <a:cs typeface="Quicksand 1 Bold"/>
                  <a:sym typeface="Quicksand 1 Bold"/>
                </a:rPr>
                <a:t>Synergy</a:t>
              </a:r>
            </a:p>
          </p:txBody>
        </p:sp>
      </p:grpSp>
      <p:sp>
        <p:nvSpPr>
          <p:cNvPr id="17" name="Freeform 17"/>
          <p:cNvSpPr/>
          <p:nvPr/>
        </p:nvSpPr>
        <p:spPr>
          <a:xfrm>
            <a:off x="1619105" y="7129546"/>
            <a:ext cx="3752977" cy="1548103"/>
          </a:xfrm>
          <a:custGeom>
            <a:avLst/>
            <a:gdLst/>
            <a:ahLst/>
            <a:cxnLst/>
            <a:rect l="l" t="t" r="r" b="b"/>
            <a:pathLst>
              <a:path w="3752977" h="1548103">
                <a:moveTo>
                  <a:pt x="0" y="0"/>
                </a:moveTo>
                <a:lnTo>
                  <a:pt x="3752977" y="0"/>
                </a:lnTo>
                <a:lnTo>
                  <a:pt x="3752977" y="1548103"/>
                </a:lnTo>
                <a:lnTo>
                  <a:pt x="0" y="15481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8" name="Group 18"/>
          <p:cNvGrpSpPr/>
          <p:nvPr/>
        </p:nvGrpSpPr>
        <p:grpSpPr>
          <a:xfrm>
            <a:off x="1588376" y="7011506"/>
            <a:ext cx="3675705" cy="1760474"/>
            <a:chOff x="0" y="0"/>
            <a:chExt cx="957357" cy="458525"/>
          </a:xfrm>
        </p:grpSpPr>
        <p:sp>
          <p:nvSpPr>
            <p:cNvPr id="19" name="Freeform 19"/>
            <p:cNvSpPr/>
            <p:nvPr/>
          </p:nvSpPr>
          <p:spPr>
            <a:xfrm>
              <a:off x="0" y="0"/>
              <a:ext cx="957357" cy="458525"/>
            </a:xfrm>
            <a:custGeom>
              <a:avLst/>
              <a:gdLst/>
              <a:ahLst/>
              <a:cxnLst/>
              <a:rect l="l" t="t" r="r" b="b"/>
              <a:pathLst>
                <a:path w="957357" h="458525">
                  <a:moveTo>
                    <a:pt x="21062" y="0"/>
                  </a:moveTo>
                  <a:lnTo>
                    <a:pt x="936295" y="0"/>
                  </a:lnTo>
                  <a:cubicBezTo>
                    <a:pt x="941881" y="0"/>
                    <a:pt x="947238" y="2219"/>
                    <a:pt x="951188" y="6169"/>
                  </a:cubicBezTo>
                  <a:cubicBezTo>
                    <a:pt x="955138" y="10119"/>
                    <a:pt x="957357" y="15476"/>
                    <a:pt x="957357" y="21062"/>
                  </a:cubicBezTo>
                  <a:lnTo>
                    <a:pt x="957357" y="437463"/>
                  </a:lnTo>
                  <a:cubicBezTo>
                    <a:pt x="957357" y="449095"/>
                    <a:pt x="947927" y="458525"/>
                    <a:pt x="936295" y="458525"/>
                  </a:cubicBezTo>
                  <a:lnTo>
                    <a:pt x="21062" y="458525"/>
                  </a:lnTo>
                  <a:cubicBezTo>
                    <a:pt x="15476" y="458525"/>
                    <a:pt x="10119" y="456306"/>
                    <a:pt x="6169" y="452356"/>
                  </a:cubicBezTo>
                  <a:cubicBezTo>
                    <a:pt x="2219" y="448406"/>
                    <a:pt x="0" y="443049"/>
                    <a:pt x="0" y="437463"/>
                  </a:cubicBezTo>
                  <a:lnTo>
                    <a:pt x="0" y="21062"/>
                  </a:lnTo>
                  <a:cubicBezTo>
                    <a:pt x="0" y="15476"/>
                    <a:pt x="2219" y="10119"/>
                    <a:pt x="6169" y="6169"/>
                  </a:cubicBezTo>
                  <a:cubicBezTo>
                    <a:pt x="10119" y="2219"/>
                    <a:pt x="15476" y="0"/>
                    <a:pt x="21062" y="0"/>
                  </a:cubicBezTo>
                  <a:close/>
                </a:path>
              </a:pathLst>
            </a:custGeom>
            <a:solidFill>
              <a:srgbClr val="000000">
                <a:alpha val="0"/>
              </a:srgbClr>
            </a:solidFill>
            <a:ln cap="sq">
              <a:noFill/>
              <a:prstDash val="solid"/>
              <a:miter/>
            </a:ln>
          </p:spPr>
          <p:txBody>
            <a:bodyPr/>
            <a:lstStyle/>
            <a:p>
              <a:endParaRPr lang="en-US"/>
            </a:p>
          </p:txBody>
        </p:sp>
        <p:sp>
          <p:nvSpPr>
            <p:cNvPr id="20" name="TextBox 20"/>
            <p:cNvSpPr txBox="1"/>
            <p:nvPr/>
          </p:nvSpPr>
          <p:spPr>
            <a:xfrm>
              <a:off x="0" y="-76200"/>
              <a:ext cx="957357" cy="534725"/>
            </a:xfrm>
            <a:prstGeom prst="rect">
              <a:avLst/>
            </a:prstGeom>
          </p:spPr>
          <p:txBody>
            <a:bodyPr lIns="192635" tIns="192635" rIns="192635" bIns="192635" rtlCol="0" anchor="ctr"/>
            <a:lstStyle/>
            <a:p>
              <a:pPr algn="ctr">
                <a:lnSpc>
                  <a:spcPts val="5319"/>
                </a:lnSpc>
              </a:pPr>
              <a:r>
                <a:rPr lang="en-US" sz="3799" b="1">
                  <a:solidFill>
                    <a:srgbClr val="FFFFFF"/>
                  </a:solidFill>
                  <a:latin typeface="Quicksand 1 Bold"/>
                  <a:ea typeface="Quicksand 1 Bold"/>
                  <a:cs typeface="Quicksand 1 Bold"/>
                  <a:sym typeface="Quicksand 1 Bold"/>
                </a:rPr>
                <a:t>Culturally Sustaining</a:t>
              </a:r>
            </a:p>
          </p:txBody>
        </p:sp>
      </p:grpSp>
      <p:sp>
        <p:nvSpPr>
          <p:cNvPr id="21" name="Freeform 21"/>
          <p:cNvSpPr/>
          <p:nvPr/>
        </p:nvSpPr>
        <p:spPr>
          <a:xfrm>
            <a:off x="11858764" y="7129546"/>
            <a:ext cx="3752977" cy="1548103"/>
          </a:xfrm>
          <a:custGeom>
            <a:avLst/>
            <a:gdLst/>
            <a:ahLst/>
            <a:cxnLst/>
            <a:rect l="l" t="t" r="r" b="b"/>
            <a:pathLst>
              <a:path w="3752977" h="1548103">
                <a:moveTo>
                  <a:pt x="0" y="0"/>
                </a:moveTo>
                <a:lnTo>
                  <a:pt x="3752977" y="0"/>
                </a:lnTo>
                <a:lnTo>
                  <a:pt x="3752977" y="1548103"/>
                </a:lnTo>
                <a:lnTo>
                  <a:pt x="0" y="15481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2" name="Group 22"/>
          <p:cNvGrpSpPr/>
          <p:nvPr/>
        </p:nvGrpSpPr>
        <p:grpSpPr>
          <a:xfrm>
            <a:off x="12125454" y="7129546"/>
            <a:ext cx="3253375" cy="1571811"/>
            <a:chOff x="0" y="0"/>
            <a:chExt cx="847359" cy="409387"/>
          </a:xfrm>
        </p:grpSpPr>
        <p:sp>
          <p:nvSpPr>
            <p:cNvPr id="23" name="Freeform 23"/>
            <p:cNvSpPr/>
            <p:nvPr/>
          </p:nvSpPr>
          <p:spPr>
            <a:xfrm>
              <a:off x="0" y="0"/>
              <a:ext cx="847359" cy="409387"/>
            </a:xfrm>
            <a:custGeom>
              <a:avLst/>
              <a:gdLst/>
              <a:ahLst/>
              <a:cxnLst/>
              <a:rect l="l" t="t" r="r" b="b"/>
              <a:pathLst>
                <a:path w="847359" h="409387">
                  <a:moveTo>
                    <a:pt x="23797" y="0"/>
                  </a:moveTo>
                  <a:lnTo>
                    <a:pt x="823562" y="0"/>
                  </a:lnTo>
                  <a:cubicBezTo>
                    <a:pt x="829874" y="0"/>
                    <a:pt x="835926" y="2507"/>
                    <a:pt x="840389" y="6970"/>
                  </a:cubicBezTo>
                  <a:cubicBezTo>
                    <a:pt x="844852" y="11433"/>
                    <a:pt x="847359" y="17485"/>
                    <a:pt x="847359" y="23797"/>
                  </a:cubicBezTo>
                  <a:lnTo>
                    <a:pt x="847359" y="385590"/>
                  </a:lnTo>
                  <a:cubicBezTo>
                    <a:pt x="847359" y="398733"/>
                    <a:pt x="836705" y="409387"/>
                    <a:pt x="823562" y="409387"/>
                  </a:cubicBezTo>
                  <a:lnTo>
                    <a:pt x="23797" y="409387"/>
                  </a:lnTo>
                  <a:cubicBezTo>
                    <a:pt x="10654" y="409387"/>
                    <a:pt x="0" y="398733"/>
                    <a:pt x="0" y="385590"/>
                  </a:cubicBezTo>
                  <a:lnTo>
                    <a:pt x="0" y="23797"/>
                  </a:lnTo>
                  <a:cubicBezTo>
                    <a:pt x="0" y="10654"/>
                    <a:pt x="10654" y="0"/>
                    <a:pt x="23797" y="0"/>
                  </a:cubicBezTo>
                  <a:close/>
                </a:path>
              </a:pathLst>
            </a:custGeom>
            <a:solidFill>
              <a:srgbClr val="000000">
                <a:alpha val="0"/>
              </a:srgbClr>
            </a:solidFill>
            <a:ln cap="sq">
              <a:noFill/>
              <a:prstDash val="solid"/>
              <a:miter/>
            </a:ln>
          </p:spPr>
          <p:txBody>
            <a:bodyPr/>
            <a:lstStyle/>
            <a:p>
              <a:endParaRPr lang="en-US"/>
            </a:p>
          </p:txBody>
        </p:sp>
        <p:sp>
          <p:nvSpPr>
            <p:cNvPr id="24" name="TextBox 24"/>
            <p:cNvSpPr txBox="1"/>
            <p:nvPr/>
          </p:nvSpPr>
          <p:spPr>
            <a:xfrm>
              <a:off x="0" y="-76200"/>
              <a:ext cx="847359" cy="485587"/>
            </a:xfrm>
            <a:prstGeom prst="rect">
              <a:avLst/>
            </a:prstGeom>
          </p:spPr>
          <p:txBody>
            <a:bodyPr lIns="192635" tIns="192635" rIns="192635" bIns="192635" rtlCol="0" anchor="ctr"/>
            <a:lstStyle/>
            <a:p>
              <a:pPr algn="ctr">
                <a:lnSpc>
                  <a:spcPts val="5319"/>
                </a:lnSpc>
              </a:pPr>
              <a:r>
                <a:rPr lang="en-US" sz="3799" b="1">
                  <a:solidFill>
                    <a:srgbClr val="FFFFFF"/>
                  </a:solidFill>
                  <a:latin typeface="Quicksand 1 Bold"/>
                  <a:ea typeface="Quicksand 1 Bold"/>
                  <a:cs typeface="Quicksand 1 Bold"/>
                  <a:sym typeface="Quicksand 1 Bold"/>
                </a:rPr>
                <a:t>Reciprocity</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FE6"/>
        </a:solidFill>
        <a:effectLst/>
      </p:bgPr>
    </p:bg>
    <p:spTree>
      <p:nvGrpSpPr>
        <p:cNvPr id="1" name=""/>
        <p:cNvGrpSpPr/>
        <p:nvPr/>
      </p:nvGrpSpPr>
      <p:grpSpPr>
        <a:xfrm>
          <a:off x="0" y="0"/>
          <a:ext cx="0" cy="0"/>
          <a:chOff x="0" y="0"/>
          <a:chExt cx="0" cy="0"/>
        </a:xfrm>
      </p:grpSpPr>
      <p:sp>
        <p:nvSpPr>
          <p:cNvPr id="2" name="Freeform 2"/>
          <p:cNvSpPr/>
          <p:nvPr/>
        </p:nvSpPr>
        <p:spPr>
          <a:xfrm>
            <a:off x="0" y="6172200"/>
            <a:ext cx="3958781" cy="4114800"/>
          </a:xfrm>
          <a:custGeom>
            <a:avLst/>
            <a:gdLst/>
            <a:ahLst/>
            <a:cxnLst/>
            <a:rect l="l" t="t" r="r" b="b"/>
            <a:pathLst>
              <a:path w="3958781" h="4114800">
                <a:moveTo>
                  <a:pt x="0" y="0"/>
                </a:moveTo>
                <a:lnTo>
                  <a:pt x="3958781" y="0"/>
                </a:lnTo>
                <a:lnTo>
                  <a:pt x="39587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flipV="1">
            <a:off x="13447514" y="0"/>
            <a:ext cx="4840486" cy="6003703"/>
          </a:xfrm>
          <a:custGeom>
            <a:avLst/>
            <a:gdLst/>
            <a:ahLst/>
            <a:cxnLst/>
            <a:rect l="l" t="t" r="r" b="b"/>
            <a:pathLst>
              <a:path w="4840486" h="6003703">
                <a:moveTo>
                  <a:pt x="4840486" y="6003703"/>
                </a:moveTo>
                <a:lnTo>
                  <a:pt x="0" y="6003703"/>
                </a:lnTo>
                <a:lnTo>
                  <a:pt x="0" y="0"/>
                </a:lnTo>
                <a:lnTo>
                  <a:pt x="4840486" y="0"/>
                </a:lnTo>
                <a:lnTo>
                  <a:pt x="4840486" y="600370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4171527" y="2136019"/>
            <a:ext cx="9580625" cy="4895850"/>
          </a:xfrm>
          <a:prstGeom prst="rect">
            <a:avLst/>
          </a:prstGeom>
        </p:spPr>
        <p:txBody>
          <a:bodyPr lIns="0" tIns="0" rIns="0" bIns="0" rtlCol="0" anchor="t">
            <a:spAutoFit/>
          </a:bodyPr>
          <a:lstStyle/>
          <a:p>
            <a:pPr algn="ctr">
              <a:lnSpc>
                <a:spcPts val="9600"/>
              </a:lnSpc>
            </a:pPr>
            <a:r>
              <a:rPr lang="en-US" sz="8000">
                <a:solidFill>
                  <a:srgbClr val="018264"/>
                </a:solidFill>
                <a:latin typeface="Bebas Neue Cyrillic"/>
                <a:ea typeface="Bebas Neue Cyrillic"/>
                <a:cs typeface="Bebas Neue Cyrillic"/>
                <a:sym typeface="Bebas Neue Cyrillic"/>
              </a:rPr>
              <a:t>What Percentage of Youth with foster care experience ages 17-18 say they want to go to college?</a:t>
            </a:r>
          </a:p>
        </p:txBody>
      </p:sp>
      <p:sp>
        <p:nvSpPr>
          <p:cNvPr id="5" name="TextBox 5"/>
          <p:cNvSpPr txBox="1"/>
          <p:nvPr/>
        </p:nvSpPr>
        <p:spPr>
          <a:xfrm>
            <a:off x="4476165" y="7878145"/>
            <a:ext cx="9471377" cy="1786256"/>
          </a:xfrm>
          <a:prstGeom prst="rect">
            <a:avLst/>
          </a:prstGeom>
        </p:spPr>
        <p:txBody>
          <a:bodyPr lIns="0" tIns="0" rIns="0" bIns="0" rtlCol="0" anchor="t">
            <a:spAutoFit/>
          </a:bodyPr>
          <a:lstStyle/>
          <a:p>
            <a:pPr algn="ctr">
              <a:lnSpc>
                <a:spcPts val="9659"/>
              </a:lnSpc>
            </a:pPr>
            <a:r>
              <a:rPr lang="en-US" sz="6899" b="1">
                <a:solidFill>
                  <a:srgbClr val="000000"/>
                </a:solidFill>
                <a:latin typeface="Proxima Nova Bold"/>
                <a:ea typeface="Proxima Nova Bold"/>
                <a:cs typeface="Proxima Nova Bold"/>
                <a:sym typeface="Proxima Nova Bold"/>
              </a:rPr>
              <a:t>84%</a:t>
            </a:r>
          </a:p>
          <a:p>
            <a:pPr algn="ctr">
              <a:lnSpc>
                <a:spcPts val="4479"/>
              </a:lnSpc>
            </a:pPr>
            <a:r>
              <a:rPr lang="en-US" sz="3199" b="1">
                <a:solidFill>
                  <a:srgbClr val="1A4D2E"/>
                </a:solidFill>
                <a:latin typeface="Proxima Nova Bold"/>
                <a:ea typeface="Proxima Nova Bold"/>
                <a:cs typeface="Proxima Nova Bold"/>
                <a:sym typeface="Proxima Nova Bold"/>
              </a:rPr>
              <a:t> (Legal Center for Foster Care &amp; Education, 2022)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FE6"/>
        </a:solidFill>
        <a:effectLst/>
      </p:bgPr>
    </p:bg>
    <p:spTree>
      <p:nvGrpSpPr>
        <p:cNvPr id="1" name=""/>
        <p:cNvGrpSpPr/>
        <p:nvPr/>
      </p:nvGrpSpPr>
      <p:grpSpPr>
        <a:xfrm>
          <a:off x="0" y="0"/>
          <a:ext cx="0" cy="0"/>
          <a:chOff x="0" y="0"/>
          <a:chExt cx="0" cy="0"/>
        </a:xfrm>
      </p:grpSpPr>
      <p:sp>
        <p:nvSpPr>
          <p:cNvPr id="2" name="Freeform 2"/>
          <p:cNvSpPr/>
          <p:nvPr/>
        </p:nvSpPr>
        <p:spPr>
          <a:xfrm>
            <a:off x="0" y="6172200"/>
            <a:ext cx="3958781" cy="4114800"/>
          </a:xfrm>
          <a:custGeom>
            <a:avLst/>
            <a:gdLst/>
            <a:ahLst/>
            <a:cxnLst/>
            <a:rect l="l" t="t" r="r" b="b"/>
            <a:pathLst>
              <a:path w="3958781" h="4114800">
                <a:moveTo>
                  <a:pt x="0" y="0"/>
                </a:moveTo>
                <a:lnTo>
                  <a:pt x="3958781" y="0"/>
                </a:lnTo>
                <a:lnTo>
                  <a:pt x="39587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flipV="1">
            <a:off x="13447514" y="0"/>
            <a:ext cx="4840486" cy="6003703"/>
          </a:xfrm>
          <a:custGeom>
            <a:avLst/>
            <a:gdLst/>
            <a:ahLst/>
            <a:cxnLst/>
            <a:rect l="l" t="t" r="r" b="b"/>
            <a:pathLst>
              <a:path w="4840486" h="6003703">
                <a:moveTo>
                  <a:pt x="4840486" y="6003703"/>
                </a:moveTo>
                <a:lnTo>
                  <a:pt x="0" y="6003703"/>
                </a:lnTo>
                <a:lnTo>
                  <a:pt x="0" y="0"/>
                </a:lnTo>
                <a:lnTo>
                  <a:pt x="4840486" y="0"/>
                </a:lnTo>
                <a:lnTo>
                  <a:pt x="4840486" y="600370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4178678" y="1551365"/>
            <a:ext cx="9505621" cy="4895850"/>
          </a:xfrm>
          <a:prstGeom prst="rect">
            <a:avLst/>
          </a:prstGeom>
        </p:spPr>
        <p:txBody>
          <a:bodyPr lIns="0" tIns="0" rIns="0" bIns="0" rtlCol="0" anchor="t">
            <a:spAutoFit/>
          </a:bodyPr>
          <a:lstStyle/>
          <a:p>
            <a:pPr algn="ctr">
              <a:lnSpc>
                <a:spcPts val="9600"/>
              </a:lnSpc>
            </a:pPr>
            <a:r>
              <a:rPr lang="en-US" sz="8000">
                <a:solidFill>
                  <a:srgbClr val="013594"/>
                </a:solidFill>
                <a:latin typeface="Bebas Neue Cyrillic"/>
                <a:ea typeface="Bebas Neue Cyrillic"/>
                <a:cs typeface="Bebas Neue Cyrillic"/>
                <a:sym typeface="Bebas Neue Cyrillic"/>
              </a:rPr>
              <a:t>What percentage of youth with foster care experience earn a college Degree?</a:t>
            </a:r>
          </a:p>
        </p:txBody>
      </p:sp>
      <p:sp>
        <p:nvSpPr>
          <p:cNvPr id="5" name="TextBox 5"/>
          <p:cNvSpPr txBox="1"/>
          <p:nvPr/>
        </p:nvSpPr>
        <p:spPr>
          <a:xfrm>
            <a:off x="4868699" y="6878089"/>
            <a:ext cx="8971349" cy="1883412"/>
          </a:xfrm>
          <a:prstGeom prst="rect">
            <a:avLst/>
          </a:prstGeom>
        </p:spPr>
        <p:txBody>
          <a:bodyPr lIns="0" tIns="0" rIns="0" bIns="0" rtlCol="0" anchor="t">
            <a:spAutoFit/>
          </a:bodyPr>
          <a:lstStyle/>
          <a:p>
            <a:pPr algn="ctr">
              <a:lnSpc>
                <a:spcPts val="9519"/>
              </a:lnSpc>
            </a:pPr>
            <a:r>
              <a:rPr lang="en-US" sz="6799" b="1">
                <a:solidFill>
                  <a:srgbClr val="000000"/>
                </a:solidFill>
                <a:latin typeface="Proxima Nova Bold"/>
                <a:ea typeface="Proxima Nova Bold"/>
                <a:cs typeface="Proxima Nova Bold"/>
                <a:sym typeface="Proxima Nova Bold"/>
              </a:rPr>
              <a:t>3-11% </a:t>
            </a:r>
          </a:p>
          <a:p>
            <a:pPr algn="ctr">
              <a:lnSpc>
                <a:spcPts val="5459"/>
              </a:lnSpc>
            </a:pPr>
            <a:r>
              <a:rPr lang="en-US" sz="3899">
                <a:solidFill>
                  <a:srgbClr val="1A4D2E"/>
                </a:solidFill>
                <a:latin typeface="Proxima Nova"/>
                <a:ea typeface="Proxima Nova"/>
                <a:cs typeface="Proxima Nova"/>
                <a:sym typeface="Proxima Nova"/>
              </a:rPr>
              <a:t>38% is the national average </a:t>
            </a:r>
          </a:p>
        </p:txBody>
      </p:sp>
      <p:sp>
        <p:nvSpPr>
          <p:cNvPr id="6" name="TextBox 6"/>
          <p:cNvSpPr txBox="1"/>
          <p:nvPr/>
        </p:nvSpPr>
        <p:spPr>
          <a:xfrm>
            <a:off x="4868699" y="8903508"/>
            <a:ext cx="8971349" cy="537845"/>
          </a:xfrm>
          <a:prstGeom prst="rect">
            <a:avLst/>
          </a:prstGeom>
        </p:spPr>
        <p:txBody>
          <a:bodyPr lIns="0" tIns="0" rIns="0" bIns="0" rtlCol="0" anchor="t">
            <a:spAutoFit/>
          </a:bodyPr>
          <a:lstStyle/>
          <a:p>
            <a:pPr algn="ctr">
              <a:lnSpc>
                <a:spcPts val="4479"/>
              </a:lnSpc>
            </a:pPr>
            <a:r>
              <a:rPr lang="en-US" sz="3199">
                <a:solidFill>
                  <a:srgbClr val="1A4D2E"/>
                </a:solidFill>
                <a:latin typeface="Proxima Nova"/>
                <a:ea typeface="Proxima Nova"/>
                <a:cs typeface="Proxima Nova"/>
                <a:sym typeface="Proxima Nova"/>
              </a:rPr>
              <a:t>(Legal Center for Foster Care &amp; Education, 2022)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rot="-10612141">
            <a:off x="14153669" y="8963354"/>
            <a:ext cx="4794677" cy="4254186"/>
          </a:xfrm>
          <a:custGeom>
            <a:avLst/>
            <a:gdLst/>
            <a:ahLst/>
            <a:cxnLst/>
            <a:rect l="l" t="t" r="r" b="b"/>
            <a:pathLst>
              <a:path w="4794677" h="4254186">
                <a:moveTo>
                  <a:pt x="0" y="0"/>
                </a:moveTo>
                <a:lnTo>
                  <a:pt x="4794676" y="0"/>
                </a:lnTo>
                <a:lnTo>
                  <a:pt x="4794676" y="4254186"/>
                </a:lnTo>
                <a:lnTo>
                  <a:pt x="0" y="4254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038438" y="-1028700"/>
            <a:ext cx="3022508" cy="4114800"/>
          </a:xfrm>
          <a:custGeom>
            <a:avLst/>
            <a:gdLst/>
            <a:ahLst/>
            <a:cxnLst/>
            <a:rect l="l" t="t" r="r" b="b"/>
            <a:pathLst>
              <a:path w="3022508" h="4114800">
                <a:moveTo>
                  <a:pt x="0" y="0"/>
                </a:moveTo>
                <a:lnTo>
                  <a:pt x="3022508" y="0"/>
                </a:lnTo>
                <a:lnTo>
                  <a:pt x="30225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318231" y="7400886"/>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6778818" y="9458286"/>
            <a:ext cx="4933987" cy="4279113"/>
          </a:xfrm>
          <a:custGeom>
            <a:avLst/>
            <a:gdLst/>
            <a:ahLst/>
            <a:cxnLst/>
            <a:rect l="l" t="t" r="r" b="b"/>
            <a:pathLst>
              <a:path w="4933987" h="4279113">
                <a:moveTo>
                  <a:pt x="0" y="0"/>
                </a:moveTo>
                <a:lnTo>
                  <a:pt x="4933987" y="0"/>
                </a:lnTo>
                <a:lnTo>
                  <a:pt x="4933987" y="4279112"/>
                </a:lnTo>
                <a:lnTo>
                  <a:pt x="0" y="4279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6551007" y="4016549"/>
            <a:ext cx="4714875" cy="4114800"/>
          </a:xfrm>
          <a:custGeom>
            <a:avLst/>
            <a:gdLst/>
            <a:ahLst/>
            <a:cxnLst/>
            <a:rect l="l" t="t" r="r" b="b"/>
            <a:pathLst>
              <a:path w="4714875" h="4114800">
                <a:moveTo>
                  <a:pt x="0" y="0"/>
                </a:moveTo>
                <a:lnTo>
                  <a:pt x="4714875" y="0"/>
                </a:lnTo>
                <a:lnTo>
                  <a:pt x="471487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2766925" y="-1850883"/>
            <a:ext cx="4933987" cy="4279113"/>
          </a:xfrm>
          <a:custGeom>
            <a:avLst/>
            <a:gdLst/>
            <a:ahLst/>
            <a:cxnLst/>
            <a:rect l="l" t="t" r="r" b="b"/>
            <a:pathLst>
              <a:path w="4933987" h="4279113">
                <a:moveTo>
                  <a:pt x="0" y="0"/>
                </a:moveTo>
                <a:lnTo>
                  <a:pt x="4933987" y="0"/>
                </a:lnTo>
                <a:lnTo>
                  <a:pt x="4933987" y="4279113"/>
                </a:lnTo>
                <a:lnTo>
                  <a:pt x="0" y="42791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rot="5476991">
            <a:off x="-1152709" y="3502549"/>
            <a:ext cx="2981209" cy="2824018"/>
          </a:xfrm>
          <a:custGeom>
            <a:avLst/>
            <a:gdLst/>
            <a:ahLst/>
            <a:cxnLst/>
            <a:rect l="l" t="t" r="r" b="b"/>
            <a:pathLst>
              <a:path w="2981209" h="2824018">
                <a:moveTo>
                  <a:pt x="0" y="0"/>
                </a:moveTo>
                <a:lnTo>
                  <a:pt x="2981209" y="0"/>
                </a:lnTo>
                <a:lnTo>
                  <a:pt x="2981209" y="2824018"/>
                </a:lnTo>
                <a:lnTo>
                  <a:pt x="0" y="28240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TextBox 9"/>
          <p:cNvSpPr txBox="1"/>
          <p:nvPr/>
        </p:nvSpPr>
        <p:spPr>
          <a:xfrm>
            <a:off x="4897647" y="382545"/>
            <a:ext cx="8410205" cy="1019175"/>
          </a:xfrm>
          <a:prstGeom prst="rect">
            <a:avLst/>
          </a:prstGeom>
        </p:spPr>
        <p:txBody>
          <a:bodyPr lIns="0" tIns="0" rIns="0" bIns="0" rtlCol="0" anchor="t">
            <a:spAutoFit/>
          </a:bodyPr>
          <a:lstStyle/>
          <a:p>
            <a:pPr algn="l">
              <a:lnSpc>
                <a:spcPts val="8160"/>
              </a:lnSpc>
            </a:pPr>
            <a:r>
              <a:rPr lang="en-US" sz="6800">
                <a:solidFill>
                  <a:srgbClr val="02488C"/>
                </a:solidFill>
                <a:latin typeface="One Little Font"/>
                <a:ea typeface="One Little Font"/>
                <a:cs typeface="One Little Font"/>
                <a:sym typeface="One Little Font"/>
              </a:rPr>
              <a:t>Challenges and Barriers</a:t>
            </a:r>
          </a:p>
        </p:txBody>
      </p:sp>
      <p:sp>
        <p:nvSpPr>
          <p:cNvPr id="10" name="Freeform 10"/>
          <p:cNvSpPr/>
          <p:nvPr/>
        </p:nvSpPr>
        <p:spPr>
          <a:xfrm>
            <a:off x="2167062" y="2582040"/>
            <a:ext cx="3752977" cy="1548103"/>
          </a:xfrm>
          <a:custGeom>
            <a:avLst/>
            <a:gdLst/>
            <a:ahLst/>
            <a:cxnLst/>
            <a:rect l="l" t="t" r="r" b="b"/>
            <a:pathLst>
              <a:path w="3752977" h="1548103">
                <a:moveTo>
                  <a:pt x="0" y="0"/>
                </a:moveTo>
                <a:lnTo>
                  <a:pt x="3752977" y="0"/>
                </a:lnTo>
                <a:lnTo>
                  <a:pt x="3752977" y="1548103"/>
                </a:lnTo>
                <a:lnTo>
                  <a:pt x="0" y="154810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2244334" y="2512469"/>
            <a:ext cx="3425691" cy="1760474"/>
            <a:chOff x="0" y="0"/>
            <a:chExt cx="892240" cy="458525"/>
          </a:xfrm>
        </p:grpSpPr>
        <p:sp>
          <p:nvSpPr>
            <p:cNvPr id="12" name="Freeform 12"/>
            <p:cNvSpPr/>
            <p:nvPr/>
          </p:nvSpPr>
          <p:spPr>
            <a:xfrm>
              <a:off x="0" y="0"/>
              <a:ext cx="892240" cy="458525"/>
            </a:xfrm>
            <a:custGeom>
              <a:avLst/>
              <a:gdLst/>
              <a:ahLst/>
              <a:cxnLst/>
              <a:rect l="l" t="t" r="r" b="b"/>
              <a:pathLst>
                <a:path w="892240" h="458525">
                  <a:moveTo>
                    <a:pt x="22600" y="0"/>
                  </a:moveTo>
                  <a:lnTo>
                    <a:pt x="869640" y="0"/>
                  </a:lnTo>
                  <a:cubicBezTo>
                    <a:pt x="875634" y="0"/>
                    <a:pt x="881382" y="2381"/>
                    <a:pt x="885620" y="6619"/>
                  </a:cubicBezTo>
                  <a:cubicBezTo>
                    <a:pt x="889859" y="10858"/>
                    <a:pt x="892240" y="16606"/>
                    <a:pt x="892240" y="22600"/>
                  </a:cubicBezTo>
                  <a:lnTo>
                    <a:pt x="892240" y="435925"/>
                  </a:lnTo>
                  <a:cubicBezTo>
                    <a:pt x="892240" y="441919"/>
                    <a:pt x="889859" y="447667"/>
                    <a:pt x="885620" y="451906"/>
                  </a:cubicBezTo>
                  <a:cubicBezTo>
                    <a:pt x="881382" y="456144"/>
                    <a:pt x="875634" y="458525"/>
                    <a:pt x="869640" y="458525"/>
                  </a:cubicBezTo>
                  <a:lnTo>
                    <a:pt x="22600" y="458525"/>
                  </a:lnTo>
                  <a:cubicBezTo>
                    <a:pt x="16606" y="458525"/>
                    <a:pt x="10858" y="456144"/>
                    <a:pt x="6619" y="451906"/>
                  </a:cubicBezTo>
                  <a:cubicBezTo>
                    <a:pt x="2381" y="447667"/>
                    <a:pt x="0" y="441919"/>
                    <a:pt x="0" y="435925"/>
                  </a:cubicBezTo>
                  <a:lnTo>
                    <a:pt x="0" y="22600"/>
                  </a:lnTo>
                  <a:cubicBezTo>
                    <a:pt x="0" y="16606"/>
                    <a:pt x="2381" y="10858"/>
                    <a:pt x="6619" y="6619"/>
                  </a:cubicBezTo>
                  <a:cubicBezTo>
                    <a:pt x="10858" y="2381"/>
                    <a:pt x="16606" y="0"/>
                    <a:pt x="22600" y="0"/>
                  </a:cubicBezTo>
                  <a:close/>
                </a:path>
              </a:pathLst>
            </a:custGeom>
            <a:solidFill>
              <a:srgbClr val="000000">
                <a:alpha val="0"/>
              </a:srgbClr>
            </a:solidFill>
            <a:ln cap="sq">
              <a:noFill/>
              <a:prstDash val="solid"/>
              <a:miter/>
            </a:ln>
          </p:spPr>
          <p:txBody>
            <a:bodyPr/>
            <a:lstStyle/>
            <a:p>
              <a:endParaRPr lang="en-US"/>
            </a:p>
          </p:txBody>
        </p:sp>
        <p:sp>
          <p:nvSpPr>
            <p:cNvPr id="13" name="TextBox 13"/>
            <p:cNvSpPr txBox="1"/>
            <p:nvPr/>
          </p:nvSpPr>
          <p:spPr>
            <a:xfrm>
              <a:off x="0" y="-76200"/>
              <a:ext cx="892240" cy="534725"/>
            </a:xfrm>
            <a:prstGeom prst="rect">
              <a:avLst/>
            </a:prstGeom>
          </p:spPr>
          <p:txBody>
            <a:bodyPr lIns="192635" tIns="192635" rIns="192635" bIns="192635" rtlCol="0" anchor="ctr"/>
            <a:lstStyle/>
            <a:p>
              <a:pPr algn="ctr">
                <a:lnSpc>
                  <a:spcPts val="5319"/>
                </a:lnSpc>
              </a:pPr>
              <a:r>
                <a:rPr lang="en-US" sz="3799" b="1">
                  <a:solidFill>
                    <a:srgbClr val="FFFFFF"/>
                  </a:solidFill>
                  <a:latin typeface="Quicksand 1 Medium"/>
                  <a:ea typeface="Quicksand 1 Medium"/>
                  <a:cs typeface="Quicksand 1 Medium"/>
                  <a:sym typeface="Quicksand 1 Medium"/>
                </a:rPr>
                <a:t>Graduation Rates</a:t>
              </a:r>
            </a:p>
          </p:txBody>
        </p:sp>
      </p:grpSp>
      <p:sp>
        <p:nvSpPr>
          <p:cNvPr id="14" name="Freeform 14"/>
          <p:cNvSpPr/>
          <p:nvPr/>
        </p:nvSpPr>
        <p:spPr>
          <a:xfrm>
            <a:off x="13633120" y="1880897"/>
            <a:ext cx="3752977" cy="1548103"/>
          </a:xfrm>
          <a:custGeom>
            <a:avLst/>
            <a:gdLst/>
            <a:ahLst/>
            <a:cxnLst/>
            <a:rect l="l" t="t" r="r" b="b"/>
            <a:pathLst>
              <a:path w="3752977" h="1548103">
                <a:moveTo>
                  <a:pt x="0" y="0"/>
                </a:moveTo>
                <a:lnTo>
                  <a:pt x="3752977" y="0"/>
                </a:lnTo>
                <a:lnTo>
                  <a:pt x="3752977" y="1548103"/>
                </a:lnTo>
                <a:lnTo>
                  <a:pt x="0" y="154810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5" name="Group 15"/>
          <p:cNvGrpSpPr/>
          <p:nvPr/>
        </p:nvGrpSpPr>
        <p:grpSpPr>
          <a:xfrm>
            <a:off x="13671756" y="1880897"/>
            <a:ext cx="3675705" cy="1760474"/>
            <a:chOff x="0" y="0"/>
            <a:chExt cx="957357" cy="458525"/>
          </a:xfrm>
        </p:grpSpPr>
        <p:sp>
          <p:nvSpPr>
            <p:cNvPr id="16" name="Freeform 16"/>
            <p:cNvSpPr/>
            <p:nvPr/>
          </p:nvSpPr>
          <p:spPr>
            <a:xfrm>
              <a:off x="0" y="0"/>
              <a:ext cx="957357" cy="458525"/>
            </a:xfrm>
            <a:custGeom>
              <a:avLst/>
              <a:gdLst/>
              <a:ahLst/>
              <a:cxnLst/>
              <a:rect l="l" t="t" r="r" b="b"/>
              <a:pathLst>
                <a:path w="957357" h="458525">
                  <a:moveTo>
                    <a:pt x="21062" y="0"/>
                  </a:moveTo>
                  <a:lnTo>
                    <a:pt x="936295" y="0"/>
                  </a:lnTo>
                  <a:cubicBezTo>
                    <a:pt x="941881" y="0"/>
                    <a:pt x="947238" y="2219"/>
                    <a:pt x="951188" y="6169"/>
                  </a:cubicBezTo>
                  <a:cubicBezTo>
                    <a:pt x="955138" y="10119"/>
                    <a:pt x="957357" y="15476"/>
                    <a:pt x="957357" y="21062"/>
                  </a:cubicBezTo>
                  <a:lnTo>
                    <a:pt x="957357" y="437463"/>
                  </a:lnTo>
                  <a:cubicBezTo>
                    <a:pt x="957357" y="449095"/>
                    <a:pt x="947927" y="458525"/>
                    <a:pt x="936295" y="458525"/>
                  </a:cubicBezTo>
                  <a:lnTo>
                    <a:pt x="21062" y="458525"/>
                  </a:lnTo>
                  <a:cubicBezTo>
                    <a:pt x="15476" y="458525"/>
                    <a:pt x="10119" y="456306"/>
                    <a:pt x="6169" y="452356"/>
                  </a:cubicBezTo>
                  <a:cubicBezTo>
                    <a:pt x="2219" y="448406"/>
                    <a:pt x="0" y="443049"/>
                    <a:pt x="0" y="437463"/>
                  </a:cubicBezTo>
                  <a:lnTo>
                    <a:pt x="0" y="21062"/>
                  </a:lnTo>
                  <a:cubicBezTo>
                    <a:pt x="0" y="15476"/>
                    <a:pt x="2219" y="10119"/>
                    <a:pt x="6169" y="6169"/>
                  </a:cubicBezTo>
                  <a:cubicBezTo>
                    <a:pt x="10119" y="2219"/>
                    <a:pt x="15476" y="0"/>
                    <a:pt x="21062" y="0"/>
                  </a:cubicBezTo>
                  <a:close/>
                </a:path>
              </a:pathLst>
            </a:custGeom>
            <a:solidFill>
              <a:srgbClr val="000000">
                <a:alpha val="0"/>
              </a:srgbClr>
            </a:solidFill>
            <a:ln cap="sq">
              <a:noFill/>
              <a:prstDash val="solid"/>
              <a:miter/>
            </a:ln>
          </p:spPr>
          <p:txBody>
            <a:bodyPr/>
            <a:lstStyle/>
            <a:p>
              <a:endParaRPr lang="en-US"/>
            </a:p>
          </p:txBody>
        </p:sp>
        <p:sp>
          <p:nvSpPr>
            <p:cNvPr id="17" name="TextBox 17"/>
            <p:cNvSpPr txBox="1"/>
            <p:nvPr/>
          </p:nvSpPr>
          <p:spPr>
            <a:xfrm>
              <a:off x="0" y="-76200"/>
              <a:ext cx="957357" cy="534725"/>
            </a:xfrm>
            <a:prstGeom prst="rect">
              <a:avLst/>
            </a:prstGeom>
          </p:spPr>
          <p:txBody>
            <a:bodyPr lIns="192635" tIns="192635" rIns="192635" bIns="192635" rtlCol="0" anchor="ctr"/>
            <a:lstStyle/>
            <a:p>
              <a:pPr algn="ctr">
                <a:lnSpc>
                  <a:spcPts val="5319"/>
                </a:lnSpc>
              </a:pPr>
              <a:r>
                <a:rPr lang="en-US" sz="3799" b="1">
                  <a:solidFill>
                    <a:srgbClr val="FFFFFF"/>
                  </a:solidFill>
                  <a:latin typeface="Quicksand 1 Medium"/>
                  <a:ea typeface="Quicksand 1 Medium"/>
                  <a:cs typeface="Quicksand 1 Medium"/>
                  <a:sym typeface="Quicksand 1 Medium"/>
                </a:rPr>
                <a:t>Housing Instability</a:t>
              </a:r>
            </a:p>
          </p:txBody>
        </p:sp>
      </p:grpSp>
      <p:sp>
        <p:nvSpPr>
          <p:cNvPr id="18" name="Freeform 18"/>
          <p:cNvSpPr/>
          <p:nvPr/>
        </p:nvSpPr>
        <p:spPr>
          <a:xfrm>
            <a:off x="1185891" y="1536556"/>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9" name="TextBox 19"/>
          <p:cNvSpPr txBox="1"/>
          <p:nvPr/>
        </p:nvSpPr>
        <p:spPr>
          <a:xfrm>
            <a:off x="1888625" y="2259232"/>
            <a:ext cx="4137108" cy="11334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Educational Instability</a:t>
            </a:r>
          </a:p>
        </p:txBody>
      </p:sp>
      <p:sp>
        <p:nvSpPr>
          <p:cNvPr id="20" name="TextBox 20"/>
          <p:cNvSpPr txBox="1"/>
          <p:nvPr/>
        </p:nvSpPr>
        <p:spPr>
          <a:xfrm>
            <a:off x="1407694" y="3429000"/>
            <a:ext cx="5098971"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Inconsistent educational support, academic opportunities, and documentation</a:t>
            </a:r>
          </a:p>
        </p:txBody>
      </p:sp>
      <p:sp>
        <p:nvSpPr>
          <p:cNvPr id="21" name="Freeform 21"/>
          <p:cNvSpPr/>
          <p:nvPr/>
        </p:nvSpPr>
        <p:spPr>
          <a:xfrm>
            <a:off x="6884267" y="2654949"/>
            <a:ext cx="5542577" cy="3159269"/>
          </a:xfrm>
          <a:custGeom>
            <a:avLst/>
            <a:gdLst/>
            <a:ahLst/>
            <a:cxnLst/>
            <a:rect l="l" t="t" r="r" b="b"/>
            <a:pathLst>
              <a:path w="5542577" h="3159269">
                <a:moveTo>
                  <a:pt x="0" y="0"/>
                </a:moveTo>
                <a:lnTo>
                  <a:pt x="5542577" y="0"/>
                </a:lnTo>
                <a:lnTo>
                  <a:pt x="5542577" y="3159268"/>
                </a:lnTo>
                <a:lnTo>
                  <a:pt x="0" y="315926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2" name="TextBox 22"/>
          <p:cNvSpPr txBox="1"/>
          <p:nvPr/>
        </p:nvSpPr>
        <p:spPr>
          <a:xfrm>
            <a:off x="7587001" y="3568168"/>
            <a:ext cx="4137108" cy="5619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Financial</a:t>
            </a:r>
          </a:p>
        </p:txBody>
      </p:sp>
      <p:sp>
        <p:nvSpPr>
          <p:cNvPr id="23" name="TextBox 23"/>
          <p:cNvSpPr txBox="1"/>
          <p:nvPr/>
        </p:nvSpPr>
        <p:spPr>
          <a:xfrm>
            <a:off x="7106069" y="4214696"/>
            <a:ext cx="5098971"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Limited Resources, Unexpected Financial Hardships/Obligations, Support Navigating Process</a:t>
            </a:r>
          </a:p>
        </p:txBody>
      </p:sp>
      <p:sp>
        <p:nvSpPr>
          <p:cNvPr id="24" name="Freeform 24"/>
          <p:cNvSpPr/>
          <p:nvPr/>
        </p:nvSpPr>
        <p:spPr>
          <a:xfrm>
            <a:off x="12263901" y="5386271"/>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5" name="TextBox 25"/>
          <p:cNvSpPr txBox="1"/>
          <p:nvPr/>
        </p:nvSpPr>
        <p:spPr>
          <a:xfrm>
            <a:off x="12966635" y="6108946"/>
            <a:ext cx="4137108" cy="11334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Familial &amp; Social Support</a:t>
            </a:r>
          </a:p>
        </p:txBody>
      </p:sp>
      <p:sp>
        <p:nvSpPr>
          <p:cNvPr id="26" name="TextBox 26"/>
          <p:cNvSpPr txBox="1"/>
          <p:nvPr/>
        </p:nvSpPr>
        <p:spPr>
          <a:xfrm>
            <a:off x="12485703" y="7278715"/>
            <a:ext cx="5098971" cy="781050"/>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Different levels of emotional and academic guidance</a:t>
            </a:r>
          </a:p>
        </p:txBody>
      </p:sp>
      <p:sp>
        <p:nvSpPr>
          <p:cNvPr id="27" name="Freeform 27"/>
          <p:cNvSpPr/>
          <p:nvPr/>
        </p:nvSpPr>
        <p:spPr>
          <a:xfrm>
            <a:off x="12582642" y="1181500"/>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8" name="TextBox 28"/>
          <p:cNvSpPr txBox="1"/>
          <p:nvPr/>
        </p:nvSpPr>
        <p:spPr>
          <a:xfrm>
            <a:off x="13285377" y="1904175"/>
            <a:ext cx="4137108" cy="11334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Housing Instability</a:t>
            </a:r>
          </a:p>
        </p:txBody>
      </p:sp>
      <p:sp>
        <p:nvSpPr>
          <p:cNvPr id="29" name="TextBox 29"/>
          <p:cNvSpPr txBox="1"/>
          <p:nvPr/>
        </p:nvSpPr>
        <p:spPr>
          <a:xfrm>
            <a:off x="12804445" y="3233738"/>
            <a:ext cx="5098971" cy="781050"/>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Unexpected changes, Housing Required During Breaks</a:t>
            </a:r>
          </a:p>
        </p:txBody>
      </p:sp>
      <p:sp>
        <p:nvSpPr>
          <p:cNvPr id="30" name="Freeform 30"/>
          <p:cNvSpPr/>
          <p:nvPr/>
        </p:nvSpPr>
        <p:spPr>
          <a:xfrm>
            <a:off x="582062" y="5543550"/>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31" name="TextBox 31"/>
          <p:cNvSpPr txBox="1"/>
          <p:nvPr/>
        </p:nvSpPr>
        <p:spPr>
          <a:xfrm>
            <a:off x="1284796" y="6266225"/>
            <a:ext cx="4137108" cy="11334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Resource Navigation</a:t>
            </a:r>
          </a:p>
        </p:txBody>
      </p:sp>
      <p:sp>
        <p:nvSpPr>
          <p:cNvPr id="32" name="TextBox 32"/>
          <p:cNvSpPr txBox="1"/>
          <p:nvPr/>
        </p:nvSpPr>
        <p:spPr>
          <a:xfrm>
            <a:off x="803865" y="7435994"/>
            <a:ext cx="5098971"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Limited Communication, Transparency, and Access to an Informed Resource </a:t>
            </a:r>
          </a:p>
        </p:txBody>
      </p:sp>
      <p:sp>
        <p:nvSpPr>
          <p:cNvPr id="33" name="Freeform 33"/>
          <p:cNvSpPr/>
          <p:nvPr/>
        </p:nvSpPr>
        <p:spPr>
          <a:xfrm>
            <a:off x="6506665" y="6619674"/>
            <a:ext cx="5542577" cy="3159269"/>
          </a:xfrm>
          <a:custGeom>
            <a:avLst/>
            <a:gdLst/>
            <a:ahLst/>
            <a:cxnLst/>
            <a:rect l="l" t="t" r="r" b="b"/>
            <a:pathLst>
              <a:path w="5542577" h="3159269">
                <a:moveTo>
                  <a:pt x="0" y="0"/>
                </a:moveTo>
                <a:lnTo>
                  <a:pt x="5542577" y="0"/>
                </a:lnTo>
                <a:lnTo>
                  <a:pt x="5542577" y="3159268"/>
                </a:lnTo>
                <a:lnTo>
                  <a:pt x="0" y="315926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TextBox 34"/>
          <p:cNvSpPr txBox="1"/>
          <p:nvPr/>
        </p:nvSpPr>
        <p:spPr>
          <a:xfrm>
            <a:off x="6987597" y="7378642"/>
            <a:ext cx="4839843" cy="11334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College Exploration &amp; Readiness Support</a:t>
            </a:r>
          </a:p>
        </p:txBody>
      </p:sp>
      <p:sp>
        <p:nvSpPr>
          <p:cNvPr id="35" name="TextBox 35"/>
          <p:cNvSpPr txBox="1"/>
          <p:nvPr/>
        </p:nvSpPr>
        <p:spPr>
          <a:xfrm>
            <a:off x="6728468" y="8512117"/>
            <a:ext cx="5098971" cy="1171575"/>
          </a:xfrm>
          <a:prstGeom prst="rect">
            <a:avLst/>
          </a:prstGeom>
        </p:spPr>
        <p:txBody>
          <a:bodyPr lIns="0" tIns="0" rIns="0" bIns="0" rtlCol="0" anchor="t">
            <a:spAutoFit/>
          </a:bodyPr>
          <a:lstStyle/>
          <a:p>
            <a:pPr algn="ctr">
              <a:lnSpc>
                <a:spcPts val="3120"/>
              </a:lnSpc>
            </a:pPr>
            <a:r>
              <a:rPr lang="en-US" sz="2600">
                <a:solidFill>
                  <a:srgbClr val="F5EFE6"/>
                </a:solidFill>
                <a:latin typeface="Quicksand 2"/>
                <a:ea typeface="Quicksand 2"/>
                <a:cs typeface="Quicksand 2"/>
                <a:sym typeface="Quicksand 2"/>
              </a:rPr>
              <a:t>Inconsistent educational support,  Informed Resources, and Opportunities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rot="-10612141">
            <a:off x="14153669" y="8963354"/>
            <a:ext cx="4794677" cy="4254186"/>
          </a:xfrm>
          <a:custGeom>
            <a:avLst/>
            <a:gdLst/>
            <a:ahLst/>
            <a:cxnLst/>
            <a:rect l="l" t="t" r="r" b="b"/>
            <a:pathLst>
              <a:path w="4794677" h="4254186">
                <a:moveTo>
                  <a:pt x="0" y="0"/>
                </a:moveTo>
                <a:lnTo>
                  <a:pt x="4794676" y="0"/>
                </a:lnTo>
                <a:lnTo>
                  <a:pt x="4794676" y="4254186"/>
                </a:lnTo>
                <a:lnTo>
                  <a:pt x="0" y="4254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038438" y="-1028700"/>
            <a:ext cx="3022508" cy="4114800"/>
          </a:xfrm>
          <a:custGeom>
            <a:avLst/>
            <a:gdLst/>
            <a:ahLst/>
            <a:cxnLst/>
            <a:rect l="l" t="t" r="r" b="b"/>
            <a:pathLst>
              <a:path w="3022508" h="4114800">
                <a:moveTo>
                  <a:pt x="0" y="0"/>
                </a:moveTo>
                <a:lnTo>
                  <a:pt x="3022508" y="0"/>
                </a:lnTo>
                <a:lnTo>
                  <a:pt x="30225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2318231" y="7400886"/>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6778818" y="9458286"/>
            <a:ext cx="4933987" cy="4279113"/>
          </a:xfrm>
          <a:custGeom>
            <a:avLst/>
            <a:gdLst/>
            <a:ahLst/>
            <a:cxnLst/>
            <a:rect l="l" t="t" r="r" b="b"/>
            <a:pathLst>
              <a:path w="4933987" h="4279113">
                <a:moveTo>
                  <a:pt x="0" y="0"/>
                </a:moveTo>
                <a:lnTo>
                  <a:pt x="4933987" y="0"/>
                </a:lnTo>
                <a:lnTo>
                  <a:pt x="4933987" y="4279112"/>
                </a:lnTo>
                <a:lnTo>
                  <a:pt x="0" y="4279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6551007" y="4016549"/>
            <a:ext cx="4714875" cy="4114800"/>
          </a:xfrm>
          <a:custGeom>
            <a:avLst/>
            <a:gdLst/>
            <a:ahLst/>
            <a:cxnLst/>
            <a:rect l="l" t="t" r="r" b="b"/>
            <a:pathLst>
              <a:path w="4714875" h="4114800">
                <a:moveTo>
                  <a:pt x="0" y="0"/>
                </a:moveTo>
                <a:lnTo>
                  <a:pt x="4714875" y="0"/>
                </a:lnTo>
                <a:lnTo>
                  <a:pt x="471487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2766925" y="-1850883"/>
            <a:ext cx="4933987" cy="4279113"/>
          </a:xfrm>
          <a:custGeom>
            <a:avLst/>
            <a:gdLst/>
            <a:ahLst/>
            <a:cxnLst/>
            <a:rect l="l" t="t" r="r" b="b"/>
            <a:pathLst>
              <a:path w="4933987" h="4279113">
                <a:moveTo>
                  <a:pt x="0" y="0"/>
                </a:moveTo>
                <a:lnTo>
                  <a:pt x="4933987" y="0"/>
                </a:lnTo>
                <a:lnTo>
                  <a:pt x="4933987" y="4279113"/>
                </a:lnTo>
                <a:lnTo>
                  <a:pt x="0" y="42791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rot="5476991">
            <a:off x="-1152709" y="3502549"/>
            <a:ext cx="2981209" cy="2824018"/>
          </a:xfrm>
          <a:custGeom>
            <a:avLst/>
            <a:gdLst/>
            <a:ahLst/>
            <a:cxnLst/>
            <a:rect l="l" t="t" r="r" b="b"/>
            <a:pathLst>
              <a:path w="2981209" h="2824018">
                <a:moveTo>
                  <a:pt x="0" y="0"/>
                </a:moveTo>
                <a:lnTo>
                  <a:pt x="2981209" y="0"/>
                </a:lnTo>
                <a:lnTo>
                  <a:pt x="2981209" y="2824018"/>
                </a:lnTo>
                <a:lnTo>
                  <a:pt x="0" y="28240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TextBox 9"/>
          <p:cNvSpPr txBox="1"/>
          <p:nvPr/>
        </p:nvSpPr>
        <p:spPr>
          <a:xfrm>
            <a:off x="4173283" y="305506"/>
            <a:ext cx="10500738" cy="1019175"/>
          </a:xfrm>
          <a:prstGeom prst="rect">
            <a:avLst/>
          </a:prstGeom>
        </p:spPr>
        <p:txBody>
          <a:bodyPr lIns="0" tIns="0" rIns="0" bIns="0" rtlCol="0" anchor="t">
            <a:spAutoFit/>
          </a:bodyPr>
          <a:lstStyle/>
          <a:p>
            <a:pPr algn="ctr">
              <a:lnSpc>
                <a:spcPts val="8160"/>
              </a:lnSpc>
            </a:pPr>
            <a:r>
              <a:rPr lang="en-US" sz="6800">
                <a:solidFill>
                  <a:srgbClr val="02488C"/>
                </a:solidFill>
                <a:latin typeface="One Little Font"/>
                <a:ea typeface="One Little Font"/>
                <a:cs typeface="One Little Font"/>
                <a:sym typeface="One Little Font"/>
              </a:rPr>
              <a:t>PA Policy &amp; Support Initiatives</a:t>
            </a:r>
          </a:p>
        </p:txBody>
      </p:sp>
      <p:sp>
        <p:nvSpPr>
          <p:cNvPr id="10" name="Freeform 10"/>
          <p:cNvSpPr/>
          <p:nvPr/>
        </p:nvSpPr>
        <p:spPr>
          <a:xfrm>
            <a:off x="796796" y="4166089"/>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TextBox 11"/>
          <p:cNvSpPr txBox="1"/>
          <p:nvPr/>
        </p:nvSpPr>
        <p:spPr>
          <a:xfrm>
            <a:off x="1499531" y="4888765"/>
            <a:ext cx="4137108" cy="22764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The Chafee Education and Training Grant Program</a:t>
            </a:r>
          </a:p>
        </p:txBody>
      </p:sp>
      <p:sp>
        <p:nvSpPr>
          <p:cNvPr id="12" name="Freeform 12"/>
          <p:cNvSpPr/>
          <p:nvPr/>
        </p:nvSpPr>
        <p:spPr>
          <a:xfrm>
            <a:off x="6652363" y="2134306"/>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3" name="TextBox 13"/>
          <p:cNvSpPr txBox="1"/>
          <p:nvPr/>
        </p:nvSpPr>
        <p:spPr>
          <a:xfrm>
            <a:off x="7343793" y="3017051"/>
            <a:ext cx="4137108" cy="17049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Fostering Independence Tuition Wavier</a:t>
            </a:r>
          </a:p>
        </p:txBody>
      </p:sp>
      <p:sp>
        <p:nvSpPr>
          <p:cNvPr id="14" name="Freeform 14"/>
          <p:cNvSpPr/>
          <p:nvPr/>
        </p:nvSpPr>
        <p:spPr>
          <a:xfrm>
            <a:off x="12350739" y="4336132"/>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TextBox 15"/>
          <p:cNvSpPr txBox="1"/>
          <p:nvPr/>
        </p:nvSpPr>
        <p:spPr>
          <a:xfrm>
            <a:off x="13053473" y="5549326"/>
            <a:ext cx="4137108" cy="11334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Campus Support Programs</a:t>
            </a:r>
          </a:p>
        </p:txBody>
      </p:sp>
      <p:sp>
        <p:nvSpPr>
          <p:cNvPr id="16" name="Freeform 16"/>
          <p:cNvSpPr/>
          <p:nvPr/>
        </p:nvSpPr>
        <p:spPr>
          <a:xfrm>
            <a:off x="6546914" y="6099031"/>
            <a:ext cx="5542577" cy="3159269"/>
          </a:xfrm>
          <a:custGeom>
            <a:avLst/>
            <a:gdLst/>
            <a:ahLst/>
            <a:cxnLst/>
            <a:rect l="l" t="t" r="r" b="b"/>
            <a:pathLst>
              <a:path w="5542577" h="3159269">
                <a:moveTo>
                  <a:pt x="0" y="0"/>
                </a:moveTo>
                <a:lnTo>
                  <a:pt x="5542577" y="0"/>
                </a:lnTo>
                <a:lnTo>
                  <a:pt x="5542577" y="3159269"/>
                </a:lnTo>
                <a:lnTo>
                  <a:pt x="0" y="315926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TextBox 17"/>
          <p:cNvSpPr txBox="1"/>
          <p:nvPr/>
        </p:nvSpPr>
        <p:spPr>
          <a:xfrm>
            <a:off x="6965383" y="7032683"/>
            <a:ext cx="4839843" cy="1704975"/>
          </a:xfrm>
          <a:prstGeom prst="rect">
            <a:avLst/>
          </a:prstGeom>
        </p:spPr>
        <p:txBody>
          <a:bodyPr lIns="0" tIns="0" rIns="0" bIns="0" rtlCol="0" anchor="t">
            <a:spAutoFit/>
          </a:bodyPr>
          <a:lstStyle/>
          <a:p>
            <a:pPr algn="ctr">
              <a:lnSpc>
                <a:spcPts val="4560"/>
              </a:lnSpc>
            </a:pPr>
            <a:r>
              <a:rPr lang="en-US" sz="3800" b="1">
                <a:solidFill>
                  <a:srgbClr val="F5EFE6"/>
                </a:solidFill>
                <a:latin typeface="Quicksand 2 Semi-Bold"/>
                <a:ea typeface="Quicksand 2 Semi-Bold"/>
                <a:cs typeface="Quicksand 2 Semi-Bold"/>
                <a:sym typeface="Quicksand 2 Semi-Bold"/>
              </a:rPr>
              <a:t>PA Youth Advisory Board and Foster Youth Coalition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1990</Words>
  <Application>Microsoft Office PowerPoint</Application>
  <PresentationFormat>Custom</PresentationFormat>
  <Paragraphs>249</Paragraphs>
  <Slides>22</Slides>
  <Notes>19</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22</vt:i4>
      </vt:variant>
    </vt:vector>
  </HeadingPairs>
  <TitlesOfParts>
    <vt:vector size="43" baseType="lpstr">
      <vt:lpstr>Arial</vt:lpstr>
      <vt:lpstr>Etna Sans Serif</vt:lpstr>
      <vt:lpstr>Quicksand 2</vt:lpstr>
      <vt:lpstr>Aileron Bold</vt:lpstr>
      <vt:lpstr>Nunito Bold</vt:lpstr>
      <vt:lpstr>One Little Font Bold</vt:lpstr>
      <vt:lpstr>Quicksand 2 Bold</vt:lpstr>
      <vt:lpstr>Quicksand 2 Semi-Bold</vt:lpstr>
      <vt:lpstr>Calibri</vt:lpstr>
      <vt:lpstr>Aileron</vt:lpstr>
      <vt:lpstr>Proxima Nova</vt:lpstr>
      <vt:lpstr>Quicksand 1 Bold</vt:lpstr>
      <vt:lpstr>One Little Font</vt:lpstr>
      <vt:lpstr>Bebas Neue Cyrillic</vt:lpstr>
      <vt:lpstr>Quicksand 1 Medium</vt:lpstr>
      <vt:lpstr>Poppins Semi-Bold</vt:lpstr>
      <vt:lpstr>Loubag</vt:lpstr>
      <vt:lpstr>Poppins Medium</vt:lpstr>
      <vt:lpstr>Proxima Nova Bold</vt:lpstr>
      <vt:lpstr>Quicksand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Forum Presentation Horizon Scholar</dc:title>
  <dc:creator>Reed, Micah J.</dc:creator>
  <cp:lastModifiedBy>Reed, Micah J.</cp:lastModifiedBy>
  <cp:revision>2</cp:revision>
  <dcterms:created xsi:type="dcterms:W3CDTF">2006-08-16T00:00:00Z</dcterms:created>
  <dcterms:modified xsi:type="dcterms:W3CDTF">2025-02-20T18:29:35Z</dcterms:modified>
  <dc:identifier>DAGcGDDQblg</dc:identifier>
</cp:coreProperties>
</file>