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4"/>
  </p:notesMasterIdLst>
  <p:sldIdLst>
    <p:sldId id="259" r:id="rId4"/>
    <p:sldId id="271" r:id="rId5"/>
    <p:sldId id="278" r:id="rId6"/>
    <p:sldId id="256" r:id="rId7"/>
    <p:sldId id="263" r:id="rId8"/>
    <p:sldId id="257" r:id="rId9"/>
    <p:sldId id="277" r:id="rId10"/>
    <p:sldId id="272" r:id="rId11"/>
    <p:sldId id="269" r:id="rId12"/>
    <p:sldId id="266" r:id="rId13"/>
    <p:sldId id="273" r:id="rId14"/>
    <p:sldId id="264" r:id="rId15"/>
    <p:sldId id="267" r:id="rId16"/>
    <p:sldId id="274" r:id="rId17"/>
    <p:sldId id="268" r:id="rId18"/>
    <p:sldId id="275" r:id="rId19"/>
    <p:sldId id="279" r:id="rId20"/>
    <p:sldId id="280" r:id="rId21"/>
    <p:sldId id="276" r:id="rId22"/>
    <p:sldId id="26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704" autoAdjust="0"/>
    <p:restoredTop sz="94660"/>
  </p:normalViewPr>
  <p:slideViewPr>
    <p:cSldViewPr snapToGrid="0">
      <p:cViewPr varScale="1">
        <p:scale>
          <a:sx n="67" d="100"/>
          <a:sy n="67" d="100"/>
        </p:scale>
        <p:origin x="500" y="44"/>
      </p:cViewPr>
      <p:guideLst/>
    </p:cSldViewPr>
  </p:slideViewPr>
  <p:notesTextViewPr>
    <p:cViewPr>
      <p:scale>
        <a:sx n="1" d="1"/>
        <a:sy n="1" d="1"/>
      </p:scale>
      <p:origin x="0" y="0"/>
    </p:cViewPr>
  </p:notesTextViewPr>
  <p:sorterViewPr>
    <p:cViewPr>
      <p:scale>
        <a:sx n="100" d="100"/>
        <a:sy n="100" d="100"/>
      </p:scale>
      <p:origin x="0" y="-272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76735A-5702-473B-B15C-4B07B91A73B6}" type="datetimeFigureOut">
              <a:rPr lang="en-US" smtClean="0"/>
              <a:t>9/24/2021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E563A6-EDF2-4E7E-AECC-AC3E06EC5AFC}" type="slidenum">
              <a:rPr lang="en-US" smtClean="0"/>
              <a:t>‹#›</a:t>
            </a:fld>
            <a:endParaRPr lang="en-US"/>
          </a:p>
        </p:txBody>
      </p:sp>
    </p:spTree>
    <p:extLst>
      <p:ext uri="{BB962C8B-B14F-4D97-AF65-F5344CB8AC3E}">
        <p14:creationId xmlns:p14="http://schemas.microsoft.com/office/powerpoint/2010/main" val="3955760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Erin Notes: I have been with Citizens for 15 years, and in higher ed/fin aid for over 20 years and started in college when I had a work study job  </a:t>
            </a:r>
          </a:p>
          <a:p>
            <a:endParaRPr lang="en-US" dirty="0"/>
          </a:p>
          <a:p>
            <a:r>
              <a:rPr lang="en-US" dirty="0"/>
              <a:t>Currently live in Yardley in Bucks County, PA – originally from CT and I have actually lived in 5 states</a:t>
            </a:r>
          </a:p>
          <a:p>
            <a:endParaRPr lang="en-US" dirty="0"/>
          </a:p>
          <a:p>
            <a:r>
              <a:rPr lang="en-US" dirty="0"/>
              <a:t>Favorite place to vacation is Cabo, San Lucas and I actually got married there in 2015</a:t>
            </a:r>
          </a:p>
          <a:p>
            <a:endParaRPr lang="en-US" dirty="0"/>
          </a:p>
          <a:p>
            <a:r>
              <a:rPr lang="en-US" dirty="0"/>
              <a:t>Basketball is my favorite sport. I started playing when I was in middle school and played through college. </a:t>
            </a:r>
          </a:p>
          <a:p>
            <a:endParaRPr lang="en-US" dirty="0"/>
          </a:p>
          <a:p>
            <a:r>
              <a:rPr lang="en-US" dirty="0"/>
              <a:t>Family photo</a:t>
            </a:r>
          </a:p>
          <a:p>
            <a:endParaRPr lang="en-US" dirty="0"/>
          </a:p>
          <a:p>
            <a:r>
              <a:rPr lang="en-US" dirty="0"/>
              <a:t>Patty Notes:  My husband, Paul, began our 38 years together at Grove City College and GCC is also where I began my financial aid career over 20 years ago.  We are in the midst of moving from the Lancaster area to Harmony, PA, 30 miles north of Pittsburgh and going through the excitement of 3 months of temporary housing until our home is ready!  We have 3 children, 5 grandchildren with our daughter expecting our 6</a:t>
            </a:r>
            <a:r>
              <a:rPr lang="en-US" baseline="30000" dirty="0"/>
              <a:t>th</a:t>
            </a:r>
            <a:r>
              <a:rPr lang="en-US" dirty="0"/>
              <a:t> in February.  And our story isn’t complete without sharing a picture of our </a:t>
            </a:r>
            <a:r>
              <a:rPr lang="en-US" dirty="0" err="1"/>
              <a:t>our</a:t>
            </a:r>
            <a:r>
              <a:rPr lang="en-US" dirty="0"/>
              <a:t> </a:t>
            </a:r>
            <a:r>
              <a:rPr lang="en-US" dirty="0" err="1"/>
              <a:t>Morkie</a:t>
            </a:r>
            <a:r>
              <a:rPr lang="en-US" dirty="0"/>
              <a:t>, Amos Jethro who is our constant companion.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C67A0E-20E6-48A0-A49A-E1A4EEEE0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546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9591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CECD66-3E68-4D7D-BF0C-0BE4C84C2649}" type="datetimeFigureOut">
              <a:rPr lang="en-US" smtClean="0"/>
              <a:t>9/24/2021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9D31B5-42A8-4D9F-9FF7-C813DE083318}" type="slidenum">
              <a:rPr lang="en-US" smtClean="0"/>
              <a:t>‹#›</a:t>
            </a:fld>
            <a:endParaRPr lang="en-US"/>
          </a:p>
        </p:txBody>
      </p:sp>
    </p:spTree>
    <p:extLst>
      <p:ext uri="{BB962C8B-B14F-4D97-AF65-F5344CB8AC3E}">
        <p14:creationId xmlns:p14="http://schemas.microsoft.com/office/powerpoint/2010/main" val="1326695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CECD66-3E68-4D7D-BF0C-0BE4C84C2649}" type="datetimeFigureOut">
              <a:rPr lang="en-US" smtClean="0"/>
              <a:t>9/24/2021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9D31B5-42A8-4D9F-9FF7-C813DE083318}" type="slidenum">
              <a:rPr lang="en-US" smtClean="0"/>
              <a:t>‹#›</a:t>
            </a:fld>
            <a:endParaRPr lang="en-US"/>
          </a:p>
        </p:txBody>
      </p:sp>
    </p:spTree>
    <p:extLst>
      <p:ext uri="{BB962C8B-B14F-4D97-AF65-F5344CB8AC3E}">
        <p14:creationId xmlns:p14="http://schemas.microsoft.com/office/powerpoint/2010/main" val="21223857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B177B-4B54-44BD-B273-EC56D15F75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B187E2-3070-4499-B5C3-7235FD61C3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8734BD5-6EE2-4400-8FB6-999C8E09F54F}"/>
              </a:ext>
            </a:extLst>
          </p:cNvPr>
          <p:cNvSpPr>
            <a:spLocks noGrp="1"/>
          </p:cNvSpPr>
          <p:nvPr>
            <p:ph type="dt" sz="half" idx="10"/>
          </p:nvPr>
        </p:nvSpPr>
        <p:spPr/>
        <p:txBody>
          <a:bodyPr/>
          <a:lstStyle/>
          <a:p>
            <a:fld id="{C0642001-7E86-4D41-A3E9-44674AED8808}" type="datetimeFigureOut">
              <a:rPr lang="en-US" smtClean="0"/>
              <a:t>9/24/2021</a:t>
            </a:fld>
            <a:endParaRPr lang="en-US"/>
          </a:p>
        </p:txBody>
      </p:sp>
      <p:sp>
        <p:nvSpPr>
          <p:cNvPr id="5" name="Footer Placeholder 4">
            <a:extLst>
              <a:ext uri="{FF2B5EF4-FFF2-40B4-BE49-F238E27FC236}">
                <a16:creationId xmlns:a16="http://schemas.microsoft.com/office/drawing/2014/main" id="{90A1C1EA-5CFA-46F6-9A40-884D98A281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2E746D-6C43-4001-A030-EFBD53DFC39E}"/>
              </a:ext>
            </a:extLst>
          </p:cNvPr>
          <p:cNvSpPr>
            <a:spLocks noGrp="1"/>
          </p:cNvSpPr>
          <p:nvPr>
            <p:ph type="sldNum" sz="quarter" idx="12"/>
          </p:nvPr>
        </p:nvSpPr>
        <p:spPr/>
        <p:txBody>
          <a:bodyPr/>
          <a:lstStyle/>
          <a:p>
            <a:fld id="{ADEEE652-1636-47E7-8A44-1E9FB7754204}" type="slidenum">
              <a:rPr lang="en-US" smtClean="0"/>
              <a:t>‹#›</a:t>
            </a:fld>
            <a:endParaRPr lang="en-US"/>
          </a:p>
        </p:txBody>
      </p:sp>
    </p:spTree>
    <p:extLst>
      <p:ext uri="{BB962C8B-B14F-4D97-AF65-F5344CB8AC3E}">
        <p14:creationId xmlns:p14="http://schemas.microsoft.com/office/powerpoint/2010/main" val="36591862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45EC4-BD42-48E6-92E1-38BC8D2EB7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FC1785-1682-4F58-ACAD-858B2321C6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5B89E3-31B0-46DD-8BF5-A583AED8ACFF}"/>
              </a:ext>
            </a:extLst>
          </p:cNvPr>
          <p:cNvSpPr>
            <a:spLocks noGrp="1"/>
          </p:cNvSpPr>
          <p:nvPr>
            <p:ph type="dt" sz="half" idx="10"/>
          </p:nvPr>
        </p:nvSpPr>
        <p:spPr/>
        <p:txBody>
          <a:bodyPr/>
          <a:lstStyle/>
          <a:p>
            <a:fld id="{C0642001-7E86-4D41-A3E9-44674AED8808}" type="datetimeFigureOut">
              <a:rPr lang="en-US" smtClean="0"/>
              <a:t>9/24/2021</a:t>
            </a:fld>
            <a:endParaRPr lang="en-US"/>
          </a:p>
        </p:txBody>
      </p:sp>
      <p:sp>
        <p:nvSpPr>
          <p:cNvPr id="5" name="Footer Placeholder 4">
            <a:extLst>
              <a:ext uri="{FF2B5EF4-FFF2-40B4-BE49-F238E27FC236}">
                <a16:creationId xmlns:a16="http://schemas.microsoft.com/office/drawing/2014/main" id="{B9DDC08A-D3AE-42B4-8AAD-8E4E2CE904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117156-F2A2-40D0-934A-68C91A989F1C}"/>
              </a:ext>
            </a:extLst>
          </p:cNvPr>
          <p:cNvSpPr>
            <a:spLocks noGrp="1"/>
          </p:cNvSpPr>
          <p:nvPr>
            <p:ph type="sldNum" sz="quarter" idx="12"/>
          </p:nvPr>
        </p:nvSpPr>
        <p:spPr/>
        <p:txBody>
          <a:bodyPr/>
          <a:lstStyle/>
          <a:p>
            <a:fld id="{ADEEE652-1636-47E7-8A44-1E9FB7754204}" type="slidenum">
              <a:rPr lang="en-US" smtClean="0"/>
              <a:t>‹#›</a:t>
            </a:fld>
            <a:endParaRPr lang="en-US"/>
          </a:p>
        </p:txBody>
      </p:sp>
    </p:spTree>
    <p:extLst>
      <p:ext uri="{BB962C8B-B14F-4D97-AF65-F5344CB8AC3E}">
        <p14:creationId xmlns:p14="http://schemas.microsoft.com/office/powerpoint/2010/main" val="35021365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14F2A-1EA3-4ED8-B3D3-50ABFB3A297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2657F25-C446-4FB1-9D16-6DE25AF092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B4929D-4918-4645-98FC-E75DCE2F7A64}"/>
              </a:ext>
            </a:extLst>
          </p:cNvPr>
          <p:cNvSpPr>
            <a:spLocks noGrp="1"/>
          </p:cNvSpPr>
          <p:nvPr>
            <p:ph type="dt" sz="half" idx="10"/>
          </p:nvPr>
        </p:nvSpPr>
        <p:spPr/>
        <p:txBody>
          <a:bodyPr/>
          <a:lstStyle/>
          <a:p>
            <a:fld id="{C0642001-7E86-4D41-A3E9-44674AED8808}" type="datetimeFigureOut">
              <a:rPr lang="en-US" smtClean="0"/>
              <a:t>9/24/2021</a:t>
            </a:fld>
            <a:endParaRPr lang="en-US"/>
          </a:p>
        </p:txBody>
      </p:sp>
      <p:sp>
        <p:nvSpPr>
          <p:cNvPr id="5" name="Footer Placeholder 4">
            <a:extLst>
              <a:ext uri="{FF2B5EF4-FFF2-40B4-BE49-F238E27FC236}">
                <a16:creationId xmlns:a16="http://schemas.microsoft.com/office/drawing/2014/main" id="{19DCAEBC-85C2-4356-A770-A8D2E4D160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B20277-769A-4989-8358-EE7198B13F4B}"/>
              </a:ext>
            </a:extLst>
          </p:cNvPr>
          <p:cNvSpPr>
            <a:spLocks noGrp="1"/>
          </p:cNvSpPr>
          <p:nvPr>
            <p:ph type="sldNum" sz="quarter" idx="12"/>
          </p:nvPr>
        </p:nvSpPr>
        <p:spPr/>
        <p:txBody>
          <a:bodyPr/>
          <a:lstStyle/>
          <a:p>
            <a:fld id="{ADEEE652-1636-47E7-8A44-1E9FB7754204}" type="slidenum">
              <a:rPr lang="en-US" smtClean="0"/>
              <a:t>‹#›</a:t>
            </a:fld>
            <a:endParaRPr lang="en-US"/>
          </a:p>
        </p:txBody>
      </p:sp>
    </p:spTree>
    <p:extLst>
      <p:ext uri="{BB962C8B-B14F-4D97-AF65-F5344CB8AC3E}">
        <p14:creationId xmlns:p14="http://schemas.microsoft.com/office/powerpoint/2010/main" val="3040533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78A81-D9B0-48F4-B0EA-24E822D90C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AF793F-55D3-4AB5-BE86-0B47A4845EA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EBAC33-1F58-42D8-BC19-42C2D1EFE85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0AD14EF-68D5-4BEB-84F0-29FB75CFB9F3}"/>
              </a:ext>
            </a:extLst>
          </p:cNvPr>
          <p:cNvSpPr>
            <a:spLocks noGrp="1"/>
          </p:cNvSpPr>
          <p:nvPr>
            <p:ph type="dt" sz="half" idx="10"/>
          </p:nvPr>
        </p:nvSpPr>
        <p:spPr/>
        <p:txBody>
          <a:bodyPr/>
          <a:lstStyle/>
          <a:p>
            <a:fld id="{C0642001-7E86-4D41-A3E9-44674AED8808}" type="datetimeFigureOut">
              <a:rPr lang="en-US" smtClean="0"/>
              <a:t>9/24/2021</a:t>
            </a:fld>
            <a:endParaRPr lang="en-US"/>
          </a:p>
        </p:txBody>
      </p:sp>
      <p:sp>
        <p:nvSpPr>
          <p:cNvPr id="6" name="Footer Placeholder 5">
            <a:extLst>
              <a:ext uri="{FF2B5EF4-FFF2-40B4-BE49-F238E27FC236}">
                <a16:creationId xmlns:a16="http://schemas.microsoft.com/office/drawing/2014/main" id="{42D30924-1579-409E-B201-13E865DCCD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691A91-C5C9-405B-A0D4-289A5087BC86}"/>
              </a:ext>
            </a:extLst>
          </p:cNvPr>
          <p:cNvSpPr>
            <a:spLocks noGrp="1"/>
          </p:cNvSpPr>
          <p:nvPr>
            <p:ph type="sldNum" sz="quarter" idx="12"/>
          </p:nvPr>
        </p:nvSpPr>
        <p:spPr/>
        <p:txBody>
          <a:bodyPr/>
          <a:lstStyle/>
          <a:p>
            <a:fld id="{ADEEE652-1636-47E7-8A44-1E9FB7754204}" type="slidenum">
              <a:rPr lang="en-US" smtClean="0"/>
              <a:t>‹#›</a:t>
            </a:fld>
            <a:endParaRPr lang="en-US"/>
          </a:p>
        </p:txBody>
      </p:sp>
    </p:spTree>
    <p:extLst>
      <p:ext uri="{BB962C8B-B14F-4D97-AF65-F5344CB8AC3E}">
        <p14:creationId xmlns:p14="http://schemas.microsoft.com/office/powerpoint/2010/main" val="20005876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9D821-C8BA-4EF6-9F3E-418A96C3DC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3498BD-0915-4B31-BD43-6B06E1F480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E1BEE89-69C6-408D-ACF8-82AFDEF45C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90056E-9BE9-4FAD-A313-54D727E584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FE40F9-77C3-4020-849F-83379D237F3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A3C54E-7FEE-4A27-8759-E2641ED55330}"/>
              </a:ext>
            </a:extLst>
          </p:cNvPr>
          <p:cNvSpPr>
            <a:spLocks noGrp="1"/>
          </p:cNvSpPr>
          <p:nvPr>
            <p:ph type="dt" sz="half" idx="10"/>
          </p:nvPr>
        </p:nvSpPr>
        <p:spPr/>
        <p:txBody>
          <a:bodyPr/>
          <a:lstStyle/>
          <a:p>
            <a:fld id="{C0642001-7E86-4D41-A3E9-44674AED8808}" type="datetimeFigureOut">
              <a:rPr lang="en-US" smtClean="0"/>
              <a:t>9/24/2021</a:t>
            </a:fld>
            <a:endParaRPr lang="en-US"/>
          </a:p>
        </p:txBody>
      </p:sp>
      <p:sp>
        <p:nvSpPr>
          <p:cNvPr id="8" name="Footer Placeholder 7">
            <a:extLst>
              <a:ext uri="{FF2B5EF4-FFF2-40B4-BE49-F238E27FC236}">
                <a16:creationId xmlns:a16="http://schemas.microsoft.com/office/drawing/2014/main" id="{957410D0-C9E3-4E85-B8E8-2B97AA61D39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8F3E221-4621-476B-856B-F0003A797003}"/>
              </a:ext>
            </a:extLst>
          </p:cNvPr>
          <p:cNvSpPr>
            <a:spLocks noGrp="1"/>
          </p:cNvSpPr>
          <p:nvPr>
            <p:ph type="sldNum" sz="quarter" idx="12"/>
          </p:nvPr>
        </p:nvSpPr>
        <p:spPr/>
        <p:txBody>
          <a:bodyPr/>
          <a:lstStyle/>
          <a:p>
            <a:fld id="{ADEEE652-1636-47E7-8A44-1E9FB7754204}" type="slidenum">
              <a:rPr lang="en-US" smtClean="0"/>
              <a:t>‹#›</a:t>
            </a:fld>
            <a:endParaRPr lang="en-US"/>
          </a:p>
        </p:txBody>
      </p:sp>
    </p:spTree>
    <p:extLst>
      <p:ext uri="{BB962C8B-B14F-4D97-AF65-F5344CB8AC3E}">
        <p14:creationId xmlns:p14="http://schemas.microsoft.com/office/powerpoint/2010/main" val="9461486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5CA0E-6F44-464B-85D9-1C4A6518C5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BB9A4F-DF79-4C51-B35F-F56CB3F480C9}"/>
              </a:ext>
            </a:extLst>
          </p:cNvPr>
          <p:cNvSpPr>
            <a:spLocks noGrp="1"/>
          </p:cNvSpPr>
          <p:nvPr>
            <p:ph type="dt" sz="half" idx="10"/>
          </p:nvPr>
        </p:nvSpPr>
        <p:spPr/>
        <p:txBody>
          <a:bodyPr/>
          <a:lstStyle/>
          <a:p>
            <a:fld id="{C0642001-7E86-4D41-A3E9-44674AED8808}" type="datetimeFigureOut">
              <a:rPr lang="en-US" smtClean="0"/>
              <a:t>9/24/2021</a:t>
            </a:fld>
            <a:endParaRPr lang="en-US"/>
          </a:p>
        </p:txBody>
      </p:sp>
      <p:sp>
        <p:nvSpPr>
          <p:cNvPr id="4" name="Footer Placeholder 3">
            <a:extLst>
              <a:ext uri="{FF2B5EF4-FFF2-40B4-BE49-F238E27FC236}">
                <a16:creationId xmlns:a16="http://schemas.microsoft.com/office/drawing/2014/main" id="{68ED4066-FFA3-4480-A34B-B648003BB1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FCC32E-180C-4424-B07C-67A39357C95C}"/>
              </a:ext>
            </a:extLst>
          </p:cNvPr>
          <p:cNvSpPr>
            <a:spLocks noGrp="1"/>
          </p:cNvSpPr>
          <p:nvPr>
            <p:ph type="sldNum" sz="quarter" idx="12"/>
          </p:nvPr>
        </p:nvSpPr>
        <p:spPr/>
        <p:txBody>
          <a:bodyPr/>
          <a:lstStyle/>
          <a:p>
            <a:fld id="{ADEEE652-1636-47E7-8A44-1E9FB7754204}" type="slidenum">
              <a:rPr lang="en-US" smtClean="0"/>
              <a:t>‹#›</a:t>
            </a:fld>
            <a:endParaRPr lang="en-US"/>
          </a:p>
        </p:txBody>
      </p:sp>
    </p:spTree>
    <p:extLst>
      <p:ext uri="{BB962C8B-B14F-4D97-AF65-F5344CB8AC3E}">
        <p14:creationId xmlns:p14="http://schemas.microsoft.com/office/powerpoint/2010/main" val="28653952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8658A7-E4F7-406D-A518-8E5D2482276B}"/>
              </a:ext>
            </a:extLst>
          </p:cNvPr>
          <p:cNvSpPr>
            <a:spLocks noGrp="1"/>
          </p:cNvSpPr>
          <p:nvPr>
            <p:ph type="dt" sz="half" idx="10"/>
          </p:nvPr>
        </p:nvSpPr>
        <p:spPr/>
        <p:txBody>
          <a:bodyPr/>
          <a:lstStyle/>
          <a:p>
            <a:fld id="{C0642001-7E86-4D41-A3E9-44674AED8808}" type="datetimeFigureOut">
              <a:rPr lang="en-US" smtClean="0"/>
              <a:t>9/24/2021</a:t>
            </a:fld>
            <a:endParaRPr lang="en-US"/>
          </a:p>
        </p:txBody>
      </p:sp>
      <p:sp>
        <p:nvSpPr>
          <p:cNvPr id="3" name="Footer Placeholder 2">
            <a:extLst>
              <a:ext uri="{FF2B5EF4-FFF2-40B4-BE49-F238E27FC236}">
                <a16:creationId xmlns:a16="http://schemas.microsoft.com/office/drawing/2014/main" id="{AC162A33-E6D1-4056-AC94-19A82A2EEB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3AC0EF6-5D0F-4262-A875-4B2FA2255D44}"/>
              </a:ext>
            </a:extLst>
          </p:cNvPr>
          <p:cNvSpPr>
            <a:spLocks noGrp="1"/>
          </p:cNvSpPr>
          <p:nvPr>
            <p:ph type="sldNum" sz="quarter" idx="12"/>
          </p:nvPr>
        </p:nvSpPr>
        <p:spPr/>
        <p:txBody>
          <a:bodyPr/>
          <a:lstStyle/>
          <a:p>
            <a:fld id="{ADEEE652-1636-47E7-8A44-1E9FB7754204}" type="slidenum">
              <a:rPr lang="en-US" smtClean="0"/>
              <a:t>‹#›</a:t>
            </a:fld>
            <a:endParaRPr lang="en-US"/>
          </a:p>
        </p:txBody>
      </p:sp>
    </p:spTree>
    <p:extLst>
      <p:ext uri="{BB962C8B-B14F-4D97-AF65-F5344CB8AC3E}">
        <p14:creationId xmlns:p14="http://schemas.microsoft.com/office/powerpoint/2010/main" val="17662944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6C302-7B68-4594-B9BC-D8C91569F3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973B469-FDDB-4B40-BF1D-B4656E2AD7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D5D494-E21C-4187-B6D8-AB841711A8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D6FF93-A270-4E0A-94AF-C5026835BBAD}"/>
              </a:ext>
            </a:extLst>
          </p:cNvPr>
          <p:cNvSpPr>
            <a:spLocks noGrp="1"/>
          </p:cNvSpPr>
          <p:nvPr>
            <p:ph type="dt" sz="half" idx="10"/>
          </p:nvPr>
        </p:nvSpPr>
        <p:spPr/>
        <p:txBody>
          <a:bodyPr/>
          <a:lstStyle/>
          <a:p>
            <a:fld id="{C0642001-7E86-4D41-A3E9-44674AED8808}" type="datetimeFigureOut">
              <a:rPr lang="en-US" smtClean="0"/>
              <a:t>9/24/2021</a:t>
            </a:fld>
            <a:endParaRPr lang="en-US"/>
          </a:p>
        </p:txBody>
      </p:sp>
      <p:sp>
        <p:nvSpPr>
          <p:cNvPr id="6" name="Footer Placeholder 5">
            <a:extLst>
              <a:ext uri="{FF2B5EF4-FFF2-40B4-BE49-F238E27FC236}">
                <a16:creationId xmlns:a16="http://schemas.microsoft.com/office/drawing/2014/main" id="{A4F0FA28-3851-49FB-A46C-A235C24BBC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900B45-34E3-4C21-8E78-B28139FAF71B}"/>
              </a:ext>
            </a:extLst>
          </p:cNvPr>
          <p:cNvSpPr>
            <a:spLocks noGrp="1"/>
          </p:cNvSpPr>
          <p:nvPr>
            <p:ph type="sldNum" sz="quarter" idx="12"/>
          </p:nvPr>
        </p:nvSpPr>
        <p:spPr/>
        <p:txBody>
          <a:bodyPr/>
          <a:lstStyle/>
          <a:p>
            <a:fld id="{ADEEE652-1636-47E7-8A44-1E9FB7754204}" type="slidenum">
              <a:rPr lang="en-US" smtClean="0"/>
              <a:t>‹#›</a:t>
            </a:fld>
            <a:endParaRPr lang="en-US"/>
          </a:p>
        </p:txBody>
      </p:sp>
    </p:spTree>
    <p:extLst>
      <p:ext uri="{BB962C8B-B14F-4D97-AF65-F5344CB8AC3E}">
        <p14:creationId xmlns:p14="http://schemas.microsoft.com/office/powerpoint/2010/main" val="927643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CECD66-3E68-4D7D-BF0C-0BE4C84C2649}" type="datetimeFigureOut">
              <a:rPr lang="en-US" smtClean="0"/>
              <a:t>9/24/2021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9D31B5-42A8-4D9F-9FF7-C813DE083318}" type="slidenum">
              <a:rPr lang="en-US" smtClean="0"/>
              <a:t>‹#›</a:t>
            </a:fld>
            <a:endParaRPr lang="en-US"/>
          </a:p>
        </p:txBody>
      </p:sp>
    </p:spTree>
    <p:extLst>
      <p:ext uri="{BB962C8B-B14F-4D97-AF65-F5344CB8AC3E}">
        <p14:creationId xmlns:p14="http://schemas.microsoft.com/office/powerpoint/2010/main" val="7462142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95C65-EE52-46BA-95CA-BA862B265D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F70E24-9E97-4584-A332-E50A7144EB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A0F720B-C99F-4B83-AA2B-21CF4FB036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6AB090-61AA-4EAD-9705-1CD0D9F77624}"/>
              </a:ext>
            </a:extLst>
          </p:cNvPr>
          <p:cNvSpPr>
            <a:spLocks noGrp="1"/>
          </p:cNvSpPr>
          <p:nvPr>
            <p:ph type="dt" sz="half" idx="10"/>
          </p:nvPr>
        </p:nvSpPr>
        <p:spPr/>
        <p:txBody>
          <a:bodyPr/>
          <a:lstStyle/>
          <a:p>
            <a:fld id="{C0642001-7E86-4D41-A3E9-44674AED8808}" type="datetimeFigureOut">
              <a:rPr lang="en-US" smtClean="0"/>
              <a:t>9/24/2021</a:t>
            </a:fld>
            <a:endParaRPr lang="en-US"/>
          </a:p>
        </p:txBody>
      </p:sp>
      <p:sp>
        <p:nvSpPr>
          <p:cNvPr id="6" name="Footer Placeholder 5">
            <a:extLst>
              <a:ext uri="{FF2B5EF4-FFF2-40B4-BE49-F238E27FC236}">
                <a16:creationId xmlns:a16="http://schemas.microsoft.com/office/drawing/2014/main" id="{754BFFD4-2ACB-4822-A490-23848BB87E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6EB2DE-48A9-484B-8F47-F499AD0BEFD3}"/>
              </a:ext>
            </a:extLst>
          </p:cNvPr>
          <p:cNvSpPr>
            <a:spLocks noGrp="1"/>
          </p:cNvSpPr>
          <p:nvPr>
            <p:ph type="sldNum" sz="quarter" idx="12"/>
          </p:nvPr>
        </p:nvSpPr>
        <p:spPr/>
        <p:txBody>
          <a:bodyPr/>
          <a:lstStyle/>
          <a:p>
            <a:fld id="{ADEEE652-1636-47E7-8A44-1E9FB7754204}" type="slidenum">
              <a:rPr lang="en-US" smtClean="0"/>
              <a:t>‹#›</a:t>
            </a:fld>
            <a:endParaRPr lang="en-US"/>
          </a:p>
        </p:txBody>
      </p:sp>
    </p:spTree>
    <p:extLst>
      <p:ext uri="{BB962C8B-B14F-4D97-AF65-F5344CB8AC3E}">
        <p14:creationId xmlns:p14="http://schemas.microsoft.com/office/powerpoint/2010/main" val="27296617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F8F08-9F9D-4B8E-9D25-F3F7EA25CE7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D23A9B1-DAC2-47FD-B851-306CA5C8D3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914734-D18B-4521-8268-64E957952E5C}"/>
              </a:ext>
            </a:extLst>
          </p:cNvPr>
          <p:cNvSpPr>
            <a:spLocks noGrp="1"/>
          </p:cNvSpPr>
          <p:nvPr>
            <p:ph type="dt" sz="half" idx="10"/>
          </p:nvPr>
        </p:nvSpPr>
        <p:spPr/>
        <p:txBody>
          <a:bodyPr/>
          <a:lstStyle/>
          <a:p>
            <a:fld id="{C0642001-7E86-4D41-A3E9-44674AED8808}" type="datetimeFigureOut">
              <a:rPr lang="en-US" smtClean="0"/>
              <a:t>9/24/2021</a:t>
            </a:fld>
            <a:endParaRPr lang="en-US"/>
          </a:p>
        </p:txBody>
      </p:sp>
      <p:sp>
        <p:nvSpPr>
          <p:cNvPr id="5" name="Footer Placeholder 4">
            <a:extLst>
              <a:ext uri="{FF2B5EF4-FFF2-40B4-BE49-F238E27FC236}">
                <a16:creationId xmlns:a16="http://schemas.microsoft.com/office/drawing/2014/main" id="{0F2D49BF-3E68-4B9A-92ED-DC7C2FCC4D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F5CF21-4D9B-488C-A084-B088FBED264C}"/>
              </a:ext>
            </a:extLst>
          </p:cNvPr>
          <p:cNvSpPr>
            <a:spLocks noGrp="1"/>
          </p:cNvSpPr>
          <p:nvPr>
            <p:ph type="sldNum" sz="quarter" idx="12"/>
          </p:nvPr>
        </p:nvSpPr>
        <p:spPr/>
        <p:txBody>
          <a:bodyPr/>
          <a:lstStyle/>
          <a:p>
            <a:fld id="{ADEEE652-1636-47E7-8A44-1E9FB7754204}" type="slidenum">
              <a:rPr lang="en-US" smtClean="0"/>
              <a:t>‹#›</a:t>
            </a:fld>
            <a:endParaRPr lang="en-US"/>
          </a:p>
        </p:txBody>
      </p:sp>
    </p:spTree>
    <p:extLst>
      <p:ext uri="{BB962C8B-B14F-4D97-AF65-F5344CB8AC3E}">
        <p14:creationId xmlns:p14="http://schemas.microsoft.com/office/powerpoint/2010/main" val="5749644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887A75-44EE-47DC-98DA-1014C851338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51BD31-01F7-47F9-AEE1-8697C3D2A6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E4533-3711-4C17-B1D3-5C31CD0F89D5}"/>
              </a:ext>
            </a:extLst>
          </p:cNvPr>
          <p:cNvSpPr>
            <a:spLocks noGrp="1"/>
          </p:cNvSpPr>
          <p:nvPr>
            <p:ph type="dt" sz="half" idx="10"/>
          </p:nvPr>
        </p:nvSpPr>
        <p:spPr/>
        <p:txBody>
          <a:bodyPr/>
          <a:lstStyle/>
          <a:p>
            <a:fld id="{C0642001-7E86-4D41-A3E9-44674AED8808}" type="datetimeFigureOut">
              <a:rPr lang="en-US" smtClean="0"/>
              <a:t>9/24/2021</a:t>
            </a:fld>
            <a:endParaRPr lang="en-US"/>
          </a:p>
        </p:txBody>
      </p:sp>
      <p:sp>
        <p:nvSpPr>
          <p:cNvPr id="5" name="Footer Placeholder 4">
            <a:extLst>
              <a:ext uri="{FF2B5EF4-FFF2-40B4-BE49-F238E27FC236}">
                <a16:creationId xmlns:a16="http://schemas.microsoft.com/office/drawing/2014/main" id="{CCBC5338-533E-438D-9449-B83453611A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D6CDDA-749E-4E82-8E58-EE7F1332700B}"/>
              </a:ext>
            </a:extLst>
          </p:cNvPr>
          <p:cNvSpPr>
            <a:spLocks noGrp="1"/>
          </p:cNvSpPr>
          <p:nvPr>
            <p:ph type="sldNum" sz="quarter" idx="12"/>
          </p:nvPr>
        </p:nvSpPr>
        <p:spPr/>
        <p:txBody>
          <a:bodyPr/>
          <a:lstStyle/>
          <a:p>
            <a:fld id="{ADEEE652-1636-47E7-8A44-1E9FB7754204}" type="slidenum">
              <a:rPr lang="en-US" smtClean="0"/>
              <a:t>‹#›</a:t>
            </a:fld>
            <a:endParaRPr lang="en-US"/>
          </a:p>
        </p:txBody>
      </p:sp>
    </p:spTree>
    <p:extLst>
      <p:ext uri="{BB962C8B-B14F-4D97-AF65-F5344CB8AC3E}">
        <p14:creationId xmlns:p14="http://schemas.microsoft.com/office/powerpoint/2010/main" val="902281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E7F63C4-D3CF-4F97-A109-7D67C77B291E}" type="datetimeFigureOut">
              <a:rPr lang="en-US" smtClean="0"/>
              <a:t>9/24/2021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2D7E25-326A-4C9B-906F-ACE30551DC5B}" type="slidenum">
              <a:rPr lang="en-US" smtClean="0"/>
              <a:t>‹#›</a:t>
            </a:fld>
            <a:endParaRPr lang="en-US"/>
          </a:p>
        </p:txBody>
      </p:sp>
    </p:spTree>
    <p:extLst>
      <p:ext uri="{BB962C8B-B14F-4D97-AF65-F5344CB8AC3E}">
        <p14:creationId xmlns:p14="http://schemas.microsoft.com/office/powerpoint/2010/main" val="17603885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7F63C4-D3CF-4F97-A109-7D67C77B291E}" type="datetimeFigureOut">
              <a:rPr lang="en-US" smtClean="0"/>
              <a:t>9/24/2021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2D7E25-326A-4C9B-906F-ACE30551DC5B}" type="slidenum">
              <a:rPr lang="en-US" smtClean="0"/>
              <a:t>‹#›</a:t>
            </a:fld>
            <a:endParaRPr lang="en-US"/>
          </a:p>
        </p:txBody>
      </p:sp>
    </p:spTree>
    <p:extLst>
      <p:ext uri="{BB962C8B-B14F-4D97-AF65-F5344CB8AC3E}">
        <p14:creationId xmlns:p14="http://schemas.microsoft.com/office/powerpoint/2010/main" val="27721392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E7F63C4-D3CF-4F97-A109-7D67C77B291E}" type="datetimeFigureOut">
              <a:rPr lang="en-US" smtClean="0"/>
              <a:t>9/24/2021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2D7E25-326A-4C9B-906F-ACE30551DC5B}" type="slidenum">
              <a:rPr lang="en-US" smtClean="0"/>
              <a:t>‹#›</a:t>
            </a:fld>
            <a:endParaRPr lang="en-US"/>
          </a:p>
        </p:txBody>
      </p:sp>
    </p:spTree>
    <p:extLst>
      <p:ext uri="{BB962C8B-B14F-4D97-AF65-F5344CB8AC3E}">
        <p14:creationId xmlns:p14="http://schemas.microsoft.com/office/powerpoint/2010/main" val="29279437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7F63C4-D3CF-4F97-A109-7D67C77B291E}" type="datetimeFigureOut">
              <a:rPr lang="en-US" smtClean="0"/>
              <a:t>9/24/2021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2D7E25-326A-4C9B-906F-ACE30551DC5B}" type="slidenum">
              <a:rPr lang="en-US" smtClean="0"/>
              <a:t>‹#›</a:t>
            </a:fld>
            <a:endParaRPr lang="en-US"/>
          </a:p>
        </p:txBody>
      </p:sp>
    </p:spTree>
    <p:extLst>
      <p:ext uri="{BB962C8B-B14F-4D97-AF65-F5344CB8AC3E}">
        <p14:creationId xmlns:p14="http://schemas.microsoft.com/office/powerpoint/2010/main" val="21031735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E7F63C4-D3CF-4F97-A109-7D67C77B291E}" type="datetimeFigureOut">
              <a:rPr lang="en-US" smtClean="0"/>
              <a:t>9/24/2021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2D7E25-326A-4C9B-906F-ACE30551DC5B}" type="slidenum">
              <a:rPr lang="en-US" smtClean="0"/>
              <a:t>‹#›</a:t>
            </a:fld>
            <a:endParaRPr lang="en-US"/>
          </a:p>
        </p:txBody>
      </p:sp>
    </p:spTree>
    <p:extLst>
      <p:ext uri="{BB962C8B-B14F-4D97-AF65-F5344CB8AC3E}">
        <p14:creationId xmlns:p14="http://schemas.microsoft.com/office/powerpoint/2010/main" val="12241318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7F63C4-D3CF-4F97-A109-7D67C77B291E}" type="datetimeFigureOut">
              <a:rPr lang="en-US" smtClean="0"/>
              <a:t>9/24/2021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2D7E25-326A-4C9B-906F-ACE30551DC5B}" type="slidenum">
              <a:rPr lang="en-US" smtClean="0"/>
              <a:t>‹#›</a:t>
            </a:fld>
            <a:endParaRPr lang="en-US"/>
          </a:p>
        </p:txBody>
      </p:sp>
    </p:spTree>
    <p:extLst>
      <p:ext uri="{BB962C8B-B14F-4D97-AF65-F5344CB8AC3E}">
        <p14:creationId xmlns:p14="http://schemas.microsoft.com/office/powerpoint/2010/main" val="42898458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7F63C4-D3CF-4F97-A109-7D67C77B291E}" type="datetimeFigureOut">
              <a:rPr lang="en-US" smtClean="0"/>
              <a:t>9/24/2021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2D7E25-326A-4C9B-906F-ACE30551DC5B}" type="slidenum">
              <a:rPr lang="en-US" smtClean="0"/>
              <a:t>‹#›</a:t>
            </a:fld>
            <a:endParaRPr lang="en-US"/>
          </a:p>
        </p:txBody>
      </p:sp>
    </p:spTree>
    <p:extLst>
      <p:ext uri="{BB962C8B-B14F-4D97-AF65-F5344CB8AC3E}">
        <p14:creationId xmlns:p14="http://schemas.microsoft.com/office/powerpoint/2010/main" val="1237008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CECD66-3E68-4D7D-BF0C-0BE4C84C2649}" type="datetimeFigureOut">
              <a:rPr lang="en-US" smtClean="0"/>
              <a:t>9/24/2021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9D31B5-42A8-4D9F-9FF7-C813DE083318}" type="slidenum">
              <a:rPr lang="en-US" smtClean="0"/>
              <a:t>‹#›</a:t>
            </a:fld>
            <a:endParaRPr lang="en-US"/>
          </a:p>
        </p:txBody>
      </p:sp>
    </p:spTree>
    <p:extLst>
      <p:ext uri="{BB962C8B-B14F-4D97-AF65-F5344CB8AC3E}">
        <p14:creationId xmlns:p14="http://schemas.microsoft.com/office/powerpoint/2010/main" val="332181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E7F63C4-D3CF-4F97-A109-7D67C77B291E}" type="datetimeFigureOut">
              <a:rPr lang="en-US" smtClean="0"/>
              <a:t>9/24/2021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2D7E25-326A-4C9B-906F-ACE30551DC5B}" type="slidenum">
              <a:rPr lang="en-US" smtClean="0"/>
              <a:t>‹#›</a:t>
            </a:fld>
            <a:endParaRPr lang="en-US"/>
          </a:p>
        </p:txBody>
      </p:sp>
    </p:spTree>
    <p:extLst>
      <p:ext uri="{BB962C8B-B14F-4D97-AF65-F5344CB8AC3E}">
        <p14:creationId xmlns:p14="http://schemas.microsoft.com/office/powerpoint/2010/main" val="42252790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E7F63C4-D3CF-4F97-A109-7D67C77B291E}" type="datetimeFigureOut">
              <a:rPr lang="en-US" smtClean="0"/>
              <a:t>9/24/2021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2D7E25-326A-4C9B-906F-ACE30551DC5B}" type="slidenum">
              <a:rPr lang="en-US" smtClean="0"/>
              <a:t>‹#›</a:t>
            </a:fld>
            <a:endParaRPr lang="en-US"/>
          </a:p>
        </p:txBody>
      </p:sp>
    </p:spTree>
    <p:extLst>
      <p:ext uri="{BB962C8B-B14F-4D97-AF65-F5344CB8AC3E}">
        <p14:creationId xmlns:p14="http://schemas.microsoft.com/office/powerpoint/2010/main" val="4174457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7F63C4-D3CF-4F97-A109-7D67C77B291E}" type="datetimeFigureOut">
              <a:rPr lang="en-US" smtClean="0"/>
              <a:t>9/24/2021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2D7E25-326A-4C9B-906F-ACE30551DC5B}" type="slidenum">
              <a:rPr lang="en-US" smtClean="0"/>
              <a:t>‹#›</a:t>
            </a:fld>
            <a:endParaRPr lang="en-US"/>
          </a:p>
        </p:txBody>
      </p:sp>
    </p:spTree>
    <p:extLst>
      <p:ext uri="{BB962C8B-B14F-4D97-AF65-F5344CB8AC3E}">
        <p14:creationId xmlns:p14="http://schemas.microsoft.com/office/powerpoint/2010/main" val="41586630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7F63C4-D3CF-4F97-A109-7D67C77B291E}" type="datetimeFigureOut">
              <a:rPr lang="en-US" smtClean="0"/>
              <a:t>9/24/2021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2D7E25-326A-4C9B-906F-ACE30551DC5B}" type="slidenum">
              <a:rPr lang="en-US" smtClean="0"/>
              <a:t>‹#›</a:t>
            </a:fld>
            <a:endParaRPr lang="en-US"/>
          </a:p>
        </p:txBody>
      </p:sp>
    </p:spTree>
    <p:extLst>
      <p:ext uri="{BB962C8B-B14F-4D97-AF65-F5344CB8AC3E}">
        <p14:creationId xmlns:p14="http://schemas.microsoft.com/office/powerpoint/2010/main" val="186001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3CECD66-3E68-4D7D-BF0C-0BE4C84C2649}" type="datetimeFigureOut">
              <a:rPr lang="en-US" smtClean="0"/>
              <a:t>9/24/2021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9D31B5-42A8-4D9F-9FF7-C813DE083318}" type="slidenum">
              <a:rPr lang="en-US" smtClean="0"/>
              <a:t>‹#›</a:t>
            </a:fld>
            <a:endParaRPr lang="en-US"/>
          </a:p>
        </p:txBody>
      </p:sp>
    </p:spTree>
    <p:extLst>
      <p:ext uri="{BB962C8B-B14F-4D97-AF65-F5344CB8AC3E}">
        <p14:creationId xmlns:p14="http://schemas.microsoft.com/office/powerpoint/2010/main" val="2112854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3CECD66-3E68-4D7D-BF0C-0BE4C84C2649}" type="datetimeFigureOut">
              <a:rPr lang="en-US" smtClean="0"/>
              <a:t>9/24/2021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9D31B5-42A8-4D9F-9FF7-C813DE083318}" type="slidenum">
              <a:rPr lang="en-US" smtClean="0"/>
              <a:t>‹#›</a:t>
            </a:fld>
            <a:endParaRPr lang="en-US"/>
          </a:p>
        </p:txBody>
      </p:sp>
    </p:spTree>
    <p:extLst>
      <p:ext uri="{BB962C8B-B14F-4D97-AF65-F5344CB8AC3E}">
        <p14:creationId xmlns:p14="http://schemas.microsoft.com/office/powerpoint/2010/main" val="252239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3CECD66-3E68-4D7D-BF0C-0BE4C84C2649}" type="datetimeFigureOut">
              <a:rPr lang="en-US" smtClean="0"/>
              <a:t>9/24/2021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9D31B5-42A8-4D9F-9FF7-C813DE083318}" type="slidenum">
              <a:rPr lang="en-US" smtClean="0"/>
              <a:t>‹#›</a:t>
            </a:fld>
            <a:endParaRPr lang="en-US"/>
          </a:p>
        </p:txBody>
      </p:sp>
    </p:spTree>
    <p:extLst>
      <p:ext uri="{BB962C8B-B14F-4D97-AF65-F5344CB8AC3E}">
        <p14:creationId xmlns:p14="http://schemas.microsoft.com/office/powerpoint/2010/main" val="1859964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CECD66-3E68-4D7D-BF0C-0BE4C84C2649}" type="datetimeFigureOut">
              <a:rPr lang="en-US" smtClean="0"/>
              <a:t>9/24/2021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9D31B5-42A8-4D9F-9FF7-C813DE083318}" type="slidenum">
              <a:rPr lang="en-US" smtClean="0"/>
              <a:t>‹#›</a:t>
            </a:fld>
            <a:endParaRPr lang="en-US"/>
          </a:p>
        </p:txBody>
      </p:sp>
    </p:spTree>
    <p:extLst>
      <p:ext uri="{BB962C8B-B14F-4D97-AF65-F5344CB8AC3E}">
        <p14:creationId xmlns:p14="http://schemas.microsoft.com/office/powerpoint/2010/main" val="513396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3CECD66-3E68-4D7D-BF0C-0BE4C84C2649}" type="datetimeFigureOut">
              <a:rPr lang="en-US" smtClean="0"/>
              <a:t>9/24/2021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9D31B5-42A8-4D9F-9FF7-C813DE083318}" type="slidenum">
              <a:rPr lang="en-US" smtClean="0"/>
              <a:t>‹#›</a:t>
            </a:fld>
            <a:endParaRPr lang="en-US"/>
          </a:p>
        </p:txBody>
      </p:sp>
    </p:spTree>
    <p:extLst>
      <p:ext uri="{BB962C8B-B14F-4D97-AF65-F5344CB8AC3E}">
        <p14:creationId xmlns:p14="http://schemas.microsoft.com/office/powerpoint/2010/main" val="2261300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3CECD66-3E68-4D7D-BF0C-0BE4C84C2649}" type="datetimeFigureOut">
              <a:rPr lang="en-US" smtClean="0"/>
              <a:t>9/24/2021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9D31B5-42A8-4D9F-9FF7-C813DE083318}" type="slidenum">
              <a:rPr lang="en-US" smtClean="0"/>
              <a:t>‹#›</a:t>
            </a:fld>
            <a:endParaRPr lang="en-US"/>
          </a:p>
        </p:txBody>
      </p:sp>
    </p:spTree>
    <p:extLst>
      <p:ext uri="{BB962C8B-B14F-4D97-AF65-F5344CB8AC3E}">
        <p14:creationId xmlns:p14="http://schemas.microsoft.com/office/powerpoint/2010/main" val="2751734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3000"/>
            <a:lum/>
          </a:blip>
          <a:srcRect/>
          <a:stretch>
            <a:fillRect l="-8000" r="-8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CECD66-3E68-4D7D-BF0C-0BE4C84C2649}" type="datetimeFigureOut">
              <a:rPr lang="en-US" smtClean="0"/>
              <a:t>9/24/2021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9D31B5-42A8-4D9F-9FF7-C813DE083318}" type="slidenum">
              <a:rPr lang="en-US" smtClean="0"/>
              <a:t>‹#›</a:t>
            </a:fld>
            <a:endParaRPr lang="en-US"/>
          </a:p>
        </p:txBody>
      </p:sp>
    </p:spTree>
    <p:extLst>
      <p:ext uri="{BB962C8B-B14F-4D97-AF65-F5344CB8AC3E}">
        <p14:creationId xmlns:p14="http://schemas.microsoft.com/office/powerpoint/2010/main" val="6912825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8CA386-9914-44A7-B013-A793781848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F934F8-A19F-4DA2-B955-537F3C79EB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63EC77-CAAD-4E27-9857-3FBAB43047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642001-7E86-4D41-A3E9-44674AED8808}" type="datetimeFigureOut">
              <a:rPr lang="en-US" smtClean="0"/>
              <a:t>9/24/2021</a:t>
            </a:fld>
            <a:endParaRPr lang="en-US"/>
          </a:p>
        </p:txBody>
      </p:sp>
      <p:sp>
        <p:nvSpPr>
          <p:cNvPr id="5" name="Footer Placeholder 4">
            <a:extLst>
              <a:ext uri="{FF2B5EF4-FFF2-40B4-BE49-F238E27FC236}">
                <a16:creationId xmlns:a16="http://schemas.microsoft.com/office/drawing/2014/main" id="{69609413-8F40-4D76-B158-D8253752CA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21F2A5-ED17-4E3D-A755-72847BF4C5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EEE652-1636-47E7-8A44-1E9FB7754204}" type="slidenum">
              <a:rPr lang="en-US" smtClean="0"/>
              <a:t>‹#›</a:t>
            </a:fld>
            <a:endParaRPr lang="en-US"/>
          </a:p>
        </p:txBody>
      </p:sp>
    </p:spTree>
    <p:extLst>
      <p:ext uri="{BB962C8B-B14F-4D97-AF65-F5344CB8AC3E}">
        <p14:creationId xmlns:p14="http://schemas.microsoft.com/office/powerpoint/2010/main" val="26137331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7F63C4-D3CF-4F97-A109-7D67C77B291E}" type="datetimeFigureOut">
              <a:rPr lang="en-US" smtClean="0"/>
              <a:t>9/24/2021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2D7E25-326A-4C9B-906F-ACE30551DC5B}" type="slidenum">
              <a:rPr lang="en-US" smtClean="0"/>
              <a:t>‹#›</a:t>
            </a:fld>
            <a:endParaRPr lang="en-US"/>
          </a:p>
        </p:txBody>
      </p:sp>
    </p:spTree>
    <p:extLst>
      <p:ext uri="{BB962C8B-B14F-4D97-AF65-F5344CB8AC3E}">
        <p14:creationId xmlns:p14="http://schemas.microsoft.com/office/powerpoint/2010/main" val="25152227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44.jpeg"/><Relationship Id="rId3" Type="http://schemas.openxmlformats.org/officeDocument/2006/relationships/image" Target="../media/image34.jpeg"/><Relationship Id="rId7" Type="http://schemas.openxmlformats.org/officeDocument/2006/relationships/image" Target="../media/image38.png"/><Relationship Id="rId12" Type="http://schemas.openxmlformats.org/officeDocument/2006/relationships/image" Target="../media/image43.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7.jpeg"/><Relationship Id="rId11" Type="http://schemas.openxmlformats.org/officeDocument/2006/relationships/image" Target="../media/image42.jpeg"/><Relationship Id="rId5" Type="http://schemas.openxmlformats.org/officeDocument/2006/relationships/image" Target="../media/image36.jpe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jpeg"/><Relationship Id="rId14" Type="http://schemas.openxmlformats.org/officeDocument/2006/relationships/image" Target="../media/image45.jpeg"/></Relationships>
</file>

<file path=ppt/slides/_rels/slide1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2.jpg"/><Relationship Id="rId7" Type="http://schemas.openxmlformats.org/officeDocument/2006/relationships/image" Target="../media/image56.jpeg"/><Relationship Id="rId2" Type="http://schemas.openxmlformats.org/officeDocument/2006/relationships/image" Target="../media/image51.jp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g"/><Relationship Id="rId4" Type="http://schemas.openxmlformats.org/officeDocument/2006/relationships/image" Target="../media/image53.jpg"/></Relationships>
</file>

<file path=ppt/slides/_rels/slide1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59.jfif"/><Relationship Id="rId2" Type="http://schemas.openxmlformats.org/officeDocument/2006/relationships/image" Target="../media/image58.jp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1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23.xml"/><Relationship Id="rId5" Type="http://schemas.openxmlformats.org/officeDocument/2006/relationships/image" Target="../media/image70.png"/><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g"/><Relationship Id="rId9" Type="http://schemas.openxmlformats.org/officeDocument/2006/relationships/image" Target="../media/image12.jpeg"/></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FC49F-7EC9-4F10-9678-CDF295B76DF0}"/>
              </a:ext>
            </a:extLst>
          </p:cNvPr>
          <p:cNvSpPr>
            <a:spLocks noGrp="1"/>
          </p:cNvSpPr>
          <p:nvPr>
            <p:ph type="title"/>
          </p:nvPr>
        </p:nvSpPr>
        <p:spPr>
          <a:xfrm>
            <a:off x="627159" y="164134"/>
            <a:ext cx="10937682" cy="1325563"/>
          </a:xfrm>
          <a:ln>
            <a:solidFill>
              <a:schemeClr val="tx1"/>
            </a:solidFill>
          </a:ln>
        </p:spPr>
        <p:txBody>
          <a:bodyPr>
            <a:normAutofit fontScale="90000"/>
          </a:bodyPr>
          <a:lstStyle/>
          <a:p>
            <a:r>
              <a:rPr lang="en-US" dirty="0"/>
              <a:t>Welcome to </a:t>
            </a:r>
            <a:br>
              <a:rPr lang="en-US" dirty="0"/>
            </a:br>
            <a:r>
              <a:rPr lang="en-US" b="1" dirty="0">
                <a:latin typeface="MS Reference Sans Serif" panose="020B0604030504040204" pitchFamily="34" charset="0"/>
              </a:rPr>
              <a:t>Speed Dating with your Business Partners</a:t>
            </a:r>
          </a:p>
        </p:txBody>
      </p:sp>
      <p:sp>
        <p:nvSpPr>
          <p:cNvPr id="3" name="Content Placeholder 2">
            <a:extLst>
              <a:ext uri="{FF2B5EF4-FFF2-40B4-BE49-F238E27FC236}">
                <a16:creationId xmlns:a16="http://schemas.microsoft.com/office/drawing/2014/main" id="{B3747A80-A9AF-4595-B29C-F69E96966642}"/>
              </a:ext>
            </a:extLst>
          </p:cNvPr>
          <p:cNvSpPr>
            <a:spLocks noGrp="1"/>
          </p:cNvSpPr>
          <p:nvPr>
            <p:ph idx="1"/>
          </p:nvPr>
        </p:nvSpPr>
        <p:spPr>
          <a:xfrm>
            <a:off x="323353" y="1650601"/>
            <a:ext cx="11545294" cy="1839926"/>
          </a:xfrm>
        </p:spPr>
        <p:txBody>
          <a:bodyPr/>
          <a:lstStyle/>
          <a:p>
            <a:r>
              <a:rPr lang="en-US" sz="2400" b="1" dirty="0"/>
              <a:t>You may know who your business partners work for, but do you know much more about them?</a:t>
            </a:r>
          </a:p>
          <a:p>
            <a:r>
              <a:rPr lang="en-US" sz="2400" b="1" dirty="0"/>
              <a:t>This session is to break down those barriers, increase communication and have a little fun by learning just a bit more about who they are!</a:t>
            </a:r>
          </a:p>
          <a:p>
            <a:endParaRPr lang="en-US" dirty="0"/>
          </a:p>
        </p:txBody>
      </p:sp>
      <p:sp>
        <p:nvSpPr>
          <p:cNvPr id="5" name="TextBox 4">
            <a:extLst>
              <a:ext uri="{FF2B5EF4-FFF2-40B4-BE49-F238E27FC236}">
                <a16:creationId xmlns:a16="http://schemas.microsoft.com/office/drawing/2014/main" id="{C834DB38-0A77-45D6-AD0E-1A3AE911D7B7}"/>
              </a:ext>
            </a:extLst>
          </p:cNvPr>
          <p:cNvSpPr txBox="1"/>
          <p:nvPr/>
        </p:nvSpPr>
        <p:spPr>
          <a:xfrm>
            <a:off x="1160779" y="3316454"/>
            <a:ext cx="10404062" cy="3367473"/>
          </a:xfrm>
          <a:prstGeom prst="rect">
            <a:avLst/>
          </a:prstGeom>
          <a:noFill/>
        </p:spPr>
        <p:txBody>
          <a:bodyPr wrap="square" numCol="2" rtlCol="0">
            <a:noAutofit/>
          </a:bodyPr>
          <a:lstStyle/>
          <a:p>
            <a:r>
              <a:rPr lang="en-US" b="1" dirty="0"/>
              <a:t>College Ave Student Loans</a:t>
            </a:r>
          </a:p>
          <a:p>
            <a:r>
              <a:rPr lang="en-US" b="1" dirty="0"/>
              <a:t>Sallie Mae</a:t>
            </a:r>
          </a:p>
          <a:p>
            <a:r>
              <a:rPr lang="en-US" b="1" dirty="0" err="1"/>
              <a:t>SoFi</a:t>
            </a:r>
            <a:endParaRPr lang="en-US" b="1" dirty="0"/>
          </a:p>
          <a:p>
            <a:r>
              <a:rPr lang="en-US" b="1" dirty="0"/>
              <a:t>Cognition Financial</a:t>
            </a:r>
          </a:p>
          <a:p>
            <a:r>
              <a:rPr lang="en-US" b="1" dirty="0" err="1"/>
              <a:t>Inceptia</a:t>
            </a:r>
            <a:endParaRPr lang="en-US" b="1" dirty="0"/>
          </a:p>
          <a:p>
            <a:r>
              <a:rPr lang="en-US" b="1" dirty="0"/>
              <a:t>PHEAA</a:t>
            </a:r>
          </a:p>
          <a:p>
            <a:r>
              <a:rPr lang="en-US" b="1" dirty="0" err="1"/>
              <a:t>CampusLogic</a:t>
            </a:r>
            <a:endParaRPr lang="en-US" b="1" dirty="0"/>
          </a:p>
          <a:p>
            <a:r>
              <a:rPr lang="en-US" b="1" dirty="0"/>
              <a:t>McClintock &amp; Associates</a:t>
            </a:r>
          </a:p>
          <a:p>
            <a:r>
              <a:rPr lang="en-US" b="1" dirty="0"/>
              <a:t>Citizens</a:t>
            </a:r>
          </a:p>
          <a:p>
            <a:r>
              <a:rPr lang="en-US" b="1" dirty="0"/>
              <a:t>Credible</a:t>
            </a:r>
          </a:p>
          <a:p>
            <a:r>
              <a:rPr lang="en-US" b="1" dirty="0"/>
              <a:t>PNC Student Lending</a:t>
            </a:r>
          </a:p>
          <a:p>
            <a:r>
              <a:rPr lang="en-US" b="1" dirty="0"/>
              <a:t>Ocelot</a:t>
            </a:r>
          </a:p>
          <a:p>
            <a:r>
              <a:rPr lang="en-US" b="1" dirty="0"/>
              <a:t>IHELP Private Student Loans</a:t>
            </a:r>
          </a:p>
          <a:p>
            <a:r>
              <a:rPr lang="en-US" b="1" dirty="0"/>
              <a:t>Earnest</a:t>
            </a:r>
          </a:p>
          <a:p>
            <a:r>
              <a:rPr lang="en-US" b="1" dirty="0"/>
              <a:t>The NHHEAF Network</a:t>
            </a:r>
          </a:p>
          <a:p>
            <a:r>
              <a:rPr lang="en-US" b="1" dirty="0" err="1"/>
              <a:t>Edamerica</a:t>
            </a:r>
            <a:endParaRPr lang="en-US" b="1" dirty="0"/>
          </a:p>
          <a:p>
            <a:r>
              <a:rPr lang="en-US" b="1" dirty="0"/>
              <a:t>KHEAA</a:t>
            </a:r>
          </a:p>
          <a:p>
            <a:r>
              <a:rPr lang="en-US" b="1" dirty="0" err="1"/>
              <a:t>Ascendium</a:t>
            </a:r>
            <a:r>
              <a:rPr lang="en-US" b="1" dirty="0"/>
              <a:t> Education Solutions</a:t>
            </a:r>
          </a:p>
          <a:p>
            <a:r>
              <a:rPr lang="en-US" b="1" dirty="0"/>
              <a:t>Nelnet Student Loans</a:t>
            </a:r>
          </a:p>
          <a:p>
            <a:r>
              <a:rPr lang="en-US" b="1" dirty="0"/>
              <a:t>Ascent Funding</a:t>
            </a:r>
          </a:p>
          <a:p>
            <a:r>
              <a:rPr lang="en-US" b="1" dirty="0"/>
              <a:t>ELM Resources</a:t>
            </a:r>
          </a:p>
          <a:p>
            <a:r>
              <a:rPr lang="en-US" b="1" dirty="0"/>
              <a:t>Discover</a:t>
            </a:r>
          </a:p>
          <a:p>
            <a:r>
              <a:rPr lang="en-US" b="1" dirty="0"/>
              <a:t>HESAA</a:t>
            </a:r>
          </a:p>
        </p:txBody>
      </p:sp>
    </p:spTree>
    <p:extLst>
      <p:ext uri="{BB962C8B-B14F-4D97-AF65-F5344CB8AC3E}">
        <p14:creationId xmlns:p14="http://schemas.microsoft.com/office/powerpoint/2010/main" val="11099973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little, indoor, person, wall&#10;&#10;Description automatically generated">
            <a:extLst>
              <a:ext uri="{FF2B5EF4-FFF2-40B4-BE49-F238E27FC236}">
                <a16:creationId xmlns:a16="http://schemas.microsoft.com/office/drawing/2014/main" id="{FF9AC5E3-EA88-42D0-84DA-ECAEC5F79C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8116" y="2072724"/>
            <a:ext cx="1649073" cy="2743200"/>
          </a:xfrm>
          <a:prstGeom prst="rect">
            <a:avLst/>
          </a:prstGeom>
        </p:spPr>
      </p:pic>
      <p:pic>
        <p:nvPicPr>
          <p:cNvPr id="1032" name="Picture 8" descr="Image result for basketball">
            <a:extLst>
              <a:ext uri="{FF2B5EF4-FFF2-40B4-BE49-F238E27FC236}">
                <a16:creationId xmlns:a16="http://schemas.microsoft.com/office/drawing/2014/main" id="{1AF1358D-2B9D-4B9A-AFB3-B9CE6D266A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4992" y="3818739"/>
            <a:ext cx="2331720" cy="15544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CD134D8-6CB4-476D-AE45-BD2D1C01F9EC}"/>
              </a:ext>
            </a:extLst>
          </p:cNvPr>
          <p:cNvSpPr>
            <a:spLocks noGrp="1"/>
          </p:cNvSpPr>
          <p:nvPr>
            <p:ph type="title"/>
          </p:nvPr>
        </p:nvSpPr>
        <p:spPr>
          <a:xfrm>
            <a:off x="0" y="-40944"/>
            <a:ext cx="10515600" cy="1325563"/>
          </a:xfrm>
        </p:spPr>
        <p:txBody>
          <a:bodyPr/>
          <a:lstStyle/>
          <a:p>
            <a:r>
              <a:rPr lang="en-US" dirty="0"/>
              <a:t>Erin Stevens &amp; Patty Peterson </a:t>
            </a:r>
          </a:p>
        </p:txBody>
      </p:sp>
      <p:sp>
        <p:nvSpPr>
          <p:cNvPr id="4" name="TextBox 3">
            <a:extLst>
              <a:ext uri="{FF2B5EF4-FFF2-40B4-BE49-F238E27FC236}">
                <a16:creationId xmlns:a16="http://schemas.microsoft.com/office/drawing/2014/main" id="{02A61028-C8AB-412D-9961-41A9D809A518}"/>
              </a:ext>
            </a:extLst>
          </p:cNvPr>
          <p:cNvSpPr txBox="1"/>
          <p:nvPr/>
        </p:nvSpPr>
        <p:spPr>
          <a:xfrm>
            <a:off x="125216" y="1005207"/>
            <a:ext cx="234243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rPr>
              <a:t>Hi, I’m Erin Stevens! </a:t>
            </a:r>
          </a:p>
        </p:txBody>
      </p:sp>
      <p:pic>
        <p:nvPicPr>
          <p:cNvPr id="1026" name="Picture 2" descr="Image result for yardley pa images">
            <a:extLst>
              <a:ext uri="{FF2B5EF4-FFF2-40B4-BE49-F238E27FC236}">
                <a16:creationId xmlns:a16="http://schemas.microsoft.com/office/drawing/2014/main" id="{D98BA36C-E551-413D-A57F-A62C453B1D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1364" y="1021978"/>
            <a:ext cx="2438976" cy="137160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6FE5EDEE-592C-4BFE-B7EE-6FB41FDD76C2}"/>
              </a:ext>
            </a:extLst>
          </p:cNvPr>
          <p:cNvCxnSpPr>
            <a:cxnSpLocks/>
          </p:cNvCxnSpPr>
          <p:nvPr/>
        </p:nvCxnSpPr>
        <p:spPr>
          <a:xfrm>
            <a:off x="6082352" y="1274285"/>
            <a:ext cx="0" cy="5126515"/>
          </a:xfrm>
          <a:prstGeom prst="line">
            <a:avLst/>
          </a:prstGeom>
          <a:ln w="57150">
            <a:solidFill>
              <a:srgbClr val="00B050"/>
            </a:solidFill>
            <a:prstDash val="lgDash"/>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9A62BBC-2362-44DF-A38A-7823788069B5}"/>
              </a:ext>
            </a:extLst>
          </p:cNvPr>
          <p:cNvSpPr txBox="1"/>
          <p:nvPr/>
        </p:nvSpPr>
        <p:spPr>
          <a:xfrm>
            <a:off x="6113348" y="1021978"/>
            <a:ext cx="261257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rPr>
              <a:t>Hi, I’m Patty Peterson! </a:t>
            </a:r>
          </a:p>
        </p:txBody>
      </p:sp>
      <p:pic>
        <p:nvPicPr>
          <p:cNvPr id="12" name="Picture 11">
            <a:extLst>
              <a:ext uri="{FF2B5EF4-FFF2-40B4-BE49-F238E27FC236}">
                <a16:creationId xmlns:a16="http://schemas.microsoft.com/office/drawing/2014/main" id="{76AB80F7-DFCC-460D-96CA-D773DA8FB9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016" y="1374669"/>
            <a:ext cx="2316480" cy="1737360"/>
          </a:xfrm>
          <a:prstGeom prst="rect">
            <a:avLst/>
          </a:prstGeom>
        </p:spPr>
      </p:pic>
      <p:pic>
        <p:nvPicPr>
          <p:cNvPr id="14" name="Picture 13">
            <a:extLst>
              <a:ext uri="{FF2B5EF4-FFF2-40B4-BE49-F238E27FC236}">
                <a16:creationId xmlns:a16="http://schemas.microsoft.com/office/drawing/2014/main" id="{60C9A6FC-0B5A-409D-B525-1A73C00293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71042" y="32339"/>
            <a:ext cx="2795022" cy="454153"/>
          </a:xfrm>
          <a:prstGeom prst="rect">
            <a:avLst/>
          </a:prstGeom>
        </p:spPr>
      </p:pic>
      <p:pic>
        <p:nvPicPr>
          <p:cNvPr id="3" name="Picture 2">
            <a:extLst>
              <a:ext uri="{FF2B5EF4-FFF2-40B4-BE49-F238E27FC236}">
                <a16:creationId xmlns:a16="http://schemas.microsoft.com/office/drawing/2014/main" id="{BE0C9ED5-92BA-4A7A-938E-6DAC86AEB478}"/>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91587" y="1642780"/>
            <a:ext cx="1700784" cy="267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D5F5A0FF-BDE0-4FE5-8CB4-CE11199B0B7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56763" y="1585259"/>
            <a:ext cx="1703378" cy="267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AF2FC2CF-8655-4872-A3B8-1BE8938BDC4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101955" y="1457443"/>
            <a:ext cx="2247818" cy="146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picture containing indoor, floor, domestic cat, cat&#10;&#10;Description automatically generated">
            <a:extLst>
              <a:ext uri="{FF2B5EF4-FFF2-40B4-BE49-F238E27FC236}">
                <a16:creationId xmlns:a16="http://schemas.microsoft.com/office/drawing/2014/main" id="{EC48755A-244C-4092-ADDF-2285A510ED1B}"/>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1371" t="-793" r="20515" b="-338"/>
          <a:stretch/>
        </p:blipFill>
        <p:spPr>
          <a:xfrm rot="5400000">
            <a:off x="7317945" y="4081209"/>
            <a:ext cx="1120979" cy="1463040"/>
          </a:xfrm>
          <a:prstGeom prst="rect">
            <a:avLst/>
          </a:prstGeom>
        </p:spPr>
      </p:pic>
      <p:pic>
        <p:nvPicPr>
          <p:cNvPr id="16" name="Picture 15">
            <a:extLst>
              <a:ext uri="{FF2B5EF4-FFF2-40B4-BE49-F238E27FC236}">
                <a16:creationId xmlns:a16="http://schemas.microsoft.com/office/drawing/2014/main" id="{FCF6E1FB-B963-4F76-8808-AC977F4D5F57}"/>
              </a:ext>
            </a:extLst>
          </p:cNvPr>
          <p:cNvPicPr>
            <a:picLocks noChangeAspect="1"/>
          </p:cNvPicPr>
          <p:nvPr/>
        </p:nvPicPr>
        <p:blipFill rotWithShape="1">
          <a:blip r:embed="rId12">
            <a:extLst>
              <a:ext uri="{28A0092B-C50C-407E-A947-70E740481C1C}">
                <a14:useLocalDpi xmlns:a14="http://schemas.microsoft.com/office/drawing/2010/main" val="0"/>
              </a:ext>
            </a:extLst>
          </a:blip>
          <a:srcRect l="16282" t="21251" r="13348" b="32594"/>
          <a:stretch/>
        </p:blipFill>
        <p:spPr>
          <a:xfrm>
            <a:off x="9717905" y="4117803"/>
            <a:ext cx="2286000" cy="1307288"/>
          </a:xfrm>
          <a:prstGeom prst="rect">
            <a:avLst/>
          </a:prstGeom>
        </p:spPr>
      </p:pic>
      <p:pic>
        <p:nvPicPr>
          <p:cNvPr id="1033" name="Picture 9">
            <a:extLst>
              <a:ext uri="{FF2B5EF4-FFF2-40B4-BE49-F238E27FC236}">
                <a16:creationId xmlns:a16="http://schemas.microsoft.com/office/drawing/2014/main" id="{77BBD74C-421E-4A46-93B9-E2F9F991D8F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497298" y="2861980"/>
            <a:ext cx="1277126" cy="192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descr="Image result for cabo san lucas mexico">
            <a:extLst>
              <a:ext uri="{FF2B5EF4-FFF2-40B4-BE49-F238E27FC236}">
                <a16:creationId xmlns:a16="http://schemas.microsoft.com/office/drawing/2014/main" id="{ADD07C12-2F69-4D02-9845-682D58FC0B2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0146" y="3745971"/>
            <a:ext cx="2377442" cy="1645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49957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1DC26-7462-4F6F-94EC-6E7F378598A8}"/>
              </a:ext>
            </a:extLst>
          </p:cNvPr>
          <p:cNvSpPr>
            <a:spLocks noGrp="1"/>
          </p:cNvSpPr>
          <p:nvPr>
            <p:ph type="title"/>
          </p:nvPr>
        </p:nvSpPr>
        <p:spPr/>
        <p:txBody>
          <a:bodyPr>
            <a:noAutofit/>
          </a:bodyPr>
          <a:lstStyle/>
          <a:p>
            <a:pPr algn="ctr"/>
            <a:r>
              <a:rPr lang="en-US" sz="4800" b="1" dirty="0">
                <a:solidFill>
                  <a:srgbClr val="0070C0"/>
                </a:solidFill>
              </a:rPr>
              <a:t>Credible</a:t>
            </a:r>
            <a:br>
              <a:rPr lang="en-US" sz="4800" b="1" dirty="0">
                <a:solidFill>
                  <a:srgbClr val="0070C0"/>
                </a:solidFill>
              </a:rPr>
            </a:br>
            <a:r>
              <a:rPr lang="en-US" sz="3200" b="1" dirty="0">
                <a:solidFill>
                  <a:srgbClr val="0070C0"/>
                </a:solidFill>
              </a:rPr>
              <a:t>Caroline Menendez, Regional Lead School Partnerships  </a:t>
            </a:r>
            <a:br>
              <a:rPr lang="en-US" sz="3600" b="1" dirty="0">
                <a:solidFill>
                  <a:srgbClr val="0070C0"/>
                </a:solidFill>
              </a:rPr>
            </a:br>
            <a:endParaRPr lang="en-US" sz="3600" b="1" dirty="0">
              <a:solidFill>
                <a:srgbClr val="0070C0"/>
              </a:solidFill>
            </a:endParaRPr>
          </a:p>
        </p:txBody>
      </p:sp>
      <p:pic>
        <p:nvPicPr>
          <p:cNvPr id="13" name="Content Placeholder 12" descr="A person smiling for the camera&#10;&#10;Description automatically generated with medium confidence">
            <a:extLst>
              <a:ext uri="{FF2B5EF4-FFF2-40B4-BE49-F238E27FC236}">
                <a16:creationId xmlns:a16="http://schemas.microsoft.com/office/drawing/2014/main" id="{0D06F2C3-9F1A-4CBF-A328-E0FB17D24DBD}"/>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47700" y="1825625"/>
            <a:ext cx="3629025" cy="3917950"/>
          </a:xfrm>
        </p:spPr>
      </p:pic>
      <p:sp>
        <p:nvSpPr>
          <p:cNvPr id="14" name="Content Placeholder 13">
            <a:extLst>
              <a:ext uri="{FF2B5EF4-FFF2-40B4-BE49-F238E27FC236}">
                <a16:creationId xmlns:a16="http://schemas.microsoft.com/office/drawing/2014/main" id="{E1D521EF-82E9-46AB-B28D-F275D178F620}"/>
              </a:ext>
            </a:extLst>
          </p:cNvPr>
          <p:cNvSpPr>
            <a:spLocks noGrp="1"/>
          </p:cNvSpPr>
          <p:nvPr>
            <p:ph sz="half" idx="2"/>
          </p:nvPr>
        </p:nvSpPr>
        <p:spPr>
          <a:xfrm>
            <a:off x="4352925" y="1825625"/>
            <a:ext cx="7000875" cy="4351338"/>
          </a:xfrm>
        </p:spPr>
        <p:txBody>
          <a:bodyPr>
            <a:normAutofit fontScale="85000" lnSpcReduction="20000"/>
          </a:bodyPr>
          <a:lstStyle/>
          <a:p>
            <a:pPr marL="0" indent="0">
              <a:buNone/>
            </a:pPr>
            <a:r>
              <a:rPr lang="en-US" dirty="0"/>
              <a:t>Hello PASFAA,</a:t>
            </a:r>
          </a:p>
          <a:p>
            <a:pPr marL="0" indent="0">
              <a:buNone/>
            </a:pPr>
            <a:r>
              <a:rPr lang="en-US" dirty="0"/>
              <a:t>A little about me is that I have been in Higher Education for over 25 years working in Financial Aid Office’s and with American Student Assistance (ASA).  </a:t>
            </a:r>
          </a:p>
          <a:p>
            <a:pPr marL="0" indent="0">
              <a:buNone/>
            </a:pPr>
            <a:r>
              <a:rPr lang="en-US" dirty="0"/>
              <a:t>I live in Massachusetts with my husband, daughter, son and our two rescue dogs and am an avid sports fan.  I enjoy playing soccer, running and having great conversations.  </a:t>
            </a:r>
          </a:p>
          <a:p>
            <a:pPr marL="0" indent="0">
              <a:buNone/>
            </a:pPr>
            <a:r>
              <a:rPr lang="en-US" u="sng" dirty="0"/>
              <a:t>Fun fact</a:t>
            </a:r>
            <a:r>
              <a:rPr lang="en-US" dirty="0"/>
              <a:t>:  When EASFAA was held in Hershey I put myself into a sugar coma with the make your own sundae bar and the chocolate martini’s!</a:t>
            </a:r>
          </a:p>
          <a:p>
            <a:pPr marL="0" indent="0">
              <a:buNone/>
            </a:pPr>
            <a:r>
              <a:rPr lang="en-US" dirty="0"/>
              <a:t>I look forward to seeing you all at the Credible booth,</a:t>
            </a:r>
          </a:p>
          <a:p>
            <a:pPr marL="0" indent="0">
              <a:buNone/>
            </a:pPr>
            <a:r>
              <a:rPr lang="en-US" dirty="0"/>
              <a:t>Caroline            </a:t>
            </a:r>
          </a:p>
        </p:txBody>
      </p:sp>
    </p:spTree>
    <p:extLst>
      <p:ext uri="{BB962C8B-B14F-4D97-AF65-F5344CB8AC3E}">
        <p14:creationId xmlns:p14="http://schemas.microsoft.com/office/powerpoint/2010/main" val="30039043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134D8-6CB4-476D-AE45-BD2D1C01F9EC}"/>
              </a:ext>
            </a:extLst>
          </p:cNvPr>
          <p:cNvSpPr>
            <a:spLocks noGrp="1"/>
          </p:cNvSpPr>
          <p:nvPr>
            <p:ph type="title"/>
          </p:nvPr>
        </p:nvSpPr>
        <p:spPr>
          <a:xfrm>
            <a:off x="328773" y="344577"/>
            <a:ext cx="10515600" cy="1325563"/>
          </a:xfrm>
        </p:spPr>
        <p:txBody>
          <a:bodyPr/>
          <a:lstStyle/>
          <a:p>
            <a:r>
              <a:rPr lang="en-US" dirty="0">
                <a:solidFill>
                  <a:srgbClr val="FF0000"/>
                </a:solidFill>
              </a:rPr>
              <a:t>Heather Ledezma, PNC Student Lending</a:t>
            </a:r>
          </a:p>
        </p:txBody>
      </p:sp>
      <p:sp>
        <p:nvSpPr>
          <p:cNvPr id="3" name="Content Placeholder 2">
            <a:extLst>
              <a:ext uri="{FF2B5EF4-FFF2-40B4-BE49-F238E27FC236}">
                <a16:creationId xmlns:a16="http://schemas.microsoft.com/office/drawing/2014/main" id="{5F472CC6-FDB2-4F52-9A4A-63897AC5699D}"/>
              </a:ext>
            </a:extLst>
          </p:cNvPr>
          <p:cNvSpPr>
            <a:spLocks noGrp="1"/>
          </p:cNvSpPr>
          <p:nvPr>
            <p:ph idx="1"/>
          </p:nvPr>
        </p:nvSpPr>
        <p:spPr>
          <a:xfrm>
            <a:off x="328772" y="1448656"/>
            <a:ext cx="8514419" cy="4941870"/>
          </a:xfrm>
        </p:spPr>
        <p:txBody>
          <a:bodyPr>
            <a:normAutofit fontScale="77500" lnSpcReduction="20000"/>
          </a:bodyPr>
          <a:lstStyle/>
          <a:p>
            <a:pPr marL="0" indent="0">
              <a:lnSpc>
                <a:spcPct val="120000"/>
              </a:lnSpc>
              <a:spcBef>
                <a:spcPts val="0"/>
              </a:spcBef>
              <a:buNone/>
            </a:pPr>
            <a:r>
              <a:rPr lang="en-US" dirty="0">
                <a:solidFill>
                  <a:srgbClr val="FF0000"/>
                </a:solidFill>
                <a:latin typeface="PNC Sans"/>
              </a:rPr>
              <a:t>Hello Colleagues!</a:t>
            </a:r>
          </a:p>
          <a:p>
            <a:pPr marL="0" indent="0">
              <a:lnSpc>
                <a:spcPct val="120000"/>
              </a:lnSpc>
              <a:spcBef>
                <a:spcPts val="0"/>
              </a:spcBef>
              <a:buNone/>
            </a:pPr>
            <a:endParaRPr lang="en-US" dirty="0">
              <a:solidFill>
                <a:srgbClr val="FF0000"/>
              </a:solidFill>
              <a:latin typeface="PNC Sans"/>
            </a:endParaRPr>
          </a:p>
          <a:p>
            <a:pPr marL="0" indent="0">
              <a:lnSpc>
                <a:spcPct val="120000"/>
              </a:lnSpc>
              <a:spcBef>
                <a:spcPts val="0"/>
              </a:spcBef>
              <a:buNone/>
            </a:pPr>
            <a:r>
              <a:rPr lang="en-US" dirty="0">
                <a:solidFill>
                  <a:srgbClr val="FF0000"/>
                </a:solidFill>
                <a:latin typeface="PNC Sans"/>
              </a:rPr>
              <a:t>I am the Campus Relations Manager for PNC Student Lending supporting Pennsylvania and Northern CA. I’ve worked at PNC for 16 years and live in Southeast PA.</a:t>
            </a:r>
          </a:p>
          <a:p>
            <a:pPr marL="0" indent="0">
              <a:lnSpc>
                <a:spcPct val="120000"/>
              </a:lnSpc>
              <a:spcBef>
                <a:spcPts val="0"/>
              </a:spcBef>
              <a:buNone/>
            </a:pPr>
            <a:endParaRPr lang="en-US" dirty="0">
              <a:solidFill>
                <a:srgbClr val="FF0000"/>
              </a:solidFill>
              <a:latin typeface="PNC Sans"/>
            </a:endParaRPr>
          </a:p>
          <a:p>
            <a:pPr marL="0" indent="0">
              <a:lnSpc>
                <a:spcPct val="120000"/>
              </a:lnSpc>
              <a:spcBef>
                <a:spcPts val="0"/>
              </a:spcBef>
              <a:buNone/>
            </a:pPr>
            <a:r>
              <a:rPr lang="en-US" i="1" dirty="0">
                <a:solidFill>
                  <a:srgbClr val="FF0000"/>
                </a:solidFill>
                <a:latin typeface="PNC Sans"/>
              </a:rPr>
              <a:t>Fun fact: </a:t>
            </a:r>
            <a:r>
              <a:rPr lang="en-US" dirty="0">
                <a:solidFill>
                  <a:srgbClr val="FF0000"/>
                </a:solidFill>
                <a:latin typeface="PNC Sans"/>
              </a:rPr>
              <a:t>My children are 17 years apart </a:t>
            </a:r>
            <a:r>
              <a:rPr lang="en-US" dirty="0">
                <a:solidFill>
                  <a:srgbClr val="FF0000"/>
                </a:solidFill>
                <a:latin typeface="PNC Sans"/>
                <a:sym typeface="Wingdings" panose="05000000000000000000" pitchFamily="2" charset="2"/>
              </a:rPr>
              <a:t> My daughter is 22 and graduated this year from IUP. My son is 5 and just started Kindergarten.</a:t>
            </a:r>
            <a:endParaRPr lang="en-US" dirty="0">
              <a:solidFill>
                <a:srgbClr val="FF0000"/>
              </a:solidFill>
              <a:latin typeface="PNC Sans"/>
            </a:endParaRPr>
          </a:p>
          <a:p>
            <a:pPr marL="0" indent="0">
              <a:lnSpc>
                <a:spcPct val="120000"/>
              </a:lnSpc>
              <a:spcBef>
                <a:spcPts val="0"/>
              </a:spcBef>
              <a:buNone/>
            </a:pPr>
            <a:endParaRPr lang="en-US" dirty="0">
              <a:solidFill>
                <a:srgbClr val="FF0000"/>
              </a:solidFill>
              <a:latin typeface="PNC Sans"/>
            </a:endParaRPr>
          </a:p>
          <a:p>
            <a:pPr marL="0" indent="0">
              <a:lnSpc>
                <a:spcPct val="120000"/>
              </a:lnSpc>
              <a:spcBef>
                <a:spcPts val="0"/>
              </a:spcBef>
              <a:buNone/>
            </a:pPr>
            <a:r>
              <a:rPr lang="en-US" i="1" dirty="0">
                <a:solidFill>
                  <a:srgbClr val="FF0000"/>
                </a:solidFill>
                <a:latin typeface="PNC Sans"/>
              </a:rPr>
              <a:t>Favorite Hobby/Pastime: </a:t>
            </a:r>
            <a:r>
              <a:rPr lang="en-US" dirty="0">
                <a:solidFill>
                  <a:srgbClr val="FF0000"/>
                </a:solidFill>
                <a:latin typeface="PNC Sans"/>
              </a:rPr>
              <a:t>Camping! We considers ourselves “weekend warriors” with our RV.  In 2021, we have 14 trips planned including Fort Wilderness, Disney World (longer than a weekend).</a:t>
            </a:r>
          </a:p>
          <a:p>
            <a:pPr marL="0" indent="0">
              <a:lnSpc>
                <a:spcPct val="120000"/>
              </a:lnSpc>
              <a:spcBef>
                <a:spcPts val="0"/>
              </a:spcBef>
              <a:buNone/>
            </a:pPr>
            <a:endParaRPr lang="en-US" dirty="0">
              <a:solidFill>
                <a:srgbClr val="FF0000"/>
              </a:solidFill>
              <a:latin typeface="PNC Sans"/>
            </a:endParaRPr>
          </a:p>
          <a:p>
            <a:pPr marL="0" indent="0">
              <a:lnSpc>
                <a:spcPct val="120000"/>
              </a:lnSpc>
              <a:spcBef>
                <a:spcPts val="0"/>
              </a:spcBef>
              <a:buNone/>
            </a:pPr>
            <a:r>
              <a:rPr lang="en-US" dirty="0">
                <a:solidFill>
                  <a:srgbClr val="FF0000"/>
                </a:solidFill>
                <a:latin typeface="PNC Sans"/>
              </a:rPr>
              <a:t>I look forward to seeing you at the PNC booth!</a:t>
            </a:r>
          </a:p>
        </p:txBody>
      </p:sp>
      <p:pic>
        <p:nvPicPr>
          <p:cNvPr id="5" name="Picture 4">
            <a:extLst>
              <a:ext uri="{FF2B5EF4-FFF2-40B4-BE49-F238E27FC236}">
                <a16:creationId xmlns:a16="http://schemas.microsoft.com/office/drawing/2014/main" id="{506FE73E-3848-478A-9F06-81CC1D4511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43192" y="1530849"/>
            <a:ext cx="3126201" cy="4294598"/>
          </a:xfrm>
          <a:prstGeom prst="rect">
            <a:avLst/>
          </a:prstGeom>
        </p:spPr>
      </p:pic>
    </p:spTree>
    <p:extLst>
      <p:ext uri="{BB962C8B-B14F-4D97-AF65-F5344CB8AC3E}">
        <p14:creationId xmlns:p14="http://schemas.microsoft.com/office/powerpoint/2010/main" val="3040602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134D8-6CB4-476D-AE45-BD2D1C01F9EC}"/>
              </a:ext>
            </a:extLst>
          </p:cNvPr>
          <p:cNvSpPr>
            <a:spLocks noGrp="1"/>
          </p:cNvSpPr>
          <p:nvPr>
            <p:ph type="title"/>
          </p:nvPr>
        </p:nvSpPr>
        <p:spPr>
          <a:xfrm>
            <a:off x="12758543" y="801028"/>
            <a:ext cx="1877717" cy="988083"/>
          </a:xfrm>
        </p:spPr>
        <p:txBody>
          <a:bodyPr/>
          <a:lstStyle/>
          <a:p>
            <a:endParaRPr lang="en-US" dirty="0"/>
          </a:p>
        </p:txBody>
      </p:sp>
      <p:sp>
        <p:nvSpPr>
          <p:cNvPr id="3" name="Content Placeholder 2">
            <a:extLst>
              <a:ext uri="{FF2B5EF4-FFF2-40B4-BE49-F238E27FC236}">
                <a16:creationId xmlns:a16="http://schemas.microsoft.com/office/drawing/2014/main" id="{5F472CC6-FDB2-4F52-9A4A-63897AC5699D}"/>
              </a:ext>
            </a:extLst>
          </p:cNvPr>
          <p:cNvSpPr>
            <a:spLocks noGrp="1"/>
          </p:cNvSpPr>
          <p:nvPr>
            <p:ph idx="1"/>
          </p:nvPr>
        </p:nvSpPr>
        <p:spPr>
          <a:xfrm>
            <a:off x="838200" y="2302104"/>
            <a:ext cx="10515600" cy="4351338"/>
          </a:xfrm>
        </p:spPr>
        <p:txBody>
          <a:bodyPr/>
          <a:lstStyle/>
          <a:p>
            <a:r>
              <a:rPr lang="en-US" dirty="0"/>
              <a:t>Live in Canonsburg PA – Home of Sarris Candy</a:t>
            </a:r>
          </a:p>
          <a:p>
            <a:r>
              <a:rPr lang="en-US" dirty="0"/>
              <a:t>Have over 30 years of experience in the Student Loan Industry</a:t>
            </a:r>
          </a:p>
          <a:p>
            <a:r>
              <a:rPr lang="en-US" dirty="0"/>
              <a:t>Huge fan of the Steelers with a bucket list including seeing a Steeler game in every NFL stadium.</a:t>
            </a:r>
          </a:p>
          <a:p>
            <a:r>
              <a:rPr lang="en-US" dirty="0"/>
              <a:t>Enjoying the  “empty nest” part of my life.  But, will catch me every once in awhile looking for a puppy but then you will see me talking myself out of it </a:t>
            </a:r>
            <a:r>
              <a:rPr lang="en-US" dirty="0">
                <a:sym typeface="Wingdings" panose="05000000000000000000" pitchFamily="2" charset="2"/>
              </a:rPr>
              <a:t></a:t>
            </a:r>
            <a:endParaRPr lang="en-US" dirty="0"/>
          </a:p>
          <a:p>
            <a:pPr marL="0" indent="0">
              <a:buNone/>
            </a:pPr>
            <a:endParaRPr lang="en-US" dirty="0"/>
          </a:p>
          <a:p>
            <a:pPr marL="0" indent="0">
              <a:buNone/>
            </a:pPr>
            <a:endParaRPr lang="en-US" dirty="0"/>
          </a:p>
          <a:p>
            <a:endParaRPr lang="en-US" dirty="0"/>
          </a:p>
          <a:p>
            <a:endParaRPr lang="en-US" dirty="0"/>
          </a:p>
        </p:txBody>
      </p:sp>
      <p:pic>
        <p:nvPicPr>
          <p:cNvPr id="1028" name="Picture 3">
            <a:extLst>
              <a:ext uri="{FF2B5EF4-FFF2-40B4-BE49-F238E27FC236}">
                <a16:creationId xmlns:a16="http://schemas.microsoft.com/office/drawing/2014/main" id="{14E88797-D261-45BC-A3B7-332F52C766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629" y="548250"/>
            <a:ext cx="2405669" cy="111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1">
            <a:extLst>
              <a:ext uri="{FF2B5EF4-FFF2-40B4-BE49-F238E27FC236}">
                <a16:creationId xmlns:a16="http://schemas.microsoft.com/office/drawing/2014/main" id="{9C0474D5-99AF-438A-8087-5B65DF70C5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3971" y="204558"/>
            <a:ext cx="2275160" cy="1719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2AE0F986-C469-4862-810A-14DA28F007AC}"/>
              </a:ext>
            </a:extLst>
          </p:cNvPr>
          <p:cNvSpPr txBox="1"/>
          <p:nvPr/>
        </p:nvSpPr>
        <p:spPr>
          <a:xfrm>
            <a:off x="6214404" y="348903"/>
            <a:ext cx="5228886"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Laura Helmich, Business Development Officer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90341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1DC26-7462-4F6F-94EC-6E7F378598A8}"/>
              </a:ext>
            </a:extLst>
          </p:cNvPr>
          <p:cNvSpPr>
            <a:spLocks noGrp="1"/>
          </p:cNvSpPr>
          <p:nvPr>
            <p:ph type="title"/>
          </p:nvPr>
        </p:nvSpPr>
        <p:spPr/>
        <p:txBody>
          <a:bodyPr/>
          <a:lstStyle/>
          <a:p>
            <a:r>
              <a:rPr lang="en-US" dirty="0"/>
              <a:t>Timothy Jones – The NHHEAF Network</a:t>
            </a:r>
          </a:p>
        </p:txBody>
      </p:sp>
      <p:pic>
        <p:nvPicPr>
          <p:cNvPr id="4" name="Content Placeholder 3"/>
          <p:cNvPicPr>
            <a:picLocks noGrp="1" noChangeAspect="1"/>
          </p:cNvPicPr>
          <p:nvPr>
            <p:ph idx="1"/>
          </p:nvPr>
        </p:nvPicPr>
        <p:blipFill>
          <a:blip r:embed="rId2"/>
          <a:stretch>
            <a:fillRect/>
          </a:stretch>
        </p:blipFill>
        <p:spPr>
          <a:xfrm>
            <a:off x="546652" y="1559022"/>
            <a:ext cx="2850401" cy="3739956"/>
          </a:xfrm>
          <a:prstGeom prst="rect">
            <a:avLst/>
          </a:prstGeom>
        </p:spPr>
      </p:pic>
      <p:sp>
        <p:nvSpPr>
          <p:cNvPr id="5" name="Rectangle 4"/>
          <p:cNvSpPr/>
          <p:nvPr/>
        </p:nvSpPr>
        <p:spPr>
          <a:xfrm>
            <a:off x="4054100" y="1720840"/>
            <a:ext cx="6096000" cy="341632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egoe UI" panose="020B0502040204020203" pitchFamily="34" charset="0"/>
                <a:ea typeface="Times New Roman" panose="02020603050405020304" pitchFamily="18" charset="0"/>
                <a:cs typeface="+mn-cs"/>
              </a:rPr>
              <a:t>I am a Pennsylvania native and enjoy my quiet slice of the world on a mountain with my two cats.  I have been in the student loan industry for the past 19 years.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egoe UI" panose="020B0502040204020203" pitchFamily="34" charset="0"/>
                <a:ea typeface="Times New Roman" panose="02020603050405020304" pitchFamily="18"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egoe UI" panose="020B0502040204020203" pitchFamily="34" charset="0"/>
                <a:ea typeface="Times New Roman" panose="02020603050405020304" pitchFamily="18" charset="0"/>
                <a:cs typeface="+mn-cs"/>
              </a:rPr>
              <a:t>My favorite vacation destination is Puerto Rico which I hope to call home someday.  My feet in the sand and relaxing under a palm tree is ideal for 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egoe UI" panose="020B0502040204020203" pitchFamily="34"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egoe UI" panose="020B0502040204020203" pitchFamily="34" charset="0"/>
                <a:ea typeface="Times New Roman" panose="02020603050405020304" pitchFamily="18" charset="0"/>
                <a:cs typeface="+mn-cs"/>
              </a:rPr>
              <a:t>My biggest fear is sharks.  So you may see me on the beach however; you will not find me in the ocean.  I do not invite sharks into my home so I will not go into theirs (with or without an invitation).</a:t>
            </a:r>
            <a:endParaRPr kumimoji="0" lang="en-US" sz="18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914905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1DC26-7462-4F6F-94EC-6E7F378598A8}"/>
              </a:ext>
            </a:extLst>
          </p:cNvPr>
          <p:cNvSpPr>
            <a:spLocks noGrp="1"/>
          </p:cNvSpPr>
          <p:nvPr>
            <p:ph type="title"/>
          </p:nvPr>
        </p:nvSpPr>
        <p:spPr>
          <a:xfrm>
            <a:off x="198120" y="41865"/>
            <a:ext cx="10515600" cy="1325563"/>
          </a:xfrm>
        </p:spPr>
        <p:txBody>
          <a:bodyPr/>
          <a:lstStyle/>
          <a:p>
            <a:r>
              <a:rPr lang="en-US" dirty="0"/>
              <a:t>Hello, I’m Chester Priest</a:t>
            </a:r>
          </a:p>
        </p:txBody>
      </p:sp>
      <p:pic>
        <p:nvPicPr>
          <p:cNvPr id="5" name="Content Placeholder 4">
            <a:extLst>
              <a:ext uri="{FF2B5EF4-FFF2-40B4-BE49-F238E27FC236}">
                <a16:creationId xmlns:a16="http://schemas.microsoft.com/office/drawing/2014/main" id="{4671454D-FB6F-4D4F-B70D-6F87D49EDFB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0800000">
            <a:off x="7510390" y="3762922"/>
            <a:ext cx="4050729" cy="2980778"/>
          </a:xfrm>
        </p:spPr>
      </p:pic>
      <p:pic>
        <p:nvPicPr>
          <p:cNvPr id="7" name="Picture 6">
            <a:extLst>
              <a:ext uri="{FF2B5EF4-FFF2-40B4-BE49-F238E27FC236}">
                <a16:creationId xmlns:a16="http://schemas.microsoft.com/office/drawing/2014/main" id="{08C8CAA0-C3D8-41FF-BD20-09F3E93C0B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859" y="1025698"/>
            <a:ext cx="3467799" cy="2600849"/>
          </a:xfrm>
          <a:prstGeom prst="rect">
            <a:avLst/>
          </a:prstGeom>
        </p:spPr>
      </p:pic>
      <p:pic>
        <p:nvPicPr>
          <p:cNvPr id="9" name="Picture 8">
            <a:extLst>
              <a:ext uri="{FF2B5EF4-FFF2-40B4-BE49-F238E27FC236}">
                <a16:creationId xmlns:a16="http://schemas.microsoft.com/office/drawing/2014/main" id="{BA8E5459-F665-4032-A781-4D5BFF5A65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216" y="3704635"/>
            <a:ext cx="4152900" cy="3039066"/>
          </a:xfrm>
          <a:prstGeom prst="rect">
            <a:avLst/>
          </a:prstGeom>
        </p:spPr>
      </p:pic>
      <p:pic>
        <p:nvPicPr>
          <p:cNvPr id="11" name="Picture 10">
            <a:extLst>
              <a:ext uri="{FF2B5EF4-FFF2-40B4-BE49-F238E27FC236}">
                <a16:creationId xmlns:a16="http://schemas.microsoft.com/office/drawing/2014/main" id="{2462FFE3-0E45-4CB9-A616-3071825EBC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1857" y="1025697"/>
            <a:ext cx="3467799" cy="2600849"/>
          </a:xfrm>
          <a:prstGeom prst="rect">
            <a:avLst/>
          </a:prstGeom>
        </p:spPr>
      </p:pic>
      <p:pic>
        <p:nvPicPr>
          <p:cNvPr id="13" name="Picture 12">
            <a:extLst>
              <a:ext uri="{FF2B5EF4-FFF2-40B4-BE49-F238E27FC236}">
                <a16:creationId xmlns:a16="http://schemas.microsoft.com/office/drawing/2014/main" id="{294E14C1-7328-4814-B2ED-88E52D97DF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4042404" y="1075578"/>
            <a:ext cx="3447396" cy="2590013"/>
          </a:xfrm>
          <a:prstGeom prst="rect">
            <a:avLst/>
          </a:prstGeom>
        </p:spPr>
      </p:pic>
      <p:pic>
        <p:nvPicPr>
          <p:cNvPr id="15" name="Picture 14">
            <a:extLst>
              <a:ext uri="{FF2B5EF4-FFF2-40B4-BE49-F238E27FC236}">
                <a16:creationId xmlns:a16="http://schemas.microsoft.com/office/drawing/2014/main" id="{3D6D722D-8ED1-4FF5-B407-95C06305DA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4471551" y="3851769"/>
            <a:ext cx="2869063" cy="2743350"/>
          </a:xfrm>
          <a:prstGeom prst="rect">
            <a:avLst/>
          </a:prstGeom>
        </p:spPr>
      </p:pic>
    </p:spTree>
    <p:extLst>
      <p:ext uri="{BB962C8B-B14F-4D97-AF65-F5344CB8AC3E}">
        <p14:creationId xmlns:p14="http://schemas.microsoft.com/office/powerpoint/2010/main" val="30219542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CD134D8-6CB4-476D-AE45-BD2D1C01F9EC}"/>
              </a:ext>
            </a:extLst>
          </p:cNvPr>
          <p:cNvSpPr>
            <a:spLocks noGrp="1"/>
          </p:cNvSpPr>
          <p:nvPr>
            <p:ph type="title"/>
          </p:nvPr>
        </p:nvSpPr>
        <p:spPr>
          <a:xfrm>
            <a:off x="572493" y="238539"/>
            <a:ext cx="11018520" cy="1434415"/>
          </a:xfrm>
        </p:spPr>
        <p:txBody>
          <a:bodyPr anchor="b">
            <a:normAutofit/>
          </a:bodyPr>
          <a:lstStyle/>
          <a:p>
            <a:r>
              <a:rPr lang="en-US" sz="5000" b="1" dirty="0"/>
              <a:t>Patrick Ziegler, Regional Director for Attigo</a:t>
            </a:r>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F472CC6-FDB2-4F52-9A4A-63897AC5699D}"/>
              </a:ext>
            </a:extLst>
          </p:cNvPr>
          <p:cNvSpPr>
            <a:spLocks noGrp="1"/>
          </p:cNvSpPr>
          <p:nvPr>
            <p:ph idx="1"/>
          </p:nvPr>
        </p:nvSpPr>
        <p:spPr>
          <a:xfrm>
            <a:off x="572493" y="2071316"/>
            <a:ext cx="6713552" cy="4119172"/>
          </a:xfrm>
        </p:spPr>
        <p:txBody>
          <a:bodyPr anchor="t">
            <a:normAutofit/>
          </a:bodyPr>
          <a:lstStyle/>
          <a:p>
            <a:r>
              <a:rPr lang="en-US" sz="2000" dirty="0"/>
              <a:t>A lifelong New Yorker, I moved from the shadow of New York City to the quieter suburbs of the Capital Region in 1998;</a:t>
            </a:r>
          </a:p>
          <a:p>
            <a:r>
              <a:rPr lang="en-US" sz="2000" dirty="0"/>
              <a:t>I am married with three kids, a dog and a house with the picket fence!  </a:t>
            </a:r>
          </a:p>
          <a:p>
            <a:r>
              <a:rPr lang="en-US" sz="2000" dirty="0"/>
              <a:t>We </a:t>
            </a:r>
            <a:r>
              <a:rPr lang="en-US" sz="2000" i="1" dirty="0"/>
              <a:t>love</a:t>
            </a:r>
            <a:r>
              <a:rPr lang="en-US" sz="2000" dirty="0"/>
              <a:t> day tripping as a family to some of the amazing places we are blessed to have in the area—Cooperstown, Lake Placid, Hudson Valley, Adirondack Mountains…</a:t>
            </a:r>
          </a:p>
          <a:p>
            <a:r>
              <a:rPr lang="en-US" sz="2000" dirty="0"/>
              <a:t>My wife and I met at </a:t>
            </a:r>
            <a:r>
              <a:rPr lang="en-US" sz="2000" dirty="0" err="1"/>
              <a:t>UAlbany</a:t>
            </a:r>
            <a:r>
              <a:rPr lang="en-US" sz="2000" dirty="0"/>
              <a:t> where my oldest son is now a junior and we are regulars at football and basketball games;</a:t>
            </a:r>
          </a:p>
          <a:p>
            <a:r>
              <a:rPr lang="en-US" sz="2000" dirty="0"/>
              <a:t>I am back where I started after leaving financial aid and working with some of the best people in the business.  Stop by the booth to learn more!!</a:t>
            </a:r>
          </a:p>
        </p:txBody>
      </p:sp>
      <p:pic>
        <p:nvPicPr>
          <p:cNvPr id="5" name="Picture 4" descr="A person and person posing with a person in a garment&#10;&#10;Description automatically generated with medium confidence">
            <a:extLst>
              <a:ext uri="{FF2B5EF4-FFF2-40B4-BE49-F238E27FC236}">
                <a16:creationId xmlns:a16="http://schemas.microsoft.com/office/drawing/2014/main" id="{25674699-4BE1-4BA4-8C8E-0FFA94B0A1F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365" r="16481"/>
          <a:stretch/>
        </p:blipFill>
        <p:spPr>
          <a:xfrm>
            <a:off x="7675658" y="2093976"/>
            <a:ext cx="3941064" cy="4096512"/>
          </a:xfrm>
          <a:prstGeom prst="rect">
            <a:avLst/>
          </a:prstGeom>
        </p:spPr>
      </p:pic>
    </p:spTree>
    <p:extLst>
      <p:ext uri="{BB962C8B-B14F-4D97-AF65-F5344CB8AC3E}">
        <p14:creationId xmlns:p14="http://schemas.microsoft.com/office/powerpoint/2010/main" val="18701238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134D8-6CB4-476D-AE45-BD2D1C01F9EC}"/>
              </a:ext>
            </a:extLst>
          </p:cNvPr>
          <p:cNvSpPr>
            <a:spLocks noGrp="1"/>
          </p:cNvSpPr>
          <p:nvPr>
            <p:ph type="title"/>
          </p:nvPr>
        </p:nvSpPr>
        <p:spPr>
          <a:xfrm>
            <a:off x="622922" y="209550"/>
            <a:ext cx="10515600" cy="909638"/>
          </a:xfrm>
        </p:spPr>
        <p:txBody>
          <a:bodyPr/>
          <a:lstStyle/>
          <a:p>
            <a:pPr algn="ctr"/>
            <a:r>
              <a:rPr lang="en-US" dirty="0"/>
              <a:t>Nelnet Student Loans:  Joseph Jovell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250" y="1119188"/>
            <a:ext cx="5428569" cy="4118957"/>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4941" y="1119188"/>
            <a:ext cx="4136275" cy="2757517"/>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9956" r="16013" b="34546"/>
          <a:stretch/>
        </p:blipFill>
        <p:spPr>
          <a:xfrm>
            <a:off x="4580835" y="3178666"/>
            <a:ext cx="3276835" cy="3619414"/>
          </a:xfrm>
          <a:prstGeom prst="rect">
            <a:avLst/>
          </a:prstGeom>
        </p:spPr>
      </p:pic>
    </p:spTree>
    <p:extLst>
      <p:ext uri="{BB962C8B-B14F-4D97-AF65-F5344CB8AC3E}">
        <p14:creationId xmlns:p14="http://schemas.microsoft.com/office/powerpoint/2010/main" val="42492305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clipart&#10;&#10;Description automatically generated">
            <a:extLst>
              <a:ext uri="{FF2B5EF4-FFF2-40B4-BE49-F238E27FC236}">
                <a16:creationId xmlns:a16="http://schemas.microsoft.com/office/drawing/2014/main" id="{E6AAC7C9-8C97-8048-8F0B-381391DF89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8220" y="0"/>
            <a:ext cx="3416300" cy="1524000"/>
          </a:xfrm>
          <a:prstGeom prst="rect">
            <a:avLst/>
          </a:prstGeom>
        </p:spPr>
      </p:pic>
      <p:pic>
        <p:nvPicPr>
          <p:cNvPr id="7" name="Picture 6" descr="A person and person posing for a picture&#10;&#10;Description automatically generated with medium confidence">
            <a:extLst>
              <a:ext uri="{FF2B5EF4-FFF2-40B4-BE49-F238E27FC236}">
                <a16:creationId xmlns:a16="http://schemas.microsoft.com/office/drawing/2014/main" id="{2156940D-4B03-494B-9396-B60D0E7118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39089" y="2810021"/>
            <a:ext cx="3910818" cy="2933114"/>
          </a:xfrm>
          <a:prstGeom prst="rect">
            <a:avLst/>
          </a:prstGeom>
        </p:spPr>
      </p:pic>
      <p:pic>
        <p:nvPicPr>
          <p:cNvPr id="9" name="Picture 8" descr="A picture containing grass, person, outdoor, athletic game&#10;&#10;Description automatically generated">
            <a:extLst>
              <a:ext uri="{FF2B5EF4-FFF2-40B4-BE49-F238E27FC236}">
                <a16:creationId xmlns:a16="http://schemas.microsoft.com/office/drawing/2014/main" id="{FDA841BA-A8C1-DA49-8989-075B8C659C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00924" y="1524000"/>
            <a:ext cx="2933113" cy="4586068"/>
          </a:xfrm>
          <a:prstGeom prst="rect">
            <a:avLst/>
          </a:prstGeom>
        </p:spPr>
      </p:pic>
      <p:pic>
        <p:nvPicPr>
          <p:cNvPr id="11" name="Picture 10" descr="A person and person posing for a picture on a deck&#10;&#10;Description automatically generated with low confidence">
            <a:extLst>
              <a:ext uri="{FF2B5EF4-FFF2-40B4-BE49-F238E27FC236}">
                <a16:creationId xmlns:a16="http://schemas.microsoft.com/office/drawing/2014/main" id="{58ECF6D4-D99F-B74C-9D6C-CB895069A8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00592" y="2971380"/>
            <a:ext cx="2169380" cy="3856676"/>
          </a:xfrm>
          <a:prstGeom prst="rect">
            <a:avLst/>
          </a:prstGeom>
        </p:spPr>
      </p:pic>
      <p:pic>
        <p:nvPicPr>
          <p:cNvPr id="13" name="Picture 12" descr="A person sitting on a bench next to a statue of a person&#10;&#10;Description automatically generated">
            <a:extLst>
              <a:ext uri="{FF2B5EF4-FFF2-40B4-BE49-F238E27FC236}">
                <a16:creationId xmlns:a16="http://schemas.microsoft.com/office/drawing/2014/main" id="{E4508AA5-E884-D049-A2A4-55929F94DB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35895" y="112541"/>
            <a:ext cx="5153654" cy="3705467"/>
          </a:xfrm>
          <a:prstGeom prst="rect">
            <a:avLst/>
          </a:prstGeom>
        </p:spPr>
      </p:pic>
      <p:pic>
        <p:nvPicPr>
          <p:cNvPr id="15" name="Picture 14">
            <a:extLst>
              <a:ext uri="{FF2B5EF4-FFF2-40B4-BE49-F238E27FC236}">
                <a16:creationId xmlns:a16="http://schemas.microsoft.com/office/drawing/2014/main" id="{9B04E6F9-8636-D94D-9BE1-663DE986D1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3474331" y="4297114"/>
            <a:ext cx="2892507" cy="2169381"/>
          </a:xfrm>
          <a:prstGeom prst="rect">
            <a:avLst/>
          </a:prstGeom>
        </p:spPr>
      </p:pic>
    </p:spTree>
    <p:extLst>
      <p:ext uri="{BB962C8B-B14F-4D97-AF65-F5344CB8AC3E}">
        <p14:creationId xmlns:p14="http://schemas.microsoft.com/office/powerpoint/2010/main" val="42273816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5188500" y="3162973"/>
            <a:ext cx="2766648" cy="2766648"/>
          </a:xfrm>
          <a:prstGeom prst="rect">
            <a:avLst/>
          </a:prstGeom>
        </p:spPr>
      </p:pic>
      <p:sp>
        <p:nvSpPr>
          <p:cNvPr id="2" name="Title 1"/>
          <p:cNvSpPr>
            <a:spLocks noGrp="1"/>
          </p:cNvSpPr>
          <p:nvPr>
            <p:ph type="ctrTitle"/>
          </p:nvPr>
        </p:nvSpPr>
        <p:spPr>
          <a:xfrm>
            <a:off x="1622708" y="874760"/>
            <a:ext cx="9144000" cy="1087437"/>
          </a:xfrm>
        </p:spPr>
        <p:txBody>
          <a:bodyPr>
            <a:noAutofit/>
          </a:bodyPr>
          <a:lstStyle/>
          <a:p>
            <a:r>
              <a:rPr lang="en-US" sz="4400" dirty="0">
                <a:latin typeface="Baskerville Old Face" panose="02020602080505020303" pitchFamily="18" charset="0"/>
              </a:rPr>
              <a:t>NJCLASS: Sharon Austin </a:t>
            </a:r>
            <a:br>
              <a:rPr lang="en-US" sz="4400" dirty="0">
                <a:latin typeface="Baskerville Old Face" panose="02020602080505020303" pitchFamily="18" charset="0"/>
              </a:rPr>
            </a:br>
            <a:r>
              <a:rPr lang="en-US" sz="4000" dirty="0">
                <a:latin typeface="Baskerville Old Face" panose="02020602080505020303" pitchFamily="18" charset="0"/>
              </a:rPr>
              <a:t>Sr. Marketing Manager</a:t>
            </a:r>
            <a:br>
              <a:rPr lang="en-US" sz="4400" dirty="0">
                <a:latin typeface="Baskerville Old Face" panose="02020602080505020303" pitchFamily="18" charset="0"/>
              </a:rPr>
            </a:br>
            <a:endParaRPr lang="en-US" sz="4400" dirty="0">
              <a:latin typeface="Baskerville Old Face" panose="02020602080505020303" pitchFamily="18" charset="0"/>
            </a:endParaRPr>
          </a:p>
        </p:txBody>
      </p:sp>
      <p:sp>
        <p:nvSpPr>
          <p:cNvPr id="3" name="Subtitle 2"/>
          <p:cNvSpPr>
            <a:spLocks noGrp="1"/>
          </p:cNvSpPr>
          <p:nvPr>
            <p:ph type="subTitle" idx="1"/>
          </p:nvPr>
        </p:nvSpPr>
        <p:spPr>
          <a:xfrm>
            <a:off x="434482" y="1157276"/>
            <a:ext cx="10717203" cy="5727700"/>
          </a:xfrm>
        </p:spPr>
        <p:txBody>
          <a:bodyPr>
            <a:normAutofit fontScale="92500" lnSpcReduction="10000"/>
          </a:bodyPr>
          <a:lstStyle/>
          <a:p>
            <a:pPr algn="l"/>
            <a:r>
              <a:rPr lang="en-US" dirty="0"/>
              <a:t>Hello Pennsylvania!</a:t>
            </a:r>
          </a:p>
          <a:p>
            <a:pPr algn="l"/>
            <a:r>
              <a:rPr lang="en-US" dirty="0"/>
              <a:t>I’m a Jersey Girl!!!!  My town is the Blueberry Capital of the World!</a:t>
            </a:r>
          </a:p>
          <a:p>
            <a:pPr algn="l"/>
            <a:endParaRPr lang="en-US" dirty="0"/>
          </a:p>
          <a:p>
            <a:pPr algn="l"/>
            <a:r>
              <a:rPr lang="en-US" dirty="0"/>
              <a:t>I am happily married with 2 kids (adults).   I am an “empty nester!”  </a:t>
            </a:r>
          </a:p>
          <a:p>
            <a:pPr algn="l"/>
            <a:endParaRPr lang="en-US" dirty="0"/>
          </a:p>
          <a:p>
            <a:pPr algn="l"/>
            <a:r>
              <a:rPr lang="en-US" dirty="0"/>
              <a:t>We have downsized the house and bought a boat.  Boating is my  favorite pastime!</a:t>
            </a:r>
          </a:p>
          <a:p>
            <a:pPr algn="l"/>
            <a:r>
              <a:rPr lang="en-US" dirty="0"/>
              <a:t>I spend as much time on the water as possible.  </a:t>
            </a:r>
          </a:p>
          <a:p>
            <a:pPr algn="l"/>
            <a:endParaRPr lang="en-US" dirty="0"/>
          </a:p>
          <a:p>
            <a:pPr algn="l"/>
            <a:r>
              <a:rPr lang="en-US" dirty="0"/>
              <a:t>Favorite foods are… </a:t>
            </a:r>
          </a:p>
          <a:p>
            <a:pPr algn="l"/>
            <a:r>
              <a:rPr lang="en-US" dirty="0"/>
              <a:t>     Mexican and Sushi!!</a:t>
            </a:r>
            <a:endParaRPr lang="en-US" i="1" dirty="0"/>
          </a:p>
          <a:p>
            <a:pPr algn="l"/>
            <a:endParaRPr lang="en-US" dirty="0"/>
          </a:p>
          <a:p>
            <a:pPr algn="l"/>
            <a:r>
              <a:rPr lang="en-US" dirty="0"/>
              <a:t>I have a Manx cat named Stumpy because he has a stumpy tail.  </a:t>
            </a:r>
          </a:p>
          <a:p>
            <a:pPr algn="l"/>
            <a:r>
              <a:rPr lang="en-US" dirty="0"/>
              <a:t>               I’m a bit of a Genius</a:t>
            </a:r>
          </a:p>
          <a:p>
            <a:pPr algn="l"/>
            <a:r>
              <a:rPr lang="en-US" dirty="0"/>
              <a:t> </a:t>
            </a:r>
          </a:p>
          <a:p>
            <a:pPr algn="l"/>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028580" y="4059723"/>
            <a:ext cx="2533383" cy="1998576"/>
          </a:xfrm>
          <a:prstGeom prst="rect">
            <a:avLst/>
          </a:prstGeom>
        </p:spPr>
      </p:pic>
      <p:sp>
        <p:nvSpPr>
          <p:cNvPr id="5" name="Oval Callout 4"/>
          <p:cNvSpPr/>
          <p:nvPr/>
        </p:nvSpPr>
        <p:spPr>
          <a:xfrm rot="1372117">
            <a:off x="10192798" y="3019688"/>
            <a:ext cx="1513630" cy="1435045"/>
          </a:xfrm>
          <a:prstGeom prst="wedgeEllipseCallout">
            <a:avLst/>
          </a:prstGeom>
          <a:no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10430922" y="3283844"/>
            <a:ext cx="132659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Come by and say Hello!!</a:t>
            </a:r>
          </a:p>
        </p:txBody>
      </p:sp>
      <p:pic>
        <p:nvPicPr>
          <p:cNvPr id="8" name="Picture 7"/>
          <p:cNvPicPr>
            <a:picLocks noChangeAspect="1"/>
          </p:cNvPicPr>
          <p:nvPr/>
        </p:nvPicPr>
        <p:blipFill>
          <a:blip r:embed="rId4"/>
          <a:stretch>
            <a:fillRect/>
          </a:stretch>
        </p:blipFill>
        <p:spPr>
          <a:xfrm>
            <a:off x="8855903" y="962769"/>
            <a:ext cx="2498810" cy="1874106"/>
          </a:xfrm>
          <a:prstGeom prst="rect">
            <a:avLst/>
          </a:prstGeom>
        </p:spPr>
      </p:pic>
      <p:pic>
        <p:nvPicPr>
          <p:cNvPr id="7" name="Picture 6"/>
          <p:cNvPicPr>
            <a:picLocks noChangeAspect="1"/>
          </p:cNvPicPr>
          <p:nvPr/>
        </p:nvPicPr>
        <p:blipFill rotWithShape="1">
          <a:blip r:embed="rId5"/>
          <a:srcRect b="9746"/>
          <a:stretch/>
        </p:blipFill>
        <p:spPr>
          <a:xfrm>
            <a:off x="4104900" y="5934053"/>
            <a:ext cx="876300" cy="823305"/>
          </a:xfrm>
          <a:prstGeom prst="rect">
            <a:avLst/>
          </a:prstGeom>
        </p:spPr>
      </p:pic>
    </p:spTree>
    <p:extLst>
      <p:ext uri="{BB962C8B-B14F-4D97-AF65-F5344CB8AC3E}">
        <p14:creationId xmlns:p14="http://schemas.microsoft.com/office/powerpoint/2010/main" val="1489061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68D36-1E00-4078-B3ED-2E10748F3CC7}"/>
              </a:ext>
            </a:extLst>
          </p:cNvPr>
          <p:cNvSpPr>
            <a:spLocks noGrp="1"/>
          </p:cNvSpPr>
          <p:nvPr>
            <p:ph type="title"/>
          </p:nvPr>
        </p:nvSpPr>
        <p:spPr>
          <a:xfrm>
            <a:off x="86360" y="782321"/>
            <a:ext cx="3103880" cy="1629728"/>
          </a:xfrm>
        </p:spPr>
        <p:txBody>
          <a:bodyPr>
            <a:normAutofit fontScale="90000"/>
          </a:bodyPr>
          <a:lstStyle/>
          <a:p>
            <a:r>
              <a:rPr lang="en-US" dirty="0"/>
              <a:t>Kat</a:t>
            </a:r>
            <a:br>
              <a:rPr lang="en-US" dirty="0"/>
            </a:br>
            <a:r>
              <a:rPr lang="en-US" dirty="0"/>
              <a:t>Delgrosso, College Ave</a:t>
            </a:r>
          </a:p>
        </p:txBody>
      </p:sp>
      <p:pic>
        <p:nvPicPr>
          <p:cNvPr id="4" name="Content Placeholder 3">
            <a:extLst>
              <a:ext uri="{FF2B5EF4-FFF2-40B4-BE49-F238E27FC236}">
                <a16:creationId xmlns:a16="http://schemas.microsoft.com/office/drawing/2014/main" id="{BF83C929-B818-4955-8009-02A03EEF02B0}"/>
              </a:ext>
            </a:extLst>
          </p:cNvPr>
          <p:cNvPicPr>
            <a:picLocks noGrp="1" noChangeAspect="1"/>
          </p:cNvPicPr>
          <p:nvPr>
            <p:ph idx="1"/>
          </p:nvPr>
        </p:nvPicPr>
        <p:blipFill>
          <a:blip r:embed="rId2"/>
          <a:stretch>
            <a:fillRect/>
          </a:stretch>
        </p:blipFill>
        <p:spPr>
          <a:xfrm>
            <a:off x="2880571" y="501147"/>
            <a:ext cx="9128549" cy="6178930"/>
          </a:xfrm>
          <a:prstGeom prst="rect">
            <a:avLst/>
          </a:prstGeom>
        </p:spPr>
      </p:pic>
    </p:spTree>
    <p:extLst>
      <p:ext uri="{BB962C8B-B14F-4D97-AF65-F5344CB8AC3E}">
        <p14:creationId xmlns:p14="http://schemas.microsoft.com/office/powerpoint/2010/main" val="7768773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134D8-6CB4-476D-AE45-BD2D1C01F9EC}"/>
              </a:ext>
            </a:extLst>
          </p:cNvPr>
          <p:cNvSpPr>
            <a:spLocks noGrp="1"/>
          </p:cNvSpPr>
          <p:nvPr>
            <p:ph type="title"/>
          </p:nvPr>
        </p:nvSpPr>
        <p:spPr/>
        <p:txBody>
          <a:bodyPr/>
          <a:lstStyle/>
          <a:p>
            <a:r>
              <a:rPr lang="en-US" dirty="0"/>
              <a:t>Thanks for joining!</a:t>
            </a:r>
          </a:p>
        </p:txBody>
      </p:sp>
      <p:sp>
        <p:nvSpPr>
          <p:cNvPr id="3" name="Content Placeholder 2">
            <a:extLst>
              <a:ext uri="{FF2B5EF4-FFF2-40B4-BE49-F238E27FC236}">
                <a16:creationId xmlns:a16="http://schemas.microsoft.com/office/drawing/2014/main" id="{5F472CC6-FDB2-4F52-9A4A-63897AC5699D}"/>
              </a:ext>
            </a:extLst>
          </p:cNvPr>
          <p:cNvSpPr>
            <a:spLocks noGrp="1"/>
          </p:cNvSpPr>
          <p:nvPr>
            <p:ph idx="1"/>
          </p:nvPr>
        </p:nvSpPr>
        <p:spPr/>
        <p:txBody>
          <a:bodyPr/>
          <a:lstStyle/>
          <a:p>
            <a:pPr marL="0" indent="0">
              <a:buNone/>
            </a:pPr>
            <a:r>
              <a:rPr lang="en-US" b="1" dirty="0"/>
              <a:t>So now you know a little more about the people who are helping your students obtain their educations – and helping you assist them in those efforts.</a:t>
            </a:r>
          </a:p>
          <a:p>
            <a:pPr marL="0" indent="0">
              <a:buNone/>
            </a:pPr>
            <a:r>
              <a:rPr lang="en-US" b="1" dirty="0"/>
              <a:t>	Hope it’s been as much fun for you, as it’s been for us</a:t>
            </a:r>
          </a:p>
          <a:p>
            <a:pPr marL="0" indent="0">
              <a:buNone/>
            </a:pPr>
            <a:endParaRPr lang="en-US" b="1" dirty="0"/>
          </a:p>
          <a:p>
            <a:pPr marL="0" indent="0">
              <a:buNone/>
            </a:pPr>
            <a:r>
              <a:rPr lang="en-US" b="1" dirty="0"/>
              <a:t>Stop by the booths and share YOUR experiences, hobbies, etc – along with learning more about the companies that each of us represent! </a:t>
            </a:r>
          </a:p>
        </p:txBody>
      </p:sp>
    </p:spTree>
    <p:extLst>
      <p:ext uri="{BB962C8B-B14F-4D97-AF65-F5344CB8AC3E}">
        <p14:creationId xmlns:p14="http://schemas.microsoft.com/office/powerpoint/2010/main" val="3121231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BB906C-1CE9-494C-9F01-FF3B1218BA92}"/>
              </a:ext>
            </a:extLst>
          </p:cNvPr>
          <p:cNvSpPr>
            <a:spLocks noGrp="1"/>
          </p:cNvSpPr>
          <p:nvPr>
            <p:ph type="title"/>
          </p:nvPr>
        </p:nvSpPr>
        <p:spPr>
          <a:xfrm>
            <a:off x="554037" y="438150"/>
            <a:ext cx="3932237" cy="733425"/>
          </a:xfrm>
        </p:spPr>
        <p:txBody>
          <a:bodyPr/>
          <a:lstStyle/>
          <a:p>
            <a:r>
              <a:rPr lang="en-US" sz="3600" dirty="0"/>
              <a:t>Sallie Mae</a:t>
            </a:r>
            <a:r>
              <a:rPr lang="en-US" dirty="0"/>
              <a:t>	</a:t>
            </a:r>
          </a:p>
        </p:txBody>
      </p:sp>
      <p:pic>
        <p:nvPicPr>
          <p:cNvPr id="10" name="Picture Placeholder 9">
            <a:extLst>
              <a:ext uri="{FF2B5EF4-FFF2-40B4-BE49-F238E27FC236}">
                <a16:creationId xmlns:a16="http://schemas.microsoft.com/office/drawing/2014/main" id="{DAD49402-AE7C-4773-A400-8D268E341B32}"/>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508" r="2508"/>
          <a:stretch>
            <a:fillRect/>
          </a:stretch>
        </p:blipFill>
        <p:spPr>
          <a:xfrm rot="5400000">
            <a:off x="6849050" y="3060657"/>
            <a:ext cx="3596405" cy="2839754"/>
          </a:xfrm>
        </p:spPr>
      </p:pic>
      <p:sp>
        <p:nvSpPr>
          <p:cNvPr id="6" name="Text Placeholder 5">
            <a:extLst>
              <a:ext uri="{FF2B5EF4-FFF2-40B4-BE49-F238E27FC236}">
                <a16:creationId xmlns:a16="http://schemas.microsoft.com/office/drawing/2014/main" id="{E7DF86CC-DA41-4AB7-84C4-149BA439DA55}"/>
              </a:ext>
            </a:extLst>
          </p:cNvPr>
          <p:cNvSpPr>
            <a:spLocks noGrp="1"/>
          </p:cNvSpPr>
          <p:nvPr>
            <p:ph type="body" sz="half" idx="2"/>
          </p:nvPr>
        </p:nvSpPr>
        <p:spPr>
          <a:xfrm>
            <a:off x="554037" y="1333499"/>
            <a:ext cx="6320774" cy="5086351"/>
          </a:xfrm>
        </p:spPr>
        <p:txBody>
          <a:bodyPr>
            <a:normAutofit/>
          </a:bodyPr>
          <a:lstStyle/>
          <a:p>
            <a:r>
              <a:rPr lang="en-US" sz="1800" dirty="0"/>
              <a:t>Keri and Melony have worked together for nearly 9 years AND combined have 46 years of higher education experience.</a:t>
            </a:r>
          </a:p>
          <a:p>
            <a:r>
              <a:rPr lang="en-US" sz="2400" b="1" dirty="0"/>
              <a:t>Did you know…. </a:t>
            </a:r>
          </a:p>
          <a:p>
            <a:r>
              <a:rPr lang="en-US" sz="1800" dirty="0"/>
              <a:t>Keri and her husband started a non-profit youth sports organization in 2014 and it’s going strong. They welcome more than 900 participants each year, provide community service for local high school students and their children now coach in the league at the ages of 16 and 17!</a:t>
            </a:r>
            <a:endParaRPr lang="en-US" sz="1800" dirty="0">
              <a:highlight>
                <a:srgbClr val="FFFF00"/>
              </a:highlight>
            </a:endParaRPr>
          </a:p>
          <a:p>
            <a:r>
              <a:rPr lang="en-US" sz="1800" dirty="0"/>
              <a:t>Melony is the “proud momma” of one daughter every FAO would love to clone to be their students because she…….</a:t>
            </a:r>
          </a:p>
          <a:p>
            <a:pPr marL="285750" indent="-285750">
              <a:spcBef>
                <a:spcPts val="0"/>
              </a:spcBef>
              <a:buFontTx/>
              <a:buChar char="-"/>
            </a:pPr>
            <a:r>
              <a:rPr lang="en-US" sz="1800" dirty="0"/>
              <a:t>Checks her university email account every day; and actually, opens and reads emails from her school!</a:t>
            </a:r>
          </a:p>
          <a:p>
            <a:pPr marL="285750" indent="-285750">
              <a:spcBef>
                <a:spcPts val="0"/>
              </a:spcBef>
              <a:buFontTx/>
              <a:buChar char="-"/>
            </a:pPr>
            <a:r>
              <a:rPr lang="en-US" sz="1800" dirty="0"/>
              <a:t>Always completed the FAFSA’s “student section” on her own. (Well, maybe with a little help the first time)! </a:t>
            </a:r>
          </a:p>
          <a:p>
            <a:pPr marL="285750" indent="-285750">
              <a:spcBef>
                <a:spcPts val="0"/>
              </a:spcBef>
              <a:buFontTx/>
              <a:buChar char="-"/>
            </a:pPr>
            <a:r>
              <a:rPr lang="en-US" sz="1800" dirty="0"/>
              <a:t>Texted the other day - “How great it is not to have the FAFSA to  complete this October.”</a:t>
            </a:r>
          </a:p>
          <a:p>
            <a:pPr marL="285750" indent="-285750">
              <a:spcBef>
                <a:spcPts val="0"/>
              </a:spcBef>
              <a:buFontTx/>
              <a:buChar char="-"/>
            </a:pPr>
            <a:r>
              <a:rPr lang="en-US" sz="1800" dirty="0"/>
              <a:t>Is in her final year of the Doctor of Physical Therapy program at Regis University in Denver, CO. </a:t>
            </a:r>
          </a:p>
        </p:txBody>
      </p:sp>
      <p:sp>
        <p:nvSpPr>
          <p:cNvPr id="11" name="TextBox 10">
            <a:extLst>
              <a:ext uri="{FF2B5EF4-FFF2-40B4-BE49-F238E27FC236}">
                <a16:creationId xmlns:a16="http://schemas.microsoft.com/office/drawing/2014/main" id="{8E64008F-474A-4398-8087-C88D340E60B6}"/>
              </a:ext>
            </a:extLst>
          </p:cNvPr>
          <p:cNvSpPr txBox="1"/>
          <p:nvPr/>
        </p:nvSpPr>
        <p:spPr>
          <a:xfrm>
            <a:off x="10133946" y="4647520"/>
            <a:ext cx="1858027"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And they do enjoy sharing a frozen cocktail from time to time </a:t>
            </a:r>
          </a:p>
        </p:txBody>
      </p:sp>
    </p:spTree>
    <p:extLst>
      <p:ext uri="{BB962C8B-B14F-4D97-AF65-F5344CB8AC3E}">
        <p14:creationId xmlns:p14="http://schemas.microsoft.com/office/powerpoint/2010/main" val="8145977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person wearing glasses&#10;&#10;Description automatically generated with low confidence">
            <a:extLst>
              <a:ext uri="{FF2B5EF4-FFF2-40B4-BE49-F238E27FC236}">
                <a16:creationId xmlns:a16="http://schemas.microsoft.com/office/drawing/2014/main" id="{29ACCB9C-7936-4FCC-B3FB-18605F36D43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120" r="2" b="2"/>
          <a:stretch/>
        </p:blipFill>
        <p:spPr>
          <a:xfrm>
            <a:off x="621675" y="623275"/>
            <a:ext cx="4032621" cy="5607882"/>
          </a:xfrm>
          <a:prstGeom prst="rect">
            <a:avLst/>
          </a:prstGeom>
        </p:spPr>
      </p:pic>
      <p:sp>
        <p:nvSpPr>
          <p:cNvPr id="20" name="Right Triangle 19">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4989" y="623275"/>
            <a:ext cx="6581837"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6C028902-2440-456E-A8AE-4ECE400F88F9}"/>
              </a:ext>
            </a:extLst>
          </p:cNvPr>
          <p:cNvSpPr>
            <a:spLocks noGrp="1"/>
          </p:cNvSpPr>
          <p:nvPr>
            <p:ph type="subTitle" idx="1"/>
          </p:nvPr>
        </p:nvSpPr>
        <p:spPr>
          <a:xfrm>
            <a:off x="5645512" y="1997549"/>
            <a:ext cx="5646884" cy="1312657"/>
          </a:xfrm>
        </p:spPr>
        <p:txBody>
          <a:bodyPr vert="horz" lIns="91440" tIns="45720" rIns="91440" bIns="45720" rtlCol="0" anchor="t">
            <a:normAutofit fontScale="25000" lnSpcReduction="20000"/>
          </a:bodyPr>
          <a:lstStyle/>
          <a:p>
            <a:pPr marR="0" algn="l">
              <a:spcAft>
                <a:spcPts val="0"/>
              </a:spcAft>
            </a:pPr>
            <a:r>
              <a:rPr lang="en-US" sz="4800" dirty="0">
                <a:solidFill>
                  <a:srgbClr val="002060"/>
                </a:solidFill>
                <a:effectLst/>
              </a:rPr>
              <a:t>Mark joined SoFi in January of 2019 to launch the In-School Student Loan program and works with Colleges and Universities across PA, OH, and DE.  Prior to joining SoFi Mark spend his previous 8 years with Citizens Bank, 5 of which in Student Lending.  His career started in Banking with Wachovia and Wells Fargo.  Growing up in DE he graduated from the University of Delaware 01’ with a B.A. in Marketing then completed his M.B.A. at </a:t>
            </a:r>
            <a:r>
              <a:rPr lang="en-US" sz="4800" dirty="0" err="1">
                <a:solidFill>
                  <a:srgbClr val="002060"/>
                </a:solidFill>
                <a:effectLst/>
              </a:rPr>
              <a:t>Goldey-Beacom</a:t>
            </a:r>
            <a:r>
              <a:rPr lang="en-US" sz="4800" dirty="0">
                <a:solidFill>
                  <a:srgbClr val="002060"/>
                </a:solidFill>
                <a:effectLst/>
              </a:rPr>
              <a:t> School of Business 06’. He lives in Philadelphia with his wife Erin, they purchased a new home during the Pandemic in June of 2020, and they are both looking to soon adopting a Doodle.</a:t>
            </a:r>
          </a:p>
          <a:p>
            <a:pPr marR="0" algn="l">
              <a:spcAft>
                <a:spcPts val="0"/>
              </a:spcAft>
            </a:pPr>
            <a:r>
              <a:rPr lang="en-US" sz="4800" dirty="0">
                <a:solidFill>
                  <a:srgbClr val="002060"/>
                </a:solidFill>
                <a:effectLst/>
              </a:rPr>
              <a:t> </a:t>
            </a:r>
          </a:p>
          <a:p>
            <a:pPr marR="0" algn="l">
              <a:spcAft>
                <a:spcPts val="0"/>
              </a:spcAft>
            </a:pPr>
            <a:r>
              <a:rPr lang="en-US" sz="4800" dirty="0">
                <a:solidFill>
                  <a:srgbClr val="002060"/>
                </a:solidFill>
                <a:effectLst/>
              </a:rPr>
              <a:t>Fun Fact:</a:t>
            </a:r>
          </a:p>
          <a:p>
            <a:pPr marR="0" lvl="0" algn="l" fontAlgn="base">
              <a:spcAft>
                <a:spcPts val="0"/>
              </a:spcAft>
              <a:tabLst>
                <a:tab pos="457200" algn="l"/>
              </a:tabLst>
            </a:pPr>
            <a:r>
              <a:rPr lang="en-US" sz="4800" dirty="0">
                <a:solidFill>
                  <a:srgbClr val="002060"/>
                </a:solidFill>
                <a:effectLst/>
              </a:rPr>
              <a:t>Mark won a scratch-off ticket and competed on the game show ‘Millionaire Monopoly’ in Las Vegas.  Obviously did not win the grand prize and is still happily working.</a:t>
            </a:r>
          </a:p>
          <a:p>
            <a:pPr marR="0" lvl="0" algn="l" fontAlgn="base">
              <a:spcAft>
                <a:spcPts val="0"/>
              </a:spcAft>
              <a:tabLst>
                <a:tab pos="457200" algn="l"/>
              </a:tabLst>
            </a:pPr>
            <a:r>
              <a:rPr lang="en-US" sz="4800" dirty="0">
                <a:solidFill>
                  <a:srgbClr val="002060"/>
                </a:solidFill>
                <a:effectLst/>
              </a:rPr>
              <a:t>After college, Mark spent 2 years living on the island of St. Croix in the USVI’s selling wine for a purveyor.</a:t>
            </a:r>
          </a:p>
          <a:p>
            <a:pPr marR="0" lvl="0" algn="l" fontAlgn="base">
              <a:spcAft>
                <a:spcPts val="0"/>
              </a:spcAft>
              <a:tabLst>
                <a:tab pos="457200" algn="l"/>
              </a:tabLst>
            </a:pPr>
            <a:r>
              <a:rPr lang="en-US" sz="4800" dirty="0">
                <a:solidFill>
                  <a:srgbClr val="002060"/>
                </a:solidFill>
                <a:effectLst/>
              </a:rPr>
              <a:t>For fun, Mark and his wife started a Pickling company called </a:t>
            </a:r>
            <a:r>
              <a:rPr lang="en-US" sz="4800" dirty="0" err="1">
                <a:solidFill>
                  <a:srgbClr val="002060"/>
                </a:solidFill>
                <a:effectLst/>
              </a:rPr>
              <a:t>Passyunk</a:t>
            </a:r>
            <a:r>
              <a:rPr lang="en-US" sz="4800" dirty="0">
                <a:solidFill>
                  <a:srgbClr val="002060"/>
                </a:solidFill>
                <a:effectLst/>
              </a:rPr>
              <a:t> Pickles, distributing to small grocers and a handful of restaurants.</a:t>
            </a:r>
          </a:p>
          <a:p>
            <a:pPr algn="l"/>
            <a:endParaRPr lang="en-US" sz="600" dirty="0">
              <a:solidFill>
                <a:srgbClr val="002060"/>
              </a:solidFill>
            </a:endParaRPr>
          </a:p>
        </p:txBody>
      </p:sp>
      <p:sp>
        <p:nvSpPr>
          <p:cNvPr id="4" name="TextBox 3">
            <a:extLst>
              <a:ext uri="{FF2B5EF4-FFF2-40B4-BE49-F238E27FC236}">
                <a16:creationId xmlns:a16="http://schemas.microsoft.com/office/drawing/2014/main" id="{D05DDCAF-FE77-49EF-BBC4-35D7D1022D88}"/>
              </a:ext>
            </a:extLst>
          </p:cNvPr>
          <p:cNvSpPr txBox="1"/>
          <p:nvPr/>
        </p:nvSpPr>
        <p:spPr>
          <a:xfrm>
            <a:off x="6022910" y="1079580"/>
            <a:ext cx="51076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Mark Riggs : SoFi Student Lending</a:t>
            </a:r>
          </a:p>
        </p:txBody>
      </p:sp>
    </p:spTree>
    <p:extLst>
      <p:ext uri="{BB962C8B-B14F-4D97-AF65-F5344CB8AC3E}">
        <p14:creationId xmlns:p14="http://schemas.microsoft.com/office/powerpoint/2010/main" val="21938034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323B9A-7474-4E7A-96FC-C529B0CFADBA}"/>
              </a:ext>
            </a:extLst>
          </p:cNvPr>
          <p:cNvSpPr>
            <a:spLocks noGrp="1"/>
          </p:cNvSpPr>
          <p:nvPr>
            <p:ph type="title"/>
          </p:nvPr>
        </p:nvSpPr>
        <p:spPr/>
        <p:txBody>
          <a:bodyPr/>
          <a:lstStyle/>
          <a:p>
            <a:pPr algn="ctr"/>
            <a:r>
              <a:rPr lang="en-US" dirty="0"/>
              <a:t>Cognition Financial: Julie Lawton</a:t>
            </a:r>
            <a:br>
              <a:rPr lang="en-US" dirty="0"/>
            </a:br>
            <a:r>
              <a:rPr lang="en-US" sz="2800" dirty="0"/>
              <a:t>AAA Advantage, Custom Choice &amp; UFSPL</a:t>
            </a:r>
          </a:p>
        </p:txBody>
      </p:sp>
      <p:pic>
        <p:nvPicPr>
          <p:cNvPr id="7" name="Content Placeholder 6" descr="A group of people sitting on the steps&#10;&#10;Description automatically generated with low confidence">
            <a:extLst>
              <a:ext uri="{FF2B5EF4-FFF2-40B4-BE49-F238E27FC236}">
                <a16:creationId xmlns:a16="http://schemas.microsoft.com/office/drawing/2014/main" id="{8C24F8DD-963A-4183-8177-CE93AB1E679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292506" y="1690688"/>
            <a:ext cx="2061294" cy="2747963"/>
          </a:xfrm>
        </p:spPr>
      </p:pic>
      <p:pic>
        <p:nvPicPr>
          <p:cNvPr id="9" name="Picture 8" descr="A bear with its mouth open&#10;&#10;Description automatically generated">
            <a:extLst>
              <a:ext uri="{FF2B5EF4-FFF2-40B4-BE49-F238E27FC236}">
                <a16:creationId xmlns:a16="http://schemas.microsoft.com/office/drawing/2014/main" id="{2F41D75F-D92C-4D81-AF00-9947B65780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925" y="1590530"/>
            <a:ext cx="2114550" cy="2162175"/>
          </a:xfrm>
          <a:prstGeom prst="rect">
            <a:avLst/>
          </a:prstGeom>
        </p:spPr>
      </p:pic>
      <p:pic>
        <p:nvPicPr>
          <p:cNvPr id="11" name="Picture 10" descr="A group of people posing for a photo&#10;&#10;Description automatically generated with medium confidence">
            <a:extLst>
              <a:ext uri="{FF2B5EF4-FFF2-40B4-BE49-F238E27FC236}">
                <a16:creationId xmlns:a16="http://schemas.microsoft.com/office/drawing/2014/main" id="{651E29C4-C644-4868-B782-22CD4338FF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673" y="3914004"/>
            <a:ext cx="3048000" cy="2286000"/>
          </a:xfrm>
          <a:prstGeom prst="rect">
            <a:avLst/>
          </a:prstGeom>
        </p:spPr>
      </p:pic>
      <p:pic>
        <p:nvPicPr>
          <p:cNvPr id="13" name="Picture 12" descr="A picture containing text, person&#10;&#10;Description automatically generated">
            <a:extLst>
              <a:ext uri="{FF2B5EF4-FFF2-40B4-BE49-F238E27FC236}">
                <a16:creationId xmlns:a16="http://schemas.microsoft.com/office/drawing/2014/main" id="{71639B60-61A7-41E3-A516-3BCB8C265C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12714" y="4559041"/>
            <a:ext cx="1941086" cy="1933834"/>
          </a:xfrm>
          <a:prstGeom prst="rect">
            <a:avLst/>
          </a:prstGeom>
        </p:spPr>
      </p:pic>
      <p:pic>
        <p:nvPicPr>
          <p:cNvPr id="15" name="Picture 14" descr="A group of people posing for a photo&#10;&#10;Description automatically generated with medium confidence">
            <a:extLst>
              <a:ext uri="{FF2B5EF4-FFF2-40B4-BE49-F238E27FC236}">
                <a16:creationId xmlns:a16="http://schemas.microsoft.com/office/drawing/2014/main" id="{1EA41334-02B4-4DA9-A9E6-A7F0CAB6CA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1719427"/>
            <a:ext cx="2856569" cy="1904379"/>
          </a:xfrm>
          <a:prstGeom prst="rect">
            <a:avLst/>
          </a:prstGeom>
        </p:spPr>
      </p:pic>
      <p:pic>
        <p:nvPicPr>
          <p:cNvPr id="17" name="Picture 16">
            <a:extLst>
              <a:ext uri="{FF2B5EF4-FFF2-40B4-BE49-F238E27FC236}">
                <a16:creationId xmlns:a16="http://schemas.microsoft.com/office/drawing/2014/main" id="{8BAA28D8-D354-4755-97D5-EBDBFDB0B59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97828" y="3835110"/>
            <a:ext cx="1832841" cy="2443788"/>
          </a:xfrm>
          <a:prstGeom prst="rect">
            <a:avLst/>
          </a:prstGeom>
        </p:spPr>
      </p:pic>
      <p:pic>
        <p:nvPicPr>
          <p:cNvPr id="19" name="Picture 18" descr="A picture containing tree, outdoor&#10;&#10;Description automatically generated">
            <a:extLst>
              <a:ext uri="{FF2B5EF4-FFF2-40B4-BE49-F238E27FC236}">
                <a16:creationId xmlns:a16="http://schemas.microsoft.com/office/drawing/2014/main" id="{101A6318-56A4-408A-8BDC-2EF8E8A397B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7238822" y="4376112"/>
            <a:ext cx="2283692" cy="1712769"/>
          </a:xfrm>
          <a:prstGeom prst="rect">
            <a:avLst/>
          </a:prstGeom>
        </p:spPr>
      </p:pic>
      <p:pic>
        <p:nvPicPr>
          <p:cNvPr id="21" name="Picture 20">
            <a:extLst>
              <a:ext uri="{FF2B5EF4-FFF2-40B4-BE49-F238E27FC236}">
                <a16:creationId xmlns:a16="http://schemas.microsoft.com/office/drawing/2014/main" id="{AA8D92BD-6A8E-4159-BE8C-6106BC598AA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17873" y="1590530"/>
            <a:ext cx="3044728" cy="2030810"/>
          </a:xfrm>
          <a:prstGeom prst="rect">
            <a:avLst/>
          </a:prstGeom>
        </p:spPr>
      </p:pic>
      <p:pic>
        <p:nvPicPr>
          <p:cNvPr id="23" name="Picture 22" descr="A dog lying on a bed&#10;&#10;Description automatically generated with medium confidence">
            <a:extLst>
              <a:ext uri="{FF2B5EF4-FFF2-40B4-BE49-F238E27FC236}">
                <a16:creationId xmlns:a16="http://schemas.microsoft.com/office/drawing/2014/main" id="{0AC32604-4ABC-4AEB-80B2-4F406D80265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86122" y="4139079"/>
            <a:ext cx="2010121" cy="1685636"/>
          </a:xfrm>
          <a:prstGeom prst="rect">
            <a:avLst/>
          </a:prstGeom>
        </p:spPr>
      </p:pic>
    </p:spTree>
    <p:extLst>
      <p:ext uri="{BB962C8B-B14F-4D97-AF65-F5344CB8AC3E}">
        <p14:creationId xmlns:p14="http://schemas.microsoft.com/office/powerpoint/2010/main" val="41766977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52D1E-9607-4913-83D9-E1E5ABC0AED4}"/>
              </a:ext>
            </a:extLst>
          </p:cNvPr>
          <p:cNvSpPr>
            <a:spLocks noGrp="1"/>
          </p:cNvSpPr>
          <p:nvPr>
            <p:ph type="title"/>
          </p:nvPr>
        </p:nvSpPr>
        <p:spPr/>
        <p:txBody>
          <a:bodyPr>
            <a:normAutofit fontScale="90000"/>
          </a:bodyPr>
          <a:lstStyle/>
          <a:p>
            <a:r>
              <a:rPr lang="en-US" dirty="0"/>
              <a:t>Tami Gilbeaux</a:t>
            </a:r>
            <a:br>
              <a:rPr lang="en-US" dirty="0"/>
            </a:br>
            <a:r>
              <a:rPr lang="en-US" dirty="0"/>
              <a:t>AVP Business Development</a:t>
            </a:r>
            <a:br>
              <a:rPr lang="en-US" dirty="0"/>
            </a:br>
            <a:r>
              <a:rPr lang="en-US" dirty="0"/>
              <a:t>Inceptia</a:t>
            </a:r>
          </a:p>
        </p:txBody>
      </p:sp>
      <p:sp>
        <p:nvSpPr>
          <p:cNvPr id="3" name="Content Placeholder 2">
            <a:extLst>
              <a:ext uri="{FF2B5EF4-FFF2-40B4-BE49-F238E27FC236}">
                <a16:creationId xmlns:a16="http://schemas.microsoft.com/office/drawing/2014/main" id="{5DCFCCAA-4CD2-4FC0-8894-0DA133E2A39F}"/>
              </a:ext>
            </a:extLst>
          </p:cNvPr>
          <p:cNvSpPr>
            <a:spLocks noGrp="1"/>
          </p:cNvSpPr>
          <p:nvPr>
            <p:ph idx="1"/>
          </p:nvPr>
        </p:nvSpPr>
        <p:spPr>
          <a:xfrm>
            <a:off x="838200" y="2141537"/>
            <a:ext cx="10515600" cy="4351338"/>
          </a:xfrm>
        </p:spPr>
        <p:txBody>
          <a:bodyPr/>
          <a:lstStyle/>
          <a:p>
            <a:r>
              <a:rPr lang="en-US" dirty="0"/>
              <a:t>Syracuse, New York is home</a:t>
            </a:r>
          </a:p>
          <a:p>
            <a:pPr lvl="1"/>
            <a:r>
              <a:rPr lang="en-US" dirty="0"/>
              <a:t>Southerner by heart</a:t>
            </a:r>
          </a:p>
          <a:p>
            <a:r>
              <a:rPr lang="en-US" dirty="0"/>
              <a:t>Hand Paint Furniture</a:t>
            </a:r>
          </a:p>
          <a:p>
            <a:r>
              <a:rPr lang="en-US" dirty="0"/>
              <a:t>Gardening</a:t>
            </a:r>
          </a:p>
          <a:p>
            <a:r>
              <a:rPr lang="en-US" dirty="0"/>
              <a:t>Play “</a:t>
            </a:r>
            <a:r>
              <a:rPr lang="en-US" i="1" dirty="0"/>
              <a:t>at</a:t>
            </a:r>
            <a:r>
              <a:rPr lang="en-US" dirty="0"/>
              <a:t>” Golf</a:t>
            </a:r>
          </a:p>
          <a:p>
            <a:r>
              <a:rPr lang="en-US" dirty="0"/>
              <a:t>Beach Time</a:t>
            </a:r>
          </a:p>
          <a:p>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9560" y="1080655"/>
            <a:ext cx="2679880" cy="4364181"/>
          </a:xfrm>
          <a:prstGeom prst="rect">
            <a:avLst/>
          </a:prstGeom>
        </p:spPr>
      </p:pic>
    </p:spTree>
    <p:extLst>
      <p:ext uri="{BB962C8B-B14F-4D97-AF65-F5344CB8AC3E}">
        <p14:creationId xmlns:p14="http://schemas.microsoft.com/office/powerpoint/2010/main" val="24494195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5959" y="203480"/>
            <a:ext cx="11693277" cy="700216"/>
          </a:xfrm>
        </p:spPr>
        <p:txBody>
          <a:bodyPr>
            <a:normAutofit fontScale="90000"/>
          </a:bodyPr>
          <a:lstStyle/>
          <a:p>
            <a:r>
              <a:rPr lang="en-US" b="1" u="sng" dirty="0"/>
              <a:t>PHEAA</a:t>
            </a:r>
            <a:r>
              <a:rPr lang="en-US" dirty="0"/>
              <a:t>: </a:t>
            </a:r>
            <a:r>
              <a:rPr lang="en-US" sz="3600" dirty="0"/>
              <a:t>PAForward, Access Partners, Grants, Training and more</a:t>
            </a:r>
            <a:endParaRPr lang="en-US" dirty="0"/>
          </a:p>
        </p:txBody>
      </p:sp>
      <p:sp>
        <p:nvSpPr>
          <p:cNvPr id="3" name="Content Placeholder 2"/>
          <p:cNvSpPr>
            <a:spLocks noGrp="1"/>
          </p:cNvSpPr>
          <p:nvPr>
            <p:ph idx="1"/>
          </p:nvPr>
        </p:nvSpPr>
        <p:spPr>
          <a:xfrm>
            <a:off x="188373" y="915686"/>
            <a:ext cx="8320996" cy="5517012"/>
          </a:xfrm>
        </p:spPr>
        <p:txBody>
          <a:bodyPr>
            <a:normAutofit fontScale="92500" lnSpcReduction="20000"/>
          </a:bodyPr>
          <a:lstStyle/>
          <a:p>
            <a:pPr marL="0" indent="0">
              <a:buNone/>
            </a:pPr>
            <a:r>
              <a:rPr lang="en-US" sz="2400" b="1" dirty="0"/>
              <a:t>PHEAA has many people from different backgrounds and areas across the State that interact with you who have interesting and fun personal hobbies and activities – stop by and chat!</a:t>
            </a:r>
          </a:p>
          <a:p>
            <a:r>
              <a:rPr lang="en-US" sz="1800" b="1" i="1" dirty="0"/>
              <a:t>Dan Wray </a:t>
            </a:r>
            <a:r>
              <a:rPr lang="en-US" sz="1800" dirty="0"/>
              <a:t>has a menagerie of animals to include mini-donkeys and is a former internationally certified Ice Pilot for shipboard operations in the Arctic and Antarctic</a:t>
            </a:r>
          </a:p>
          <a:p>
            <a:r>
              <a:rPr lang="en-US" sz="1800" b="1" i="1" dirty="0"/>
              <a:t>Ron Felder </a:t>
            </a:r>
            <a:r>
              <a:rPr lang="en-US" sz="1800" dirty="0"/>
              <a:t>is a popular DJ at Phila nightclubs</a:t>
            </a:r>
          </a:p>
          <a:p>
            <a:r>
              <a:rPr lang="en-US" sz="1800" b="1" i="1" dirty="0"/>
              <a:t>Linda Pacewicz </a:t>
            </a:r>
            <a:r>
              <a:rPr lang="en-US" sz="1800" dirty="0"/>
              <a:t>has a creative hobby at craft fairs – The Kitty Tree House</a:t>
            </a:r>
          </a:p>
          <a:p>
            <a:r>
              <a:rPr lang="en-US" sz="1800" b="1" i="1" dirty="0"/>
              <a:t>Daniel Weigle </a:t>
            </a:r>
            <a:r>
              <a:rPr lang="en-US" sz="1800" dirty="0"/>
              <a:t>is a girls softball coach and has a new family hobby: raising chickens</a:t>
            </a:r>
          </a:p>
          <a:p>
            <a:r>
              <a:rPr lang="en-US" sz="1800" b="1" i="1" dirty="0"/>
              <a:t>Kathleen Smith </a:t>
            </a:r>
            <a:r>
              <a:rPr lang="en-US" sz="1800" i="1" dirty="0"/>
              <a:t>enjoys bouncing on the ground and flying through the air as a rebound fitness instructor and enjoys trapeze</a:t>
            </a:r>
          </a:p>
          <a:p>
            <a:r>
              <a:rPr lang="en-US" sz="1800" b="1" i="1" dirty="0"/>
              <a:t>Will Lindsey </a:t>
            </a:r>
            <a:r>
              <a:rPr lang="en-US" sz="1800" dirty="0"/>
              <a:t>grew up and spent 16 years in France – and is bilingual</a:t>
            </a:r>
          </a:p>
          <a:p>
            <a:r>
              <a:rPr lang="en-US" sz="1800" b="1" i="1" dirty="0"/>
              <a:t>Amy Sawdey </a:t>
            </a:r>
            <a:r>
              <a:rPr lang="en-US" sz="1800" dirty="0"/>
              <a:t>was born in Las Vegas, NV! </a:t>
            </a:r>
          </a:p>
          <a:p>
            <a:r>
              <a:rPr lang="en-US" sz="1800" b="1" i="1" dirty="0"/>
              <a:t>Michael Burke </a:t>
            </a:r>
            <a:r>
              <a:rPr lang="en-US" sz="1800" dirty="0"/>
              <a:t>loves being outdoors especially hiking, walking and going to the beach.  Took a transatlantic crossing on the Cunard Queen Elizabeth II and was having so much fun abroad missed the ship coming home to the U.S.A.</a:t>
            </a:r>
          </a:p>
          <a:p>
            <a:r>
              <a:rPr lang="en-US" sz="1800" b="1" i="1" dirty="0"/>
              <a:t>Robin Walker </a:t>
            </a:r>
            <a:r>
              <a:rPr lang="en-US" sz="1800" dirty="0"/>
              <a:t>– Loves Camping and Fishing for Salmon in NY State, but her favorite place to be is at the beach!</a:t>
            </a:r>
          </a:p>
          <a:p>
            <a:r>
              <a:rPr lang="en-US" sz="1800" b="1" i="1" dirty="0"/>
              <a:t>Diona Brown </a:t>
            </a:r>
            <a:r>
              <a:rPr lang="en-US" sz="1800" dirty="0"/>
              <a:t>– was two months pre-mature and only weighed 1 pound 7 ounces when she was born!</a:t>
            </a:r>
          </a:p>
          <a:p>
            <a:r>
              <a:rPr lang="en-US" sz="1800" b="1" i="1" dirty="0"/>
              <a:t>Ashley Ruth </a:t>
            </a:r>
            <a:r>
              <a:rPr lang="en-US" sz="1800" i="1" dirty="0"/>
              <a:t>- comes from a really large family!  On her father’s side alone, she is one of 50 Grandchildren and there are 80 Great grandchildren and 22 Great </a:t>
            </a:r>
            <a:r>
              <a:rPr lang="en-US" sz="1800" i="1" dirty="0" err="1"/>
              <a:t>great</a:t>
            </a:r>
            <a:r>
              <a:rPr lang="en-US" sz="1800" i="1" dirty="0"/>
              <a:t> grandchildren!</a:t>
            </a:r>
          </a:p>
        </p:txBody>
      </p:sp>
      <p:pic>
        <p:nvPicPr>
          <p:cNvPr id="4" name="Picture 3">
            <a:extLst>
              <a:ext uri="{FF2B5EF4-FFF2-40B4-BE49-F238E27FC236}">
                <a16:creationId xmlns:a16="http://schemas.microsoft.com/office/drawing/2014/main" id="{4E4CE466-B23B-4500-80A6-E4C79A9E23BB}"/>
              </a:ext>
            </a:extLst>
          </p:cNvPr>
          <p:cNvPicPr>
            <a:picLocks noChangeAspect="1"/>
          </p:cNvPicPr>
          <p:nvPr/>
        </p:nvPicPr>
        <p:blipFill>
          <a:blip r:embed="rId2"/>
          <a:stretch>
            <a:fillRect/>
          </a:stretch>
        </p:blipFill>
        <p:spPr>
          <a:xfrm flipH="1">
            <a:off x="9792252" y="780787"/>
            <a:ext cx="2168729" cy="1110835"/>
          </a:xfrm>
          <a:prstGeom prst="rect">
            <a:avLst/>
          </a:prstGeom>
        </p:spPr>
      </p:pic>
      <p:pic>
        <p:nvPicPr>
          <p:cNvPr id="5" name="Picture 4">
            <a:extLst>
              <a:ext uri="{FF2B5EF4-FFF2-40B4-BE49-F238E27FC236}">
                <a16:creationId xmlns:a16="http://schemas.microsoft.com/office/drawing/2014/main" id="{AEA378BB-124B-483D-9E2C-826A2D06A24A}"/>
              </a:ext>
            </a:extLst>
          </p:cNvPr>
          <p:cNvPicPr>
            <a:picLocks noChangeAspect="1"/>
          </p:cNvPicPr>
          <p:nvPr/>
        </p:nvPicPr>
        <p:blipFill>
          <a:blip r:embed="rId3"/>
          <a:stretch>
            <a:fillRect/>
          </a:stretch>
        </p:blipFill>
        <p:spPr>
          <a:xfrm rot="10800000" flipV="1">
            <a:off x="8366327" y="1557081"/>
            <a:ext cx="1564047" cy="974776"/>
          </a:xfrm>
          <a:prstGeom prst="rect">
            <a:avLst/>
          </a:prstGeom>
        </p:spPr>
      </p:pic>
      <p:pic>
        <p:nvPicPr>
          <p:cNvPr id="6" name="Picture 5">
            <a:extLst>
              <a:ext uri="{FF2B5EF4-FFF2-40B4-BE49-F238E27FC236}">
                <a16:creationId xmlns:a16="http://schemas.microsoft.com/office/drawing/2014/main" id="{52DED944-7B10-4F77-82FC-7B11BA947553}"/>
              </a:ext>
            </a:extLst>
          </p:cNvPr>
          <p:cNvPicPr>
            <a:picLocks noChangeAspect="1"/>
          </p:cNvPicPr>
          <p:nvPr/>
        </p:nvPicPr>
        <p:blipFill rotWithShape="1">
          <a:blip r:embed="rId4"/>
          <a:srcRect l="4616" r="17448"/>
          <a:stretch/>
        </p:blipFill>
        <p:spPr>
          <a:xfrm>
            <a:off x="9279362" y="2403027"/>
            <a:ext cx="857111" cy="1248652"/>
          </a:xfrm>
          <a:prstGeom prst="rect">
            <a:avLst/>
          </a:prstGeom>
        </p:spPr>
      </p:pic>
      <p:pic>
        <p:nvPicPr>
          <p:cNvPr id="7" name="Picture 6">
            <a:extLst>
              <a:ext uri="{FF2B5EF4-FFF2-40B4-BE49-F238E27FC236}">
                <a16:creationId xmlns:a16="http://schemas.microsoft.com/office/drawing/2014/main" id="{13EB6068-811E-43AB-949D-5735C0A3880D}"/>
              </a:ext>
            </a:extLst>
          </p:cNvPr>
          <p:cNvPicPr>
            <a:picLocks noChangeAspect="1"/>
          </p:cNvPicPr>
          <p:nvPr/>
        </p:nvPicPr>
        <p:blipFill rotWithShape="1">
          <a:blip r:embed="rId5"/>
          <a:srcRect l="8332" t="9897" r="7334"/>
          <a:stretch/>
        </p:blipFill>
        <p:spPr>
          <a:xfrm>
            <a:off x="9953443" y="1708834"/>
            <a:ext cx="1808246" cy="897723"/>
          </a:xfrm>
          <a:prstGeom prst="rect">
            <a:avLst/>
          </a:prstGeom>
        </p:spPr>
      </p:pic>
      <p:pic>
        <p:nvPicPr>
          <p:cNvPr id="8" name="Picture 7">
            <a:extLst>
              <a:ext uri="{FF2B5EF4-FFF2-40B4-BE49-F238E27FC236}">
                <a16:creationId xmlns:a16="http://schemas.microsoft.com/office/drawing/2014/main" id="{F2F2AAF7-92A9-46FF-96EC-009FC5AA8306}"/>
              </a:ext>
            </a:extLst>
          </p:cNvPr>
          <p:cNvPicPr>
            <a:picLocks noChangeAspect="1"/>
          </p:cNvPicPr>
          <p:nvPr/>
        </p:nvPicPr>
        <p:blipFill>
          <a:blip r:embed="rId6"/>
          <a:stretch>
            <a:fillRect/>
          </a:stretch>
        </p:blipFill>
        <p:spPr>
          <a:xfrm>
            <a:off x="10149340" y="2630634"/>
            <a:ext cx="1808247" cy="1028871"/>
          </a:xfrm>
          <a:prstGeom prst="rect">
            <a:avLst/>
          </a:prstGeom>
        </p:spPr>
      </p:pic>
      <p:pic>
        <p:nvPicPr>
          <p:cNvPr id="9" name="Picture 8">
            <a:extLst>
              <a:ext uri="{FF2B5EF4-FFF2-40B4-BE49-F238E27FC236}">
                <a16:creationId xmlns:a16="http://schemas.microsoft.com/office/drawing/2014/main" id="{CBF7E006-03DB-4838-A75C-721F89F47985}"/>
              </a:ext>
            </a:extLst>
          </p:cNvPr>
          <p:cNvPicPr>
            <a:picLocks noChangeAspect="1"/>
          </p:cNvPicPr>
          <p:nvPr/>
        </p:nvPicPr>
        <p:blipFill>
          <a:blip r:embed="rId7"/>
          <a:stretch>
            <a:fillRect/>
          </a:stretch>
        </p:blipFill>
        <p:spPr>
          <a:xfrm>
            <a:off x="8148252" y="2550502"/>
            <a:ext cx="1088703" cy="1088703"/>
          </a:xfrm>
          <a:prstGeom prst="rect">
            <a:avLst/>
          </a:prstGeom>
        </p:spPr>
      </p:pic>
      <p:pic>
        <p:nvPicPr>
          <p:cNvPr id="10" name="Picture 9">
            <a:extLst>
              <a:ext uri="{FF2B5EF4-FFF2-40B4-BE49-F238E27FC236}">
                <a16:creationId xmlns:a16="http://schemas.microsoft.com/office/drawing/2014/main" id="{ECD583DF-E006-4E14-84F7-F16B0484C887}"/>
              </a:ext>
            </a:extLst>
          </p:cNvPr>
          <p:cNvPicPr>
            <a:picLocks noChangeAspect="1"/>
          </p:cNvPicPr>
          <p:nvPr/>
        </p:nvPicPr>
        <p:blipFill>
          <a:blip r:embed="rId8"/>
          <a:stretch>
            <a:fillRect/>
          </a:stretch>
        </p:blipFill>
        <p:spPr>
          <a:xfrm>
            <a:off x="8249242" y="3618160"/>
            <a:ext cx="1741835" cy="974776"/>
          </a:xfrm>
          <a:prstGeom prst="rect">
            <a:avLst/>
          </a:prstGeom>
        </p:spPr>
      </p:pic>
      <p:pic>
        <p:nvPicPr>
          <p:cNvPr id="11" name="Picture 10">
            <a:extLst>
              <a:ext uri="{FF2B5EF4-FFF2-40B4-BE49-F238E27FC236}">
                <a16:creationId xmlns:a16="http://schemas.microsoft.com/office/drawing/2014/main" id="{57452412-0E3E-41C6-A6C5-804128C95C15}"/>
              </a:ext>
            </a:extLst>
          </p:cNvPr>
          <p:cNvPicPr>
            <a:picLocks noChangeAspect="1"/>
          </p:cNvPicPr>
          <p:nvPr/>
        </p:nvPicPr>
        <p:blipFill rotWithShape="1">
          <a:blip r:embed="rId9"/>
          <a:srcRect b="21960"/>
          <a:stretch/>
        </p:blipFill>
        <p:spPr>
          <a:xfrm>
            <a:off x="9926063" y="3655450"/>
            <a:ext cx="1976251" cy="892311"/>
          </a:xfrm>
          <a:prstGeom prst="rect">
            <a:avLst/>
          </a:prstGeom>
        </p:spPr>
      </p:pic>
      <p:pic>
        <p:nvPicPr>
          <p:cNvPr id="12" name="Picture 11">
            <a:extLst>
              <a:ext uri="{FF2B5EF4-FFF2-40B4-BE49-F238E27FC236}">
                <a16:creationId xmlns:a16="http://schemas.microsoft.com/office/drawing/2014/main" id="{26FB5CF9-A2E3-46D4-8CDE-96C24D0BD2F0}"/>
              </a:ext>
            </a:extLst>
          </p:cNvPr>
          <p:cNvPicPr>
            <a:picLocks noChangeAspect="1"/>
          </p:cNvPicPr>
          <p:nvPr/>
        </p:nvPicPr>
        <p:blipFill>
          <a:blip r:embed="rId10"/>
          <a:stretch>
            <a:fillRect/>
          </a:stretch>
        </p:blipFill>
        <p:spPr>
          <a:xfrm>
            <a:off x="10164503" y="4552906"/>
            <a:ext cx="1828391" cy="871142"/>
          </a:xfrm>
          <a:prstGeom prst="rect">
            <a:avLst/>
          </a:prstGeom>
        </p:spPr>
      </p:pic>
      <p:pic>
        <p:nvPicPr>
          <p:cNvPr id="13" name="Picture 12">
            <a:extLst>
              <a:ext uri="{FF2B5EF4-FFF2-40B4-BE49-F238E27FC236}">
                <a16:creationId xmlns:a16="http://schemas.microsoft.com/office/drawing/2014/main" id="{8497A5D4-30B2-4F70-8CDA-3AC60AA2CBE7}"/>
              </a:ext>
            </a:extLst>
          </p:cNvPr>
          <p:cNvPicPr>
            <a:picLocks noChangeAspect="1"/>
          </p:cNvPicPr>
          <p:nvPr/>
        </p:nvPicPr>
        <p:blipFill>
          <a:blip r:embed="rId11"/>
          <a:stretch>
            <a:fillRect/>
          </a:stretch>
        </p:blipFill>
        <p:spPr>
          <a:xfrm>
            <a:off x="8412254" y="4545720"/>
            <a:ext cx="1746841" cy="871142"/>
          </a:xfrm>
          <a:prstGeom prst="rect">
            <a:avLst/>
          </a:prstGeom>
        </p:spPr>
      </p:pic>
      <p:pic>
        <p:nvPicPr>
          <p:cNvPr id="14" name="Picture 13">
            <a:extLst>
              <a:ext uri="{FF2B5EF4-FFF2-40B4-BE49-F238E27FC236}">
                <a16:creationId xmlns:a16="http://schemas.microsoft.com/office/drawing/2014/main" id="{C7A02376-EF98-4E49-BC2A-CC2C52238445}"/>
              </a:ext>
            </a:extLst>
          </p:cNvPr>
          <p:cNvPicPr>
            <a:picLocks noChangeAspect="1"/>
          </p:cNvPicPr>
          <p:nvPr/>
        </p:nvPicPr>
        <p:blipFill rotWithShape="1">
          <a:blip r:embed="rId12"/>
          <a:srcRect l="11252" t="22227" r="5717" b="12112"/>
          <a:stretch/>
        </p:blipFill>
        <p:spPr>
          <a:xfrm>
            <a:off x="8537944" y="5434338"/>
            <a:ext cx="1780167" cy="847119"/>
          </a:xfrm>
          <a:prstGeom prst="rect">
            <a:avLst/>
          </a:prstGeom>
        </p:spPr>
      </p:pic>
      <p:pic>
        <p:nvPicPr>
          <p:cNvPr id="15" name="Picture 14">
            <a:extLst>
              <a:ext uri="{FF2B5EF4-FFF2-40B4-BE49-F238E27FC236}">
                <a16:creationId xmlns:a16="http://schemas.microsoft.com/office/drawing/2014/main" id="{13CB3712-4C90-49B2-A012-C72C4F491BBC}"/>
              </a:ext>
            </a:extLst>
          </p:cNvPr>
          <p:cNvPicPr>
            <a:picLocks noChangeAspect="1"/>
          </p:cNvPicPr>
          <p:nvPr/>
        </p:nvPicPr>
        <p:blipFill>
          <a:blip r:embed="rId13"/>
          <a:stretch>
            <a:fillRect/>
          </a:stretch>
        </p:blipFill>
        <p:spPr>
          <a:xfrm>
            <a:off x="10079808" y="5424048"/>
            <a:ext cx="1997777" cy="1033115"/>
          </a:xfrm>
          <a:prstGeom prst="rect">
            <a:avLst/>
          </a:prstGeom>
        </p:spPr>
      </p:pic>
    </p:spTree>
    <p:extLst>
      <p:ext uri="{BB962C8B-B14F-4D97-AF65-F5344CB8AC3E}">
        <p14:creationId xmlns:p14="http://schemas.microsoft.com/office/powerpoint/2010/main" val="2315022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134D8-6CB4-476D-AE45-BD2D1C01F9EC}"/>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CampusLogic: Matt Young</a:t>
            </a:r>
          </a:p>
        </p:txBody>
      </p:sp>
      <p:pic>
        <p:nvPicPr>
          <p:cNvPr id="5" name="Content Placeholder 4" descr="A person wearing glasses&#10;&#10;Description automatically generated with low confidence">
            <a:extLst>
              <a:ext uri="{FF2B5EF4-FFF2-40B4-BE49-F238E27FC236}">
                <a16:creationId xmlns:a16="http://schemas.microsoft.com/office/drawing/2014/main" id="{D179A198-5ADA-4BC1-AEDD-79AD30B33D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73413" y="1825625"/>
            <a:ext cx="3755594" cy="3700093"/>
          </a:xfrm>
        </p:spPr>
      </p:pic>
      <p:pic>
        <p:nvPicPr>
          <p:cNvPr id="1026" name="Picture 2" descr="CampusLogic - Chandler, AZ | Inc.com">
            <a:extLst>
              <a:ext uri="{FF2B5EF4-FFF2-40B4-BE49-F238E27FC236}">
                <a16:creationId xmlns:a16="http://schemas.microsoft.com/office/drawing/2014/main" id="{79CEFC06-72FE-4010-B3FE-48E4EA51951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83934" y="230188"/>
            <a:ext cx="3008042" cy="836612"/>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3C7DA9F3-D77E-4352-8ACB-316C56F4E906}"/>
              </a:ext>
            </a:extLst>
          </p:cNvPr>
          <p:cNvSpPr txBox="1">
            <a:spLocks/>
          </p:cNvSpPr>
          <p:nvPr/>
        </p:nvSpPr>
        <p:spPr>
          <a:xfrm>
            <a:off x="838200" y="1825625"/>
            <a:ext cx="6760006" cy="4351338"/>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Hi PASFAA Colleagues!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Born and raised in Grand Rapids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Graduated from Grand Valley State University where I also played tennis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Love to play golf in the summer and ski in the winter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Enjoy coaching my daughter and son in soccer and t-ball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I’ve spent over 17 years in Educational Technology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Visit me at </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the CampusLogic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booth!</a:t>
            </a:r>
          </a:p>
        </p:txBody>
      </p:sp>
    </p:spTree>
    <p:extLst>
      <p:ext uri="{BB962C8B-B14F-4D97-AF65-F5344CB8AC3E}">
        <p14:creationId xmlns:p14="http://schemas.microsoft.com/office/powerpoint/2010/main" val="1427335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l="-8000" r="-8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9A27B5-0650-491B-925D-A2DEF7C34852}"/>
              </a:ext>
            </a:extLst>
          </p:cNvPr>
          <p:cNvPicPr>
            <a:picLocks noChangeAspect="1"/>
          </p:cNvPicPr>
          <p:nvPr/>
        </p:nvPicPr>
        <p:blipFill>
          <a:blip r:embed="rId3"/>
          <a:stretch>
            <a:fillRect/>
          </a:stretch>
        </p:blipFill>
        <p:spPr>
          <a:xfrm>
            <a:off x="1078904" y="160643"/>
            <a:ext cx="4290615" cy="1395108"/>
          </a:xfrm>
          <a:prstGeom prst="rect">
            <a:avLst/>
          </a:prstGeom>
        </p:spPr>
      </p:pic>
      <p:sp>
        <p:nvSpPr>
          <p:cNvPr id="7" name="Content Placeholder 4">
            <a:extLst>
              <a:ext uri="{FF2B5EF4-FFF2-40B4-BE49-F238E27FC236}">
                <a16:creationId xmlns:a16="http://schemas.microsoft.com/office/drawing/2014/main" id="{85FF5177-2425-4CC6-8F8D-E7F29B0172FB}"/>
              </a:ext>
            </a:extLst>
          </p:cNvPr>
          <p:cNvSpPr txBox="1">
            <a:spLocks/>
          </p:cNvSpPr>
          <p:nvPr/>
        </p:nvSpPr>
        <p:spPr>
          <a:xfrm>
            <a:off x="428625" y="1690688"/>
            <a:ext cx="4856439" cy="10098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I majored in music at Geneva College.</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342900" marR="0" lvl="0" indent="-34290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My wife and I are certified foster parents (have fostered 5 kids, adopted 2).</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Content Placeholder 4">
            <a:extLst>
              <a:ext uri="{FF2B5EF4-FFF2-40B4-BE49-F238E27FC236}">
                <a16:creationId xmlns:a16="http://schemas.microsoft.com/office/drawing/2014/main" id="{7CD4FA22-3AE2-4EA1-BE06-82EF130B5D97}"/>
              </a:ext>
            </a:extLst>
          </p:cNvPr>
          <p:cNvSpPr txBox="1">
            <a:spLocks/>
          </p:cNvSpPr>
          <p:nvPr/>
        </p:nvSpPr>
        <p:spPr>
          <a:xfrm>
            <a:off x="428625" y="2835477"/>
            <a:ext cx="4693005" cy="10098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Creates floral bouquets using wood flowers.</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342900" marR="0" lvl="0" indent="-34290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Enjoys the planning/shopping for craft supplies more than making them.</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Content Placeholder 4">
            <a:extLst>
              <a:ext uri="{FF2B5EF4-FFF2-40B4-BE49-F238E27FC236}">
                <a16:creationId xmlns:a16="http://schemas.microsoft.com/office/drawing/2014/main" id="{E8DA9F0D-A79C-4467-A979-08623DA0B24B}"/>
              </a:ext>
            </a:extLst>
          </p:cNvPr>
          <p:cNvSpPr txBox="1">
            <a:spLocks/>
          </p:cNvSpPr>
          <p:nvPr/>
        </p:nvSpPr>
        <p:spPr>
          <a:xfrm>
            <a:off x="428625" y="3980268"/>
            <a:ext cx="5602361" cy="10098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I’m a hockey goalie.</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342900" marR="0" lvl="0" indent="-34290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I coach youth soccer.</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Content Placeholder 4">
            <a:extLst>
              <a:ext uri="{FF2B5EF4-FFF2-40B4-BE49-F238E27FC236}">
                <a16:creationId xmlns:a16="http://schemas.microsoft.com/office/drawing/2014/main" id="{0619560F-8148-4902-87F3-DA3D2E6FD796}"/>
              </a:ext>
            </a:extLst>
          </p:cNvPr>
          <p:cNvSpPr txBox="1">
            <a:spLocks/>
          </p:cNvSpPr>
          <p:nvPr/>
        </p:nvSpPr>
        <p:spPr>
          <a:xfrm>
            <a:off x="428625" y="5119335"/>
            <a:ext cx="4661013" cy="10098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The lake is my happy place.</a:t>
            </a:r>
          </a:p>
          <a:p>
            <a:pPr marL="342900" marR="0" lvl="0" indent="-34290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I enjoy stand-up paddle boarding </a:t>
            </a: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mn-cs"/>
              </a:rPr>
              <a:t>and kayaking.</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endParaRPr>
          </a:p>
        </p:txBody>
      </p:sp>
      <p:pic>
        <p:nvPicPr>
          <p:cNvPr id="11" name="Picture 10">
            <a:extLst>
              <a:ext uri="{FF2B5EF4-FFF2-40B4-BE49-F238E27FC236}">
                <a16:creationId xmlns:a16="http://schemas.microsoft.com/office/drawing/2014/main" id="{78A7C3D0-7460-4662-807E-84396E0D9610}"/>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41897" y="1778566"/>
            <a:ext cx="1322128" cy="2113822"/>
          </a:xfrm>
          <a:prstGeom prst="rect">
            <a:avLst/>
          </a:prstGeom>
        </p:spPr>
      </p:pic>
      <p:pic>
        <p:nvPicPr>
          <p:cNvPr id="12" name="Picture 11">
            <a:extLst>
              <a:ext uri="{FF2B5EF4-FFF2-40B4-BE49-F238E27FC236}">
                <a16:creationId xmlns:a16="http://schemas.microsoft.com/office/drawing/2014/main" id="{D9FCAE35-82ED-4036-95C7-6592349DB91F}"/>
              </a:ext>
              <a:ext uri="{C183D7F6-B498-43B3-948B-1728B52AA6E4}">
                <adec:decorative xmlns:adec="http://schemas.microsoft.com/office/drawing/2017/decorative" val="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68080" y="506879"/>
            <a:ext cx="1645407" cy="2193663"/>
          </a:xfrm>
          <a:prstGeom prst="rect">
            <a:avLst/>
          </a:prstGeom>
        </p:spPr>
      </p:pic>
      <p:pic>
        <p:nvPicPr>
          <p:cNvPr id="13" name="Picture 12" descr="A picture containing text, person, indoor, child&#10;&#10;Description automatically generated">
            <a:extLst>
              <a:ext uri="{FF2B5EF4-FFF2-40B4-BE49-F238E27FC236}">
                <a16:creationId xmlns:a16="http://schemas.microsoft.com/office/drawing/2014/main" id="{FCEDA66E-8EC2-44D3-B7D5-7ECD53F98A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53623" y="3744531"/>
            <a:ext cx="2633472" cy="1481328"/>
          </a:xfrm>
          <a:prstGeom prst="rect">
            <a:avLst/>
          </a:prstGeom>
        </p:spPr>
      </p:pic>
      <p:sp>
        <p:nvSpPr>
          <p:cNvPr id="14" name="TextBox 13">
            <a:extLst>
              <a:ext uri="{FF2B5EF4-FFF2-40B4-BE49-F238E27FC236}">
                <a16:creationId xmlns:a16="http://schemas.microsoft.com/office/drawing/2014/main" id="{5862FC21-7CF5-47A8-A91D-D07D075746F7}"/>
              </a:ext>
            </a:extLst>
          </p:cNvPr>
          <p:cNvSpPr txBox="1"/>
          <p:nvPr/>
        </p:nvSpPr>
        <p:spPr>
          <a:xfrm>
            <a:off x="5214494" y="1677806"/>
            <a:ext cx="11535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Luke Hoey</a:t>
            </a:r>
          </a:p>
        </p:txBody>
      </p:sp>
      <p:sp>
        <p:nvSpPr>
          <p:cNvPr id="15" name="TextBox 14">
            <a:extLst>
              <a:ext uri="{FF2B5EF4-FFF2-40B4-BE49-F238E27FC236}">
                <a16:creationId xmlns:a16="http://schemas.microsoft.com/office/drawing/2014/main" id="{65D22270-AC2B-4B75-893F-626D6DDF105B}"/>
              </a:ext>
            </a:extLst>
          </p:cNvPr>
          <p:cNvSpPr txBox="1"/>
          <p:nvPr/>
        </p:nvSpPr>
        <p:spPr>
          <a:xfrm>
            <a:off x="7158954" y="3003827"/>
            <a:ext cx="13829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Kim Cravotta</a:t>
            </a:r>
          </a:p>
        </p:txBody>
      </p:sp>
      <p:sp>
        <p:nvSpPr>
          <p:cNvPr id="16" name="TextBox 15">
            <a:extLst>
              <a:ext uri="{FF2B5EF4-FFF2-40B4-BE49-F238E27FC236}">
                <a16:creationId xmlns:a16="http://schemas.microsoft.com/office/drawing/2014/main" id="{CE5FE38D-9DC0-48D3-B092-9CDB299A0B2A}"/>
              </a:ext>
            </a:extLst>
          </p:cNvPr>
          <p:cNvSpPr txBox="1"/>
          <p:nvPr/>
        </p:nvSpPr>
        <p:spPr>
          <a:xfrm>
            <a:off x="3480027" y="4300529"/>
            <a:ext cx="16416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Parker Charlton</a:t>
            </a:r>
          </a:p>
        </p:txBody>
      </p:sp>
      <p:sp>
        <p:nvSpPr>
          <p:cNvPr id="17" name="TextBox 16">
            <a:extLst>
              <a:ext uri="{FF2B5EF4-FFF2-40B4-BE49-F238E27FC236}">
                <a16:creationId xmlns:a16="http://schemas.microsoft.com/office/drawing/2014/main" id="{871B0A24-3DEA-4341-8D1F-075B909591D0}"/>
              </a:ext>
            </a:extLst>
          </p:cNvPr>
          <p:cNvSpPr txBox="1"/>
          <p:nvPr/>
        </p:nvSpPr>
        <p:spPr>
          <a:xfrm>
            <a:off x="8097190" y="4868291"/>
            <a:ext cx="16454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Cathy Demchak</a:t>
            </a:r>
          </a:p>
        </p:txBody>
      </p:sp>
      <p:pic>
        <p:nvPicPr>
          <p:cNvPr id="3" name="Picture 2" descr="A person with a dog&#10;&#10;Description automatically generated with low confidence">
            <a:extLst>
              <a:ext uri="{FF2B5EF4-FFF2-40B4-BE49-F238E27FC236}">
                <a16:creationId xmlns:a16="http://schemas.microsoft.com/office/drawing/2014/main" id="{865B5388-2584-436B-A4C9-14C3C84859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06582" y="3976725"/>
            <a:ext cx="1153586" cy="2152464"/>
          </a:xfrm>
          <a:prstGeom prst="rect">
            <a:avLst/>
          </a:prstGeom>
        </p:spPr>
      </p:pic>
    </p:spTree>
    <p:extLst>
      <p:ext uri="{BB962C8B-B14F-4D97-AF65-F5344CB8AC3E}">
        <p14:creationId xmlns:p14="http://schemas.microsoft.com/office/powerpoint/2010/main" val="15822925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1881</TotalTime>
  <Words>1961</Words>
  <Application>Microsoft Office PowerPoint</Application>
  <PresentationFormat>Widescreen</PresentationFormat>
  <Paragraphs>164</Paragraphs>
  <Slides>20</Slides>
  <Notes>1</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20</vt:i4>
      </vt:variant>
    </vt:vector>
  </HeadingPairs>
  <TitlesOfParts>
    <vt:vector size="30" baseType="lpstr">
      <vt:lpstr>Arial</vt:lpstr>
      <vt:lpstr>Baskerville Old Face</vt:lpstr>
      <vt:lpstr>Calibri</vt:lpstr>
      <vt:lpstr>Calibri Light</vt:lpstr>
      <vt:lpstr>MS Reference Sans Serif</vt:lpstr>
      <vt:lpstr>PNC Sans</vt:lpstr>
      <vt:lpstr>Segoe UI</vt:lpstr>
      <vt:lpstr>Office Theme</vt:lpstr>
      <vt:lpstr>1_Office Theme</vt:lpstr>
      <vt:lpstr>2_Office Theme</vt:lpstr>
      <vt:lpstr>Welcome to  Speed Dating with your Business Partners</vt:lpstr>
      <vt:lpstr>Kat Delgrosso, College Ave</vt:lpstr>
      <vt:lpstr>Sallie Mae </vt:lpstr>
      <vt:lpstr>PowerPoint Presentation</vt:lpstr>
      <vt:lpstr>Cognition Financial: Julie Lawton AAA Advantage, Custom Choice &amp; UFSPL</vt:lpstr>
      <vt:lpstr>Tami Gilbeaux AVP Business Development Inceptia</vt:lpstr>
      <vt:lpstr>PHEAA: PAForward, Access Partners, Grants, Training and more</vt:lpstr>
      <vt:lpstr>CampusLogic: Matt Young</vt:lpstr>
      <vt:lpstr>PowerPoint Presentation</vt:lpstr>
      <vt:lpstr>Erin Stevens &amp; Patty Peterson </vt:lpstr>
      <vt:lpstr>Credible Caroline Menendez, Regional Lead School Partnerships   </vt:lpstr>
      <vt:lpstr>Heather Ledezma, PNC Student Lending</vt:lpstr>
      <vt:lpstr>PowerPoint Presentation</vt:lpstr>
      <vt:lpstr>Timothy Jones – The NHHEAF Network</vt:lpstr>
      <vt:lpstr>Hello, I’m Chester Priest</vt:lpstr>
      <vt:lpstr>Patrick Ziegler, Regional Director for Attigo</vt:lpstr>
      <vt:lpstr>Nelnet Student Loans:  Joseph Jovell </vt:lpstr>
      <vt:lpstr>PowerPoint Presentation</vt:lpstr>
      <vt:lpstr>NJCLASS: Sharon Austin  Sr. Marketing Manager </vt:lpstr>
      <vt:lpstr>Thanks for joining!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Beighley, Brian John</dc:creator>
  <cp:lastModifiedBy>Pacewicz, Linda M</cp:lastModifiedBy>
  <cp:revision>73</cp:revision>
  <dcterms:created xsi:type="dcterms:W3CDTF">2021-08-12T16:27:37Z</dcterms:created>
  <dcterms:modified xsi:type="dcterms:W3CDTF">2021-09-24T18:30:08Z</dcterms:modified>
</cp:coreProperties>
</file>