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8" r:id="rId5"/>
    <p:sldId id="263" r:id="rId6"/>
    <p:sldId id="260" r:id="rId7"/>
    <p:sldId id="264"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789855-9E32-4D07-80AE-23BE2A17A019}" v="30" dt="2021-10-08T14:15:16.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620" autoAdjust="0"/>
  </p:normalViewPr>
  <p:slideViewPr>
    <p:cSldViewPr snapToGrid="0">
      <p:cViewPr varScale="1">
        <p:scale>
          <a:sx n="70" d="100"/>
          <a:sy n="70" d="100"/>
        </p:scale>
        <p:origin x="44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dig, Keri" userId="010e30a9-d925-4d65-9377-c48c4cadaa71" providerId="ADAL" clId="{7A789855-9E32-4D07-80AE-23BE2A17A019}"/>
    <pc:docChg chg="undo custSel addSld delSld modSld sldOrd">
      <pc:chgData name="Neidig, Keri" userId="010e30a9-d925-4d65-9377-c48c4cadaa71" providerId="ADAL" clId="{7A789855-9E32-4D07-80AE-23BE2A17A019}" dt="2021-10-08T14:17:52.858" v="1528" actId="1076"/>
      <pc:docMkLst>
        <pc:docMk/>
      </pc:docMkLst>
      <pc:sldChg chg="modSp mod modNotesTx">
        <pc:chgData name="Neidig, Keri" userId="010e30a9-d925-4d65-9377-c48c4cadaa71" providerId="ADAL" clId="{7A789855-9E32-4D07-80AE-23BE2A17A019}" dt="2021-10-07T20:21:25.768" v="1454" actId="20577"/>
        <pc:sldMkLst>
          <pc:docMk/>
          <pc:sldMk cId="2386634553" sldId="258"/>
        </pc:sldMkLst>
        <pc:spChg chg="mod">
          <ac:chgData name="Neidig, Keri" userId="010e30a9-d925-4d65-9377-c48c4cadaa71" providerId="ADAL" clId="{7A789855-9E32-4D07-80AE-23BE2A17A019}" dt="2021-10-07T20:21:25.768" v="1454" actId="20577"/>
          <ac:spMkLst>
            <pc:docMk/>
            <pc:sldMk cId="2386634553" sldId="258"/>
            <ac:spMk id="3" creationId="{00000000-0000-0000-0000-000000000000}"/>
          </ac:spMkLst>
        </pc:spChg>
      </pc:sldChg>
      <pc:sldChg chg="del">
        <pc:chgData name="Neidig, Keri" userId="010e30a9-d925-4d65-9377-c48c4cadaa71" providerId="ADAL" clId="{7A789855-9E32-4D07-80AE-23BE2A17A019}" dt="2021-09-28T20:09:35.440" v="1318" actId="47"/>
        <pc:sldMkLst>
          <pc:docMk/>
          <pc:sldMk cId="635048625" sldId="259"/>
        </pc:sldMkLst>
      </pc:sldChg>
      <pc:sldChg chg="addSp modSp mod">
        <pc:chgData name="Neidig, Keri" userId="010e30a9-d925-4d65-9377-c48c4cadaa71" providerId="ADAL" clId="{7A789855-9E32-4D07-80AE-23BE2A17A019}" dt="2021-10-08T14:17:52.858" v="1528" actId="1076"/>
        <pc:sldMkLst>
          <pc:docMk/>
          <pc:sldMk cId="1377837685" sldId="260"/>
        </pc:sldMkLst>
        <pc:spChg chg="mod">
          <ac:chgData name="Neidig, Keri" userId="010e30a9-d925-4d65-9377-c48c4cadaa71" providerId="ADAL" clId="{7A789855-9E32-4D07-80AE-23BE2A17A019}" dt="2021-09-28T19:58:18.317" v="5" actId="113"/>
          <ac:spMkLst>
            <pc:docMk/>
            <pc:sldMk cId="1377837685" sldId="260"/>
            <ac:spMk id="3" creationId="{EE64C08D-D1BE-48E1-B90D-217E616EC9BA}"/>
          </ac:spMkLst>
        </pc:spChg>
        <pc:spChg chg="add mod">
          <ac:chgData name="Neidig, Keri" userId="010e30a9-d925-4d65-9377-c48c4cadaa71" providerId="ADAL" clId="{7A789855-9E32-4D07-80AE-23BE2A17A019}" dt="2021-10-08T14:17:52.858" v="1528" actId="1076"/>
          <ac:spMkLst>
            <pc:docMk/>
            <pc:sldMk cId="1377837685" sldId="260"/>
            <ac:spMk id="5" creationId="{039E929B-C748-4293-AE4D-54449E6FAE52}"/>
          </ac:spMkLst>
        </pc:spChg>
        <pc:graphicFrameChg chg="mod">
          <ac:chgData name="Neidig, Keri" userId="010e30a9-d925-4d65-9377-c48c4cadaa71" providerId="ADAL" clId="{7A789855-9E32-4D07-80AE-23BE2A17A019}" dt="2021-09-28T20:05:42.585" v="1160" actId="14100"/>
          <ac:graphicFrameMkLst>
            <pc:docMk/>
            <pc:sldMk cId="1377837685" sldId="260"/>
            <ac:graphicFrameMk id="9" creationId="{C531F96E-F3B0-4DB5-B8EC-2D8C25DB91D7}"/>
          </ac:graphicFrameMkLst>
        </pc:graphicFrameChg>
        <pc:picChg chg="add mod">
          <ac:chgData name="Neidig, Keri" userId="010e30a9-d925-4d65-9377-c48c4cadaa71" providerId="ADAL" clId="{7A789855-9E32-4D07-80AE-23BE2A17A019}" dt="2021-10-08T14:17:49.127" v="1527" actId="1076"/>
          <ac:picMkLst>
            <pc:docMk/>
            <pc:sldMk cId="1377837685" sldId="260"/>
            <ac:picMk id="4" creationId="{3A7E7881-281C-428E-BBCE-B0CFEFA69572}"/>
          </ac:picMkLst>
        </pc:picChg>
      </pc:sldChg>
      <pc:sldChg chg="modSp mod">
        <pc:chgData name="Neidig, Keri" userId="010e30a9-d925-4d65-9377-c48c4cadaa71" providerId="ADAL" clId="{7A789855-9E32-4D07-80AE-23BE2A17A019}" dt="2021-10-07T20:23:24.193" v="1488" actId="20577"/>
        <pc:sldMkLst>
          <pc:docMk/>
          <pc:sldMk cId="4238563262" sldId="262"/>
        </pc:sldMkLst>
        <pc:spChg chg="mod">
          <ac:chgData name="Neidig, Keri" userId="010e30a9-d925-4d65-9377-c48c4cadaa71" providerId="ADAL" clId="{7A789855-9E32-4D07-80AE-23BE2A17A019}" dt="2021-10-07T20:23:24.193" v="1488" actId="20577"/>
          <ac:spMkLst>
            <pc:docMk/>
            <pc:sldMk cId="4238563262" sldId="262"/>
            <ac:spMk id="3" creationId="{E94B31BE-4CF8-43AE-8B1F-367DE777F761}"/>
          </ac:spMkLst>
        </pc:spChg>
      </pc:sldChg>
      <pc:sldChg chg="addSp delSp modSp new mod ord">
        <pc:chgData name="Neidig, Keri" userId="010e30a9-d925-4d65-9377-c48c4cadaa71" providerId="ADAL" clId="{7A789855-9E32-4D07-80AE-23BE2A17A019}" dt="2021-09-29T19:46:25.005" v="1411" actId="14100"/>
        <pc:sldMkLst>
          <pc:docMk/>
          <pc:sldMk cId="232624115" sldId="263"/>
        </pc:sldMkLst>
        <pc:spChg chg="mod">
          <ac:chgData name="Neidig, Keri" userId="010e30a9-d925-4d65-9377-c48c4cadaa71" providerId="ADAL" clId="{7A789855-9E32-4D07-80AE-23BE2A17A019}" dt="2021-09-28T20:10:20.988" v="1374" actId="14100"/>
          <ac:spMkLst>
            <pc:docMk/>
            <pc:sldMk cId="232624115" sldId="263"/>
            <ac:spMk id="2" creationId="{FBE7BAD2-21FA-453A-8A5F-8D1C7F6B6BF7}"/>
          </ac:spMkLst>
        </pc:spChg>
        <pc:spChg chg="del">
          <ac:chgData name="Neidig, Keri" userId="010e30a9-d925-4d65-9377-c48c4cadaa71" providerId="ADAL" clId="{7A789855-9E32-4D07-80AE-23BE2A17A019}" dt="2021-09-29T19:42:01.192" v="1381" actId="931"/>
          <ac:spMkLst>
            <pc:docMk/>
            <pc:sldMk cId="232624115" sldId="263"/>
            <ac:spMk id="3" creationId="{A4311663-796E-4720-BFF5-93C32DE018BF}"/>
          </ac:spMkLst>
        </pc:spChg>
        <pc:spChg chg="add mod">
          <ac:chgData name="Neidig, Keri" userId="010e30a9-d925-4d65-9377-c48c4cadaa71" providerId="ADAL" clId="{7A789855-9E32-4D07-80AE-23BE2A17A019}" dt="2021-09-29T19:46:25.005" v="1411" actId="14100"/>
          <ac:spMkLst>
            <pc:docMk/>
            <pc:sldMk cId="232624115" sldId="263"/>
            <ac:spMk id="6" creationId="{B5A88C1E-1D44-4D0E-8F56-D97FA1554758}"/>
          </ac:spMkLst>
        </pc:spChg>
        <pc:picChg chg="add mod">
          <ac:chgData name="Neidig, Keri" userId="010e30a9-d925-4d65-9377-c48c4cadaa71" providerId="ADAL" clId="{7A789855-9E32-4D07-80AE-23BE2A17A019}" dt="2021-09-29T19:42:11.950" v="1383" actId="1076"/>
          <ac:picMkLst>
            <pc:docMk/>
            <pc:sldMk cId="232624115" sldId="263"/>
            <ac:picMk id="5" creationId="{079BC9F4-EED9-4EA6-ABE7-CF1C740A916D}"/>
          </ac:picMkLst>
        </pc:picChg>
      </pc:sldChg>
      <pc:sldChg chg="addSp modSp new mod">
        <pc:chgData name="Neidig, Keri" userId="010e30a9-d925-4d65-9377-c48c4cadaa71" providerId="ADAL" clId="{7A789855-9E32-4D07-80AE-23BE2A17A019}" dt="2021-10-08T14:15:48.631" v="1525" actId="1076"/>
        <pc:sldMkLst>
          <pc:docMk/>
          <pc:sldMk cId="4079095567" sldId="264"/>
        </pc:sldMkLst>
        <pc:spChg chg="mod">
          <ac:chgData name="Neidig, Keri" userId="010e30a9-d925-4d65-9377-c48c4cadaa71" providerId="ADAL" clId="{7A789855-9E32-4D07-80AE-23BE2A17A019}" dt="2021-10-07T20:22:10.879" v="1461" actId="14100"/>
          <ac:spMkLst>
            <pc:docMk/>
            <pc:sldMk cId="4079095567" sldId="264"/>
            <ac:spMk id="2" creationId="{03B1EACD-EA9A-4C8D-9CC2-1FCF541EEBDD}"/>
          </ac:spMkLst>
        </pc:spChg>
        <pc:spChg chg="mod">
          <ac:chgData name="Neidig, Keri" userId="010e30a9-d925-4d65-9377-c48c4cadaa71" providerId="ADAL" clId="{7A789855-9E32-4D07-80AE-23BE2A17A019}" dt="2021-10-08T14:15:48.631" v="1525" actId="1076"/>
          <ac:spMkLst>
            <pc:docMk/>
            <pc:sldMk cId="4079095567" sldId="264"/>
            <ac:spMk id="3" creationId="{2411F978-572A-4F6C-B634-37C1903162AB}"/>
          </ac:spMkLst>
        </pc:spChg>
        <pc:picChg chg="add mod">
          <ac:chgData name="Neidig, Keri" userId="010e30a9-d925-4d65-9377-c48c4cadaa71" providerId="ADAL" clId="{7A789855-9E32-4D07-80AE-23BE2A17A019}" dt="2021-10-08T14:15:43.570" v="1524" actId="14100"/>
          <ac:picMkLst>
            <pc:docMk/>
            <pc:sldMk cId="4079095567" sldId="264"/>
            <ac:picMk id="5" creationId="{0A15ED4B-85E0-40AC-9FE9-E00C24BBEAC5}"/>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30FEF-3B1C-4F75-AC8E-88778BD17B0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5E1B617E-659B-4EA7-8179-616D1A621D39}" type="pres">
      <dgm:prSet presAssocID="{3A030FEF-3B1C-4F75-AC8E-88778BD17B02}" presName="compositeShape" presStyleCnt="0">
        <dgm:presLayoutVars>
          <dgm:chMax val="7"/>
          <dgm:dir/>
          <dgm:resizeHandles val="exact"/>
        </dgm:presLayoutVars>
      </dgm:prSet>
      <dgm:spPr/>
    </dgm:pt>
  </dgm:ptLst>
  <dgm:cxnLst>
    <dgm:cxn modelId="{98F02A0B-7533-4087-BB84-7E9340AC21EE}" type="presOf" srcId="{3A030FEF-3B1C-4F75-AC8E-88778BD17B02}" destId="{5E1B617E-659B-4EA7-8179-616D1A621D39}"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82343-A11C-4254-9CBB-50C31833A8E1}" type="datetimeFigureOut">
              <a:rPr lang="en-US" smtClean="0"/>
              <a:t>10/8/2021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50C11-69B6-4EE0-98C7-8FAF965BE927}" type="slidenum">
              <a:rPr lang="en-US" smtClean="0"/>
              <a:t>‹#›</a:t>
            </a:fld>
            <a:endParaRPr lang="en-US"/>
          </a:p>
        </p:txBody>
      </p:sp>
    </p:spTree>
    <p:extLst>
      <p:ext uri="{BB962C8B-B14F-4D97-AF65-F5344CB8AC3E}">
        <p14:creationId xmlns:p14="http://schemas.microsoft.com/office/powerpoint/2010/main" val="169510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panelists </a:t>
            </a:r>
          </a:p>
          <a:p>
            <a:endParaRPr lang="en-US" dirty="0"/>
          </a:p>
          <a:p>
            <a:r>
              <a:rPr lang="en-US" dirty="0"/>
              <a:t>Evelyn Disla-Hernandez, </a:t>
            </a:r>
            <a:r>
              <a:rPr lang="en-US" sz="1200" b="0" i="0" kern="1200" dirty="0">
                <a:solidFill>
                  <a:schemeClr val="tx1"/>
                </a:solidFill>
                <a:effectLst/>
                <a:latin typeface="+mn-lt"/>
                <a:ea typeface="+mn-ea"/>
                <a:cs typeface="+mn-cs"/>
              </a:rPr>
              <a:t>Associate Director of Financial Aid for Compliance &amp; Reconciliation, DeSales University</a:t>
            </a:r>
            <a:endParaRPr lang="en-US" dirty="0"/>
          </a:p>
          <a:p>
            <a:pPr lvl="0"/>
            <a:r>
              <a:rPr lang="en-US" sz="1200" dirty="0">
                <a:solidFill>
                  <a:schemeClr val="tx2">
                    <a:lumMod val="25000"/>
                  </a:schemeClr>
                </a:solidFill>
              </a:rPr>
              <a:t>Tammi Hussey, Associate Director of Financial Aid, Seton Hall University; Chair of the </a:t>
            </a:r>
            <a:r>
              <a:rPr lang="en-US" sz="1200" dirty="0" err="1">
                <a:solidFill>
                  <a:schemeClr val="tx2">
                    <a:lumMod val="25000"/>
                  </a:schemeClr>
                </a:solidFill>
              </a:rPr>
              <a:t>NJASFAA</a:t>
            </a:r>
            <a:r>
              <a:rPr lang="en-US" sz="1200" dirty="0">
                <a:solidFill>
                  <a:schemeClr val="tx2">
                    <a:lumMod val="25000"/>
                  </a:schemeClr>
                </a:solidFill>
              </a:rPr>
              <a:t> Diversity and Inclusion Committee</a:t>
            </a:r>
          </a:p>
          <a:p>
            <a:pPr lvl="0"/>
            <a:r>
              <a:rPr lang="en-US" sz="1200" kern="1200" dirty="0" err="1">
                <a:solidFill>
                  <a:schemeClr val="tx1"/>
                </a:solidFill>
                <a:effectLst/>
                <a:latin typeface="+mn-lt"/>
                <a:ea typeface="+mn-ea"/>
                <a:cs typeface="+mn-cs"/>
              </a:rPr>
              <a:t>Nu'Rodney</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Prad</a:t>
            </a:r>
            <a:r>
              <a:rPr lang="en-US" sz="1200" kern="1200" dirty="0">
                <a:solidFill>
                  <a:schemeClr val="tx1"/>
                </a:solidFill>
                <a:effectLst/>
                <a:latin typeface="+mn-lt"/>
                <a:ea typeface="+mn-ea"/>
                <a:cs typeface="+mn-cs"/>
              </a:rPr>
              <a:t>, Director - Student Engagement, for Temple's Institutional Diversity, Equity, Advocacy and Leadership (IDEAL) office</a:t>
            </a:r>
            <a:endParaRPr lang="en-US" sz="1200" dirty="0">
              <a:solidFill>
                <a:schemeClr val="tx2">
                  <a:lumMod val="25000"/>
                </a:schemeClr>
              </a:solidFill>
            </a:endParaRPr>
          </a:p>
          <a:p>
            <a:endParaRPr lang="en-US" dirty="0"/>
          </a:p>
        </p:txBody>
      </p:sp>
      <p:sp>
        <p:nvSpPr>
          <p:cNvPr id="4" name="Slide Number Placeholder 3"/>
          <p:cNvSpPr>
            <a:spLocks noGrp="1"/>
          </p:cNvSpPr>
          <p:nvPr>
            <p:ph type="sldNum" sz="quarter" idx="5"/>
          </p:nvPr>
        </p:nvSpPr>
        <p:spPr/>
        <p:txBody>
          <a:bodyPr/>
          <a:lstStyle/>
          <a:p>
            <a:fld id="{AF850C11-69B6-4EE0-98C7-8FAF965BE927}" type="slidenum">
              <a:rPr lang="en-US" smtClean="0"/>
              <a:t>1</a:t>
            </a:fld>
            <a:endParaRPr lang="en-US"/>
          </a:p>
        </p:txBody>
      </p:sp>
    </p:spTree>
    <p:extLst>
      <p:ext uri="{BB962C8B-B14F-4D97-AF65-F5344CB8AC3E}">
        <p14:creationId xmlns:p14="http://schemas.microsoft.com/office/powerpoint/2010/main" val="2186522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She is a passionate supporter of both groups and is particularly sensitive to the needs of those who are marginalized and underrepresented. </a:t>
            </a:r>
            <a:endParaRPr lang="en-US" dirty="0"/>
          </a:p>
        </p:txBody>
      </p:sp>
      <p:sp>
        <p:nvSpPr>
          <p:cNvPr id="4" name="Slide Number Placeholder 3"/>
          <p:cNvSpPr>
            <a:spLocks noGrp="1"/>
          </p:cNvSpPr>
          <p:nvPr>
            <p:ph type="sldNum" sz="quarter" idx="5"/>
          </p:nvPr>
        </p:nvSpPr>
        <p:spPr/>
        <p:txBody>
          <a:bodyPr/>
          <a:lstStyle/>
          <a:p>
            <a:fld id="{AF850C11-69B6-4EE0-98C7-8FAF965BE927}" type="slidenum">
              <a:rPr lang="en-US" smtClean="0"/>
              <a:t>2</a:t>
            </a:fld>
            <a:endParaRPr lang="en-US"/>
          </a:p>
        </p:txBody>
      </p:sp>
    </p:spTree>
    <p:extLst>
      <p:ext uri="{BB962C8B-B14F-4D97-AF65-F5344CB8AC3E}">
        <p14:creationId xmlns:p14="http://schemas.microsoft.com/office/powerpoint/2010/main" val="119920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q"/>
            </a:pPr>
            <a:r>
              <a:rPr lang="en-US" sz="1200" dirty="0"/>
              <a:t>Tammi Hussey began her career in Financial Aid as a counselor at Montclair State University (</a:t>
            </a:r>
            <a:r>
              <a:rPr lang="en-US" sz="1200" dirty="0" err="1"/>
              <a:t>MSU</a:t>
            </a:r>
            <a:r>
              <a:rPr lang="en-US" sz="1200" dirty="0"/>
              <a:t>).  Before the start of her career, Tammi was a student employee in the Financial Aid Office at </a:t>
            </a:r>
            <a:r>
              <a:rPr lang="en-US" sz="1200" dirty="0" err="1"/>
              <a:t>MSU</a:t>
            </a:r>
            <a:r>
              <a:rPr lang="en-US" sz="1200" dirty="0"/>
              <a:t> where she also completed a Bachelor’s Degree in Biology and a Master’s Degree in Counseling. </a:t>
            </a:r>
          </a:p>
          <a:p>
            <a:pPr marL="285750" indent="-285750">
              <a:buFont typeface="Wingdings" panose="05000000000000000000" pitchFamily="2" charset="2"/>
              <a:buChar char="q"/>
            </a:pPr>
            <a:r>
              <a:rPr lang="en-US" sz="1200" dirty="0"/>
              <a:t>Prior to her current position at Seton Hall University,  Tammi was employed by the Higher Education Student Assistance Authority in the Client Services Unit.  </a:t>
            </a:r>
          </a:p>
          <a:p>
            <a:pPr marL="285750" indent="-285750">
              <a:buFont typeface="Wingdings" panose="05000000000000000000" pitchFamily="2" charset="2"/>
              <a:buChar char="q"/>
            </a:pPr>
            <a:r>
              <a:rPr lang="en-US" sz="1200" dirty="0"/>
              <a:t>Tammi is a Past President of </a:t>
            </a:r>
            <a:r>
              <a:rPr lang="en-US" sz="1200" dirty="0" err="1"/>
              <a:t>NJASFAA</a:t>
            </a:r>
            <a:r>
              <a:rPr lang="en-US" sz="1200" dirty="0"/>
              <a:t>.</a:t>
            </a:r>
          </a:p>
          <a:p>
            <a:pPr marL="285750" indent="-285750">
              <a:buFont typeface="Wingdings" panose="05000000000000000000" pitchFamily="2" charset="2"/>
              <a:buChar char="q"/>
            </a:pPr>
            <a:r>
              <a:rPr lang="en-US" sz="1200" dirty="0"/>
              <a:t>Tammi  previously served as Vice President, Member-At-Large, co-chair of the Novice Training Committee and other roles.  She has thoroughly enjoyed her service to the </a:t>
            </a:r>
            <a:r>
              <a:rPr lang="en-US" sz="1200" dirty="0" err="1"/>
              <a:t>NJASFAA</a:t>
            </a:r>
            <a:r>
              <a:rPr lang="en-US" sz="1200" dirty="0"/>
              <a:t> organization as it has encouraged some outstanding networking opportunities and has assisted in her overall professional growth.  </a:t>
            </a:r>
          </a:p>
          <a:p>
            <a:pPr marL="285750" indent="-285750">
              <a:buFont typeface="Wingdings" panose="05000000000000000000" pitchFamily="2" charset="2"/>
              <a:buChar char="q"/>
            </a:pPr>
            <a:r>
              <a:rPr lang="en-US" sz="1200" dirty="0"/>
              <a:t>When she is not working, Tammi loves spending time with her with husband and children, is the Leader of a Girl Scout troop and is an active participant on the PTA Boards of her children’s schools.   </a:t>
            </a:r>
          </a:p>
          <a:p>
            <a:pPr marL="0" lvl="0" indent="0" algn="l" rtl="0">
              <a:spcBef>
                <a:spcPts val="0"/>
              </a:spcBef>
              <a:spcAft>
                <a:spcPts val="1200"/>
              </a:spcAft>
              <a:buNone/>
            </a:pPr>
            <a:endParaRPr lang="en-US" dirty="0">
              <a:latin typeface="Montserrat"/>
              <a:ea typeface="Montserrat"/>
              <a:cs typeface="Montserrat"/>
              <a:sym typeface="Montserrat"/>
            </a:endParaRPr>
          </a:p>
          <a:p>
            <a:endParaRPr lang="en-US" dirty="0"/>
          </a:p>
        </p:txBody>
      </p:sp>
      <p:sp>
        <p:nvSpPr>
          <p:cNvPr id="4" name="Slide Number Placeholder 3"/>
          <p:cNvSpPr>
            <a:spLocks noGrp="1"/>
          </p:cNvSpPr>
          <p:nvPr>
            <p:ph type="sldNum" sz="quarter" idx="5"/>
          </p:nvPr>
        </p:nvSpPr>
        <p:spPr/>
        <p:txBody>
          <a:bodyPr/>
          <a:lstStyle/>
          <a:p>
            <a:fld id="{AF850C11-69B6-4EE0-98C7-8FAF965BE927}" type="slidenum">
              <a:rPr lang="en-US" smtClean="0"/>
              <a:t>3</a:t>
            </a:fld>
            <a:endParaRPr lang="en-US"/>
          </a:p>
        </p:txBody>
      </p:sp>
    </p:spTree>
    <p:extLst>
      <p:ext uri="{BB962C8B-B14F-4D97-AF65-F5344CB8AC3E}">
        <p14:creationId xmlns:p14="http://schemas.microsoft.com/office/powerpoint/2010/main" val="2420054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50C11-69B6-4EE0-98C7-8FAF965BE927}" type="slidenum">
              <a:rPr lang="en-US" smtClean="0"/>
              <a:t>5</a:t>
            </a:fld>
            <a:endParaRPr lang="en-US"/>
          </a:p>
        </p:txBody>
      </p:sp>
    </p:spTree>
    <p:extLst>
      <p:ext uri="{BB962C8B-B14F-4D97-AF65-F5344CB8AC3E}">
        <p14:creationId xmlns:p14="http://schemas.microsoft.com/office/powerpoint/2010/main" val="177909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59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ECD66-3E68-4D7D-BF0C-0BE4C84C264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132669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ECD66-3E68-4D7D-BF0C-0BE4C84C264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212238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CECD66-3E68-4D7D-BF0C-0BE4C84C264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74621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ECD66-3E68-4D7D-BF0C-0BE4C84C2649}"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33218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CECD66-3E68-4D7D-BF0C-0BE4C84C2649}"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211285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CECD66-3E68-4D7D-BF0C-0BE4C84C2649}"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25223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CECD66-3E68-4D7D-BF0C-0BE4C84C2649}"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185996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ECD66-3E68-4D7D-BF0C-0BE4C84C2649}"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513396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CECD66-3E68-4D7D-BF0C-0BE4C84C2649}"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226130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CECD66-3E68-4D7D-BF0C-0BE4C84C2649}"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D31B5-42A8-4D9F-9FF7-C813DE083318}" type="slidenum">
              <a:rPr lang="en-US" smtClean="0"/>
              <a:t>‹#›</a:t>
            </a:fld>
            <a:endParaRPr lang="en-US"/>
          </a:p>
        </p:txBody>
      </p:sp>
    </p:spTree>
    <p:extLst>
      <p:ext uri="{BB962C8B-B14F-4D97-AF65-F5344CB8AC3E}">
        <p14:creationId xmlns:p14="http://schemas.microsoft.com/office/powerpoint/2010/main" val="275173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ECD66-3E68-4D7D-BF0C-0BE4C84C2649}" type="datetimeFigureOut">
              <a:rPr lang="en-US" smtClean="0"/>
              <a:t>10/8/2021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D31B5-42A8-4D9F-9FF7-C813DE083318}" type="slidenum">
              <a:rPr lang="en-US" smtClean="0"/>
              <a:t>‹#›</a:t>
            </a:fld>
            <a:endParaRPr lang="en-US"/>
          </a:p>
        </p:txBody>
      </p:sp>
    </p:spTree>
    <p:extLst>
      <p:ext uri="{BB962C8B-B14F-4D97-AF65-F5344CB8AC3E}">
        <p14:creationId xmlns:p14="http://schemas.microsoft.com/office/powerpoint/2010/main" val="691282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Melony.Ohalek@salliemae.com" TargetMode="External"/><Relationship Id="rId3" Type="http://schemas.openxmlformats.org/officeDocument/2006/relationships/hyperlink" Target="mailto:Evelyn.Disla-Hernandez@desales.edu" TargetMode="External"/><Relationship Id="rId7" Type="http://schemas.openxmlformats.org/officeDocument/2006/relationships/hyperlink" Target="mailto:Keri.Neidig@salliemae.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Darwin.Morency@salliemae.com" TargetMode="External"/><Relationship Id="rId5" Type="http://schemas.openxmlformats.org/officeDocument/2006/relationships/hyperlink" Target="mailto:Nprad@temple.edu" TargetMode="External"/><Relationship Id="rId4" Type="http://schemas.openxmlformats.org/officeDocument/2006/relationships/hyperlink" Target="mailto:Tammi.Hussey@sh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442" y="500062"/>
            <a:ext cx="10515600" cy="1325563"/>
          </a:xfrm>
        </p:spPr>
        <p:txBody>
          <a:bodyPr/>
          <a:lstStyle/>
          <a:p>
            <a:r>
              <a:rPr lang="en-US" dirty="0"/>
              <a:t>Embracing Equity in Higher Education </a:t>
            </a:r>
            <a:br>
              <a:rPr lang="en-US" dirty="0"/>
            </a:br>
            <a:r>
              <a:rPr lang="en-US" dirty="0"/>
              <a:t>on the College Campus and beyond</a:t>
            </a:r>
          </a:p>
        </p:txBody>
      </p:sp>
      <p:sp>
        <p:nvSpPr>
          <p:cNvPr id="3" name="Content Placeholder 2"/>
          <p:cNvSpPr>
            <a:spLocks noGrp="1"/>
          </p:cNvSpPr>
          <p:nvPr>
            <p:ph idx="1"/>
          </p:nvPr>
        </p:nvSpPr>
        <p:spPr/>
        <p:txBody>
          <a:bodyPr/>
          <a:lstStyle/>
          <a:p>
            <a:endParaRPr lang="en-US" dirty="0"/>
          </a:p>
          <a:p>
            <a:endParaRPr lang="en-US" dirty="0"/>
          </a:p>
          <a:p>
            <a:pPr marL="0" indent="0" algn="r">
              <a:buNone/>
            </a:pPr>
            <a:r>
              <a:rPr lang="en-US" dirty="0"/>
              <a:t>Evelyn Disla-Hernandez, DeSales University</a:t>
            </a:r>
          </a:p>
          <a:p>
            <a:pPr marL="0" indent="0" algn="r">
              <a:buNone/>
            </a:pPr>
            <a:r>
              <a:rPr lang="en-US" dirty="0"/>
              <a:t>Tammi Hussey, Seton Hall University</a:t>
            </a:r>
          </a:p>
          <a:p>
            <a:pPr marL="0" indent="0" algn="r">
              <a:buNone/>
            </a:pPr>
            <a:r>
              <a:rPr lang="en-US" dirty="0" err="1"/>
              <a:t>Nu’Rodney</a:t>
            </a:r>
            <a:r>
              <a:rPr lang="en-US" dirty="0"/>
              <a:t> </a:t>
            </a:r>
            <a:r>
              <a:rPr lang="en-US" dirty="0" err="1"/>
              <a:t>Prad</a:t>
            </a:r>
            <a:r>
              <a:rPr lang="en-US" dirty="0"/>
              <a:t>, Temple University</a:t>
            </a:r>
          </a:p>
          <a:p>
            <a:pPr marL="0" indent="0" algn="r">
              <a:buNone/>
            </a:pPr>
            <a:r>
              <a:rPr lang="en-US" dirty="0"/>
              <a:t>Darwin Morency, Sallie Mae</a:t>
            </a:r>
          </a:p>
          <a:p>
            <a:pPr marL="0" indent="0" algn="r">
              <a:buNone/>
            </a:pPr>
            <a:r>
              <a:rPr lang="en-US" dirty="0"/>
              <a:t>Keri Neidig, Sallie Mae</a:t>
            </a:r>
          </a:p>
          <a:p>
            <a:pPr marL="0" indent="0" algn="r">
              <a:buNone/>
            </a:pPr>
            <a:r>
              <a:rPr lang="en-US" dirty="0"/>
              <a:t>Melony Ohalek, Sallie Mae</a:t>
            </a:r>
          </a:p>
        </p:txBody>
      </p:sp>
    </p:spTree>
    <p:extLst>
      <p:ext uri="{BB962C8B-B14F-4D97-AF65-F5344CB8AC3E}">
        <p14:creationId xmlns:p14="http://schemas.microsoft.com/office/powerpoint/2010/main" val="2386634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BAD2-21FA-453A-8A5F-8D1C7F6B6BF7}"/>
              </a:ext>
            </a:extLst>
          </p:cNvPr>
          <p:cNvSpPr>
            <a:spLocks noGrp="1"/>
          </p:cNvSpPr>
          <p:nvPr>
            <p:ph type="title"/>
          </p:nvPr>
        </p:nvSpPr>
        <p:spPr>
          <a:xfrm>
            <a:off x="838200" y="365125"/>
            <a:ext cx="10515600" cy="1325563"/>
          </a:xfrm>
        </p:spPr>
        <p:txBody>
          <a:bodyPr>
            <a:normAutofit/>
          </a:bodyPr>
          <a:lstStyle/>
          <a:p>
            <a:r>
              <a:rPr lang="en-US" sz="2000" b="1" dirty="0"/>
              <a:t>Evelyn Disla-Hernandez, Associate Director of Financial Aid for Compliance &amp; Reconciliation, DeSales University</a:t>
            </a:r>
            <a:br>
              <a:rPr lang="en-US" sz="2000" b="1" dirty="0"/>
            </a:br>
            <a:endParaRPr lang="en-US" sz="2000" b="1" dirty="0"/>
          </a:p>
        </p:txBody>
      </p:sp>
      <p:pic>
        <p:nvPicPr>
          <p:cNvPr id="5" name="Content Placeholder 4">
            <a:extLst>
              <a:ext uri="{FF2B5EF4-FFF2-40B4-BE49-F238E27FC236}">
                <a16:creationId xmlns:a16="http://schemas.microsoft.com/office/drawing/2014/main" id="{079BC9F4-EED9-4EA6-ABE7-CF1C740A916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7717" y="1331118"/>
            <a:ext cx="2176880" cy="4195763"/>
          </a:xfrm>
        </p:spPr>
      </p:pic>
      <p:sp>
        <p:nvSpPr>
          <p:cNvPr id="6" name="TextBox 5">
            <a:extLst>
              <a:ext uri="{FF2B5EF4-FFF2-40B4-BE49-F238E27FC236}">
                <a16:creationId xmlns:a16="http://schemas.microsoft.com/office/drawing/2014/main" id="{B5A88C1E-1D44-4D0E-8F56-D97FA1554758}"/>
              </a:ext>
            </a:extLst>
          </p:cNvPr>
          <p:cNvSpPr txBox="1"/>
          <p:nvPr/>
        </p:nvSpPr>
        <p:spPr>
          <a:xfrm>
            <a:off x="3094597" y="1331118"/>
            <a:ext cx="8716403" cy="5078313"/>
          </a:xfrm>
          <a:prstGeom prst="rect">
            <a:avLst/>
          </a:prstGeom>
          <a:noFill/>
        </p:spPr>
        <p:txBody>
          <a:bodyPr wrap="square" rtlCol="0">
            <a:spAutoFit/>
          </a:bodyPr>
          <a:lstStyle/>
          <a:p>
            <a:pPr marL="285750" indent="-285750">
              <a:buFont typeface="Wingdings" panose="05000000000000000000" pitchFamily="2" charset="2"/>
              <a:buChar char="q"/>
            </a:pPr>
            <a:r>
              <a:rPr lang="en-US" b="1" dirty="0"/>
              <a:t>Evelyn began her career in financial aid 25 years ago in New York State where she served as a Bilingual Counselor for Erie Community College, as Assistant Director at Daemen College and Associate Director at Marymount Manhattan College.  Evelyn earned her M.S. in higher education administration from Buffalo State College and is a certified financial aid administrator</a:t>
            </a:r>
          </a:p>
          <a:p>
            <a:pPr marL="285750" indent="-285750">
              <a:buFont typeface="Wingdings" panose="05000000000000000000" pitchFamily="2" charset="2"/>
              <a:buChar char="q"/>
            </a:pPr>
            <a:endParaRPr lang="en-US" b="1" dirty="0"/>
          </a:p>
          <a:p>
            <a:pPr marL="285750" indent="-285750">
              <a:buFont typeface="Wingdings" panose="05000000000000000000" pitchFamily="2" charset="2"/>
              <a:buChar char="q"/>
            </a:pPr>
            <a:r>
              <a:rPr lang="en-US" b="1" dirty="0"/>
              <a:t>She is the staff representative on the Human Resources Advisory Committee and a member of the CARE team.  The CARE team is made of various student life and academic support professionals who monitor and assist students who appear to be struggling socially and/or academically. </a:t>
            </a:r>
          </a:p>
          <a:p>
            <a:pPr marL="285750" indent="-285750">
              <a:buFont typeface="Wingdings" panose="05000000000000000000" pitchFamily="2" charset="2"/>
              <a:buChar char="q"/>
            </a:pPr>
            <a:endParaRPr lang="en-US" b="1" dirty="0"/>
          </a:p>
          <a:p>
            <a:pPr marL="285750" indent="-285750">
              <a:buFont typeface="Wingdings" panose="05000000000000000000" pitchFamily="2" charset="2"/>
              <a:buChar char="q"/>
            </a:pPr>
            <a:r>
              <a:rPr lang="en-US" b="1" dirty="0"/>
              <a:t>Outside of DeSales, Evelyn is a member of the Executive Board of the Latino Leadership Alliance of the Lehigh Valley where she serves as the treasurer and is a member of the Education and Leadership committee</a:t>
            </a:r>
          </a:p>
          <a:p>
            <a:endParaRPr lang="en-US" b="1" dirty="0"/>
          </a:p>
          <a:p>
            <a:pPr marL="285750" indent="-285750">
              <a:buFont typeface="Wingdings" panose="05000000000000000000" pitchFamily="2" charset="2"/>
              <a:buChar char="q"/>
            </a:pPr>
            <a:r>
              <a:rPr lang="en-US" b="1" dirty="0"/>
              <a:t>In her free time, she enjoys spending time with her family and friends and reading</a:t>
            </a:r>
          </a:p>
          <a:p>
            <a:pPr marL="285750" indent="-285750">
              <a:buFont typeface="Wingdings" panose="05000000000000000000" pitchFamily="2" charset="2"/>
              <a:buChar char="q"/>
            </a:pPr>
            <a:endParaRPr lang="en-US" b="1" dirty="0"/>
          </a:p>
          <a:p>
            <a:pPr marL="285750" indent="-285750">
              <a:buFont typeface="Wingdings" panose="05000000000000000000" pitchFamily="2" charset="2"/>
              <a:buChar char="q"/>
            </a:pPr>
            <a:endParaRPr lang="en-US" dirty="0"/>
          </a:p>
        </p:txBody>
      </p:sp>
    </p:spTree>
    <p:extLst>
      <p:ext uri="{BB962C8B-B14F-4D97-AF65-F5344CB8AC3E}">
        <p14:creationId xmlns:p14="http://schemas.microsoft.com/office/powerpoint/2010/main" val="23262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C531F96E-F3B0-4DB5-B8EC-2D8C25DB91D7}"/>
              </a:ext>
            </a:extLst>
          </p:cNvPr>
          <p:cNvGraphicFramePr>
            <a:graphicFrameLocks noGrp="1"/>
          </p:cNvGraphicFramePr>
          <p:nvPr>
            <p:ph idx="1"/>
            <p:extLst>
              <p:ext uri="{D42A27DB-BD31-4B8C-83A1-F6EECF244321}">
                <p14:modId xmlns:p14="http://schemas.microsoft.com/office/powerpoint/2010/main" val="717150373"/>
              </p:ext>
            </p:extLst>
          </p:nvPr>
        </p:nvGraphicFramePr>
        <p:xfrm>
          <a:off x="838200" y="1825625"/>
          <a:ext cx="11212286"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EE64C08D-D1BE-48E1-B90D-217E616EC9BA}"/>
              </a:ext>
            </a:extLst>
          </p:cNvPr>
          <p:cNvSpPr>
            <a:spLocks noGrp="1"/>
          </p:cNvSpPr>
          <p:nvPr>
            <p:ph type="title"/>
          </p:nvPr>
        </p:nvSpPr>
        <p:spPr>
          <a:xfrm>
            <a:off x="838200" y="365125"/>
            <a:ext cx="11063990" cy="1325563"/>
          </a:xfrm>
        </p:spPr>
        <p:txBody>
          <a:bodyPr>
            <a:normAutofit/>
          </a:bodyPr>
          <a:lstStyle/>
          <a:p>
            <a:r>
              <a:rPr lang="en-US" sz="2000" b="1" dirty="0"/>
              <a:t>Tammi Hussey, Associate Director of Financial Aid at Seton Hall University; </a:t>
            </a:r>
            <a:br>
              <a:rPr lang="en-US" sz="2000" b="1" dirty="0"/>
            </a:br>
            <a:r>
              <a:rPr lang="en-US" sz="2000" b="1" dirty="0" err="1"/>
              <a:t>NJASFAA</a:t>
            </a:r>
            <a:r>
              <a:rPr lang="en-US" sz="2000" b="1" dirty="0"/>
              <a:t> Co-chair of the Training and Professional Development and Diversity and Inclusion Committees</a:t>
            </a:r>
          </a:p>
        </p:txBody>
      </p:sp>
      <p:pic>
        <p:nvPicPr>
          <p:cNvPr id="4" name="Picture 3">
            <a:extLst>
              <a:ext uri="{FF2B5EF4-FFF2-40B4-BE49-F238E27FC236}">
                <a16:creationId xmlns:a16="http://schemas.microsoft.com/office/drawing/2014/main" id="{3A7E7881-281C-428E-BBCE-B0CFEFA6957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4745" y="1614488"/>
            <a:ext cx="2387055" cy="3457820"/>
          </a:xfrm>
          <a:prstGeom prst="rect">
            <a:avLst/>
          </a:prstGeom>
        </p:spPr>
      </p:pic>
      <p:sp>
        <p:nvSpPr>
          <p:cNvPr id="5" name="TextBox 4">
            <a:extLst>
              <a:ext uri="{FF2B5EF4-FFF2-40B4-BE49-F238E27FC236}">
                <a16:creationId xmlns:a16="http://schemas.microsoft.com/office/drawing/2014/main" id="{039E929B-C748-4293-AE4D-54449E6FAE52}"/>
              </a:ext>
            </a:extLst>
          </p:cNvPr>
          <p:cNvSpPr txBox="1"/>
          <p:nvPr/>
        </p:nvSpPr>
        <p:spPr>
          <a:xfrm>
            <a:off x="3145972" y="1614488"/>
            <a:ext cx="8207828" cy="3970318"/>
          </a:xfrm>
          <a:prstGeom prst="rect">
            <a:avLst/>
          </a:prstGeom>
          <a:noFill/>
        </p:spPr>
        <p:txBody>
          <a:bodyPr wrap="square" rtlCol="0">
            <a:spAutoFit/>
          </a:bodyPr>
          <a:lstStyle/>
          <a:p>
            <a:pPr marL="285750" indent="-285750">
              <a:buFont typeface="Wingdings" panose="05000000000000000000" pitchFamily="2" charset="2"/>
              <a:buChar char="q"/>
            </a:pPr>
            <a:r>
              <a:rPr lang="en-US" b="1" dirty="0"/>
              <a:t>Tammi began her career in financial aid as a counselor at Montclair State University. Before the start of her career, she was a student employee in the financial aid office at </a:t>
            </a:r>
            <a:r>
              <a:rPr lang="en-US" b="1" dirty="0" err="1"/>
              <a:t>MSU</a:t>
            </a:r>
            <a:r>
              <a:rPr lang="en-US" b="1" dirty="0"/>
              <a:t> where she also completed a Bachelor’s degree in Biology and a Master’s degree in Counseling.</a:t>
            </a:r>
            <a:br>
              <a:rPr lang="en-US" b="1" dirty="0"/>
            </a:br>
            <a:endParaRPr lang="en-US" b="1" dirty="0"/>
          </a:p>
          <a:p>
            <a:pPr marL="285750" indent="-285750">
              <a:buFont typeface="Wingdings" panose="05000000000000000000" pitchFamily="2" charset="2"/>
              <a:buChar char="q"/>
            </a:pPr>
            <a:r>
              <a:rPr lang="en-US" b="1" dirty="0"/>
              <a:t>Prior to her current position at Seton Hall University, Tammi was employed by the Higher Education Student Assistance Authority in the Client Services Unit.</a:t>
            </a:r>
            <a:br>
              <a:rPr lang="en-US" b="1" dirty="0"/>
            </a:br>
            <a:endParaRPr lang="en-US" b="1" dirty="0"/>
          </a:p>
          <a:p>
            <a:pPr marL="285750" indent="-285750">
              <a:buFont typeface="Wingdings" panose="05000000000000000000" pitchFamily="2" charset="2"/>
              <a:buChar char="q"/>
            </a:pPr>
            <a:r>
              <a:rPr lang="en-US" b="1" dirty="0"/>
              <a:t>Tammi is a Past President of </a:t>
            </a:r>
            <a:r>
              <a:rPr lang="en-US" b="1" dirty="0" err="1"/>
              <a:t>NJASFAA</a:t>
            </a:r>
            <a:br>
              <a:rPr lang="en-US" b="1" dirty="0"/>
            </a:br>
            <a:endParaRPr lang="en-US" b="1" dirty="0"/>
          </a:p>
          <a:p>
            <a:pPr marL="285750" indent="-285750">
              <a:buFont typeface="Wingdings" panose="05000000000000000000" pitchFamily="2" charset="2"/>
              <a:buChar char="q"/>
            </a:pPr>
            <a:r>
              <a:rPr lang="en-US" b="1" dirty="0"/>
              <a:t>When she isn’t working, Tammi loves spending time with her husband and children, is the Leader of a Girl Scout troop and is an active participant on the PTA Boards of her children’s schools.</a:t>
            </a:r>
          </a:p>
          <a:p>
            <a:endParaRPr lang="en-US" b="1" dirty="0"/>
          </a:p>
        </p:txBody>
      </p:sp>
    </p:spTree>
    <p:extLst>
      <p:ext uri="{BB962C8B-B14F-4D97-AF65-F5344CB8AC3E}">
        <p14:creationId xmlns:p14="http://schemas.microsoft.com/office/powerpoint/2010/main" val="137783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EACD-EA9A-4C8D-9CC2-1FCF541EEBDD}"/>
              </a:ext>
            </a:extLst>
          </p:cNvPr>
          <p:cNvSpPr>
            <a:spLocks noGrp="1"/>
          </p:cNvSpPr>
          <p:nvPr>
            <p:ph type="title"/>
          </p:nvPr>
        </p:nvSpPr>
        <p:spPr>
          <a:xfrm>
            <a:off x="838200" y="365125"/>
            <a:ext cx="10515600" cy="919389"/>
          </a:xfrm>
        </p:spPr>
        <p:txBody>
          <a:bodyPr>
            <a:normAutofit/>
          </a:bodyPr>
          <a:lstStyle/>
          <a:p>
            <a:r>
              <a:rPr lang="en-US" sz="2000" b="1" dirty="0" err="1"/>
              <a:t>Nu'Rodney</a:t>
            </a:r>
            <a:r>
              <a:rPr lang="en-US" sz="2000" b="1" dirty="0"/>
              <a:t> </a:t>
            </a:r>
            <a:r>
              <a:rPr lang="en-US" sz="2000" b="1" dirty="0" err="1"/>
              <a:t>Prad</a:t>
            </a:r>
            <a:r>
              <a:rPr lang="en-US" sz="2000" b="1" dirty="0"/>
              <a:t>, Director - Student Engagement, for Temple's Institutional Diversity, Equity, Advocacy and Leadership (IDEAL) office</a:t>
            </a:r>
          </a:p>
        </p:txBody>
      </p:sp>
      <p:sp>
        <p:nvSpPr>
          <p:cNvPr id="3" name="Content Placeholder 2">
            <a:extLst>
              <a:ext uri="{FF2B5EF4-FFF2-40B4-BE49-F238E27FC236}">
                <a16:creationId xmlns:a16="http://schemas.microsoft.com/office/drawing/2014/main" id="{2411F978-572A-4F6C-B634-37C1903162AB}"/>
              </a:ext>
            </a:extLst>
          </p:cNvPr>
          <p:cNvSpPr>
            <a:spLocks noGrp="1"/>
          </p:cNvSpPr>
          <p:nvPr>
            <p:ph idx="1"/>
          </p:nvPr>
        </p:nvSpPr>
        <p:spPr>
          <a:xfrm>
            <a:off x="3671206" y="1654629"/>
            <a:ext cx="7870371" cy="4979534"/>
          </a:xfrm>
        </p:spPr>
        <p:txBody>
          <a:bodyPr>
            <a:normAutofit/>
          </a:bodyPr>
          <a:lstStyle/>
          <a:p>
            <a:pPr>
              <a:buFont typeface="Wingdings" panose="05000000000000000000" pitchFamily="2" charset="2"/>
              <a:buChar char="q"/>
            </a:pPr>
            <a:r>
              <a:rPr lang="en-US" sz="1800" b="1" dirty="0" err="1"/>
              <a:t>Nu'Rodney</a:t>
            </a:r>
            <a:r>
              <a:rPr lang="en-US" sz="1800" b="1" dirty="0"/>
              <a:t> is a native of Montgomery, AL and earned his bachelors degree in political science and a master's of science in college student personnel administration from The University of Central Arkansas.</a:t>
            </a:r>
          </a:p>
          <a:p>
            <a:pPr>
              <a:buFont typeface="Wingdings" panose="05000000000000000000" pitchFamily="2" charset="2"/>
              <a:buChar char="q"/>
            </a:pPr>
            <a:r>
              <a:rPr lang="en-US" sz="1800" b="1" dirty="0"/>
              <a:t>He has over 10 years of experience in working with diversity and Social Justice initiatives and facilitating difficult dialogues</a:t>
            </a:r>
          </a:p>
          <a:p>
            <a:pPr>
              <a:buFont typeface="Wingdings" panose="05000000000000000000" pitchFamily="2" charset="2"/>
              <a:buChar char="q"/>
            </a:pPr>
            <a:r>
              <a:rPr lang="en-US" sz="1800" b="1" dirty="0"/>
              <a:t>In 2009, </a:t>
            </a:r>
            <a:r>
              <a:rPr lang="en-US" sz="1800" b="1" dirty="0" err="1"/>
              <a:t>Nu'Rodney</a:t>
            </a:r>
            <a:r>
              <a:rPr lang="en-US" sz="1800" b="1" dirty="0"/>
              <a:t> collaborated with a colleague to introduce National Coming Out Week (</a:t>
            </a:r>
            <a:r>
              <a:rPr lang="en-US" sz="1800" b="1" dirty="0" err="1"/>
              <a:t>NCOW</a:t>
            </a:r>
            <a:r>
              <a:rPr lang="en-US" sz="1800" b="1" dirty="0"/>
              <a:t>) to Temple's campus. </a:t>
            </a:r>
          </a:p>
          <a:p>
            <a:pPr>
              <a:buFont typeface="Wingdings" panose="05000000000000000000" pitchFamily="2" charset="2"/>
              <a:buChar char="q"/>
            </a:pPr>
            <a:r>
              <a:rPr lang="en-US" sz="1800" b="1" dirty="0"/>
              <a:t>He is a member of </a:t>
            </a:r>
            <a:r>
              <a:rPr lang="en-US" sz="1800" b="1" dirty="0" err="1"/>
              <a:t>NASPA</a:t>
            </a:r>
            <a:r>
              <a:rPr lang="en-US" sz="1800" b="1" dirty="0"/>
              <a:t>, a </a:t>
            </a:r>
            <a:r>
              <a:rPr lang="en-US" sz="1800" b="1" dirty="0" err="1"/>
              <a:t>NASPA</a:t>
            </a:r>
            <a:r>
              <a:rPr lang="en-US" sz="1800" b="1" dirty="0"/>
              <a:t> Undergraduate Fellows Program Board member, and a recurring presenter at the National Conference on Race &amp; Ethnicity. </a:t>
            </a:r>
          </a:p>
        </p:txBody>
      </p:sp>
      <p:pic>
        <p:nvPicPr>
          <p:cNvPr id="5" name="Picture 4" descr="A picture containing person, person&#10;&#10;Description automatically generated">
            <a:extLst>
              <a:ext uri="{FF2B5EF4-FFF2-40B4-BE49-F238E27FC236}">
                <a16:creationId xmlns:a16="http://schemas.microsoft.com/office/drawing/2014/main" id="{0A15ED4B-85E0-40AC-9FE9-E00C24BBEA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1426029"/>
            <a:ext cx="2833007" cy="3777342"/>
          </a:xfrm>
          <a:prstGeom prst="rect">
            <a:avLst/>
          </a:prstGeom>
        </p:spPr>
      </p:pic>
    </p:spTree>
    <p:extLst>
      <p:ext uri="{BB962C8B-B14F-4D97-AF65-F5344CB8AC3E}">
        <p14:creationId xmlns:p14="http://schemas.microsoft.com/office/powerpoint/2010/main" val="407909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FB87-23DC-4E4B-A36A-06CD079BD0ED}"/>
              </a:ext>
            </a:extLst>
          </p:cNvPr>
          <p:cNvSpPr>
            <a:spLocks noGrp="1"/>
          </p:cNvSpPr>
          <p:nvPr>
            <p:ph type="title"/>
          </p:nvPr>
        </p:nvSpPr>
        <p:spPr/>
        <p:txBody>
          <a:bodyPr/>
          <a:lstStyle/>
          <a:p>
            <a:r>
              <a:rPr lang="en-US" dirty="0"/>
              <a:t>Contact us!	</a:t>
            </a:r>
          </a:p>
        </p:txBody>
      </p:sp>
      <p:sp>
        <p:nvSpPr>
          <p:cNvPr id="3" name="Content Placeholder 2">
            <a:extLst>
              <a:ext uri="{FF2B5EF4-FFF2-40B4-BE49-F238E27FC236}">
                <a16:creationId xmlns:a16="http://schemas.microsoft.com/office/drawing/2014/main" id="{E94B31BE-4CF8-43AE-8B1F-367DE777F761}"/>
              </a:ext>
            </a:extLst>
          </p:cNvPr>
          <p:cNvSpPr>
            <a:spLocks noGrp="1"/>
          </p:cNvSpPr>
          <p:nvPr>
            <p:ph idx="1"/>
          </p:nvPr>
        </p:nvSpPr>
        <p:spPr/>
        <p:txBody>
          <a:bodyPr/>
          <a:lstStyle/>
          <a:p>
            <a:pPr marL="0" lvl="0" indent="0">
              <a:buNone/>
            </a:pPr>
            <a:r>
              <a:rPr lang="en-US" dirty="0"/>
              <a:t>Evelyn Disla-Hernandez, </a:t>
            </a:r>
            <a:r>
              <a:rPr lang="en-US" dirty="0">
                <a:hlinkClick r:id="rId3"/>
              </a:rPr>
              <a:t>Evelyn.Disla-Hernandez@desales.edu</a:t>
            </a:r>
            <a:r>
              <a:rPr lang="en-US" dirty="0"/>
              <a:t> </a:t>
            </a:r>
          </a:p>
          <a:p>
            <a:pPr marL="0" indent="0">
              <a:buNone/>
            </a:pPr>
            <a:r>
              <a:rPr lang="en-US" dirty="0"/>
              <a:t>Tammi Hussey, </a:t>
            </a:r>
            <a:r>
              <a:rPr lang="en-US" u="sng" dirty="0">
                <a:hlinkClick r:id="rId4"/>
              </a:rPr>
              <a:t>Tammi.Hussey@shu.edu</a:t>
            </a:r>
            <a:endParaRPr lang="en-US" u="sng" dirty="0"/>
          </a:p>
          <a:p>
            <a:pPr marL="0" indent="0">
              <a:buNone/>
            </a:pPr>
            <a:r>
              <a:rPr lang="en-US" dirty="0" err="1"/>
              <a:t>Nu'Rodney</a:t>
            </a:r>
            <a:r>
              <a:rPr lang="en-US" dirty="0"/>
              <a:t> </a:t>
            </a:r>
            <a:r>
              <a:rPr lang="en-US" dirty="0" err="1"/>
              <a:t>Prad</a:t>
            </a:r>
            <a:r>
              <a:rPr lang="en-US" dirty="0"/>
              <a:t>, </a:t>
            </a:r>
            <a:r>
              <a:rPr lang="en-US" dirty="0">
                <a:hlinkClick r:id="rId5"/>
              </a:rPr>
              <a:t>Nprad@temple.edu</a:t>
            </a:r>
            <a:r>
              <a:rPr lang="en-US" dirty="0"/>
              <a:t> </a:t>
            </a:r>
          </a:p>
          <a:p>
            <a:pPr marL="0" indent="0">
              <a:buNone/>
            </a:pPr>
            <a:r>
              <a:rPr lang="en-US" dirty="0"/>
              <a:t>Darwin Morency, </a:t>
            </a:r>
            <a:r>
              <a:rPr lang="en-US" dirty="0">
                <a:hlinkClick r:id="rId6"/>
              </a:rPr>
              <a:t>Darwin.Morency@salliemae.com</a:t>
            </a:r>
            <a:endParaRPr lang="en-US" dirty="0"/>
          </a:p>
          <a:p>
            <a:pPr marL="0" lvl="0" indent="0">
              <a:buNone/>
            </a:pPr>
            <a:r>
              <a:rPr lang="en-US" dirty="0"/>
              <a:t>Keri Neidig, </a:t>
            </a:r>
            <a:r>
              <a:rPr lang="en-US" dirty="0">
                <a:hlinkClick r:id="rId7"/>
              </a:rPr>
              <a:t>Keri.Neidig@salliemae.com</a:t>
            </a:r>
            <a:endParaRPr lang="en-US" dirty="0"/>
          </a:p>
          <a:p>
            <a:pPr marL="0" lvl="0" indent="0">
              <a:buNone/>
            </a:pPr>
            <a:r>
              <a:rPr lang="en-US" dirty="0"/>
              <a:t>Melony Ohalek, </a:t>
            </a:r>
            <a:r>
              <a:rPr lang="en-US" dirty="0">
                <a:hlinkClick r:id="rId8"/>
              </a:rPr>
              <a:t>Melony.Ohalek@salliemae.com</a:t>
            </a:r>
            <a:r>
              <a:rPr lang="en-US" dirty="0"/>
              <a:t> </a:t>
            </a:r>
          </a:p>
          <a:p>
            <a:pPr lvl="1"/>
            <a:endParaRPr lang="en-US" dirty="0"/>
          </a:p>
          <a:p>
            <a:endParaRPr lang="en-US" dirty="0"/>
          </a:p>
        </p:txBody>
      </p:sp>
    </p:spTree>
    <p:extLst>
      <p:ext uri="{BB962C8B-B14F-4D97-AF65-F5344CB8AC3E}">
        <p14:creationId xmlns:p14="http://schemas.microsoft.com/office/powerpoint/2010/main" val="42385632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4CB84429E6A343BC6578E59173071D" ma:contentTypeVersion="13" ma:contentTypeDescription="Create a new document." ma:contentTypeScope="" ma:versionID="f24ac20261280626fdfd6571bbb09077">
  <xsd:schema xmlns:xsd="http://www.w3.org/2001/XMLSchema" xmlns:xs="http://www.w3.org/2001/XMLSchema" xmlns:p="http://schemas.microsoft.com/office/2006/metadata/properties" xmlns:ns3="dd062cf3-e0f4-44f5-a9a7-d5711ca7f640" xmlns:ns4="0f8f4ac9-885b-48b7-a773-98629bb9440e" targetNamespace="http://schemas.microsoft.com/office/2006/metadata/properties" ma:root="true" ma:fieldsID="30d26bbe57f132a78fc1a6a485c5ab7b" ns3:_="" ns4:_="">
    <xsd:import namespace="dd062cf3-e0f4-44f5-a9a7-d5711ca7f640"/>
    <xsd:import namespace="0f8f4ac9-885b-48b7-a773-98629bb9440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062cf3-e0f4-44f5-a9a7-d5711ca7f64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8f4ac9-885b-48b7-a773-98629bb9440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A79719-BACA-48B3-BF79-380CEDED9184}">
  <ds:schemaRefs>
    <ds:schemaRef ds:uri="http://schemas.microsoft.com/sharepoint/v3/contenttype/forms"/>
  </ds:schemaRefs>
</ds:datastoreItem>
</file>

<file path=customXml/itemProps2.xml><?xml version="1.0" encoding="utf-8"?>
<ds:datastoreItem xmlns:ds="http://schemas.openxmlformats.org/officeDocument/2006/customXml" ds:itemID="{C0318E47-506A-4100-9456-AFF46694784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85DD7CF-DF10-4D36-B889-567C14A71B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062cf3-e0f4-44f5-a9a7-d5711ca7f640"/>
    <ds:schemaRef ds:uri="0f8f4ac9-885b-48b7-a773-98629bb944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437</TotalTime>
  <Words>720</Words>
  <Application>Microsoft Office PowerPoint</Application>
  <PresentationFormat>Widescreen</PresentationFormat>
  <Paragraphs>49</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Montserrat</vt:lpstr>
      <vt:lpstr>Wingdings</vt:lpstr>
      <vt:lpstr>Office Theme</vt:lpstr>
      <vt:lpstr>Embracing Equity in Higher Education  on the College Campus and beyond</vt:lpstr>
      <vt:lpstr>Evelyn Disla-Hernandez, Associate Director of Financial Aid for Compliance &amp; Reconciliation, DeSales University </vt:lpstr>
      <vt:lpstr>Tammi Hussey, Associate Director of Financial Aid at Seton Hall University;  NJASFAA Co-chair of the Training and Professional Development and Diversity and Inclusion Committees</vt:lpstr>
      <vt:lpstr>Nu'Rodney Prad, Director - Student Engagement, for Temple's Institutional Diversity, Equity, Advocacy and Leadership (IDEAL) office</vt:lpstr>
      <vt:lpstr>Contact 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Beighley, Brian John</dc:creator>
  <cp:lastModifiedBy>Neidig, Keri</cp:lastModifiedBy>
  <cp:revision>11</cp:revision>
  <dcterms:created xsi:type="dcterms:W3CDTF">2021-08-12T16:27:37Z</dcterms:created>
  <dcterms:modified xsi:type="dcterms:W3CDTF">2021-10-08T14:17:55Z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0x010100FF4CB84429E6A343BC6578E59173071D</vt:lpwstr>
  </property>
</Properties>
</file>