
<file path=[Content_Types].xml><?xml version="1.0" encoding="utf-8"?>
<Types xmlns="http://schemas.openxmlformats.org/package/2006/content-types">
  <Override PartName="/ppt/slideMasters/slideMaster3.xml" ContentType="application/vnd.openxmlformats-officedocument.presentationml.slideMaster+xml"/>
  <Override PartName="/ppt/notesSlides/notesSlide2.xml" ContentType="application/vnd.openxmlformats-officedocument.presentationml.notesSlid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diagrams/layout3.xml" ContentType="application/vnd.openxmlformats-officedocument.drawingml.diagramLayout+xml"/>
  <Override PartName="/ppt/notesSlides/notesSlide9.xml" ContentType="application/vnd.openxmlformats-officedocument.presentationml.notesSlide+xml"/>
  <Default Extension="xlsx" ContentType="application/vnd.openxmlformats-officedocument.spreadsheetml.sheet"/>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diagrams/colors2.xml" ContentType="application/vnd.openxmlformats-officedocument.drawingml.diagramColors+xml"/>
  <Override PartName="/ppt/notesSlides/notesSlide3.xml" ContentType="application/vnd.openxmlformats-officedocument.presentationml.notesSlide+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slides/slide8.xml" ContentType="application/vnd.openxmlformats-officedocument.presentationml.slide+xml"/>
  <Override PartName="/ppt/diagrams/data1.xml" ContentType="application/vnd.openxmlformats-officedocument.drawingml.diagramData+xml"/>
  <Override PartName="/ppt/notesSlides/notesSlide4.xml" ContentType="application/vnd.openxmlformats-officedocument.presentationml.notesSlide+xml"/>
  <Override PartName="/ppt/diagrams/colors3.xml" ContentType="application/vnd.openxmlformats-officedocument.drawingml.diagramColors+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 id="2147483721" r:id="rId2"/>
    <p:sldMasterId id="2147483733" r:id="rId3"/>
  </p:sldMasterIdLst>
  <p:notesMasterIdLst>
    <p:notesMasterId r:id="rId24"/>
  </p:notesMasterIdLst>
  <p:sldIdLst>
    <p:sldId id="256" r:id="rId4"/>
    <p:sldId id="263" r:id="rId5"/>
    <p:sldId id="262"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996" y="46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lang val="en-US"/>
  <c:style val="3"/>
  <c:chart>
    <c:autoTitleDeleted val="1"/>
    <c:plotArea>
      <c:layout>
        <c:manualLayout>
          <c:layoutTarget val="inner"/>
          <c:xMode val="edge"/>
          <c:yMode val="edge"/>
          <c:x val="2.2372845355319419E-2"/>
          <c:y val="4.6706268083623034E-2"/>
          <c:w val="0.63666499142961475"/>
          <c:h val="0.78110784547110901"/>
        </c:manualLayout>
      </c:layout>
      <c:doughnutChart>
        <c:varyColors val="1"/>
        <c:ser>
          <c:idx val="0"/>
          <c:order val="0"/>
          <c:tx>
            <c:strRef>
              <c:f>Sheet1!$B$1</c:f>
              <c:strCache>
                <c:ptCount val="1"/>
                <c:pt idx="0">
                  <c:v>Sales</c:v>
                </c:pt>
              </c:strCache>
            </c:strRef>
          </c:tx>
          <c:cat>
            <c:strRef>
              <c:f>Sheet1!$A$2:$A$3</c:f>
              <c:strCache>
                <c:ptCount val="2"/>
                <c:pt idx="0">
                  <c:v>Private</c:v>
                </c:pt>
                <c:pt idx="1">
                  <c:v>Federal</c:v>
                </c:pt>
              </c:strCache>
            </c:strRef>
          </c:cat>
          <c:val>
            <c:numRef>
              <c:f>Sheet1!$B$2:$B$3</c:f>
              <c:numCache>
                <c:formatCode>General</c:formatCode>
                <c:ptCount val="2"/>
                <c:pt idx="0">
                  <c:v>7</c:v>
                </c:pt>
                <c:pt idx="1">
                  <c:v>93</c:v>
                </c:pt>
              </c:numCache>
            </c:numRef>
          </c:val>
        </c:ser>
        <c:dLbls/>
        <c:firstSliceAng val="0"/>
        <c:holeSize val="50"/>
      </c:doughnutChart>
    </c:plotArea>
    <c:legend>
      <c:legendPos val="r"/>
      <c:layout/>
    </c:legend>
    <c:plotVisOnly val="1"/>
    <c:dispBlanksAs val="zero"/>
  </c:chart>
  <c:txPr>
    <a:bodyPr/>
    <a:lstStyle/>
    <a:p>
      <a:pPr>
        <a:defRPr sz="1800"/>
      </a:pPr>
      <a:endParaRPr lang="en-US"/>
    </a:p>
  </c:txPr>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BA4BFE3-4EBF-4434-9FB5-4F566F6EF321}"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76728935-13A6-41EE-8238-D57C662C13A0}">
      <dgm:prSet phldrT="[Text]" custT="1"/>
      <dgm:spPr/>
      <dgm:t>
        <a:bodyPr/>
        <a:lstStyle/>
        <a:p>
          <a:r>
            <a:rPr lang="en-US" sz="2000" b="1" dirty="0" smtClean="0">
              <a:solidFill>
                <a:schemeClr val="tx1"/>
              </a:solidFill>
              <a:effectLst>
                <a:outerShdw blurRad="38100" dist="38100" dir="2700000" algn="tl">
                  <a:srgbClr val="000000">
                    <a:alpha val="43137"/>
                  </a:srgbClr>
                </a:outerShdw>
              </a:effectLst>
            </a:rPr>
            <a:t>Federal Debt</a:t>
          </a:r>
          <a:endParaRPr lang="en-US" sz="2000" b="1" dirty="0">
            <a:solidFill>
              <a:schemeClr val="tx1"/>
            </a:solidFill>
            <a:effectLst>
              <a:outerShdw blurRad="38100" dist="38100" dir="2700000" algn="tl">
                <a:srgbClr val="000000">
                  <a:alpha val="43137"/>
                </a:srgbClr>
              </a:outerShdw>
            </a:effectLst>
          </a:endParaRPr>
        </a:p>
      </dgm:t>
    </dgm:pt>
    <dgm:pt modelId="{A0CCB78E-12A7-43E0-86A1-04ADDF6C8AD6}" type="parTrans" cxnId="{B10B5A7B-7635-4C68-8929-A0422365FF13}">
      <dgm:prSet/>
      <dgm:spPr/>
      <dgm:t>
        <a:bodyPr/>
        <a:lstStyle/>
        <a:p>
          <a:endParaRPr lang="en-US" sz="1600"/>
        </a:p>
      </dgm:t>
    </dgm:pt>
    <dgm:pt modelId="{4BB3ABD4-89B4-44EE-AE01-B05CF6F335E1}" type="sibTrans" cxnId="{B10B5A7B-7635-4C68-8929-A0422365FF13}">
      <dgm:prSet/>
      <dgm:spPr/>
      <dgm:t>
        <a:bodyPr/>
        <a:lstStyle/>
        <a:p>
          <a:endParaRPr lang="en-US" sz="1600"/>
        </a:p>
      </dgm:t>
    </dgm:pt>
    <dgm:pt modelId="{B64C51F9-8D9C-4EAA-86E8-E19DAD0EFE8C}">
      <dgm:prSet phldrT="[Text]" custT="1"/>
      <dgm:spPr/>
      <dgm:t>
        <a:bodyPr/>
        <a:lstStyle/>
        <a:p>
          <a:r>
            <a:rPr lang="en-US" sz="1400" dirty="0" smtClean="0"/>
            <a:t>The Federal Direct Consolidation Loan Program currently offers borrowers the opportunity to consolidate only existing Federal loans.</a:t>
          </a:r>
          <a:endParaRPr lang="en-US" sz="1400" dirty="0"/>
        </a:p>
      </dgm:t>
    </dgm:pt>
    <dgm:pt modelId="{36672AE8-84B4-4217-9ED4-4ACB725E69A5}" type="parTrans" cxnId="{B7ED803C-E57B-4D81-825E-03BA58D51BE8}">
      <dgm:prSet/>
      <dgm:spPr/>
      <dgm:t>
        <a:bodyPr/>
        <a:lstStyle/>
        <a:p>
          <a:endParaRPr lang="en-US" sz="1600"/>
        </a:p>
      </dgm:t>
    </dgm:pt>
    <dgm:pt modelId="{ED9CD426-C415-4FE9-ABB1-7FAEC33E3859}" type="sibTrans" cxnId="{B7ED803C-E57B-4D81-825E-03BA58D51BE8}">
      <dgm:prSet/>
      <dgm:spPr/>
      <dgm:t>
        <a:bodyPr/>
        <a:lstStyle/>
        <a:p>
          <a:endParaRPr lang="en-US" sz="1600"/>
        </a:p>
      </dgm:t>
    </dgm:pt>
    <dgm:pt modelId="{98670EE9-3386-4A0F-B0AA-6CF862600C48}">
      <dgm:prSet phldrT="[Text]" custT="1"/>
      <dgm:spPr/>
      <dgm:t>
        <a:bodyPr/>
        <a:lstStyle/>
        <a:p>
          <a:r>
            <a:rPr lang="en-US" sz="1400" dirty="0" smtClean="0"/>
            <a:t>This program is not credit based, and continues to offer the federal loan benefits.</a:t>
          </a:r>
          <a:endParaRPr lang="en-US" sz="1400" dirty="0"/>
        </a:p>
      </dgm:t>
    </dgm:pt>
    <dgm:pt modelId="{77365F3C-FB2C-4E6F-9EB7-DBA804750CDC}" type="parTrans" cxnId="{B93C0C3D-55AE-4614-9627-7A5BB5C00E81}">
      <dgm:prSet/>
      <dgm:spPr/>
      <dgm:t>
        <a:bodyPr/>
        <a:lstStyle/>
        <a:p>
          <a:endParaRPr lang="en-US" sz="1600"/>
        </a:p>
      </dgm:t>
    </dgm:pt>
    <dgm:pt modelId="{DF5F6AAE-75AA-4E2B-BF08-D9562398EA18}" type="sibTrans" cxnId="{B93C0C3D-55AE-4614-9627-7A5BB5C00E81}">
      <dgm:prSet/>
      <dgm:spPr/>
      <dgm:t>
        <a:bodyPr/>
        <a:lstStyle/>
        <a:p>
          <a:endParaRPr lang="en-US" sz="1600"/>
        </a:p>
      </dgm:t>
    </dgm:pt>
    <dgm:pt modelId="{F63020F8-8C82-409C-81A2-60B4474FCAB9}">
      <dgm:prSet phldrT="[Text]" custT="1"/>
      <dgm:spPr/>
      <dgm:t>
        <a:bodyPr/>
        <a:lstStyle/>
        <a:p>
          <a:r>
            <a:rPr lang="en-US" sz="2000" b="1" dirty="0" smtClean="0">
              <a:solidFill>
                <a:schemeClr val="tx1"/>
              </a:solidFill>
              <a:effectLst>
                <a:outerShdw blurRad="38100" dist="38100" dir="2700000" algn="tl">
                  <a:srgbClr val="000000">
                    <a:alpha val="43137"/>
                  </a:srgbClr>
                </a:outerShdw>
              </a:effectLst>
            </a:rPr>
            <a:t>Private Debt</a:t>
          </a:r>
          <a:endParaRPr lang="en-US" sz="2000" b="1" dirty="0">
            <a:solidFill>
              <a:schemeClr val="tx1"/>
            </a:solidFill>
            <a:effectLst>
              <a:outerShdw blurRad="38100" dist="38100" dir="2700000" algn="tl">
                <a:srgbClr val="000000">
                  <a:alpha val="43137"/>
                </a:srgbClr>
              </a:outerShdw>
            </a:effectLst>
          </a:endParaRPr>
        </a:p>
      </dgm:t>
    </dgm:pt>
    <dgm:pt modelId="{4E878331-63BD-4AD4-8877-54C9A13E0E44}" type="parTrans" cxnId="{27D93FA9-82F9-4575-A5FD-0A4D0823FB2E}">
      <dgm:prSet/>
      <dgm:spPr/>
      <dgm:t>
        <a:bodyPr/>
        <a:lstStyle/>
        <a:p>
          <a:endParaRPr lang="en-US" sz="1600"/>
        </a:p>
      </dgm:t>
    </dgm:pt>
    <dgm:pt modelId="{096AA49D-4F37-4ECC-AC11-B5C8FD773A5C}" type="sibTrans" cxnId="{27D93FA9-82F9-4575-A5FD-0A4D0823FB2E}">
      <dgm:prSet/>
      <dgm:spPr/>
      <dgm:t>
        <a:bodyPr/>
        <a:lstStyle/>
        <a:p>
          <a:endParaRPr lang="en-US" sz="1600"/>
        </a:p>
      </dgm:t>
    </dgm:pt>
    <dgm:pt modelId="{A7114922-F832-41AA-800C-88BE56533C73}">
      <dgm:prSet phldrT="[Text]" custT="1"/>
      <dgm:spPr/>
      <dgm:t>
        <a:bodyPr/>
        <a:lstStyle/>
        <a:p>
          <a:r>
            <a:rPr lang="en-US" sz="1400" dirty="0" smtClean="0"/>
            <a:t>Private Debt can be consolidated with a number of banks, local credit unions, peer lending networks and by utilizing collateral such as a Home Equity loan.</a:t>
          </a:r>
          <a:endParaRPr lang="en-US" sz="1400" dirty="0"/>
        </a:p>
      </dgm:t>
    </dgm:pt>
    <dgm:pt modelId="{FF9B081A-99CB-43AF-8DA5-ED143326ED2C}" type="parTrans" cxnId="{D1C94291-6E1B-4C55-85F8-6B29946A7D32}">
      <dgm:prSet/>
      <dgm:spPr/>
      <dgm:t>
        <a:bodyPr/>
        <a:lstStyle/>
        <a:p>
          <a:endParaRPr lang="en-US" sz="1600"/>
        </a:p>
      </dgm:t>
    </dgm:pt>
    <dgm:pt modelId="{C03668E6-2B94-48A6-9DF3-0985A5BC31A7}" type="sibTrans" cxnId="{D1C94291-6E1B-4C55-85F8-6B29946A7D32}">
      <dgm:prSet/>
      <dgm:spPr/>
      <dgm:t>
        <a:bodyPr/>
        <a:lstStyle/>
        <a:p>
          <a:endParaRPr lang="en-US" sz="1600"/>
        </a:p>
      </dgm:t>
    </dgm:pt>
    <dgm:pt modelId="{0BC98B1F-F364-45BA-9391-27EE4348B747}">
      <dgm:prSet phldrT="[Text]" custT="1"/>
      <dgm:spPr/>
      <dgm:t>
        <a:bodyPr/>
        <a:lstStyle/>
        <a:p>
          <a:r>
            <a:rPr lang="en-US" sz="1400" dirty="0" smtClean="0"/>
            <a:t>Applications are typically credit based and may offer more attractive rates for well qualified borrowers.</a:t>
          </a:r>
          <a:endParaRPr lang="en-US" sz="1400" dirty="0"/>
        </a:p>
      </dgm:t>
    </dgm:pt>
    <dgm:pt modelId="{AAD1D346-1A4E-4FED-8B84-067E1E53C7A2}" type="parTrans" cxnId="{9067C49F-109B-4045-B460-F7EF7411AD44}">
      <dgm:prSet/>
      <dgm:spPr/>
      <dgm:t>
        <a:bodyPr/>
        <a:lstStyle/>
        <a:p>
          <a:endParaRPr lang="en-US" sz="1600"/>
        </a:p>
      </dgm:t>
    </dgm:pt>
    <dgm:pt modelId="{22A4AC01-D746-4C39-9C27-62A97FD7FF5D}" type="sibTrans" cxnId="{9067C49F-109B-4045-B460-F7EF7411AD44}">
      <dgm:prSet/>
      <dgm:spPr/>
      <dgm:t>
        <a:bodyPr/>
        <a:lstStyle/>
        <a:p>
          <a:endParaRPr lang="en-US" sz="1600"/>
        </a:p>
      </dgm:t>
    </dgm:pt>
    <dgm:pt modelId="{540755F9-B2FE-4EDF-86A6-06A786CE9E8D}">
      <dgm:prSet phldrT="[Text]" custT="1"/>
      <dgm:spPr/>
      <dgm:t>
        <a:bodyPr/>
        <a:lstStyle/>
        <a:p>
          <a:r>
            <a:rPr lang="en-US" sz="2000" b="1" dirty="0" smtClean="0">
              <a:solidFill>
                <a:schemeClr val="tx1"/>
              </a:solidFill>
              <a:effectLst>
                <a:outerShdw blurRad="38100" dist="38100" dir="2700000" algn="tl">
                  <a:srgbClr val="000000">
                    <a:alpha val="43137"/>
                  </a:srgbClr>
                </a:outerShdw>
              </a:effectLst>
            </a:rPr>
            <a:t>Federal and Private</a:t>
          </a:r>
          <a:endParaRPr lang="en-US" sz="2000" b="1" dirty="0">
            <a:solidFill>
              <a:schemeClr val="tx1"/>
            </a:solidFill>
            <a:effectLst>
              <a:outerShdw blurRad="38100" dist="38100" dir="2700000" algn="tl">
                <a:srgbClr val="000000">
                  <a:alpha val="43137"/>
                </a:srgbClr>
              </a:outerShdw>
            </a:effectLst>
          </a:endParaRPr>
        </a:p>
      </dgm:t>
    </dgm:pt>
    <dgm:pt modelId="{5D5EB418-E440-4B81-876E-4C95AD50AE10}" type="parTrans" cxnId="{10E65BC0-28CC-4265-A53D-38F64EF85906}">
      <dgm:prSet/>
      <dgm:spPr/>
      <dgm:t>
        <a:bodyPr/>
        <a:lstStyle/>
        <a:p>
          <a:endParaRPr lang="en-US" sz="1600"/>
        </a:p>
      </dgm:t>
    </dgm:pt>
    <dgm:pt modelId="{37263270-A65F-456D-BEA5-4BA67B3CA0EC}" type="sibTrans" cxnId="{10E65BC0-28CC-4265-A53D-38F64EF85906}">
      <dgm:prSet/>
      <dgm:spPr/>
      <dgm:t>
        <a:bodyPr/>
        <a:lstStyle/>
        <a:p>
          <a:endParaRPr lang="en-US" sz="1600"/>
        </a:p>
      </dgm:t>
    </dgm:pt>
    <dgm:pt modelId="{35E77DED-9721-4AA2-A3DA-ECC00E3FF784}">
      <dgm:prSet phldrT="[Text]" custT="1"/>
      <dgm:spPr/>
      <dgm:t>
        <a:bodyPr/>
        <a:lstStyle/>
        <a:p>
          <a:endParaRPr lang="en-US" sz="1400" dirty="0"/>
        </a:p>
      </dgm:t>
    </dgm:pt>
    <dgm:pt modelId="{6AE3BCA9-72FE-4766-86CA-0CB8391294D1}" type="parTrans" cxnId="{86DDE122-6B15-43A2-BD95-A76B104CC913}">
      <dgm:prSet/>
      <dgm:spPr/>
      <dgm:t>
        <a:bodyPr/>
        <a:lstStyle/>
        <a:p>
          <a:endParaRPr lang="en-US"/>
        </a:p>
      </dgm:t>
    </dgm:pt>
    <dgm:pt modelId="{7AFADF13-411B-43CA-B830-E6CB752D84F0}" type="sibTrans" cxnId="{86DDE122-6B15-43A2-BD95-A76B104CC913}">
      <dgm:prSet/>
      <dgm:spPr/>
      <dgm:t>
        <a:bodyPr/>
        <a:lstStyle/>
        <a:p>
          <a:endParaRPr lang="en-US"/>
        </a:p>
      </dgm:t>
    </dgm:pt>
    <dgm:pt modelId="{53046CA3-91E8-4DDA-9593-25CA9CDC4C6D}">
      <dgm:prSet phldrT="[Text]" custT="1"/>
      <dgm:spPr/>
      <dgm:t>
        <a:bodyPr/>
        <a:lstStyle/>
        <a:p>
          <a:endParaRPr lang="en-US" sz="1600" dirty="0"/>
        </a:p>
      </dgm:t>
    </dgm:pt>
    <dgm:pt modelId="{30E0B256-7C52-4C0A-A139-5BC413E50699}" type="parTrans" cxnId="{5939102E-3FF9-414D-BA27-6D4DCDD18DE2}">
      <dgm:prSet/>
      <dgm:spPr/>
      <dgm:t>
        <a:bodyPr/>
        <a:lstStyle/>
        <a:p>
          <a:endParaRPr lang="en-US"/>
        </a:p>
      </dgm:t>
    </dgm:pt>
    <dgm:pt modelId="{183D26DF-B204-43BA-B0F6-D11C5409873A}" type="sibTrans" cxnId="{5939102E-3FF9-414D-BA27-6D4DCDD18DE2}">
      <dgm:prSet/>
      <dgm:spPr/>
      <dgm:t>
        <a:bodyPr/>
        <a:lstStyle/>
        <a:p>
          <a:endParaRPr lang="en-US"/>
        </a:p>
      </dgm:t>
    </dgm:pt>
    <dgm:pt modelId="{F3CF08D8-B773-4936-A0AA-7977A05675D8}">
      <dgm:prSet phldrT="[Text]" custT="1"/>
      <dgm:spPr/>
      <dgm:t>
        <a:bodyPr/>
        <a:lstStyle/>
        <a:p>
          <a:endParaRPr lang="en-US" sz="1600" dirty="0"/>
        </a:p>
      </dgm:t>
    </dgm:pt>
    <dgm:pt modelId="{0B7128EA-47C0-4B9C-BEBD-D4720A0EF7F5}" type="parTrans" cxnId="{3AFD6FD1-A78C-4B7A-A752-1BF084E549DE}">
      <dgm:prSet/>
      <dgm:spPr/>
      <dgm:t>
        <a:bodyPr/>
        <a:lstStyle/>
        <a:p>
          <a:endParaRPr lang="en-US"/>
        </a:p>
      </dgm:t>
    </dgm:pt>
    <dgm:pt modelId="{BF17A8CB-A7BE-4846-BE73-1D5E52066F02}" type="sibTrans" cxnId="{3AFD6FD1-A78C-4B7A-A752-1BF084E549DE}">
      <dgm:prSet/>
      <dgm:spPr/>
      <dgm:t>
        <a:bodyPr/>
        <a:lstStyle/>
        <a:p>
          <a:endParaRPr lang="en-US"/>
        </a:p>
      </dgm:t>
    </dgm:pt>
    <dgm:pt modelId="{4D7C575C-084C-4B85-B2A2-DE8F86700A3C}">
      <dgm:prSet phldrT="[Text]" custT="1"/>
      <dgm:spPr/>
      <dgm:t>
        <a:bodyPr/>
        <a:lstStyle/>
        <a:p>
          <a:endParaRPr lang="en-US" sz="1400" dirty="0"/>
        </a:p>
      </dgm:t>
    </dgm:pt>
    <dgm:pt modelId="{3D92064B-E027-46B6-B617-FB6E77F04102}" type="parTrans" cxnId="{FDC4F67A-FA4A-4223-A2BF-71B2687AAA62}">
      <dgm:prSet/>
      <dgm:spPr/>
      <dgm:t>
        <a:bodyPr/>
        <a:lstStyle/>
        <a:p>
          <a:endParaRPr lang="en-US"/>
        </a:p>
      </dgm:t>
    </dgm:pt>
    <dgm:pt modelId="{1F8E964F-42AC-4A0C-863A-471F9FD9F4DD}" type="sibTrans" cxnId="{FDC4F67A-FA4A-4223-A2BF-71B2687AAA62}">
      <dgm:prSet/>
      <dgm:spPr/>
      <dgm:t>
        <a:bodyPr/>
        <a:lstStyle/>
        <a:p>
          <a:endParaRPr lang="en-US"/>
        </a:p>
      </dgm:t>
    </dgm:pt>
    <dgm:pt modelId="{4BD1F459-EE4D-4666-8908-AD77F93E1D4D}">
      <dgm:prSet phldrT="[Text]" custT="1"/>
      <dgm:spPr/>
      <dgm:t>
        <a:bodyPr/>
        <a:lstStyle/>
        <a:p>
          <a:endParaRPr lang="en-US" sz="1400" dirty="0"/>
        </a:p>
      </dgm:t>
    </dgm:pt>
    <dgm:pt modelId="{7BA30786-4EAB-48B7-AC91-6ACBD7F42828}" type="parTrans" cxnId="{83805B26-DA6E-4D3F-8B92-31BED021EF68}">
      <dgm:prSet/>
      <dgm:spPr/>
      <dgm:t>
        <a:bodyPr/>
        <a:lstStyle/>
        <a:p>
          <a:endParaRPr lang="en-US"/>
        </a:p>
      </dgm:t>
    </dgm:pt>
    <dgm:pt modelId="{5DC7AFBB-0397-4F40-AFC6-18E87D4AC48A}" type="sibTrans" cxnId="{83805B26-DA6E-4D3F-8B92-31BED021EF68}">
      <dgm:prSet/>
      <dgm:spPr/>
      <dgm:t>
        <a:bodyPr/>
        <a:lstStyle/>
        <a:p>
          <a:endParaRPr lang="en-US"/>
        </a:p>
      </dgm:t>
    </dgm:pt>
    <dgm:pt modelId="{942BD94C-9212-4D82-AF8A-25C95D583020}">
      <dgm:prSet phldrT="[Text]" custT="1"/>
      <dgm:spPr/>
      <dgm:t>
        <a:bodyPr/>
        <a:lstStyle/>
        <a:p>
          <a:r>
            <a:rPr lang="en-US" sz="1400" dirty="0" smtClean="0"/>
            <a:t>Ability to refinance BOTH federal and private debt, to reduce interest rate, lower payment, decrease or extend payment period.</a:t>
          </a:r>
          <a:endParaRPr lang="en-US" sz="1400" dirty="0"/>
        </a:p>
      </dgm:t>
    </dgm:pt>
    <dgm:pt modelId="{3C36C2AE-267A-4F48-855B-2AD99693CC7B}" type="parTrans" cxnId="{6D880913-8F72-4FE2-8474-81FCBC6AC464}">
      <dgm:prSet/>
      <dgm:spPr/>
      <dgm:t>
        <a:bodyPr/>
        <a:lstStyle/>
        <a:p>
          <a:endParaRPr lang="en-US"/>
        </a:p>
      </dgm:t>
    </dgm:pt>
    <dgm:pt modelId="{E2E7BE34-E7BA-46E5-883F-0E86782017E5}" type="sibTrans" cxnId="{6D880913-8F72-4FE2-8474-81FCBC6AC464}">
      <dgm:prSet/>
      <dgm:spPr/>
      <dgm:t>
        <a:bodyPr/>
        <a:lstStyle/>
        <a:p>
          <a:endParaRPr lang="en-US"/>
        </a:p>
      </dgm:t>
    </dgm:pt>
    <dgm:pt modelId="{AC2E1091-DCF2-4072-8A9F-9C6B05E4B668}" type="pres">
      <dgm:prSet presAssocID="{6BA4BFE3-4EBF-4434-9FB5-4F566F6EF321}" presName="Name0" presStyleCnt="0">
        <dgm:presLayoutVars>
          <dgm:dir/>
          <dgm:animLvl val="lvl"/>
          <dgm:resizeHandles val="exact"/>
        </dgm:presLayoutVars>
      </dgm:prSet>
      <dgm:spPr/>
      <dgm:t>
        <a:bodyPr/>
        <a:lstStyle/>
        <a:p>
          <a:endParaRPr lang="en-US"/>
        </a:p>
      </dgm:t>
    </dgm:pt>
    <dgm:pt modelId="{A724FFD0-2AEA-44E6-9B98-F8CE3B579C25}" type="pres">
      <dgm:prSet presAssocID="{76728935-13A6-41EE-8238-D57C662C13A0}" presName="composite" presStyleCnt="0"/>
      <dgm:spPr/>
    </dgm:pt>
    <dgm:pt modelId="{67513F84-46F7-433F-AD0C-BB3486D89D20}" type="pres">
      <dgm:prSet presAssocID="{76728935-13A6-41EE-8238-D57C662C13A0}" presName="parTx" presStyleLbl="alignNode1" presStyleIdx="0" presStyleCnt="3">
        <dgm:presLayoutVars>
          <dgm:chMax val="0"/>
          <dgm:chPref val="0"/>
          <dgm:bulletEnabled val="1"/>
        </dgm:presLayoutVars>
      </dgm:prSet>
      <dgm:spPr/>
      <dgm:t>
        <a:bodyPr/>
        <a:lstStyle/>
        <a:p>
          <a:endParaRPr lang="en-US"/>
        </a:p>
      </dgm:t>
    </dgm:pt>
    <dgm:pt modelId="{3E6E32FA-C58A-486A-8306-1E8E2A9BB8AE}" type="pres">
      <dgm:prSet presAssocID="{76728935-13A6-41EE-8238-D57C662C13A0}" presName="desTx" presStyleLbl="alignAccFollowNode1" presStyleIdx="0" presStyleCnt="3">
        <dgm:presLayoutVars>
          <dgm:bulletEnabled val="1"/>
        </dgm:presLayoutVars>
      </dgm:prSet>
      <dgm:spPr/>
      <dgm:t>
        <a:bodyPr/>
        <a:lstStyle/>
        <a:p>
          <a:endParaRPr lang="en-US"/>
        </a:p>
      </dgm:t>
    </dgm:pt>
    <dgm:pt modelId="{A0CA11BF-6C3B-457F-AD60-DBA4B23C1F7F}" type="pres">
      <dgm:prSet presAssocID="{4BB3ABD4-89B4-44EE-AE01-B05CF6F335E1}" presName="space" presStyleCnt="0"/>
      <dgm:spPr/>
    </dgm:pt>
    <dgm:pt modelId="{4D5A972C-8777-4A8F-9E25-268496FC8EC9}" type="pres">
      <dgm:prSet presAssocID="{F63020F8-8C82-409C-81A2-60B4474FCAB9}" presName="composite" presStyleCnt="0"/>
      <dgm:spPr/>
    </dgm:pt>
    <dgm:pt modelId="{6F849587-233C-4265-BBAE-CA0AF68A0F51}" type="pres">
      <dgm:prSet presAssocID="{F63020F8-8C82-409C-81A2-60B4474FCAB9}" presName="parTx" presStyleLbl="alignNode1" presStyleIdx="1" presStyleCnt="3">
        <dgm:presLayoutVars>
          <dgm:chMax val="0"/>
          <dgm:chPref val="0"/>
          <dgm:bulletEnabled val="1"/>
        </dgm:presLayoutVars>
      </dgm:prSet>
      <dgm:spPr/>
      <dgm:t>
        <a:bodyPr/>
        <a:lstStyle/>
        <a:p>
          <a:endParaRPr lang="en-US"/>
        </a:p>
      </dgm:t>
    </dgm:pt>
    <dgm:pt modelId="{E6AAA3DB-CBF9-4851-BB08-8ED154B50C2B}" type="pres">
      <dgm:prSet presAssocID="{F63020F8-8C82-409C-81A2-60B4474FCAB9}" presName="desTx" presStyleLbl="alignAccFollowNode1" presStyleIdx="1" presStyleCnt="3">
        <dgm:presLayoutVars>
          <dgm:bulletEnabled val="1"/>
        </dgm:presLayoutVars>
      </dgm:prSet>
      <dgm:spPr/>
      <dgm:t>
        <a:bodyPr/>
        <a:lstStyle/>
        <a:p>
          <a:endParaRPr lang="en-US"/>
        </a:p>
      </dgm:t>
    </dgm:pt>
    <dgm:pt modelId="{4B5B4B0A-BB18-4752-B8C1-688571A848DE}" type="pres">
      <dgm:prSet presAssocID="{096AA49D-4F37-4ECC-AC11-B5C8FD773A5C}" presName="space" presStyleCnt="0"/>
      <dgm:spPr/>
    </dgm:pt>
    <dgm:pt modelId="{463FCD65-0922-4E01-8F7A-AA077C60FA07}" type="pres">
      <dgm:prSet presAssocID="{540755F9-B2FE-4EDF-86A6-06A786CE9E8D}" presName="composite" presStyleCnt="0"/>
      <dgm:spPr/>
    </dgm:pt>
    <dgm:pt modelId="{43D8A2D3-A5F5-451C-B1A4-8D0D28638AA0}" type="pres">
      <dgm:prSet presAssocID="{540755F9-B2FE-4EDF-86A6-06A786CE9E8D}" presName="parTx" presStyleLbl="alignNode1" presStyleIdx="2" presStyleCnt="3">
        <dgm:presLayoutVars>
          <dgm:chMax val="0"/>
          <dgm:chPref val="0"/>
          <dgm:bulletEnabled val="1"/>
        </dgm:presLayoutVars>
      </dgm:prSet>
      <dgm:spPr/>
      <dgm:t>
        <a:bodyPr/>
        <a:lstStyle/>
        <a:p>
          <a:endParaRPr lang="en-US"/>
        </a:p>
      </dgm:t>
    </dgm:pt>
    <dgm:pt modelId="{7E27E7C5-3205-4AA0-B9B1-4D6B94FBBBDB}" type="pres">
      <dgm:prSet presAssocID="{540755F9-B2FE-4EDF-86A6-06A786CE9E8D}" presName="desTx" presStyleLbl="alignAccFollowNode1" presStyleIdx="2" presStyleCnt="3" custLinFactNeighborY="49">
        <dgm:presLayoutVars>
          <dgm:bulletEnabled val="1"/>
        </dgm:presLayoutVars>
      </dgm:prSet>
      <dgm:spPr/>
      <dgm:t>
        <a:bodyPr/>
        <a:lstStyle/>
        <a:p>
          <a:endParaRPr lang="en-US"/>
        </a:p>
      </dgm:t>
    </dgm:pt>
  </dgm:ptLst>
  <dgm:cxnLst>
    <dgm:cxn modelId="{86DDE122-6B15-43A2-BD95-A76B104CC913}" srcId="{76728935-13A6-41EE-8238-D57C662C13A0}" destId="{35E77DED-9721-4AA2-A3DA-ECC00E3FF784}" srcOrd="2" destOrd="0" parTransId="{6AE3BCA9-72FE-4766-86CA-0CB8391294D1}" sibTransId="{7AFADF13-411B-43CA-B830-E6CB752D84F0}"/>
    <dgm:cxn modelId="{818823B7-E0DD-4A65-B249-074F6AF217F1}" type="presOf" srcId="{4D7C575C-084C-4B85-B2A2-DE8F86700A3C}" destId="{E6AAA3DB-CBF9-4851-BB08-8ED154B50C2B}" srcOrd="0" destOrd="2" presId="urn:microsoft.com/office/officeart/2005/8/layout/hList1"/>
    <dgm:cxn modelId="{0CD2660C-48CD-4199-8ECF-9BDA4B565912}" type="presOf" srcId="{35E77DED-9721-4AA2-A3DA-ECC00E3FF784}" destId="{3E6E32FA-C58A-486A-8306-1E8E2A9BB8AE}" srcOrd="0" destOrd="2" presId="urn:microsoft.com/office/officeart/2005/8/layout/hList1"/>
    <dgm:cxn modelId="{9D1B09C3-738B-40BB-952C-74CA7522117A}" type="presOf" srcId="{76728935-13A6-41EE-8238-D57C662C13A0}" destId="{67513F84-46F7-433F-AD0C-BB3486D89D20}" srcOrd="0" destOrd="0" presId="urn:microsoft.com/office/officeart/2005/8/layout/hList1"/>
    <dgm:cxn modelId="{10E65BC0-28CC-4265-A53D-38F64EF85906}" srcId="{6BA4BFE3-4EBF-4434-9FB5-4F566F6EF321}" destId="{540755F9-B2FE-4EDF-86A6-06A786CE9E8D}" srcOrd="2" destOrd="0" parTransId="{5D5EB418-E440-4B81-876E-4C95AD50AE10}" sibTransId="{37263270-A65F-456D-BEA5-4BA67B3CA0EC}"/>
    <dgm:cxn modelId="{9067C49F-109B-4045-B460-F7EF7411AD44}" srcId="{F63020F8-8C82-409C-81A2-60B4474FCAB9}" destId="{0BC98B1F-F364-45BA-9391-27EE4348B747}" srcOrd="3" destOrd="0" parTransId="{AAD1D346-1A4E-4FED-8B84-067E1E53C7A2}" sibTransId="{22A4AC01-D746-4C39-9C27-62A97FD7FF5D}"/>
    <dgm:cxn modelId="{0F35AABA-EA82-489A-8C01-D7B1AE295C42}" type="presOf" srcId="{F63020F8-8C82-409C-81A2-60B4474FCAB9}" destId="{6F849587-233C-4265-BBAE-CA0AF68A0F51}" srcOrd="0" destOrd="0" presId="urn:microsoft.com/office/officeart/2005/8/layout/hList1"/>
    <dgm:cxn modelId="{95639C14-A243-45D7-B2CB-7D8A5B61BC77}" type="presOf" srcId="{F3CF08D8-B773-4936-A0AA-7977A05675D8}" destId="{E6AAA3DB-CBF9-4851-BB08-8ED154B50C2B}" srcOrd="0" destOrd="0" presId="urn:microsoft.com/office/officeart/2005/8/layout/hList1"/>
    <dgm:cxn modelId="{B7ED803C-E57B-4D81-825E-03BA58D51BE8}" srcId="{76728935-13A6-41EE-8238-D57C662C13A0}" destId="{B64C51F9-8D9C-4EAA-86E8-E19DAD0EFE8C}" srcOrd="1" destOrd="0" parTransId="{36672AE8-84B4-4217-9ED4-4ACB725E69A5}" sibTransId="{ED9CD426-C415-4FE9-ABB1-7FAEC33E3859}"/>
    <dgm:cxn modelId="{D401CE9B-1969-45D9-AA92-5CB24D714AA2}" type="presOf" srcId="{4BD1F459-EE4D-4666-8908-AD77F93E1D4D}" destId="{7E27E7C5-3205-4AA0-B9B1-4D6B94FBBBDB}" srcOrd="0" destOrd="0" presId="urn:microsoft.com/office/officeart/2005/8/layout/hList1"/>
    <dgm:cxn modelId="{0FE18C40-46C3-452F-919E-51CE2F37B94C}" type="presOf" srcId="{942BD94C-9212-4D82-AF8A-25C95D583020}" destId="{7E27E7C5-3205-4AA0-B9B1-4D6B94FBBBDB}" srcOrd="0" destOrd="1" presId="urn:microsoft.com/office/officeart/2005/8/layout/hList1"/>
    <dgm:cxn modelId="{7C3B5C95-287E-4466-A5AC-77F2D6FFB90A}" type="presOf" srcId="{B64C51F9-8D9C-4EAA-86E8-E19DAD0EFE8C}" destId="{3E6E32FA-C58A-486A-8306-1E8E2A9BB8AE}" srcOrd="0" destOrd="1" presId="urn:microsoft.com/office/officeart/2005/8/layout/hList1"/>
    <dgm:cxn modelId="{83805B26-DA6E-4D3F-8B92-31BED021EF68}" srcId="{540755F9-B2FE-4EDF-86A6-06A786CE9E8D}" destId="{4BD1F459-EE4D-4666-8908-AD77F93E1D4D}" srcOrd="0" destOrd="0" parTransId="{7BA30786-4EAB-48B7-AC91-6ACBD7F42828}" sibTransId="{5DC7AFBB-0397-4F40-AFC6-18E87D4AC48A}"/>
    <dgm:cxn modelId="{C0A612D7-8FCB-4D75-B5F4-B3FE859253C7}" type="presOf" srcId="{540755F9-B2FE-4EDF-86A6-06A786CE9E8D}" destId="{43D8A2D3-A5F5-451C-B1A4-8D0D28638AA0}" srcOrd="0" destOrd="0" presId="urn:microsoft.com/office/officeart/2005/8/layout/hList1"/>
    <dgm:cxn modelId="{D1C94291-6E1B-4C55-85F8-6B29946A7D32}" srcId="{F63020F8-8C82-409C-81A2-60B4474FCAB9}" destId="{A7114922-F832-41AA-800C-88BE56533C73}" srcOrd="1" destOrd="0" parTransId="{FF9B081A-99CB-43AF-8DA5-ED143326ED2C}" sibTransId="{C03668E6-2B94-48A6-9DF3-0985A5BC31A7}"/>
    <dgm:cxn modelId="{F8C03685-45E8-406A-85FD-7482E7099200}" type="presOf" srcId="{A7114922-F832-41AA-800C-88BE56533C73}" destId="{E6AAA3DB-CBF9-4851-BB08-8ED154B50C2B}" srcOrd="0" destOrd="1" presId="urn:microsoft.com/office/officeart/2005/8/layout/hList1"/>
    <dgm:cxn modelId="{84C875EA-6FAD-4CC9-8148-852ED989438A}" type="presOf" srcId="{98670EE9-3386-4A0F-B0AA-6CF862600C48}" destId="{3E6E32FA-C58A-486A-8306-1E8E2A9BB8AE}" srcOrd="0" destOrd="3" presId="urn:microsoft.com/office/officeart/2005/8/layout/hList1"/>
    <dgm:cxn modelId="{612AC27A-F180-4FD7-9392-2AFFE2F13115}" type="presOf" srcId="{0BC98B1F-F364-45BA-9391-27EE4348B747}" destId="{E6AAA3DB-CBF9-4851-BB08-8ED154B50C2B}" srcOrd="0" destOrd="3" presId="urn:microsoft.com/office/officeart/2005/8/layout/hList1"/>
    <dgm:cxn modelId="{82B9DF5D-376A-409C-ABC8-911EE5081185}" type="presOf" srcId="{6BA4BFE3-4EBF-4434-9FB5-4F566F6EF321}" destId="{AC2E1091-DCF2-4072-8A9F-9C6B05E4B668}" srcOrd="0" destOrd="0" presId="urn:microsoft.com/office/officeart/2005/8/layout/hList1"/>
    <dgm:cxn modelId="{98214B69-A563-4750-BC6E-2B14C6ABB535}" type="presOf" srcId="{53046CA3-91E8-4DDA-9593-25CA9CDC4C6D}" destId="{3E6E32FA-C58A-486A-8306-1E8E2A9BB8AE}" srcOrd="0" destOrd="0" presId="urn:microsoft.com/office/officeart/2005/8/layout/hList1"/>
    <dgm:cxn modelId="{FDC4F67A-FA4A-4223-A2BF-71B2687AAA62}" srcId="{F63020F8-8C82-409C-81A2-60B4474FCAB9}" destId="{4D7C575C-084C-4B85-B2A2-DE8F86700A3C}" srcOrd="2" destOrd="0" parTransId="{3D92064B-E027-46B6-B617-FB6E77F04102}" sibTransId="{1F8E964F-42AC-4A0C-863A-471F9FD9F4DD}"/>
    <dgm:cxn modelId="{5939102E-3FF9-414D-BA27-6D4DCDD18DE2}" srcId="{76728935-13A6-41EE-8238-D57C662C13A0}" destId="{53046CA3-91E8-4DDA-9593-25CA9CDC4C6D}" srcOrd="0" destOrd="0" parTransId="{30E0B256-7C52-4C0A-A139-5BC413E50699}" sibTransId="{183D26DF-B204-43BA-B0F6-D11C5409873A}"/>
    <dgm:cxn modelId="{B10B5A7B-7635-4C68-8929-A0422365FF13}" srcId="{6BA4BFE3-4EBF-4434-9FB5-4F566F6EF321}" destId="{76728935-13A6-41EE-8238-D57C662C13A0}" srcOrd="0" destOrd="0" parTransId="{A0CCB78E-12A7-43E0-86A1-04ADDF6C8AD6}" sibTransId="{4BB3ABD4-89B4-44EE-AE01-B05CF6F335E1}"/>
    <dgm:cxn modelId="{3AFD6FD1-A78C-4B7A-A752-1BF084E549DE}" srcId="{F63020F8-8C82-409C-81A2-60B4474FCAB9}" destId="{F3CF08D8-B773-4936-A0AA-7977A05675D8}" srcOrd="0" destOrd="0" parTransId="{0B7128EA-47C0-4B9C-BEBD-D4720A0EF7F5}" sibTransId="{BF17A8CB-A7BE-4846-BE73-1D5E52066F02}"/>
    <dgm:cxn modelId="{6D880913-8F72-4FE2-8474-81FCBC6AC464}" srcId="{540755F9-B2FE-4EDF-86A6-06A786CE9E8D}" destId="{942BD94C-9212-4D82-AF8A-25C95D583020}" srcOrd="1" destOrd="0" parTransId="{3C36C2AE-267A-4F48-855B-2AD99693CC7B}" sibTransId="{E2E7BE34-E7BA-46E5-883F-0E86782017E5}"/>
    <dgm:cxn modelId="{B93C0C3D-55AE-4614-9627-7A5BB5C00E81}" srcId="{76728935-13A6-41EE-8238-D57C662C13A0}" destId="{98670EE9-3386-4A0F-B0AA-6CF862600C48}" srcOrd="3" destOrd="0" parTransId="{77365F3C-FB2C-4E6F-9EB7-DBA804750CDC}" sibTransId="{DF5F6AAE-75AA-4E2B-BF08-D9562398EA18}"/>
    <dgm:cxn modelId="{27D93FA9-82F9-4575-A5FD-0A4D0823FB2E}" srcId="{6BA4BFE3-4EBF-4434-9FB5-4F566F6EF321}" destId="{F63020F8-8C82-409C-81A2-60B4474FCAB9}" srcOrd="1" destOrd="0" parTransId="{4E878331-63BD-4AD4-8877-54C9A13E0E44}" sibTransId="{096AA49D-4F37-4ECC-AC11-B5C8FD773A5C}"/>
    <dgm:cxn modelId="{7B1F491A-5610-45E8-AB16-8D75AEB9EA88}" type="presParOf" srcId="{AC2E1091-DCF2-4072-8A9F-9C6B05E4B668}" destId="{A724FFD0-2AEA-44E6-9B98-F8CE3B579C25}" srcOrd="0" destOrd="0" presId="urn:microsoft.com/office/officeart/2005/8/layout/hList1"/>
    <dgm:cxn modelId="{4102D197-B723-464A-B712-A03D143642D8}" type="presParOf" srcId="{A724FFD0-2AEA-44E6-9B98-F8CE3B579C25}" destId="{67513F84-46F7-433F-AD0C-BB3486D89D20}" srcOrd="0" destOrd="0" presId="urn:microsoft.com/office/officeart/2005/8/layout/hList1"/>
    <dgm:cxn modelId="{FFA3B877-D86F-41BF-9ED0-1133DB32A86F}" type="presParOf" srcId="{A724FFD0-2AEA-44E6-9B98-F8CE3B579C25}" destId="{3E6E32FA-C58A-486A-8306-1E8E2A9BB8AE}" srcOrd="1" destOrd="0" presId="urn:microsoft.com/office/officeart/2005/8/layout/hList1"/>
    <dgm:cxn modelId="{AD75ADAD-47C0-4F5A-95C4-335FE8C630E6}" type="presParOf" srcId="{AC2E1091-DCF2-4072-8A9F-9C6B05E4B668}" destId="{A0CA11BF-6C3B-457F-AD60-DBA4B23C1F7F}" srcOrd="1" destOrd="0" presId="urn:microsoft.com/office/officeart/2005/8/layout/hList1"/>
    <dgm:cxn modelId="{1B42F02E-7F5F-4F66-B310-FF5EA919E327}" type="presParOf" srcId="{AC2E1091-DCF2-4072-8A9F-9C6B05E4B668}" destId="{4D5A972C-8777-4A8F-9E25-268496FC8EC9}" srcOrd="2" destOrd="0" presId="urn:microsoft.com/office/officeart/2005/8/layout/hList1"/>
    <dgm:cxn modelId="{5D24AF7C-0789-45F5-B0E2-571EAC8A997E}" type="presParOf" srcId="{4D5A972C-8777-4A8F-9E25-268496FC8EC9}" destId="{6F849587-233C-4265-BBAE-CA0AF68A0F51}" srcOrd="0" destOrd="0" presId="urn:microsoft.com/office/officeart/2005/8/layout/hList1"/>
    <dgm:cxn modelId="{BE32948B-E8DF-45D8-A9B3-C2E614720A03}" type="presParOf" srcId="{4D5A972C-8777-4A8F-9E25-268496FC8EC9}" destId="{E6AAA3DB-CBF9-4851-BB08-8ED154B50C2B}" srcOrd="1" destOrd="0" presId="urn:microsoft.com/office/officeart/2005/8/layout/hList1"/>
    <dgm:cxn modelId="{D6F500F6-F8B5-486D-A113-F4FB0A515371}" type="presParOf" srcId="{AC2E1091-DCF2-4072-8A9F-9C6B05E4B668}" destId="{4B5B4B0A-BB18-4752-B8C1-688571A848DE}" srcOrd="3" destOrd="0" presId="urn:microsoft.com/office/officeart/2005/8/layout/hList1"/>
    <dgm:cxn modelId="{E6DE194D-D21B-4E49-BEF3-1A5FED4BED0D}" type="presParOf" srcId="{AC2E1091-DCF2-4072-8A9F-9C6B05E4B668}" destId="{463FCD65-0922-4E01-8F7A-AA077C60FA07}" srcOrd="4" destOrd="0" presId="urn:microsoft.com/office/officeart/2005/8/layout/hList1"/>
    <dgm:cxn modelId="{D8063679-024C-4A24-8771-5292EE8C9857}" type="presParOf" srcId="{463FCD65-0922-4E01-8F7A-AA077C60FA07}" destId="{43D8A2D3-A5F5-451C-B1A4-8D0D28638AA0}" srcOrd="0" destOrd="0" presId="urn:microsoft.com/office/officeart/2005/8/layout/hList1"/>
    <dgm:cxn modelId="{B17CAD4C-52E0-449E-A692-3000882CA7AB}" type="presParOf" srcId="{463FCD65-0922-4E01-8F7A-AA077C60FA07}" destId="{7E27E7C5-3205-4AA0-B9B1-4D6B94FBBBDB}" srcOrd="1" destOrd="0" presId="urn:microsoft.com/office/officeart/2005/8/layout/h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1200F72-E2A1-4572-8945-B8962D209D21}" type="doc">
      <dgm:prSet loTypeId="urn:microsoft.com/office/officeart/2005/8/layout/equation1" loCatId="relationship" qsTypeId="urn:microsoft.com/office/officeart/2005/8/quickstyle/simple1" qsCatId="simple" csTypeId="urn:microsoft.com/office/officeart/2005/8/colors/colorful1#1" csCatId="colorful" phldr="1"/>
      <dgm:spPr/>
    </dgm:pt>
    <dgm:pt modelId="{EA54D764-C077-4A6B-B037-AD283164EA1D}">
      <dgm:prSet phldrT="[Text]"/>
      <dgm:spPr/>
      <dgm:t>
        <a:bodyPr/>
        <a:lstStyle/>
        <a:p>
          <a:r>
            <a:rPr lang="en-US" dirty="0" smtClean="0"/>
            <a:t>Existing Private and Federal  Student Loans</a:t>
          </a:r>
          <a:endParaRPr lang="en-US" dirty="0"/>
        </a:p>
      </dgm:t>
    </dgm:pt>
    <dgm:pt modelId="{B2F8EBAB-176D-4351-9FAD-9568FF987981}" type="parTrans" cxnId="{49FFFBDB-2C38-425F-8A66-36D830559B18}">
      <dgm:prSet/>
      <dgm:spPr/>
      <dgm:t>
        <a:bodyPr/>
        <a:lstStyle/>
        <a:p>
          <a:endParaRPr lang="en-US"/>
        </a:p>
      </dgm:t>
    </dgm:pt>
    <dgm:pt modelId="{E985CE14-6292-4E50-9AA9-50846B856A5B}" type="sibTrans" cxnId="{49FFFBDB-2C38-425F-8A66-36D830559B18}">
      <dgm:prSet/>
      <dgm:spPr/>
      <dgm:t>
        <a:bodyPr/>
        <a:lstStyle/>
        <a:p>
          <a:endParaRPr lang="en-US" dirty="0"/>
        </a:p>
      </dgm:t>
    </dgm:pt>
    <dgm:pt modelId="{AC44C14A-DCC6-4B66-8724-2D19CD656B02}">
      <dgm:prSet phldrT="[Text]"/>
      <dgm:spPr/>
      <dgm:t>
        <a:bodyPr/>
        <a:lstStyle/>
        <a:p>
          <a:r>
            <a:rPr lang="en-US" dirty="0" smtClean="0"/>
            <a:t>Bar Study or Residency Loan</a:t>
          </a:r>
          <a:endParaRPr lang="en-US" dirty="0"/>
        </a:p>
      </dgm:t>
    </dgm:pt>
    <dgm:pt modelId="{CAE08763-556A-48AF-889B-706072C8A0FD}" type="parTrans" cxnId="{B5C50A5A-FE5C-4F6E-9808-E67A7CDE4B87}">
      <dgm:prSet/>
      <dgm:spPr/>
      <dgm:t>
        <a:bodyPr/>
        <a:lstStyle/>
        <a:p>
          <a:endParaRPr lang="en-US"/>
        </a:p>
      </dgm:t>
    </dgm:pt>
    <dgm:pt modelId="{D01EF304-6951-4797-8BF8-274DF976987D}" type="sibTrans" cxnId="{B5C50A5A-FE5C-4F6E-9808-E67A7CDE4B87}">
      <dgm:prSet/>
      <dgm:spPr/>
      <dgm:t>
        <a:bodyPr/>
        <a:lstStyle/>
        <a:p>
          <a:endParaRPr lang="en-US" dirty="0"/>
        </a:p>
      </dgm:t>
    </dgm:pt>
    <dgm:pt modelId="{AAF64B70-DD3D-4420-95B4-5C8284DC44E0}">
      <dgm:prSet phldrT="[Text]"/>
      <dgm:spPr/>
      <dgm:t>
        <a:bodyPr/>
        <a:lstStyle/>
        <a:p>
          <a:r>
            <a:rPr lang="en-US" dirty="0" smtClean="0"/>
            <a:t>Prior  Education Loan Consolidation</a:t>
          </a:r>
          <a:endParaRPr lang="en-US" dirty="0"/>
        </a:p>
      </dgm:t>
    </dgm:pt>
    <dgm:pt modelId="{11458B28-3728-4351-AA95-7E58E1EF5648}" type="parTrans" cxnId="{BD053EB7-25BC-43BB-8B78-CFC8FD1630B7}">
      <dgm:prSet/>
      <dgm:spPr/>
      <dgm:t>
        <a:bodyPr/>
        <a:lstStyle/>
        <a:p>
          <a:endParaRPr lang="en-US"/>
        </a:p>
      </dgm:t>
    </dgm:pt>
    <dgm:pt modelId="{F3273263-B2DB-4BDD-9D3A-A5F86DD5D012}" type="sibTrans" cxnId="{BD053EB7-25BC-43BB-8B78-CFC8FD1630B7}">
      <dgm:prSet/>
      <dgm:spPr/>
      <dgm:t>
        <a:bodyPr/>
        <a:lstStyle/>
        <a:p>
          <a:endParaRPr lang="en-US" dirty="0"/>
        </a:p>
      </dgm:t>
    </dgm:pt>
    <dgm:pt modelId="{49C4DEF6-76D5-4FE5-9277-0A40CFD04366}">
      <dgm:prSet phldrT="[Text]"/>
      <dgm:spPr/>
      <dgm:t>
        <a:bodyPr/>
        <a:lstStyle/>
        <a:p>
          <a:r>
            <a:rPr lang="en-US" dirty="0" smtClean="0"/>
            <a:t>One Education Refinance Loan</a:t>
          </a:r>
          <a:endParaRPr lang="en-US" dirty="0"/>
        </a:p>
      </dgm:t>
    </dgm:pt>
    <dgm:pt modelId="{7FB8F6DB-95BB-470F-96B3-3F18B9E259C9}" type="parTrans" cxnId="{DC867903-5E6C-42C2-A3B0-BBF0D3644062}">
      <dgm:prSet/>
      <dgm:spPr/>
      <dgm:t>
        <a:bodyPr/>
        <a:lstStyle/>
        <a:p>
          <a:endParaRPr lang="en-US"/>
        </a:p>
      </dgm:t>
    </dgm:pt>
    <dgm:pt modelId="{9BB2007F-0E9C-4DD3-9090-C722A4F9CCCA}" type="sibTrans" cxnId="{DC867903-5E6C-42C2-A3B0-BBF0D3644062}">
      <dgm:prSet/>
      <dgm:spPr/>
      <dgm:t>
        <a:bodyPr/>
        <a:lstStyle/>
        <a:p>
          <a:endParaRPr lang="en-US"/>
        </a:p>
      </dgm:t>
    </dgm:pt>
    <dgm:pt modelId="{8D3CB3AC-7DFD-4EF6-8240-127758A5E0B3}" type="pres">
      <dgm:prSet presAssocID="{41200F72-E2A1-4572-8945-B8962D209D21}" presName="linearFlow" presStyleCnt="0">
        <dgm:presLayoutVars>
          <dgm:dir/>
          <dgm:resizeHandles val="exact"/>
        </dgm:presLayoutVars>
      </dgm:prSet>
      <dgm:spPr/>
    </dgm:pt>
    <dgm:pt modelId="{447CB69A-2519-4F31-8BF4-2217553C2F2A}" type="pres">
      <dgm:prSet presAssocID="{EA54D764-C077-4A6B-B037-AD283164EA1D}" presName="node" presStyleLbl="node1" presStyleIdx="0" presStyleCnt="4">
        <dgm:presLayoutVars>
          <dgm:bulletEnabled val="1"/>
        </dgm:presLayoutVars>
      </dgm:prSet>
      <dgm:spPr/>
      <dgm:t>
        <a:bodyPr/>
        <a:lstStyle/>
        <a:p>
          <a:endParaRPr lang="en-US"/>
        </a:p>
      </dgm:t>
    </dgm:pt>
    <dgm:pt modelId="{8DA48D96-F8E6-4B84-AE66-52C2392DD48C}" type="pres">
      <dgm:prSet presAssocID="{E985CE14-6292-4E50-9AA9-50846B856A5B}" presName="spacerL" presStyleCnt="0"/>
      <dgm:spPr/>
    </dgm:pt>
    <dgm:pt modelId="{8D481CB4-BE40-450B-880C-117D03E2BF88}" type="pres">
      <dgm:prSet presAssocID="{E985CE14-6292-4E50-9AA9-50846B856A5B}" presName="sibTrans" presStyleLbl="sibTrans2D1" presStyleIdx="0" presStyleCnt="3"/>
      <dgm:spPr/>
      <dgm:t>
        <a:bodyPr/>
        <a:lstStyle/>
        <a:p>
          <a:endParaRPr lang="en-US"/>
        </a:p>
      </dgm:t>
    </dgm:pt>
    <dgm:pt modelId="{4EE000D3-A688-4251-80A2-9E964F1EE234}" type="pres">
      <dgm:prSet presAssocID="{E985CE14-6292-4E50-9AA9-50846B856A5B}" presName="spacerR" presStyleCnt="0"/>
      <dgm:spPr/>
    </dgm:pt>
    <dgm:pt modelId="{C58F8385-7216-4B33-AD32-F904097A8053}" type="pres">
      <dgm:prSet presAssocID="{AC44C14A-DCC6-4B66-8724-2D19CD656B02}" presName="node" presStyleLbl="node1" presStyleIdx="1" presStyleCnt="4">
        <dgm:presLayoutVars>
          <dgm:bulletEnabled val="1"/>
        </dgm:presLayoutVars>
      </dgm:prSet>
      <dgm:spPr/>
      <dgm:t>
        <a:bodyPr/>
        <a:lstStyle/>
        <a:p>
          <a:endParaRPr lang="en-US"/>
        </a:p>
      </dgm:t>
    </dgm:pt>
    <dgm:pt modelId="{B1BCDE97-82A9-4F1E-A76A-12497313F8DD}" type="pres">
      <dgm:prSet presAssocID="{D01EF304-6951-4797-8BF8-274DF976987D}" presName="spacerL" presStyleCnt="0"/>
      <dgm:spPr/>
    </dgm:pt>
    <dgm:pt modelId="{C4E7CBF6-02FF-44F9-8290-D0F9E3E39FC0}" type="pres">
      <dgm:prSet presAssocID="{D01EF304-6951-4797-8BF8-274DF976987D}" presName="sibTrans" presStyleLbl="sibTrans2D1" presStyleIdx="1" presStyleCnt="3"/>
      <dgm:spPr/>
      <dgm:t>
        <a:bodyPr/>
        <a:lstStyle/>
        <a:p>
          <a:endParaRPr lang="en-US"/>
        </a:p>
      </dgm:t>
    </dgm:pt>
    <dgm:pt modelId="{06475EA2-49BA-4529-ACC8-6EE40200509C}" type="pres">
      <dgm:prSet presAssocID="{D01EF304-6951-4797-8BF8-274DF976987D}" presName="spacerR" presStyleCnt="0"/>
      <dgm:spPr/>
    </dgm:pt>
    <dgm:pt modelId="{7AEB9BBB-0CB6-4EC8-B179-28CB5EFDB093}" type="pres">
      <dgm:prSet presAssocID="{AAF64B70-DD3D-4420-95B4-5C8284DC44E0}" presName="node" presStyleLbl="node1" presStyleIdx="2" presStyleCnt="4">
        <dgm:presLayoutVars>
          <dgm:bulletEnabled val="1"/>
        </dgm:presLayoutVars>
      </dgm:prSet>
      <dgm:spPr/>
      <dgm:t>
        <a:bodyPr/>
        <a:lstStyle/>
        <a:p>
          <a:endParaRPr lang="en-US"/>
        </a:p>
      </dgm:t>
    </dgm:pt>
    <dgm:pt modelId="{CED415CB-7714-4F89-B130-D08F2F389FD3}" type="pres">
      <dgm:prSet presAssocID="{F3273263-B2DB-4BDD-9D3A-A5F86DD5D012}" presName="spacerL" presStyleCnt="0"/>
      <dgm:spPr/>
    </dgm:pt>
    <dgm:pt modelId="{46D2960A-F191-4F56-A197-72F9498F2969}" type="pres">
      <dgm:prSet presAssocID="{F3273263-B2DB-4BDD-9D3A-A5F86DD5D012}" presName="sibTrans" presStyleLbl="sibTrans2D1" presStyleIdx="2" presStyleCnt="3"/>
      <dgm:spPr/>
      <dgm:t>
        <a:bodyPr/>
        <a:lstStyle/>
        <a:p>
          <a:endParaRPr lang="en-US"/>
        </a:p>
      </dgm:t>
    </dgm:pt>
    <dgm:pt modelId="{CCA0F79B-FCA5-4451-AE30-10F9AB38F9C6}" type="pres">
      <dgm:prSet presAssocID="{F3273263-B2DB-4BDD-9D3A-A5F86DD5D012}" presName="spacerR" presStyleCnt="0"/>
      <dgm:spPr/>
    </dgm:pt>
    <dgm:pt modelId="{E98EAC6E-3220-4EB8-9317-C01CAA3860A1}" type="pres">
      <dgm:prSet presAssocID="{49C4DEF6-76D5-4FE5-9277-0A40CFD04366}" presName="node" presStyleLbl="node1" presStyleIdx="3" presStyleCnt="4">
        <dgm:presLayoutVars>
          <dgm:bulletEnabled val="1"/>
        </dgm:presLayoutVars>
      </dgm:prSet>
      <dgm:spPr/>
      <dgm:t>
        <a:bodyPr/>
        <a:lstStyle/>
        <a:p>
          <a:endParaRPr lang="en-US"/>
        </a:p>
      </dgm:t>
    </dgm:pt>
  </dgm:ptLst>
  <dgm:cxnLst>
    <dgm:cxn modelId="{1E7E16DE-2CB3-442D-A505-F28A34D71819}" type="presOf" srcId="{D01EF304-6951-4797-8BF8-274DF976987D}" destId="{C4E7CBF6-02FF-44F9-8290-D0F9E3E39FC0}" srcOrd="0" destOrd="0" presId="urn:microsoft.com/office/officeart/2005/8/layout/equation1"/>
    <dgm:cxn modelId="{394E1207-8BDA-49A8-8BDF-D1286B5CE551}" type="presOf" srcId="{E985CE14-6292-4E50-9AA9-50846B856A5B}" destId="{8D481CB4-BE40-450B-880C-117D03E2BF88}" srcOrd="0" destOrd="0" presId="urn:microsoft.com/office/officeart/2005/8/layout/equation1"/>
    <dgm:cxn modelId="{54B259A7-79F9-4105-A82B-F7A9A028733E}" type="presOf" srcId="{AAF64B70-DD3D-4420-95B4-5C8284DC44E0}" destId="{7AEB9BBB-0CB6-4EC8-B179-28CB5EFDB093}" srcOrd="0" destOrd="0" presId="urn:microsoft.com/office/officeart/2005/8/layout/equation1"/>
    <dgm:cxn modelId="{0FD38416-4C6C-4D07-AA7A-BA8D5B1CF841}" type="presOf" srcId="{AC44C14A-DCC6-4B66-8724-2D19CD656B02}" destId="{C58F8385-7216-4B33-AD32-F904097A8053}" srcOrd="0" destOrd="0" presId="urn:microsoft.com/office/officeart/2005/8/layout/equation1"/>
    <dgm:cxn modelId="{ECF16FE1-D315-41B2-8C58-C97D6E61E914}" type="presOf" srcId="{41200F72-E2A1-4572-8945-B8962D209D21}" destId="{8D3CB3AC-7DFD-4EF6-8240-127758A5E0B3}" srcOrd="0" destOrd="0" presId="urn:microsoft.com/office/officeart/2005/8/layout/equation1"/>
    <dgm:cxn modelId="{DC867903-5E6C-42C2-A3B0-BBF0D3644062}" srcId="{41200F72-E2A1-4572-8945-B8962D209D21}" destId="{49C4DEF6-76D5-4FE5-9277-0A40CFD04366}" srcOrd="3" destOrd="0" parTransId="{7FB8F6DB-95BB-470F-96B3-3F18B9E259C9}" sibTransId="{9BB2007F-0E9C-4DD3-9090-C722A4F9CCCA}"/>
    <dgm:cxn modelId="{49FFFBDB-2C38-425F-8A66-36D830559B18}" srcId="{41200F72-E2A1-4572-8945-B8962D209D21}" destId="{EA54D764-C077-4A6B-B037-AD283164EA1D}" srcOrd="0" destOrd="0" parTransId="{B2F8EBAB-176D-4351-9FAD-9568FF987981}" sibTransId="{E985CE14-6292-4E50-9AA9-50846B856A5B}"/>
    <dgm:cxn modelId="{1D066E2F-8A62-4132-9455-C926B31221CD}" type="presOf" srcId="{EA54D764-C077-4A6B-B037-AD283164EA1D}" destId="{447CB69A-2519-4F31-8BF4-2217553C2F2A}" srcOrd="0" destOrd="0" presId="urn:microsoft.com/office/officeart/2005/8/layout/equation1"/>
    <dgm:cxn modelId="{F993A5D9-4B6B-443E-84C0-2AFBAA17EB4E}" type="presOf" srcId="{F3273263-B2DB-4BDD-9D3A-A5F86DD5D012}" destId="{46D2960A-F191-4F56-A197-72F9498F2969}" srcOrd="0" destOrd="0" presId="urn:microsoft.com/office/officeart/2005/8/layout/equation1"/>
    <dgm:cxn modelId="{B5C50A5A-FE5C-4F6E-9808-E67A7CDE4B87}" srcId="{41200F72-E2A1-4572-8945-B8962D209D21}" destId="{AC44C14A-DCC6-4B66-8724-2D19CD656B02}" srcOrd="1" destOrd="0" parTransId="{CAE08763-556A-48AF-889B-706072C8A0FD}" sibTransId="{D01EF304-6951-4797-8BF8-274DF976987D}"/>
    <dgm:cxn modelId="{BD053EB7-25BC-43BB-8B78-CFC8FD1630B7}" srcId="{41200F72-E2A1-4572-8945-B8962D209D21}" destId="{AAF64B70-DD3D-4420-95B4-5C8284DC44E0}" srcOrd="2" destOrd="0" parTransId="{11458B28-3728-4351-AA95-7E58E1EF5648}" sibTransId="{F3273263-B2DB-4BDD-9D3A-A5F86DD5D012}"/>
    <dgm:cxn modelId="{E84D95D0-0A2A-4767-B467-F9A682B25977}" type="presOf" srcId="{49C4DEF6-76D5-4FE5-9277-0A40CFD04366}" destId="{E98EAC6E-3220-4EB8-9317-C01CAA3860A1}" srcOrd="0" destOrd="0" presId="urn:microsoft.com/office/officeart/2005/8/layout/equation1"/>
    <dgm:cxn modelId="{EB2D5636-3FF5-483B-A1CA-CF16C7EF8DBF}" type="presParOf" srcId="{8D3CB3AC-7DFD-4EF6-8240-127758A5E0B3}" destId="{447CB69A-2519-4F31-8BF4-2217553C2F2A}" srcOrd="0" destOrd="0" presId="urn:microsoft.com/office/officeart/2005/8/layout/equation1"/>
    <dgm:cxn modelId="{6C331C09-6722-4524-9ABD-0AB23618F09C}" type="presParOf" srcId="{8D3CB3AC-7DFD-4EF6-8240-127758A5E0B3}" destId="{8DA48D96-F8E6-4B84-AE66-52C2392DD48C}" srcOrd="1" destOrd="0" presId="urn:microsoft.com/office/officeart/2005/8/layout/equation1"/>
    <dgm:cxn modelId="{1B15AD30-10D2-4291-954B-160FD51B104B}" type="presParOf" srcId="{8D3CB3AC-7DFD-4EF6-8240-127758A5E0B3}" destId="{8D481CB4-BE40-450B-880C-117D03E2BF88}" srcOrd="2" destOrd="0" presId="urn:microsoft.com/office/officeart/2005/8/layout/equation1"/>
    <dgm:cxn modelId="{9E3BEC1F-E68A-4F22-A1D2-AC02F904A3BB}" type="presParOf" srcId="{8D3CB3AC-7DFD-4EF6-8240-127758A5E0B3}" destId="{4EE000D3-A688-4251-80A2-9E964F1EE234}" srcOrd="3" destOrd="0" presId="urn:microsoft.com/office/officeart/2005/8/layout/equation1"/>
    <dgm:cxn modelId="{79742862-3B48-4401-9669-B7CCB42CD439}" type="presParOf" srcId="{8D3CB3AC-7DFD-4EF6-8240-127758A5E0B3}" destId="{C58F8385-7216-4B33-AD32-F904097A8053}" srcOrd="4" destOrd="0" presId="urn:microsoft.com/office/officeart/2005/8/layout/equation1"/>
    <dgm:cxn modelId="{FAC7B915-CBAE-4B23-80EF-ABCCF60D36A6}" type="presParOf" srcId="{8D3CB3AC-7DFD-4EF6-8240-127758A5E0B3}" destId="{B1BCDE97-82A9-4F1E-A76A-12497313F8DD}" srcOrd="5" destOrd="0" presId="urn:microsoft.com/office/officeart/2005/8/layout/equation1"/>
    <dgm:cxn modelId="{EE40B893-46DB-4CD6-A463-354EB0E4CC3B}" type="presParOf" srcId="{8D3CB3AC-7DFD-4EF6-8240-127758A5E0B3}" destId="{C4E7CBF6-02FF-44F9-8290-D0F9E3E39FC0}" srcOrd="6" destOrd="0" presId="urn:microsoft.com/office/officeart/2005/8/layout/equation1"/>
    <dgm:cxn modelId="{953E4E5B-D04C-4C7E-871E-93D549BD5DA4}" type="presParOf" srcId="{8D3CB3AC-7DFD-4EF6-8240-127758A5E0B3}" destId="{06475EA2-49BA-4529-ACC8-6EE40200509C}" srcOrd="7" destOrd="0" presId="urn:microsoft.com/office/officeart/2005/8/layout/equation1"/>
    <dgm:cxn modelId="{9EB31C2E-F4C6-4F4C-8528-6920D4352506}" type="presParOf" srcId="{8D3CB3AC-7DFD-4EF6-8240-127758A5E0B3}" destId="{7AEB9BBB-0CB6-4EC8-B179-28CB5EFDB093}" srcOrd="8" destOrd="0" presId="urn:microsoft.com/office/officeart/2005/8/layout/equation1"/>
    <dgm:cxn modelId="{896F793C-555E-4348-B4AC-8A4D365DB7EE}" type="presParOf" srcId="{8D3CB3AC-7DFD-4EF6-8240-127758A5E0B3}" destId="{CED415CB-7714-4F89-B130-D08F2F389FD3}" srcOrd="9" destOrd="0" presId="urn:microsoft.com/office/officeart/2005/8/layout/equation1"/>
    <dgm:cxn modelId="{44603EF7-3B31-4564-8434-1B6AA3D51F0A}" type="presParOf" srcId="{8D3CB3AC-7DFD-4EF6-8240-127758A5E0B3}" destId="{46D2960A-F191-4F56-A197-72F9498F2969}" srcOrd="10" destOrd="0" presId="urn:microsoft.com/office/officeart/2005/8/layout/equation1"/>
    <dgm:cxn modelId="{70444BEB-2707-4931-92B6-01CC101CA45B}" type="presParOf" srcId="{8D3CB3AC-7DFD-4EF6-8240-127758A5E0B3}" destId="{CCA0F79B-FCA5-4451-AE30-10F9AB38F9C6}" srcOrd="11" destOrd="0" presId="urn:microsoft.com/office/officeart/2005/8/layout/equation1"/>
    <dgm:cxn modelId="{0F88D804-4305-44E5-81AE-4CDC189C13D5}" type="presParOf" srcId="{8D3CB3AC-7DFD-4EF6-8240-127758A5E0B3}" destId="{E98EAC6E-3220-4EB8-9317-C01CAA3860A1}" srcOrd="12" destOrd="0" presId="urn:microsoft.com/office/officeart/2005/8/layout/equation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1DEC681-C2DB-450B-BD0C-B4FCC5EB702B}" type="doc">
      <dgm:prSet loTypeId="urn:microsoft.com/office/officeart/2005/8/layout/process5" loCatId="process" qsTypeId="urn:microsoft.com/office/officeart/2005/8/quickstyle/3d1" qsCatId="3D" csTypeId="urn:microsoft.com/office/officeart/2005/8/colors/accent1_2" csCatId="accent1" phldr="1"/>
      <dgm:spPr/>
      <dgm:t>
        <a:bodyPr/>
        <a:lstStyle/>
        <a:p>
          <a:endParaRPr lang="en-US"/>
        </a:p>
      </dgm:t>
    </dgm:pt>
    <dgm:pt modelId="{A2833122-5241-4A73-BC8D-5EEDF2AACCA2}">
      <dgm:prSet phldrT="[Text]" custT="1">
        <dgm:style>
          <a:lnRef idx="2">
            <a:schemeClr val="accent1"/>
          </a:lnRef>
          <a:fillRef idx="1">
            <a:schemeClr val="lt1"/>
          </a:fillRef>
          <a:effectRef idx="0">
            <a:schemeClr val="accent1"/>
          </a:effectRef>
          <a:fontRef idx="minor">
            <a:schemeClr val="dk1"/>
          </a:fontRef>
        </dgm:style>
      </dgm:prSet>
      <dgm:spPr>
        <a:ln/>
      </dgm:spPr>
      <dgm:t>
        <a:bodyPr/>
        <a:lstStyle/>
        <a:p>
          <a:r>
            <a:rPr lang="en-US" sz="1400" dirty="0" smtClean="0">
              <a:solidFill>
                <a:srgbClr val="DCA212"/>
              </a:solidFill>
            </a:rPr>
            <a:t>Apply</a:t>
          </a:r>
          <a:r>
            <a:rPr lang="en-US" sz="1100" dirty="0" smtClean="0">
              <a:solidFill>
                <a:srgbClr val="00815C"/>
              </a:solidFill>
            </a:rPr>
            <a:t> </a:t>
          </a:r>
          <a:endParaRPr lang="en-US" sz="1100" dirty="0">
            <a:solidFill>
              <a:srgbClr val="00815C"/>
            </a:solidFill>
          </a:endParaRPr>
        </a:p>
      </dgm:t>
    </dgm:pt>
    <dgm:pt modelId="{B256F1D7-85F5-4F08-979F-EFD106E9623F}" type="parTrans" cxnId="{56F78AF4-88AF-4DE2-A5CE-0E5E40A722B5}">
      <dgm:prSet/>
      <dgm:spPr/>
      <dgm:t>
        <a:bodyPr/>
        <a:lstStyle/>
        <a:p>
          <a:endParaRPr lang="en-US">
            <a:solidFill>
              <a:srgbClr val="000000"/>
            </a:solidFill>
          </a:endParaRPr>
        </a:p>
      </dgm:t>
    </dgm:pt>
    <dgm:pt modelId="{51805C9A-13AE-4673-90A1-4A52E76D48D7}" type="sibTrans" cxnId="{56F78AF4-88AF-4DE2-A5CE-0E5E40A722B5}">
      <dgm:prSet>
        <dgm:style>
          <a:lnRef idx="2">
            <a:schemeClr val="accent1">
              <a:shade val="50000"/>
            </a:schemeClr>
          </a:lnRef>
          <a:fillRef idx="1">
            <a:schemeClr val="accent1"/>
          </a:fillRef>
          <a:effectRef idx="0">
            <a:schemeClr val="accent1"/>
          </a:effectRef>
          <a:fontRef idx="minor">
            <a:schemeClr val="lt1"/>
          </a:fontRef>
        </dgm:style>
      </dgm:prSet>
      <dgm:spPr/>
      <dgm:t>
        <a:bodyPr/>
        <a:lstStyle/>
        <a:p>
          <a:r>
            <a:rPr lang="en-US" dirty="0" smtClean="0">
              <a:solidFill>
                <a:schemeClr val="tx1"/>
              </a:solidFill>
            </a:rPr>
            <a:t>1</a:t>
          </a:r>
          <a:endParaRPr lang="en-US" dirty="0">
            <a:solidFill>
              <a:schemeClr val="tx1"/>
            </a:solidFill>
          </a:endParaRPr>
        </a:p>
      </dgm:t>
    </dgm:pt>
    <dgm:pt modelId="{AF27CBCD-DA2F-4D7D-BF13-7B30C62F5FD4}">
      <dgm:prSet phldrT="[Text]" custT="1">
        <dgm:style>
          <a:lnRef idx="2">
            <a:schemeClr val="accent1"/>
          </a:lnRef>
          <a:fillRef idx="1">
            <a:schemeClr val="lt1"/>
          </a:fillRef>
          <a:effectRef idx="0">
            <a:schemeClr val="accent1"/>
          </a:effectRef>
          <a:fontRef idx="minor">
            <a:schemeClr val="dk1"/>
          </a:fontRef>
        </dgm:style>
      </dgm:prSet>
      <dgm:spPr>
        <a:ln/>
      </dgm:spPr>
      <dgm:t>
        <a:bodyPr/>
        <a:lstStyle/>
        <a:p>
          <a:r>
            <a:rPr lang="en-US" sz="1400" dirty="0" smtClean="0">
              <a:solidFill>
                <a:srgbClr val="00815C"/>
              </a:solidFill>
            </a:rPr>
            <a:t>Credit Decision</a:t>
          </a:r>
          <a:endParaRPr lang="en-US" sz="1400" dirty="0">
            <a:solidFill>
              <a:srgbClr val="00815C"/>
            </a:solidFill>
          </a:endParaRPr>
        </a:p>
      </dgm:t>
    </dgm:pt>
    <dgm:pt modelId="{D3FBB71C-5742-461A-A0A7-F304A9DC26E0}" type="parTrans" cxnId="{C0DDC816-6A28-41E1-9033-59472C737CDF}">
      <dgm:prSet/>
      <dgm:spPr/>
      <dgm:t>
        <a:bodyPr/>
        <a:lstStyle/>
        <a:p>
          <a:endParaRPr lang="en-US">
            <a:solidFill>
              <a:srgbClr val="000000"/>
            </a:solidFill>
          </a:endParaRPr>
        </a:p>
      </dgm:t>
    </dgm:pt>
    <dgm:pt modelId="{CD4495B2-A28B-477F-B3C7-2E65618D4308}" type="sibTrans" cxnId="{C0DDC816-6A28-41E1-9033-59472C737CDF}">
      <dgm:prSet>
        <dgm:style>
          <a:lnRef idx="2">
            <a:schemeClr val="accent1">
              <a:shade val="50000"/>
            </a:schemeClr>
          </a:lnRef>
          <a:fillRef idx="1">
            <a:schemeClr val="accent1"/>
          </a:fillRef>
          <a:effectRef idx="0">
            <a:schemeClr val="accent1"/>
          </a:effectRef>
          <a:fontRef idx="minor">
            <a:schemeClr val="lt1"/>
          </a:fontRef>
        </dgm:style>
      </dgm:prSet>
      <dgm:spPr/>
      <dgm:t>
        <a:bodyPr/>
        <a:lstStyle/>
        <a:p>
          <a:r>
            <a:rPr lang="en-US" dirty="0" smtClean="0">
              <a:solidFill>
                <a:schemeClr val="tx1"/>
              </a:solidFill>
            </a:rPr>
            <a:t>1</a:t>
          </a:r>
          <a:endParaRPr lang="en-US" dirty="0">
            <a:solidFill>
              <a:schemeClr val="tx1"/>
            </a:solidFill>
          </a:endParaRPr>
        </a:p>
      </dgm:t>
    </dgm:pt>
    <dgm:pt modelId="{C79EAE0A-EBDF-4824-AB1D-1A50DB449B7A}">
      <dgm:prSet phldrT="[Text]" custT="1">
        <dgm:style>
          <a:lnRef idx="2">
            <a:schemeClr val="accent1"/>
          </a:lnRef>
          <a:fillRef idx="1">
            <a:schemeClr val="lt1"/>
          </a:fillRef>
          <a:effectRef idx="0">
            <a:schemeClr val="accent1"/>
          </a:effectRef>
          <a:fontRef idx="minor">
            <a:schemeClr val="dk1"/>
          </a:fontRef>
        </dgm:style>
      </dgm:prSet>
      <dgm:spPr>
        <a:ln/>
      </dgm:spPr>
      <dgm:t>
        <a:bodyPr/>
        <a:lstStyle/>
        <a:p>
          <a:r>
            <a:rPr lang="en-US" sz="1400" dirty="0" smtClean="0">
              <a:solidFill>
                <a:srgbClr val="DCA212"/>
              </a:solidFill>
            </a:rPr>
            <a:t>Customer selects loan options</a:t>
          </a:r>
          <a:endParaRPr lang="en-US" sz="1400" dirty="0">
            <a:solidFill>
              <a:srgbClr val="DCA212"/>
            </a:solidFill>
          </a:endParaRPr>
        </a:p>
      </dgm:t>
    </dgm:pt>
    <dgm:pt modelId="{C5204ACE-1883-4A4F-BD73-05A53F94C65D}" type="parTrans" cxnId="{D887D31F-5BD9-40B5-B30E-A89953788119}">
      <dgm:prSet/>
      <dgm:spPr/>
      <dgm:t>
        <a:bodyPr/>
        <a:lstStyle/>
        <a:p>
          <a:endParaRPr lang="en-US">
            <a:solidFill>
              <a:srgbClr val="000000"/>
            </a:solidFill>
          </a:endParaRPr>
        </a:p>
      </dgm:t>
    </dgm:pt>
    <dgm:pt modelId="{0C617FFF-5E40-4442-8D04-A0D5EF0503AD}" type="sibTrans" cxnId="{D887D31F-5BD9-40B5-B30E-A89953788119}">
      <dgm:prSet>
        <dgm:style>
          <a:lnRef idx="2">
            <a:schemeClr val="accent1">
              <a:shade val="50000"/>
            </a:schemeClr>
          </a:lnRef>
          <a:fillRef idx="1">
            <a:schemeClr val="accent1"/>
          </a:fillRef>
          <a:effectRef idx="0">
            <a:schemeClr val="accent1"/>
          </a:effectRef>
          <a:fontRef idx="minor">
            <a:schemeClr val="lt1"/>
          </a:fontRef>
        </dgm:style>
      </dgm:prSet>
      <dgm:spPr/>
      <dgm:t>
        <a:bodyPr/>
        <a:lstStyle/>
        <a:p>
          <a:endParaRPr lang="en-US" dirty="0">
            <a:solidFill>
              <a:srgbClr val="000000"/>
            </a:solidFill>
          </a:endParaRPr>
        </a:p>
      </dgm:t>
    </dgm:pt>
    <dgm:pt modelId="{798CAC04-1DB5-4B67-B477-4EE66CD252B8}">
      <dgm:prSet phldrT="[Text]" custT="1">
        <dgm:style>
          <a:lnRef idx="2">
            <a:schemeClr val="accent1"/>
          </a:lnRef>
          <a:fillRef idx="1">
            <a:schemeClr val="lt1"/>
          </a:fillRef>
          <a:effectRef idx="0">
            <a:schemeClr val="accent1"/>
          </a:effectRef>
          <a:fontRef idx="minor">
            <a:schemeClr val="dk1"/>
          </a:fontRef>
        </dgm:style>
      </dgm:prSet>
      <dgm:spPr>
        <a:ln/>
      </dgm:spPr>
      <dgm:t>
        <a:bodyPr/>
        <a:lstStyle/>
        <a:p>
          <a:r>
            <a:rPr lang="en-US" sz="1400" dirty="0" smtClean="0">
              <a:solidFill>
                <a:srgbClr val="00815C"/>
              </a:solidFill>
            </a:rPr>
            <a:t>Verification of Income and billing statements </a:t>
          </a:r>
          <a:endParaRPr lang="en-US" sz="1400" dirty="0">
            <a:solidFill>
              <a:srgbClr val="00815C"/>
            </a:solidFill>
          </a:endParaRPr>
        </a:p>
      </dgm:t>
    </dgm:pt>
    <dgm:pt modelId="{D067306C-27F1-45F0-9D7D-2E6BD7665104}" type="parTrans" cxnId="{4629BDBF-D36E-44E1-9B47-65E53913CA0B}">
      <dgm:prSet/>
      <dgm:spPr/>
      <dgm:t>
        <a:bodyPr/>
        <a:lstStyle/>
        <a:p>
          <a:endParaRPr lang="en-US">
            <a:solidFill>
              <a:srgbClr val="000000"/>
            </a:solidFill>
          </a:endParaRPr>
        </a:p>
      </dgm:t>
    </dgm:pt>
    <dgm:pt modelId="{2F2239D9-686E-48D1-A2F2-D4F0F05E4BF7}" type="sibTrans" cxnId="{4629BDBF-D36E-44E1-9B47-65E53913CA0B}">
      <dgm:prSet>
        <dgm:style>
          <a:lnRef idx="2">
            <a:schemeClr val="accent1">
              <a:shade val="50000"/>
            </a:schemeClr>
          </a:lnRef>
          <a:fillRef idx="1">
            <a:schemeClr val="accent1"/>
          </a:fillRef>
          <a:effectRef idx="0">
            <a:schemeClr val="accent1"/>
          </a:effectRef>
          <a:fontRef idx="minor">
            <a:schemeClr val="lt1"/>
          </a:fontRef>
        </dgm:style>
      </dgm:prSet>
      <dgm:spPr/>
      <dgm:t>
        <a:bodyPr/>
        <a:lstStyle/>
        <a:p>
          <a:r>
            <a:rPr lang="en-US" dirty="0" smtClean="0">
              <a:solidFill>
                <a:schemeClr val="tx1"/>
              </a:solidFill>
            </a:rPr>
            <a:t>3</a:t>
          </a:r>
          <a:endParaRPr lang="en-US" dirty="0">
            <a:solidFill>
              <a:schemeClr val="tx1"/>
            </a:solidFill>
          </a:endParaRPr>
        </a:p>
      </dgm:t>
    </dgm:pt>
    <dgm:pt modelId="{53E10D9C-3C69-467D-B466-131F0C48446C}">
      <dgm:prSet phldrT="[Text]" custT="1">
        <dgm:style>
          <a:lnRef idx="2">
            <a:schemeClr val="accent1"/>
          </a:lnRef>
          <a:fillRef idx="1">
            <a:schemeClr val="lt1"/>
          </a:fillRef>
          <a:effectRef idx="0">
            <a:schemeClr val="accent1"/>
          </a:effectRef>
          <a:fontRef idx="minor">
            <a:schemeClr val="dk1"/>
          </a:fontRef>
        </dgm:style>
      </dgm:prSet>
      <dgm:spPr>
        <a:ln/>
      </dgm:spPr>
      <dgm:t>
        <a:bodyPr/>
        <a:lstStyle/>
        <a:p>
          <a:r>
            <a:rPr lang="en-US" sz="1200" b="1" dirty="0" smtClean="0">
              <a:solidFill>
                <a:srgbClr val="DCA212"/>
              </a:solidFill>
            </a:rPr>
            <a:t>Sign Promissory Note/Approval Disclosure</a:t>
          </a:r>
          <a:endParaRPr lang="en-US" sz="1200" b="1" dirty="0">
            <a:solidFill>
              <a:srgbClr val="DCA212"/>
            </a:solidFill>
          </a:endParaRPr>
        </a:p>
      </dgm:t>
    </dgm:pt>
    <dgm:pt modelId="{E16D6AC4-7284-49CB-8C96-8AF48D069EBD}" type="parTrans" cxnId="{169778F9-0892-4D18-9DAD-7592B59D416D}">
      <dgm:prSet/>
      <dgm:spPr/>
      <dgm:t>
        <a:bodyPr/>
        <a:lstStyle/>
        <a:p>
          <a:endParaRPr lang="en-US">
            <a:solidFill>
              <a:srgbClr val="000000"/>
            </a:solidFill>
          </a:endParaRPr>
        </a:p>
      </dgm:t>
    </dgm:pt>
    <dgm:pt modelId="{4AEE9B53-AFC8-4662-81A1-89C62CEB5020}" type="sibTrans" cxnId="{169778F9-0892-4D18-9DAD-7592B59D416D}">
      <dgm:prSet>
        <dgm:style>
          <a:lnRef idx="2">
            <a:schemeClr val="accent1">
              <a:shade val="50000"/>
            </a:schemeClr>
          </a:lnRef>
          <a:fillRef idx="1">
            <a:schemeClr val="accent1"/>
          </a:fillRef>
          <a:effectRef idx="0">
            <a:schemeClr val="accent1"/>
          </a:effectRef>
          <a:fontRef idx="minor">
            <a:schemeClr val="lt1"/>
          </a:fontRef>
        </dgm:style>
      </dgm:prSet>
      <dgm:spPr/>
      <dgm:t>
        <a:bodyPr/>
        <a:lstStyle/>
        <a:p>
          <a:r>
            <a:rPr lang="en-US" dirty="0" smtClean="0">
              <a:solidFill>
                <a:schemeClr val="tx1"/>
              </a:solidFill>
            </a:rPr>
            <a:t>1</a:t>
          </a:r>
          <a:endParaRPr lang="en-US" dirty="0">
            <a:solidFill>
              <a:schemeClr val="tx1"/>
            </a:solidFill>
          </a:endParaRPr>
        </a:p>
      </dgm:t>
    </dgm:pt>
    <dgm:pt modelId="{0AACFDF8-36D1-4E39-AC3F-45DFCC05BA4C}">
      <dgm:prSet phldrT="[Text]" custT="1">
        <dgm:style>
          <a:lnRef idx="2">
            <a:schemeClr val="accent1"/>
          </a:lnRef>
          <a:fillRef idx="1">
            <a:schemeClr val="lt1"/>
          </a:fillRef>
          <a:effectRef idx="0">
            <a:schemeClr val="accent1"/>
          </a:effectRef>
          <a:fontRef idx="minor">
            <a:schemeClr val="dk1"/>
          </a:fontRef>
        </dgm:style>
      </dgm:prSet>
      <dgm:spPr>
        <a:ln/>
      </dgm:spPr>
      <dgm:t>
        <a:bodyPr/>
        <a:lstStyle/>
        <a:p>
          <a:r>
            <a:rPr lang="en-US" sz="1400" dirty="0" smtClean="0">
              <a:solidFill>
                <a:srgbClr val="00815C"/>
              </a:solidFill>
            </a:rPr>
            <a:t>Funds</a:t>
          </a:r>
          <a:r>
            <a:rPr lang="en-US" sz="1400" baseline="0" dirty="0" smtClean="0">
              <a:solidFill>
                <a:srgbClr val="00815C"/>
              </a:solidFill>
            </a:rPr>
            <a:t> are sent via check to current loan servicer(s)*</a:t>
          </a:r>
          <a:endParaRPr lang="en-US" sz="1400" dirty="0">
            <a:solidFill>
              <a:srgbClr val="00815C"/>
            </a:solidFill>
          </a:endParaRPr>
        </a:p>
      </dgm:t>
    </dgm:pt>
    <dgm:pt modelId="{B5CF90AF-B103-44B0-A08F-D69F764C5198}" type="parTrans" cxnId="{8781C770-D037-476A-B557-4F28F5CD4026}">
      <dgm:prSet/>
      <dgm:spPr/>
      <dgm:t>
        <a:bodyPr/>
        <a:lstStyle/>
        <a:p>
          <a:endParaRPr lang="en-US"/>
        </a:p>
      </dgm:t>
    </dgm:pt>
    <dgm:pt modelId="{5971D725-6853-451D-81AE-05923C00ECF0}" type="sibTrans" cxnId="{8781C770-D037-476A-B557-4F28F5CD4026}">
      <dgm:prSet>
        <dgm:style>
          <a:lnRef idx="2">
            <a:schemeClr val="accent1">
              <a:shade val="50000"/>
            </a:schemeClr>
          </a:lnRef>
          <a:fillRef idx="1">
            <a:schemeClr val="accent1"/>
          </a:fillRef>
          <a:effectRef idx="0">
            <a:schemeClr val="accent1"/>
          </a:effectRef>
          <a:fontRef idx="minor">
            <a:schemeClr val="lt1"/>
          </a:fontRef>
        </dgm:style>
      </dgm:prSet>
      <dgm:spPr/>
      <dgm:t>
        <a:bodyPr/>
        <a:lstStyle/>
        <a:p>
          <a:endParaRPr lang="en-US" dirty="0">
            <a:solidFill>
              <a:schemeClr val="bg1"/>
            </a:solidFill>
          </a:endParaRPr>
        </a:p>
      </dgm:t>
    </dgm:pt>
    <dgm:pt modelId="{EA1D7E00-C23C-4566-957F-38A36088277E}">
      <dgm:prSet phldrT="[Text]" custT="1">
        <dgm:style>
          <a:lnRef idx="2">
            <a:schemeClr val="accent1"/>
          </a:lnRef>
          <a:fillRef idx="1">
            <a:schemeClr val="lt1"/>
          </a:fillRef>
          <a:effectRef idx="0">
            <a:schemeClr val="accent1"/>
          </a:effectRef>
          <a:fontRef idx="minor">
            <a:schemeClr val="dk1"/>
          </a:fontRef>
        </dgm:style>
      </dgm:prSet>
      <dgm:spPr>
        <a:ln/>
      </dgm:spPr>
      <dgm:t>
        <a:bodyPr/>
        <a:lstStyle/>
        <a:p>
          <a:r>
            <a:rPr lang="en-US" sz="1400" dirty="0" smtClean="0">
              <a:solidFill>
                <a:srgbClr val="DCA212"/>
              </a:solidFill>
            </a:rPr>
            <a:t>Right of rescission period*</a:t>
          </a:r>
          <a:endParaRPr lang="en-US" sz="1400" dirty="0">
            <a:solidFill>
              <a:srgbClr val="DCA212"/>
            </a:solidFill>
          </a:endParaRPr>
        </a:p>
      </dgm:t>
    </dgm:pt>
    <dgm:pt modelId="{BCA4F74F-C6A7-4B13-A0C0-9A50516A8EFB}" type="sibTrans" cxnId="{274798EF-CDB6-4A6E-A866-F2D864AF1A46}">
      <dgm:prSet>
        <dgm:style>
          <a:lnRef idx="2">
            <a:schemeClr val="accent1">
              <a:shade val="50000"/>
            </a:schemeClr>
          </a:lnRef>
          <a:fillRef idx="1">
            <a:schemeClr val="accent1"/>
          </a:fillRef>
          <a:effectRef idx="0">
            <a:schemeClr val="accent1"/>
          </a:effectRef>
          <a:fontRef idx="minor">
            <a:schemeClr val="lt1"/>
          </a:fontRef>
        </dgm:style>
      </dgm:prSet>
      <dgm:spPr/>
      <dgm:t>
        <a:bodyPr/>
        <a:lstStyle/>
        <a:p>
          <a:r>
            <a:rPr lang="en-US" dirty="0" smtClean="0">
              <a:solidFill>
                <a:schemeClr val="tx1"/>
              </a:solidFill>
            </a:rPr>
            <a:t>7</a:t>
          </a:r>
          <a:endParaRPr lang="en-US" dirty="0">
            <a:solidFill>
              <a:schemeClr val="tx1"/>
            </a:solidFill>
          </a:endParaRPr>
        </a:p>
      </dgm:t>
    </dgm:pt>
    <dgm:pt modelId="{F63DC772-9DDD-42D0-9240-5576C6139D67}" type="parTrans" cxnId="{274798EF-CDB6-4A6E-A866-F2D864AF1A46}">
      <dgm:prSet/>
      <dgm:spPr/>
      <dgm:t>
        <a:bodyPr/>
        <a:lstStyle/>
        <a:p>
          <a:endParaRPr lang="en-US">
            <a:solidFill>
              <a:srgbClr val="000000"/>
            </a:solidFill>
          </a:endParaRPr>
        </a:p>
      </dgm:t>
    </dgm:pt>
    <dgm:pt modelId="{41DAF6BB-9B56-4046-A7F7-980CB4D997F8}" type="pres">
      <dgm:prSet presAssocID="{61DEC681-C2DB-450B-BD0C-B4FCC5EB702B}" presName="diagram" presStyleCnt="0">
        <dgm:presLayoutVars>
          <dgm:dir/>
          <dgm:resizeHandles val="exact"/>
        </dgm:presLayoutVars>
      </dgm:prSet>
      <dgm:spPr/>
      <dgm:t>
        <a:bodyPr/>
        <a:lstStyle/>
        <a:p>
          <a:endParaRPr lang="en-US"/>
        </a:p>
      </dgm:t>
    </dgm:pt>
    <dgm:pt modelId="{CC97B19C-FC79-490F-BAEE-60459F21A028}" type="pres">
      <dgm:prSet presAssocID="{A2833122-5241-4A73-BC8D-5EEDF2AACCA2}" presName="node" presStyleLbl="node1" presStyleIdx="0" presStyleCnt="7" custLinFactNeighborX="-23017" custLinFactNeighborY="-335">
        <dgm:presLayoutVars>
          <dgm:bulletEnabled val="1"/>
        </dgm:presLayoutVars>
      </dgm:prSet>
      <dgm:spPr/>
      <dgm:t>
        <a:bodyPr/>
        <a:lstStyle/>
        <a:p>
          <a:endParaRPr lang="en-US"/>
        </a:p>
      </dgm:t>
    </dgm:pt>
    <dgm:pt modelId="{ED26D8EC-6396-4A39-8D32-E59D1BA2E2E0}" type="pres">
      <dgm:prSet presAssocID="{51805C9A-13AE-4673-90A1-4A52E76D48D7}" presName="sibTrans" presStyleLbl="sibTrans2D1" presStyleIdx="0" presStyleCnt="6"/>
      <dgm:spPr/>
      <dgm:t>
        <a:bodyPr/>
        <a:lstStyle/>
        <a:p>
          <a:endParaRPr lang="en-US"/>
        </a:p>
      </dgm:t>
    </dgm:pt>
    <dgm:pt modelId="{2E7CE645-915D-422C-81FC-4A1E2F4ADECD}" type="pres">
      <dgm:prSet presAssocID="{51805C9A-13AE-4673-90A1-4A52E76D48D7}" presName="connectorText" presStyleLbl="sibTrans2D1" presStyleIdx="0" presStyleCnt="6"/>
      <dgm:spPr/>
      <dgm:t>
        <a:bodyPr/>
        <a:lstStyle/>
        <a:p>
          <a:endParaRPr lang="en-US"/>
        </a:p>
      </dgm:t>
    </dgm:pt>
    <dgm:pt modelId="{46879324-F61C-4448-8461-0170E8017F55}" type="pres">
      <dgm:prSet presAssocID="{AF27CBCD-DA2F-4D7D-BF13-7B30C62F5FD4}" presName="node" presStyleLbl="node1" presStyleIdx="1" presStyleCnt="7" custScaleY="100586" custLinFactX="-63017" custLinFactY="52509" custLinFactNeighborX="-100000" custLinFactNeighborY="100000">
        <dgm:presLayoutVars>
          <dgm:bulletEnabled val="1"/>
        </dgm:presLayoutVars>
      </dgm:prSet>
      <dgm:spPr/>
      <dgm:t>
        <a:bodyPr/>
        <a:lstStyle/>
        <a:p>
          <a:endParaRPr lang="en-US"/>
        </a:p>
      </dgm:t>
    </dgm:pt>
    <dgm:pt modelId="{0059127A-2F2D-454B-B871-1935BD532ACB}" type="pres">
      <dgm:prSet presAssocID="{CD4495B2-A28B-477F-B3C7-2E65618D4308}" presName="sibTrans" presStyleLbl="sibTrans2D1" presStyleIdx="1" presStyleCnt="6"/>
      <dgm:spPr/>
      <dgm:t>
        <a:bodyPr/>
        <a:lstStyle/>
        <a:p>
          <a:endParaRPr lang="en-US"/>
        </a:p>
      </dgm:t>
    </dgm:pt>
    <dgm:pt modelId="{AC06EBDC-A6B7-411E-9E6E-1359381489AD}" type="pres">
      <dgm:prSet presAssocID="{CD4495B2-A28B-477F-B3C7-2E65618D4308}" presName="connectorText" presStyleLbl="sibTrans2D1" presStyleIdx="1" presStyleCnt="6"/>
      <dgm:spPr/>
      <dgm:t>
        <a:bodyPr/>
        <a:lstStyle/>
        <a:p>
          <a:endParaRPr lang="en-US"/>
        </a:p>
      </dgm:t>
    </dgm:pt>
    <dgm:pt modelId="{7D2BA656-89E7-4987-930A-20802FA25FD2}" type="pres">
      <dgm:prSet presAssocID="{C79EAE0A-EBDF-4824-AB1D-1A50DB449B7A}" presName="node" presStyleLbl="node1" presStyleIdx="2" presStyleCnt="7" custLinFactX="-63017" custLinFactY="47342" custLinFactNeighborX="-100000" custLinFactNeighborY="100000">
        <dgm:presLayoutVars>
          <dgm:bulletEnabled val="1"/>
        </dgm:presLayoutVars>
      </dgm:prSet>
      <dgm:spPr/>
      <dgm:t>
        <a:bodyPr/>
        <a:lstStyle/>
        <a:p>
          <a:endParaRPr lang="en-US"/>
        </a:p>
      </dgm:t>
    </dgm:pt>
    <dgm:pt modelId="{FC2D3932-44E5-49E4-9E4F-D87D7C463E1D}" type="pres">
      <dgm:prSet presAssocID="{0C617FFF-5E40-4442-8D04-A0D5EF0503AD}" presName="sibTrans" presStyleLbl="sibTrans2D1" presStyleIdx="2" presStyleCnt="6"/>
      <dgm:spPr/>
      <dgm:t>
        <a:bodyPr/>
        <a:lstStyle/>
        <a:p>
          <a:endParaRPr lang="en-US"/>
        </a:p>
      </dgm:t>
    </dgm:pt>
    <dgm:pt modelId="{0CA55E10-F1A9-49D4-99CE-01393F0828C4}" type="pres">
      <dgm:prSet presAssocID="{0C617FFF-5E40-4442-8D04-A0D5EF0503AD}" presName="connectorText" presStyleLbl="sibTrans2D1" presStyleIdx="2" presStyleCnt="6"/>
      <dgm:spPr/>
      <dgm:t>
        <a:bodyPr/>
        <a:lstStyle/>
        <a:p>
          <a:endParaRPr lang="en-US"/>
        </a:p>
      </dgm:t>
    </dgm:pt>
    <dgm:pt modelId="{E91ABD07-5A0D-4CA8-8542-497F9B87B6D5}" type="pres">
      <dgm:prSet presAssocID="{798CAC04-1DB5-4B67-B477-4EE66CD252B8}" presName="node" presStyleLbl="node1" presStyleIdx="3" presStyleCnt="7" custLinFactY="118962" custLinFactNeighborX="-28737" custLinFactNeighborY="200000">
        <dgm:presLayoutVars>
          <dgm:bulletEnabled val="1"/>
        </dgm:presLayoutVars>
      </dgm:prSet>
      <dgm:spPr/>
      <dgm:t>
        <a:bodyPr/>
        <a:lstStyle/>
        <a:p>
          <a:endParaRPr lang="en-US"/>
        </a:p>
      </dgm:t>
    </dgm:pt>
    <dgm:pt modelId="{338D3AA0-0BF3-4E7A-B335-020C07AE6F55}" type="pres">
      <dgm:prSet presAssocID="{2F2239D9-686E-48D1-A2F2-D4F0F05E4BF7}" presName="sibTrans" presStyleLbl="sibTrans2D1" presStyleIdx="3" presStyleCnt="6" custScaleX="65558"/>
      <dgm:spPr/>
      <dgm:t>
        <a:bodyPr/>
        <a:lstStyle/>
        <a:p>
          <a:endParaRPr lang="en-US"/>
        </a:p>
      </dgm:t>
    </dgm:pt>
    <dgm:pt modelId="{1DBA6F86-56C3-4CF2-951E-AB43238007F9}" type="pres">
      <dgm:prSet presAssocID="{2F2239D9-686E-48D1-A2F2-D4F0F05E4BF7}" presName="connectorText" presStyleLbl="sibTrans2D1" presStyleIdx="3" presStyleCnt="6"/>
      <dgm:spPr/>
      <dgm:t>
        <a:bodyPr/>
        <a:lstStyle/>
        <a:p>
          <a:endParaRPr lang="en-US"/>
        </a:p>
      </dgm:t>
    </dgm:pt>
    <dgm:pt modelId="{25BF4B0B-F229-4B2A-AA95-19FFAFB8A446}" type="pres">
      <dgm:prSet presAssocID="{53E10D9C-3C69-467D-B466-131F0C48446C}" presName="node" presStyleLbl="node1" presStyleIdx="4" presStyleCnt="7" custLinFactX="60045" custLinFactY="52295" custLinFactNeighborX="100000" custLinFactNeighborY="100000">
        <dgm:presLayoutVars>
          <dgm:bulletEnabled val="1"/>
        </dgm:presLayoutVars>
      </dgm:prSet>
      <dgm:spPr/>
      <dgm:t>
        <a:bodyPr/>
        <a:lstStyle/>
        <a:p>
          <a:endParaRPr lang="en-US"/>
        </a:p>
      </dgm:t>
    </dgm:pt>
    <dgm:pt modelId="{7A16FE86-E44E-45C1-9767-76D518FA7C36}" type="pres">
      <dgm:prSet presAssocID="{4AEE9B53-AFC8-4662-81A1-89C62CEB5020}" presName="sibTrans" presStyleLbl="sibTrans2D1" presStyleIdx="4" presStyleCnt="6"/>
      <dgm:spPr/>
      <dgm:t>
        <a:bodyPr/>
        <a:lstStyle/>
        <a:p>
          <a:endParaRPr lang="en-US"/>
        </a:p>
      </dgm:t>
    </dgm:pt>
    <dgm:pt modelId="{1E31CE81-DA56-430B-9427-C1DB1FB09E7B}" type="pres">
      <dgm:prSet presAssocID="{4AEE9B53-AFC8-4662-81A1-89C62CEB5020}" presName="connectorText" presStyleLbl="sibTrans2D1" presStyleIdx="4" presStyleCnt="6"/>
      <dgm:spPr/>
      <dgm:t>
        <a:bodyPr/>
        <a:lstStyle/>
        <a:p>
          <a:endParaRPr lang="en-US"/>
        </a:p>
      </dgm:t>
    </dgm:pt>
    <dgm:pt modelId="{F02BFA51-53D7-4358-840D-787C2982A979}" type="pres">
      <dgm:prSet presAssocID="{EA1D7E00-C23C-4566-957F-38A36088277E}" presName="node" presStyleLbl="node1" presStyleIdx="5" presStyleCnt="7" custLinFactNeighborX="20045" custLinFactNeighborY="-19325">
        <dgm:presLayoutVars>
          <dgm:bulletEnabled val="1"/>
        </dgm:presLayoutVars>
      </dgm:prSet>
      <dgm:spPr/>
      <dgm:t>
        <a:bodyPr/>
        <a:lstStyle/>
        <a:p>
          <a:endParaRPr lang="en-US"/>
        </a:p>
      </dgm:t>
    </dgm:pt>
    <dgm:pt modelId="{226B6315-E02B-4879-9739-3F3B7EC15C05}" type="pres">
      <dgm:prSet presAssocID="{BCA4F74F-C6A7-4B13-A0C0-9A50516A8EFB}" presName="sibTrans" presStyleLbl="sibTrans2D1" presStyleIdx="5" presStyleCnt="6"/>
      <dgm:spPr/>
      <dgm:t>
        <a:bodyPr/>
        <a:lstStyle/>
        <a:p>
          <a:endParaRPr lang="en-US"/>
        </a:p>
      </dgm:t>
    </dgm:pt>
    <dgm:pt modelId="{A474DDFF-0276-4C10-9B9F-8A1256ED6BCC}" type="pres">
      <dgm:prSet presAssocID="{BCA4F74F-C6A7-4B13-A0C0-9A50516A8EFB}" presName="connectorText" presStyleLbl="sibTrans2D1" presStyleIdx="5" presStyleCnt="6"/>
      <dgm:spPr/>
      <dgm:t>
        <a:bodyPr/>
        <a:lstStyle/>
        <a:p>
          <a:endParaRPr lang="en-US"/>
        </a:p>
      </dgm:t>
    </dgm:pt>
    <dgm:pt modelId="{BA25937A-C058-435D-A01B-589FC809DA46}" type="pres">
      <dgm:prSet presAssocID="{0AACFDF8-36D1-4E39-AC3F-45DFCC05BA4C}" presName="node" presStyleLbl="node1" presStyleIdx="6" presStyleCnt="7" custLinFactY="-157611" custLinFactNeighborX="20045" custLinFactNeighborY="-200000">
        <dgm:presLayoutVars>
          <dgm:bulletEnabled val="1"/>
        </dgm:presLayoutVars>
      </dgm:prSet>
      <dgm:spPr/>
      <dgm:t>
        <a:bodyPr/>
        <a:lstStyle/>
        <a:p>
          <a:endParaRPr lang="en-US"/>
        </a:p>
      </dgm:t>
    </dgm:pt>
  </dgm:ptLst>
  <dgm:cxnLst>
    <dgm:cxn modelId="{5359BB26-1320-49BA-A7A6-19A7AAB63529}" type="presOf" srcId="{A2833122-5241-4A73-BC8D-5EEDF2AACCA2}" destId="{CC97B19C-FC79-490F-BAEE-60459F21A028}" srcOrd="0" destOrd="0" presId="urn:microsoft.com/office/officeart/2005/8/layout/process5"/>
    <dgm:cxn modelId="{04841204-D1A2-4E2A-BBF6-63228CC02B78}" type="presOf" srcId="{EA1D7E00-C23C-4566-957F-38A36088277E}" destId="{F02BFA51-53D7-4358-840D-787C2982A979}" srcOrd="0" destOrd="0" presId="urn:microsoft.com/office/officeart/2005/8/layout/process5"/>
    <dgm:cxn modelId="{7BE66BA2-82DD-47E6-9004-8A3723070017}" type="presOf" srcId="{2F2239D9-686E-48D1-A2F2-D4F0F05E4BF7}" destId="{338D3AA0-0BF3-4E7A-B335-020C07AE6F55}" srcOrd="0" destOrd="0" presId="urn:microsoft.com/office/officeart/2005/8/layout/process5"/>
    <dgm:cxn modelId="{425FF0CE-9744-4A35-9B89-A1C50C811B22}" type="presOf" srcId="{0C617FFF-5E40-4442-8D04-A0D5EF0503AD}" destId="{0CA55E10-F1A9-49D4-99CE-01393F0828C4}" srcOrd="1" destOrd="0" presId="urn:microsoft.com/office/officeart/2005/8/layout/process5"/>
    <dgm:cxn modelId="{4629BDBF-D36E-44E1-9B47-65E53913CA0B}" srcId="{61DEC681-C2DB-450B-BD0C-B4FCC5EB702B}" destId="{798CAC04-1DB5-4B67-B477-4EE66CD252B8}" srcOrd="3" destOrd="0" parTransId="{D067306C-27F1-45F0-9D7D-2E6BD7665104}" sibTransId="{2F2239D9-686E-48D1-A2F2-D4F0F05E4BF7}"/>
    <dgm:cxn modelId="{26136602-A3E7-4D18-9F89-1EC961C48DBA}" type="presOf" srcId="{AF27CBCD-DA2F-4D7D-BF13-7B30C62F5FD4}" destId="{46879324-F61C-4448-8461-0170E8017F55}" srcOrd="0" destOrd="0" presId="urn:microsoft.com/office/officeart/2005/8/layout/process5"/>
    <dgm:cxn modelId="{169778F9-0892-4D18-9DAD-7592B59D416D}" srcId="{61DEC681-C2DB-450B-BD0C-B4FCC5EB702B}" destId="{53E10D9C-3C69-467D-B466-131F0C48446C}" srcOrd="4" destOrd="0" parTransId="{E16D6AC4-7284-49CB-8C96-8AF48D069EBD}" sibTransId="{4AEE9B53-AFC8-4662-81A1-89C62CEB5020}"/>
    <dgm:cxn modelId="{C0DDC816-6A28-41E1-9033-59472C737CDF}" srcId="{61DEC681-C2DB-450B-BD0C-B4FCC5EB702B}" destId="{AF27CBCD-DA2F-4D7D-BF13-7B30C62F5FD4}" srcOrd="1" destOrd="0" parTransId="{D3FBB71C-5742-461A-A0A7-F304A9DC26E0}" sibTransId="{CD4495B2-A28B-477F-B3C7-2E65618D4308}"/>
    <dgm:cxn modelId="{77A23573-F894-4ECC-A03F-70036914B718}" type="presOf" srcId="{0AACFDF8-36D1-4E39-AC3F-45DFCC05BA4C}" destId="{BA25937A-C058-435D-A01B-589FC809DA46}" srcOrd="0" destOrd="0" presId="urn:microsoft.com/office/officeart/2005/8/layout/process5"/>
    <dgm:cxn modelId="{274798EF-CDB6-4A6E-A866-F2D864AF1A46}" srcId="{61DEC681-C2DB-450B-BD0C-B4FCC5EB702B}" destId="{EA1D7E00-C23C-4566-957F-38A36088277E}" srcOrd="5" destOrd="0" parTransId="{F63DC772-9DDD-42D0-9240-5576C6139D67}" sibTransId="{BCA4F74F-C6A7-4B13-A0C0-9A50516A8EFB}"/>
    <dgm:cxn modelId="{046F317F-59FC-4390-AB35-F560B13E27A7}" type="presOf" srcId="{CD4495B2-A28B-477F-B3C7-2E65618D4308}" destId="{AC06EBDC-A6B7-411E-9E6E-1359381489AD}" srcOrd="1" destOrd="0" presId="urn:microsoft.com/office/officeart/2005/8/layout/process5"/>
    <dgm:cxn modelId="{0218A42B-8BEB-407D-B70F-22C6EFF7AC56}" type="presOf" srcId="{2F2239D9-686E-48D1-A2F2-D4F0F05E4BF7}" destId="{1DBA6F86-56C3-4CF2-951E-AB43238007F9}" srcOrd="1" destOrd="0" presId="urn:microsoft.com/office/officeart/2005/8/layout/process5"/>
    <dgm:cxn modelId="{8782680A-F482-4498-A553-2B4AE87BE284}" type="presOf" srcId="{798CAC04-1DB5-4B67-B477-4EE66CD252B8}" destId="{E91ABD07-5A0D-4CA8-8542-497F9B87B6D5}" srcOrd="0" destOrd="0" presId="urn:microsoft.com/office/officeart/2005/8/layout/process5"/>
    <dgm:cxn modelId="{2F3D4E34-1428-4644-9CAA-472DBDAC0006}" type="presOf" srcId="{0C617FFF-5E40-4442-8D04-A0D5EF0503AD}" destId="{FC2D3932-44E5-49E4-9E4F-D87D7C463E1D}" srcOrd="0" destOrd="0" presId="urn:microsoft.com/office/officeart/2005/8/layout/process5"/>
    <dgm:cxn modelId="{19F2ACE4-5C0D-4ECD-8230-AF626D25CF92}" type="presOf" srcId="{CD4495B2-A28B-477F-B3C7-2E65618D4308}" destId="{0059127A-2F2D-454B-B871-1935BD532ACB}" srcOrd="0" destOrd="0" presId="urn:microsoft.com/office/officeart/2005/8/layout/process5"/>
    <dgm:cxn modelId="{41746BD2-5D60-4C25-9BAD-67A8538B20BC}" type="presOf" srcId="{53E10D9C-3C69-467D-B466-131F0C48446C}" destId="{25BF4B0B-F229-4B2A-AA95-19FFAFB8A446}" srcOrd="0" destOrd="0" presId="urn:microsoft.com/office/officeart/2005/8/layout/process5"/>
    <dgm:cxn modelId="{8781C770-D037-476A-B557-4F28F5CD4026}" srcId="{61DEC681-C2DB-450B-BD0C-B4FCC5EB702B}" destId="{0AACFDF8-36D1-4E39-AC3F-45DFCC05BA4C}" srcOrd="6" destOrd="0" parTransId="{B5CF90AF-B103-44B0-A08F-D69F764C5198}" sibTransId="{5971D725-6853-451D-81AE-05923C00ECF0}"/>
    <dgm:cxn modelId="{56F78AF4-88AF-4DE2-A5CE-0E5E40A722B5}" srcId="{61DEC681-C2DB-450B-BD0C-B4FCC5EB702B}" destId="{A2833122-5241-4A73-BC8D-5EEDF2AACCA2}" srcOrd="0" destOrd="0" parTransId="{B256F1D7-85F5-4F08-979F-EFD106E9623F}" sibTransId="{51805C9A-13AE-4673-90A1-4A52E76D48D7}"/>
    <dgm:cxn modelId="{78465FF2-077B-42CB-A313-906AE4716FB3}" type="presOf" srcId="{BCA4F74F-C6A7-4B13-A0C0-9A50516A8EFB}" destId="{A474DDFF-0276-4C10-9B9F-8A1256ED6BCC}" srcOrd="1" destOrd="0" presId="urn:microsoft.com/office/officeart/2005/8/layout/process5"/>
    <dgm:cxn modelId="{4BAF931C-53D8-4F65-A426-17568E92AB88}" type="presOf" srcId="{51805C9A-13AE-4673-90A1-4A52E76D48D7}" destId="{ED26D8EC-6396-4A39-8D32-E59D1BA2E2E0}" srcOrd="0" destOrd="0" presId="urn:microsoft.com/office/officeart/2005/8/layout/process5"/>
    <dgm:cxn modelId="{0E5F9E7D-862B-4947-AF8F-2AFB6F5F3264}" type="presOf" srcId="{4AEE9B53-AFC8-4662-81A1-89C62CEB5020}" destId="{1E31CE81-DA56-430B-9427-C1DB1FB09E7B}" srcOrd="1" destOrd="0" presId="urn:microsoft.com/office/officeart/2005/8/layout/process5"/>
    <dgm:cxn modelId="{34D629E2-FE90-4F08-8ABC-0887F4684081}" type="presOf" srcId="{4AEE9B53-AFC8-4662-81A1-89C62CEB5020}" destId="{7A16FE86-E44E-45C1-9767-76D518FA7C36}" srcOrd="0" destOrd="0" presId="urn:microsoft.com/office/officeart/2005/8/layout/process5"/>
    <dgm:cxn modelId="{D887D31F-5BD9-40B5-B30E-A89953788119}" srcId="{61DEC681-C2DB-450B-BD0C-B4FCC5EB702B}" destId="{C79EAE0A-EBDF-4824-AB1D-1A50DB449B7A}" srcOrd="2" destOrd="0" parTransId="{C5204ACE-1883-4A4F-BD73-05A53F94C65D}" sibTransId="{0C617FFF-5E40-4442-8D04-A0D5EF0503AD}"/>
    <dgm:cxn modelId="{5D0EB370-FD7A-4407-B0FD-4DC73C3FB9F7}" type="presOf" srcId="{C79EAE0A-EBDF-4824-AB1D-1A50DB449B7A}" destId="{7D2BA656-89E7-4987-930A-20802FA25FD2}" srcOrd="0" destOrd="0" presId="urn:microsoft.com/office/officeart/2005/8/layout/process5"/>
    <dgm:cxn modelId="{FE6F1695-26AE-48CD-B8EF-4708BAD417D3}" type="presOf" srcId="{51805C9A-13AE-4673-90A1-4A52E76D48D7}" destId="{2E7CE645-915D-422C-81FC-4A1E2F4ADECD}" srcOrd="1" destOrd="0" presId="urn:microsoft.com/office/officeart/2005/8/layout/process5"/>
    <dgm:cxn modelId="{4AE83279-39A0-4032-86F2-DC413B82288C}" type="presOf" srcId="{BCA4F74F-C6A7-4B13-A0C0-9A50516A8EFB}" destId="{226B6315-E02B-4879-9739-3F3B7EC15C05}" srcOrd="0" destOrd="0" presId="urn:microsoft.com/office/officeart/2005/8/layout/process5"/>
    <dgm:cxn modelId="{AA09AC1C-472D-45E9-A429-1495589236C7}" type="presOf" srcId="{61DEC681-C2DB-450B-BD0C-B4FCC5EB702B}" destId="{41DAF6BB-9B56-4046-A7F7-980CB4D997F8}" srcOrd="0" destOrd="0" presId="urn:microsoft.com/office/officeart/2005/8/layout/process5"/>
    <dgm:cxn modelId="{BC77A2D0-C390-497E-AFAB-8C60E1C2FBC8}" type="presParOf" srcId="{41DAF6BB-9B56-4046-A7F7-980CB4D997F8}" destId="{CC97B19C-FC79-490F-BAEE-60459F21A028}" srcOrd="0" destOrd="0" presId="urn:microsoft.com/office/officeart/2005/8/layout/process5"/>
    <dgm:cxn modelId="{354FFD96-10E6-4828-8D23-1500AC6F1D26}" type="presParOf" srcId="{41DAF6BB-9B56-4046-A7F7-980CB4D997F8}" destId="{ED26D8EC-6396-4A39-8D32-E59D1BA2E2E0}" srcOrd="1" destOrd="0" presId="urn:microsoft.com/office/officeart/2005/8/layout/process5"/>
    <dgm:cxn modelId="{80E2A3EC-77CB-4A1D-81B6-78120B2EBB78}" type="presParOf" srcId="{ED26D8EC-6396-4A39-8D32-E59D1BA2E2E0}" destId="{2E7CE645-915D-422C-81FC-4A1E2F4ADECD}" srcOrd="0" destOrd="0" presId="urn:microsoft.com/office/officeart/2005/8/layout/process5"/>
    <dgm:cxn modelId="{488A1D15-DF18-4BC9-B838-D891D90914C1}" type="presParOf" srcId="{41DAF6BB-9B56-4046-A7F7-980CB4D997F8}" destId="{46879324-F61C-4448-8461-0170E8017F55}" srcOrd="2" destOrd="0" presId="urn:microsoft.com/office/officeart/2005/8/layout/process5"/>
    <dgm:cxn modelId="{E985B8CC-C056-4A78-A5A4-A39A3CDF607D}" type="presParOf" srcId="{41DAF6BB-9B56-4046-A7F7-980CB4D997F8}" destId="{0059127A-2F2D-454B-B871-1935BD532ACB}" srcOrd="3" destOrd="0" presId="urn:microsoft.com/office/officeart/2005/8/layout/process5"/>
    <dgm:cxn modelId="{4A17372E-600D-429E-8F11-D144C2CE9553}" type="presParOf" srcId="{0059127A-2F2D-454B-B871-1935BD532ACB}" destId="{AC06EBDC-A6B7-411E-9E6E-1359381489AD}" srcOrd="0" destOrd="0" presId="urn:microsoft.com/office/officeart/2005/8/layout/process5"/>
    <dgm:cxn modelId="{7680D234-4093-43F1-B672-6FAE0613F13C}" type="presParOf" srcId="{41DAF6BB-9B56-4046-A7F7-980CB4D997F8}" destId="{7D2BA656-89E7-4987-930A-20802FA25FD2}" srcOrd="4" destOrd="0" presId="urn:microsoft.com/office/officeart/2005/8/layout/process5"/>
    <dgm:cxn modelId="{C7455482-2017-47EB-B02C-C079533319EB}" type="presParOf" srcId="{41DAF6BB-9B56-4046-A7F7-980CB4D997F8}" destId="{FC2D3932-44E5-49E4-9E4F-D87D7C463E1D}" srcOrd="5" destOrd="0" presId="urn:microsoft.com/office/officeart/2005/8/layout/process5"/>
    <dgm:cxn modelId="{E0865B98-6AFE-4A57-B66B-31A72F5EE31E}" type="presParOf" srcId="{FC2D3932-44E5-49E4-9E4F-D87D7C463E1D}" destId="{0CA55E10-F1A9-49D4-99CE-01393F0828C4}" srcOrd="0" destOrd="0" presId="urn:microsoft.com/office/officeart/2005/8/layout/process5"/>
    <dgm:cxn modelId="{CFE6AE57-BBB4-4250-9141-6313128F5307}" type="presParOf" srcId="{41DAF6BB-9B56-4046-A7F7-980CB4D997F8}" destId="{E91ABD07-5A0D-4CA8-8542-497F9B87B6D5}" srcOrd="6" destOrd="0" presId="urn:microsoft.com/office/officeart/2005/8/layout/process5"/>
    <dgm:cxn modelId="{576F0066-2F3F-49D0-9D21-0F25001B546F}" type="presParOf" srcId="{41DAF6BB-9B56-4046-A7F7-980CB4D997F8}" destId="{338D3AA0-0BF3-4E7A-B335-020C07AE6F55}" srcOrd="7" destOrd="0" presId="urn:microsoft.com/office/officeart/2005/8/layout/process5"/>
    <dgm:cxn modelId="{A6A343A3-60B3-4013-9213-7A4DEC3D9104}" type="presParOf" srcId="{338D3AA0-0BF3-4E7A-B335-020C07AE6F55}" destId="{1DBA6F86-56C3-4CF2-951E-AB43238007F9}" srcOrd="0" destOrd="0" presId="urn:microsoft.com/office/officeart/2005/8/layout/process5"/>
    <dgm:cxn modelId="{CE9C1058-0ACE-4A4F-9AF7-6098763F564F}" type="presParOf" srcId="{41DAF6BB-9B56-4046-A7F7-980CB4D997F8}" destId="{25BF4B0B-F229-4B2A-AA95-19FFAFB8A446}" srcOrd="8" destOrd="0" presId="urn:microsoft.com/office/officeart/2005/8/layout/process5"/>
    <dgm:cxn modelId="{77583B04-BE3B-4BDC-96BF-DB4AB02C5B52}" type="presParOf" srcId="{41DAF6BB-9B56-4046-A7F7-980CB4D997F8}" destId="{7A16FE86-E44E-45C1-9767-76D518FA7C36}" srcOrd="9" destOrd="0" presId="urn:microsoft.com/office/officeart/2005/8/layout/process5"/>
    <dgm:cxn modelId="{8E4456E3-35B5-4E72-B5F5-C134668C159F}" type="presParOf" srcId="{7A16FE86-E44E-45C1-9767-76D518FA7C36}" destId="{1E31CE81-DA56-430B-9427-C1DB1FB09E7B}" srcOrd="0" destOrd="0" presId="urn:microsoft.com/office/officeart/2005/8/layout/process5"/>
    <dgm:cxn modelId="{5F66D70C-0C11-463C-8ED0-81B457CACCE7}" type="presParOf" srcId="{41DAF6BB-9B56-4046-A7F7-980CB4D997F8}" destId="{F02BFA51-53D7-4358-840D-787C2982A979}" srcOrd="10" destOrd="0" presId="urn:microsoft.com/office/officeart/2005/8/layout/process5"/>
    <dgm:cxn modelId="{FF582902-46D9-4F1D-A4A7-C79DFFC102E5}" type="presParOf" srcId="{41DAF6BB-9B56-4046-A7F7-980CB4D997F8}" destId="{226B6315-E02B-4879-9739-3F3B7EC15C05}" srcOrd="11" destOrd="0" presId="urn:microsoft.com/office/officeart/2005/8/layout/process5"/>
    <dgm:cxn modelId="{7DAD1464-627A-4743-8DBD-46F18A3EB22F}" type="presParOf" srcId="{226B6315-E02B-4879-9739-3F3B7EC15C05}" destId="{A474DDFF-0276-4C10-9B9F-8A1256ED6BCC}" srcOrd="0" destOrd="0" presId="urn:microsoft.com/office/officeart/2005/8/layout/process5"/>
    <dgm:cxn modelId="{830B25E4-4078-4EF6-B29D-3233BFEA1890}" type="presParOf" srcId="{41DAF6BB-9B56-4046-A7F7-980CB4D997F8}" destId="{BA25937A-C058-435D-A01B-589FC809DA46}" srcOrd="12" destOrd="0" presId="urn:microsoft.com/office/officeart/2005/8/layout/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7513F84-46F7-433F-AD0C-BB3486D89D20}">
      <dsp:nvSpPr>
        <dsp:cNvPr id="0" name=""/>
        <dsp:cNvSpPr/>
      </dsp:nvSpPr>
      <dsp:spPr>
        <a:xfrm>
          <a:off x="2762" y="35826"/>
          <a:ext cx="2693193" cy="1077277"/>
        </a:xfrm>
        <a:prstGeom prst="rect">
          <a:avLst/>
        </a:prstGeom>
        <a:solidFill>
          <a:schemeClr val="accen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US" sz="2000" b="1" kern="1200" dirty="0" smtClean="0">
              <a:solidFill>
                <a:schemeClr val="tx1"/>
              </a:solidFill>
              <a:effectLst>
                <a:outerShdw blurRad="38100" dist="38100" dir="2700000" algn="tl">
                  <a:srgbClr val="000000">
                    <a:alpha val="43137"/>
                  </a:srgbClr>
                </a:outerShdw>
              </a:effectLst>
            </a:rPr>
            <a:t>Federal Debt</a:t>
          </a:r>
          <a:endParaRPr lang="en-US" sz="2000" b="1" kern="1200" dirty="0">
            <a:solidFill>
              <a:schemeClr val="tx1"/>
            </a:solidFill>
            <a:effectLst>
              <a:outerShdw blurRad="38100" dist="38100" dir="2700000" algn="tl">
                <a:srgbClr val="000000">
                  <a:alpha val="43137"/>
                </a:srgbClr>
              </a:outerShdw>
            </a:effectLst>
          </a:endParaRPr>
        </a:p>
      </dsp:txBody>
      <dsp:txXfrm>
        <a:off x="2762" y="35826"/>
        <a:ext cx="2693193" cy="1077277"/>
      </dsp:txXfrm>
    </dsp:sp>
    <dsp:sp modelId="{3E6E32FA-C58A-486A-8306-1E8E2A9BB8AE}">
      <dsp:nvSpPr>
        <dsp:cNvPr id="0" name=""/>
        <dsp:cNvSpPr/>
      </dsp:nvSpPr>
      <dsp:spPr>
        <a:xfrm>
          <a:off x="2762" y="1113103"/>
          <a:ext cx="2693193" cy="3575469"/>
        </a:xfrm>
        <a:prstGeom prst="rect">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endParaRPr lang="en-US" sz="1600" kern="1200" dirty="0"/>
        </a:p>
        <a:p>
          <a:pPr marL="114300" lvl="1" indent="-114300" algn="l" defTabSz="622300">
            <a:lnSpc>
              <a:spcPct val="90000"/>
            </a:lnSpc>
            <a:spcBef>
              <a:spcPct val="0"/>
            </a:spcBef>
            <a:spcAft>
              <a:spcPct val="15000"/>
            </a:spcAft>
            <a:buChar char="••"/>
          </a:pPr>
          <a:r>
            <a:rPr lang="en-US" sz="1400" kern="1200" dirty="0" smtClean="0"/>
            <a:t>The Federal Direct Consolidation Loan Program currently offers borrowers the opportunity to consolidate only existing Federal loans.</a:t>
          </a:r>
          <a:endParaRPr lang="en-US" sz="1400" kern="1200" dirty="0"/>
        </a:p>
        <a:p>
          <a:pPr marL="114300" lvl="1" indent="-114300" algn="l" defTabSz="622300">
            <a:lnSpc>
              <a:spcPct val="90000"/>
            </a:lnSpc>
            <a:spcBef>
              <a:spcPct val="0"/>
            </a:spcBef>
            <a:spcAft>
              <a:spcPct val="15000"/>
            </a:spcAft>
            <a:buChar char="••"/>
          </a:pPr>
          <a:endParaRPr lang="en-US" sz="1400" kern="1200" dirty="0"/>
        </a:p>
        <a:p>
          <a:pPr marL="114300" lvl="1" indent="-114300" algn="l" defTabSz="622300">
            <a:lnSpc>
              <a:spcPct val="90000"/>
            </a:lnSpc>
            <a:spcBef>
              <a:spcPct val="0"/>
            </a:spcBef>
            <a:spcAft>
              <a:spcPct val="15000"/>
            </a:spcAft>
            <a:buChar char="••"/>
          </a:pPr>
          <a:r>
            <a:rPr lang="en-US" sz="1400" kern="1200" dirty="0" smtClean="0"/>
            <a:t>This program is not credit based, and continues to offer the federal loan benefits.</a:t>
          </a:r>
          <a:endParaRPr lang="en-US" sz="1400" kern="1200" dirty="0"/>
        </a:p>
      </dsp:txBody>
      <dsp:txXfrm>
        <a:off x="2762" y="1113103"/>
        <a:ext cx="2693193" cy="3575469"/>
      </dsp:txXfrm>
    </dsp:sp>
    <dsp:sp modelId="{6F849587-233C-4265-BBAE-CA0AF68A0F51}">
      <dsp:nvSpPr>
        <dsp:cNvPr id="0" name=""/>
        <dsp:cNvSpPr/>
      </dsp:nvSpPr>
      <dsp:spPr>
        <a:xfrm>
          <a:off x="3073003" y="35826"/>
          <a:ext cx="2693193" cy="1077277"/>
        </a:xfrm>
        <a:prstGeom prst="rect">
          <a:avLst/>
        </a:prstGeom>
        <a:solidFill>
          <a:schemeClr val="accen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US" sz="2000" b="1" kern="1200" dirty="0" smtClean="0">
              <a:solidFill>
                <a:schemeClr val="tx1"/>
              </a:solidFill>
              <a:effectLst>
                <a:outerShdw blurRad="38100" dist="38100" dir="2700000" algn="tl">
                  <a:srgbClr val="000000">
                    <a:alpha val="43137"/>
                  </a:srgbClr>
                </a:outerShdw>
              </a:effectLst>
            </a:rPr>
            <a:t>Private Debt</a:t>
          </a:r>
          <a:endParaRPr lang="en-US" sz="2000" b="1" kern="1200" dirty="0">
            <a:solidFill>
              <a:schemeClr val="tx1"/>
            </a:solidFill>
            <a:effectLst>
              <a:outerShdw blurRad="38100" dist="38100" dir="2700000" algn="tl">
                <a:srgbClr val="000000">
                  <a:alpha val="43137"/>
                </a:srgbClr>
              </a:outerShdw>
            </a:effectLst>
          </a:endParaRPr>
        </a:p>
      </dsp:txBody>
      <dsp:txXfrm>
        <a:off x="3073003" y="35826"/>
        <a:ext cx="2693193" cy="1077277"/>
      </dsp:txXfrm>
    </dsp:sp>
    <dsp:sp modelId="{E6AAA3DB-CBF9-4851-BB08-8ED154B50C2B}">
      <dsp:nvSpPr>
        <dsp:cNvPr id="0" name=""/>
        <dsp:cNvSpPr/>
      </dsp:nvSpPr>
      <dsp:spPr>
        <a:xfrm>
          <a:off x="3073003" y="1113103"/>
          <a:ext cx="2693193" cy="3575469"/>
        </a:xfrm>
        <a:prstGeom prst="rect">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endParaRPr lang="en-US" sz="1600" kern="1200" dirty="0"/>
        </a:p>
        <a:p>
          <a:pPr marL="114300" lvl="1" indent="-114300" algn="l" defTabSz="622300">
            <a:lnSpc>
              <a:spcPct val="90000"/>
            </a:lnSpc>
            <a:spcBef>
              <a:spcPct val="0"/>
            </a:spcBef>
            <a:spcAft>
              <a:spcPct val="15000"/>
            </a:spcAft>
            <a:buChar char="••"/>
          </a:pPr>
          <a:r>
            <a:rPr lang="en-US" sz="1400" kern="1200" dirty="0" smtClean="0"/>
            <a:t>Private Debt can be consolidated with a number of banks, local credit unions, peer lending networks and by utilizing collateral such as a Home Equity loan.</a:t>
          </a:r>
          <a:endParaRPr lang="en-US" sz="1400" kern="1200" dirty="0"/>
        </a:p>
        <a:p>
          <a:pPr marL="114300" lvl="1" indent="-114300" algn="l" defTabSz="622300">
            <a:lnSpc>
              <a:spcPct val="90000"/>
            </a:lnSpc>
            <a:spcBef>
              <a:spcPct val="0"/>
            </a:spcBef>
            <a:spcAft>
              <a:spcPct val="15000"/>
            </a:spcAft>
            <a:buChar char="••"/>
          </a:pPr>
          <a:endParaRPr lang="en-US" sz="1400" kern="1200" dirty="0"/>
        </a:p>
        <a:p>
          <a:pPr marL="114300" lvl="1" indent="-114300" algn="l" defTabSz="622300">
            <a:lnSpc>
              <a:spcPct val="90000"/>
            </a:lnSpc>
            <a:spcBef>
              <a:spcPct val="0"/>
            </a:spcBef>
            <a:spcAft>
              <a:spcPct val="15000"/>
            </a:spcAft>
            <a:buChar char="••"/>
          </a:pPr>
          <a:r>
            <a:rPr lang="en-US" sz="1400" kern="1200" dirty="0" smtClean="0"/>
            <a:t>Applications are typically credit based and may offer more attractive rates for well qualified borrowers.</a:t>
          </a:r>
          <a:endParaRPr lang="en-US" sz="1400" kern="1200" dirty="0"/>
        </a:p>
      </dsp:txBody>
      <dsp:txXfrm>
        <a:off x="3073003" y="1113103"/>
        <a:ext cx="2693193" cy="3575469"/>
      </dsp:txXfrm>
    </dsp:sp>
    <dsp:sp modelId="{43D8A2D3-A5F5-451C-B1A4-8D0D28638AA0}">
      <dsp:nvSpPr>
        <dsp:cNvPr id="0" name=""/>
        <dsp:cNvSpPr/>
      </dsp:nvSpPr>
      <dsp:spPr>
        <a:xfrm>
          <a:off x="6143244" y="35826"/>
          <a:ext cx="2693193" cy="1077277"/>
        </a:xfrm>
        <a:prstGeom prst="rect">
          <a:avLst/>
        </a:prstGeom>
        <a:solidFill>
          <a:schemeClr val="accen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US" sz="2000" b="1" kern="1200" dirty="0" smtClean="0">
              <a:solidFill>
                <a:schemeClr val="tx1"/>
              </a:solidFill>
              <a:effectLst>
                <a:outerShdw blurRad="38100" dist="38100" dir="2700000" algn="tl">
                  <a:srgbClr val="000000">
                    <a:alpha val="43137"/>
                  </a:srgbClr>
                </a:outerShdw>
              </a:effectLst>
            </a:rPr>
            <a:t>Federal and Private</a:t>
          </a:r>
          <a:endParaRPr lang="en-US" sz="2000" b="1" kern="1200" dirty="0">
            <a:solidFill>
              <a:schemeClr val="tx1"/>
            </a:solidFill>
            <a:effectLst>
              <a:outerShdw blurRad="38100" dist="38100" dir="2700000" algn="tl">
                <a:srgbClr val="000000">
                  <a:alpha val="43137"/>
                </a:srgbClr>
              </a:outerShdw>
            </a:effectLst>
          </a:endParaRPr>
        </a:p>
      </dsp:txBody>
      <dsp:txXfrm>
        <a:off x="6143244" y="35826"/>
        <a:ext cx="2693193" cy="1077277"/>
      </dsp:txXfrm>
    </dsp:sp>
    <dsp:sp modelId="{7E27E7C5-3205-4AA0-B9B1-4D6B94FBBBDB}">
      <dsp:nvSpPr>
        <dsp:cNvPr id="0" name=""/>
        <dsp:cNvSpPr/>
      </dsp:nvSpPr>
      <dsp:spPr>
        <a:xfrm>
          <a:off x="6143244" y="1114855"/>
          <a:ext cx="2693193" cy="3575469"/>
        </a:xfrm>
        <a:prstGeom prst="rect">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endParaRPr lang="en-US" sz="1400" kern="1200" dirty="0"/>
        </a:p>
        <a:p>
          <a:pPr marL="114300" lvl="1" indent="-114300" algn="l" defTabSz="622300">
            <a:lnSpc>
              <a:spcPct val="90000"/>
            </a:lnSpc>
            <a:spcBef>
              <a:spcPct val="0"/>
            </a:spcBef>
            <a:spcAft>
              <a:spcPct val="15000"/>
            </a:spcAft>
            <a:buChar char="••"/>
          </a:pPr>
          <a:r>
            <a:rPr lang="en-US" sz="1400" kern="1200" dirty="0" smtClean="0"/>
            <a:t>Ability to refinance BOTH federal and private debt, to reduce interest rate, lower payment, decrease or extend payment period.</a:t>
          </a:r>
          <a:endParaRPr lang="en-US" sz="1400" kern="1200" dirty="0"/>
        </a:p>
      </dsp:txBody>
      <dsp:txXfrm>
        <a:off x="6143244" y="1114855"/>
        <a:ext cx="2693193" cy="3575469"/>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47CB69A-2519-4F31-8BF4-2217553C2F2A}">
      <dsp:nvSpPr>
        <dsp:cNvPr id="0" name=""/>
        <dsp:cNvSpPr/>
      </dsp:nvSpPr>
      <dsp:spPr>
        <a:xfrm>
          <a:off x="4619" y="348918"/>
          <a:ext cx="1283363" cy="1283363"/>
        </a:xfrm>
        <a:prstGeom prst="ellipse">
          <a:avLst/>
        </a:prstGeom>
        <a:solidFill>
          <a:schemeClr val="accent2">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smtClean="0"/>
            <a:t>Existing Private and Federal  Student Loans</a:t>
          </a:r>
          <a:endParaRPr lang="en-US" sz="1000" kern="1200" dirty="0"/>
        </a:p>
      </dsp:txBody>
      <dsp:txXfrm>
        <a:off x="4619" y="348918"/>
        <a:ext cx="1283363" cy="1283363"/>
      </dsp:txXfrm>
    </dsp:sp>
    <dsp:sp modelId="{8D481CB4-BE40-450B-880C-117D03E2BF88}">
      <dsp:nvSpPr>
        <dsp:cNvPr id="0" name=""/>
        <dsp:cNvSpPr/>
      </dsp:nvSpPr>
      <dsp:spPr>
        <a:xfrm>
          <a:off x="1392191" y="618424"/>
          <a:ext cx="744350" cy="744350"/>
        </a:xfrm>
        <a:prstGeom prst="mathPlus">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dirty="0"/>
        </a:p>
      </dsp:txBody>
      <dsp:txXfrm>
        <a:off x="1392191" y="618424"/>
        <a:ext cx="744350" cy="744350"/>
      </dsp:txXfrm>
    </dsp:sp>
    <dsp:sp modelId="{C58F8385-7216-4B33-AD32-F904097A8053}">
      <dsp:nvSpPr>
        <dsp:cNvPr id="0" name=""/>
        <dsp:cNvSpPr/>
      </dsp:nvSpPr>
      <dsp:spPr>
        <a:xfrm>
          <a:off x="2240751" y="348918"/>
          <a:ext cx="1283363" cy="1283363"/>
        </a:xfrm>
        <a:prstGeom prst="ellipse">
          <a:avLst/>
        </a:prstGeom>
        <a:solidFill>
          <a:schemeClr val="accent3">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smtClean="0"/>
            <a:t>Bar Study or Residency Loan</a:t>
          </a:r>
          <a:endParaRPr lang="en-US" sz="1000" kern="1200" dirty="0"/>
        </a:p>
      </dsp:txBody>
      <dsp:txXfrm>
        <a:off x="2240751" y="348918"/>
        <a:ext cx="1283363" cy="1283363"/>
      </dsp:txXfrm>
    </dsp:sp>
    <dsp:sp modelId="{C4E7CBF6-02FF-44F9-8290-D0F9E3E39FC0}">
      <dsp:nvSpPr>
        <dsp:cNvPr id="0" name=""/>
        <dsp:cNvSpPr/>
      </dsp:nvSpPr>
      <dsp:spPr>
        <a:xfrm>
          <a:off x="3628324" y="618424"/>
          <a:ext cx="744350" cy="744350"/>
        </a:xfrm>
        <a:prstGeom prst="mathPlus">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dirty="0"/>
        </a:p>
      </dsp:txBody>
      <dsp:txXfrm>
        <a:off x="3628324" y="618424"/>
        <a:ext cx="744350" cy="744350"/>
      </dsp:txXfrm>
    </dsp:sp>
    <dsp:sp modelId="{7AEB9BBB-0CB6-4EC8-B179-28CB5EFDB093}">
      <dsp:nvSpPr>
        <dsp:cNvPr id="0" name=""/>
        <dsp:cNvSpPr/>
      </dsp:nvSpPr>
      <dsp:spPr>
        <a:xfrm>
          <a:off x="4476884" y="348918"/>
          <a:ext cx="1283363" cy="1283363"/>
        </a:xfrm>
        <a:prstGeom prst="ellipse">
          <a:avLst/>
        </a:prstGeom>
        <a:solidFill>
          <a:schemeClr val="accent4">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smtClean="0"/>
            <a:t>Prior  Education Loan Consolidation</a:t>
          </a:r>
          <a:endParaRPr lang="en-US" sz="1000" kern="1200" dirty="0"/>
        </a:p>
      </dsp:txBody>
      <dsp:txXfrm>
        <a:off x="4476884" y="348918"/>
        <a:ext cx="1283363" cy="1283363"/>
      </dsp:txXfrm>
    </dsp:sp>
    <dsp:sp modelId="{46D2960A-F191-4F56-A197-72F9498F2969}">
      <dsp:nvSpPr>
        <dsp:cNvPr id="0" name=""/>
        <dsp:cNvSpPr/>
      </dsp:nvSpPr>
      <dsp:spPr>
        <a:xfrm>
          <a:off x="5864457" y="618424"/>
          <a:ext cx="744350" cy="744350"/>
        </a:xfrm>
        <a:prstGeom prst="mathEqual">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dirty="0"/>
        </a:p>
      </dsp:txBody>
      <dsp:txXfrm>
        <a:off x="5864457" y="618424"/>
        <a:ext cx="744350" cy="744350"/>
      </dsp:txXfrm>
    </dsp:sp>
    <dsp:sp modelId="{E98EAC6E-3220-4EB8-9317-C01CAA3860A1}">
      <dsp:nvSpPr>
        <dsp:cNvPr id="0" name=""/>
        <dsp:cNvSpPr/>
      </dsp:nvSpPr>
      <dsp:spPr>
        <a:xfrm>
          <a:off x="6713017" y="348918"/>
          <a:ext cx="1283363" cy="1283363"/>
        </a:xfrm>
        <a:prstGeom prst="ellipse">
          <a:avLst/>
        </a:prstGeom>
        <a:solidFill>
          <a:schemeClr val="accent5">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smtClean="0"/>
            <a:t>One Education Refinance Loan</a:t>
          </a:r>
          <a:endParaRPr lang="en-US" sz="1000" kern="1200" dirty="0"/>
        </a:p>
      </dsp:txBody>
      <dsp:txXfrm>
        <a:off x="6713017" y="348918"/>
        <a:ext cx="1283363" cy="1283363"/>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C97B19C-FC79-490F-BAEE-60459F21A028}">
      <dsp:nvSpPr>
        <dsp:cNvPr id="0" name=""/>
        <dsp:cNvSpPr/>
      </dsp:nvSpPr>
      <dsp:spPr>
        <a:xfrm>
          <a:off x="0" y="1"/>
          <a:ext cx="1332011" cy="799207"/>
        </a:xfrm>
        <a:prstGeom prst="roundRect">
          <a:avLst>
            <a:gd name="adj" fmla="val 10000"/>
          </a:avLst>
        </a:prstGeom>
        <a:solidFill>
          <a:schemeClr val="lt1"/>
        </a:solidFill>
        <a:ln w="55000" cap="flat" cmpd="thickThin" algn="ctr">
          <a:solidFill>
            <a:schemeClr val="accent1"/>
          </a:solidFill>
          <a:prstDash val="solid"/>
        </a:ln>
        <a:effectLst/>
        <a:scene3d>
          <a:camera prst="orthographicFront"/>
          <a:lightRig rig="flat" dir="t"/>
        </a:scene3d>
        <a:sp3d/>
      </dsp:spPr>
      <dsp:style>
        <a:lnRef idx="2">
          <a:schemeClr val="accent1"/>
        </a:lnRef>
        <a:fillRef idx="1">
          <a:schemeClr val="lt1"/>
        </a:fillRef>
        <a:effectRef idx="0">
          <a:schemeClr val="accent1"/>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solidFill>
                <a:srgbClr val="DCA212"/>
              </a:solidFill>
            </a:rPr>
            <a:t>Apply</a:t>
          </a:r>
          <a:r>
            <a:rPr lang="en-US" sz="1100" kern="1200" dirty="0" smtClean="0">
              <a:solidFill>
                <a:srgbClr val="00815C"/>
              </a:solidFill>
            </a:rPr>
            <a:t> </a:t>
          </a:r>
          <a:endParaRPr lang="en-US" sz="1100" kern="1200" dirty="0">
            <a:solidFill>
              <a:srgbClr val="00815C"/>
            </a:solidFill>
          </a:endParaRPr>
        </a:p>
      </dsp:txBody>
      <dsp:txXfrm>
        <a:off x="0" y="1"/>
        <a:ext cx="1332011" cy="799207"/>
      </dsp:txXfrm>
    </dsp:sp>
    <dsp:sp modelId="{ED26D8EC-6396-4A39-8D32-E59D1BA2E2E0}">
      <dsp:nvSpPr>
        <dsp:cNvPr id="0" name=""/>
        <dsp:cNvSpPr/>
      </dsp:nvSpPr>
      <dsp:spPr>
        <a:xfrm rot="5400000">
          <a:off x="554708" y="837734"/>
          <a:ext cx="222595" cy="330338"/>
        </a:xfrm>
        <a:prstGeom prst="rightArrow">
          <a:avLst>
            <a:gd name="adj1" fmla="val 60000"/>
            <a:gd name="adj2" fmla="val 50000"/>
          </a:avLst>
        </a:prstGeom>
        <a:solidFill>
          <a:schemeClr val="accent1"/>
        </a:solidFill>
        <a:ln w="55000" cap="flat" cmpd="thickThin" algn="ctr">
          <a:solidFill>
            <a:schemeClr val="accent1">
              <a:shade val="50000"/>
            </a:schemeClr>
          </a:solidFill>
          <a:prstDash val="solid"/>
        </a:ln>
        <a:effectLst/>
        <a:scene3d>
          <a:camera prst="orthographicFront"/>
          <a:lightRig rig="flat" dir="t"/>
        </a:scene3d>
        <a:sp3d z="-80000"/>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r>
            <a:rPr lang="en-US" sz="800" kern="1200" dirty="0" smtClean="0">
              <a:solidFill>
                <a:schemeClr val="tx1"/>
              </a:solidFill>
            </a:rPr>
            <a:t>1</a:t>
          </a:r>
          <a:endParaRPr lang="en-US" sz="800" kern="1200" dirty="0">
            <a:solidFill>
              <a:schemeClr val="tx1"/>
            </a:solidFill>
          </a:endParaRPr>
        </a:p>
      </dsp:txBody>
      <dsp:txXfrm rot="5400000">
        <a:off x="554708" y="837734"/>
        <a:ext cx="222595" cy="330338"/>
      </dsp:txXfrm>
    </dsp:sp>
    <dsp:sp modelId="{46879324-F61C-4448-8461-0170E8017F55}">
      <dsp:nvSpPr>
        <dsp:cNvPr id="0" name=""/>
        <dsp:cNvSpPr/>
      </dsp:nvSpPr>
      <dsp:spPr>
        <a:xfrm>
          <a:off x="0" y="1219199"/>
          <a:ext cx="1332011" cy="803890"/>
        </a:xfrm>
        <a:prstGeom prst="roundRect">
          <a:avLst>
            <a:gd name="adj" fmla="val 10000"/>
          </a:avLst>
        </a:prstGeom>
        <a:solidFill>
          <a:schemeClr val="lt1"/>
        </a:solidFill>
        <a:ln w="55000" cap="flat" cmpd="thickThin" algn="ctr">
          <a:solidFill>
            <a:schemeClr val="accent1"/>
          </a:solidFill>
          <a:prstDash val="solid"/>
        </a:ln>
        <a:effectLst/>
        <a:scene3d>
          <a:camera prst="orthographicFront"/>
          <a:lightRig rig="flat" dir="t"/>
        </a:scene3d>
        <a:sp3d/>
      </dsp:spPr>
      <dsp:style>
        <a:lnRef idx="2">
          <a:schemeClr val="accent1"/>
        </a:lnRef>
        <a:fillRef idx="1">
          <a:schemeClr val="lt1"/>
        </a:fillRef>
        <a:effectRef idx="0">
          <a:schemeClr val="accent1"/>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solidFill>
                <a:srgbClr val="00815C"/>
              </a:solidFill>
            </a:rPr>
            <a:t>Credit Decision</a:t>
          </a:r>
          <a:endParaRPr lang="en-US" sz="1400" kern="1200" dirty="0">
            <a:solidFill>
              <a:srgbClr val="00815C"/>
            </a:solidFill>
          </a:endParaRPr>
        </a:p>
      </dsp:txBody>
      <dsp:txXfrm>
        <a:off x="0" y="1219199"/>
        <a:ext cx="1332011" cy="803890"/>
      </dsp:txXfrm>
    </dsp:sp>
    <dsp:sp modelId="{0059127A-2F2D-454B-B871-1935BD532ACB}">
      <dsp:nvSpPr>
        <dsp:cNvPr id="0" name=""/>
        <dsp:cNvSpPr/>
      </dsp:nvSpPr>
      <dsp:spPr>
        <a:xfrm rot="5400000">
          <a:off x="535755" y="2096302"/>
          <a:ext cx="260500" cy="330338"/>
        </a:xfrm>
        <a:prstGeom prst="rightArrow">
          <a:avLst>
            <a:gd name="adj1" fmla="val 60000"/>
            <a:gd name="adj2" fmla="val 50000"/>
          </a:avLst>
        </a:prstGeom>
        <a:solidFill>
          <a:schemeClr val="accent1"/>
        </a:solidFill>
        <a:ln w="55000" cap="flat" cmpd="thickThin" algn="ctr">
          <a:solidFill>
            <a:schemeClr val="accent1">
              <a:shade val="50000"/>
            </a:schemeClr>
          </a:solidFill>
          <a:prstDash val="solid"/>
        </a:ln>
        <a:effectLst/>
        <a:scene3d>
          <a:camera prst="orthographicFront"/>
          <a:lightRig rig="flat" dir="t"/>
        </a:scene3d>
        <a:sp3d z="-80000"/>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r>
            <a:rPr lang="en-US" sz="800" kern="1200" dirty="0" smtClean="0">
              <a:solidFill>
                <a:schemeClr val="tx1"/>
              </a:solidFill>
            </a:rPr>
            <a:t>1</a:t>
          </a:r>
          <a:endParaRPr lang="en-US" sz="800" kern="1200" dirty="0">
            <a:solidFill>
              <a:schemeClr val="tx1"/>
            </a:solidFill>
          </a:endParaRPr>
        </a:p>
      </dsp:txBody>
      <dsp:txXfrm rot="5400000">
        <a:off x="535755" y="2096302"/>
        <a:ext cx="260500" cy="330338"/>
      </dsp:txXfrm>
    </dsp:sp>
    <dsp:sp modelId="{7D2BA656-89E7-4987-930A-20802FA25FD2}">
      <dsp:nvSpPr>
        <dsp:cNvPr id="0" name=""/>
        <dsp:cNvSpPr/>
      </dsp:nvSpPr>
      <dsp:spPr>
        <a:xfrm>
          <a:off x="0" y="2514599"/>
          <a:ext cx="1332011" cy="799207"/>
        </a:xfrm>
        <a:prstGeom prst="roundRect">
          <a:avLst>
            <a:gd name="adj" fmla="val 10000"/>
          </a:avLst>
        </a:prstGeom>
        <a:solidFill>
          <a:schemeClr val="lt1"/>
        </a:solidFill>
        <a:ln w="55000" cap="flat" cmpd="thickThin" algn="ctr">
          <a:solidFill>
            <a:schemeClr val="accent1"/>
          </a:solidFill>
          <a:prstDash val="solid"/>
        </a:ln>
        <a:effectLst/>
        <a:scene3d>
          <a:camera prst="orthographicFront"/>
          <a:lightRig rig="flat" dir="t"/>
        </a:scene3d>
        <a:sp3d/>
      </dsp:spPr>
      <dsp:style>
        <a:lnRef idx="2">
          <a:schemeClr val="accent1"/>
        </a:lnRef>
        <a:fillRef idx="1">
          <a:schemeClr val="lt1"/>
        </a:fillRef>
        <a:effectRef idx="0">
          <a:schemeClr val="accent1"/>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solidFill>
                <a:srgbClr val="DCA212"/>
              </a:solidFill>
            </a:rPr>
            <a:t>Customer selects loan options</a:t>
          </a:r>
          <a:endParaRPr lang="en-US" sz="1400" kern="1200" dirty="0">
            <a:solidFill>
              <a:srgbClr val="DCA212"/>
            </a:solidFill>
          </a:endParaRPr>
        </a:p>
      </dsp:txBody>
      <dsp:txXfrm>
        <a:off x="0" y="2514599"/>
        <a:ext cx="1332011" cy="799207"/>
      </dsp:txXfrm>
    </dsp:sp>
    <dsp:sp modelId="{FC2D3932-44E5-49E4-9E4F-D87D7C463E1D}">
      <dsp:nvSpPr>
        <dsp:cNvPr id="0" name=""/>
        <dsp:cNvSpPr/>
      </dsp:nvSpPr>
      <dsp:spPr>
        <a:xfrm rot="5400000">
          <a:off x="514321" y="3426247"/>
          <a:ext cx="303367" cy="330338"/>
        </a:xfrm>
        <a:prstGeom prst="rightArrow">
          <a:avLst>
            <a:gd name="adj1" fmla="val 60000"/>
            <a:gd name="adj2" fmla="val 50000"/>
          </a:avLst>
        </a:prstGeom>
        <a:solidFill>
          <a:schemeClr val="accent1"/>
        </a:solidFill>
        <a:ln w="55000" cap="flat" cmpd="thickThin" algn="ctr">
          <a:solidFill>
            <a:schemeClr val="accent1">
              <a:shade val="50000"/>
            </a:schemeClr>
          </a:solidFill>
          <a:prstDash val="solid"/>
        </a:ln>
        <a:effectLst/>
        <a:scene3d>
          <a:camera prst="orthographicFront"/>
          <a:lightRig rig="flat" dir="t"/>
        </a:scene3d>
        <a:sp3d z="-80000"/>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dirty="0">
            <a:solidFill>
              <a:srgbClr val="000000"/>
            </a:solidFill>
          </a:endParaRPr>
        </a:p>
      </dsp:txBody>
      <dsp:txXfrm rot="5400000">
        <a:off x="514321" y="3426247"/>
        <a:ext cx="303367" cy="330338"/>
      </dsp:txXfrm>
    </dsp:sp>
    <dsp:sp modelId="{E91ABD07-5A0D-4CA8-8542-497F9B87B6D5}">
      <dsp:nvSpPr>
        <dsp:cNvPr id="0" name=""/>
        <dsp:cNvSpPr/>
      </dsp:nvSpPr>
      <dsp:spPr>
        <a:xfrm>
          <a:off x="0" y="3886199"/>
          <a:ext cx="1332011" cy="799207"/>
        </a:xfrm>
        <a:prstGeom prst="roundRect">
          <a:avLst>
            <a:gd name="adj" fmla="val 10000"/>
          </a:avLst>
        </a:prstGeom>
        <a:solidFill>
          <a:schemeClr val="lt1"/>
        </a:solidFill>
        <a:ln w="55000" cap="flat" cmpd="thickThin" algn="ctr">
          <a:solidFill>
            <a:schemeClr val="accent1"/>
          </a:solidFill>
          <a:prstDash val="solid"/>
        </a:ln>
        <a:effectLst/>
        <a:scene3d>
          <a:camera prst="orthographicFront"/>
          <a:lightRig rig="flat" dir="t"/>
        </a:scene3d>
        <a:sp3d/>
      </dsp:spPr>
      <dsp:style>
        <a:lnRef idx="2">
          <a:schemeClr val="accent1"/>
        </a:lnRef>
        <a:fillRef idx="1">
          <a:schemeClr val="lt1"/>
        </a:fillRef>
        <a:effectRef idx="0">
          <a:schemeClr val="accent1"/>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solidFill>
                <a:srgbClr val="00815C"/>
              </a:solidFill>
            </a:rPr>
            <a:t>Verification of Income and billing statements </a:t>
          </a:r>
          <a:endParaRPr lang="en-US" sz="1400" kern="1200" dirty="0">
            <a:solidFill>
              <a:srgbClr val="00815C"/>
            </a:solidFill>
          </a:endParaRPr>
        </a:p>
      </dsp:txBody>
      <dsp:txXfrm>
        <a:off x="0" y="3886199"/>
        <a:ext cx="1332011" cy="799207"/>
      </dsp:txXfrm>
    </dsp:sp>
    <dsp:sp modelId="{338D3AA0-0BF3-4E7A-B335-020C07AE6F55}">
      <dsp:nvSpPr>
        <dsp:cNvPr id="0" name=""/>
        <dsp:cNvSpPr/>
      </dsp:nvSpPr>
      <dsp:spPr>
        <a:xfrm rot="21599996">
          <a:off x="1676399" y="4120631"/>
          <a:ext cx="384424" cy="330338"/>
        </a:xfrm>
        <a:prstGeom prst="rightArrow">
          <a:avLst>
            <a:gd name="adj1" fmla="val 60000"/>
            <a:gd name="adj2" fmla="val 50000"/>
          </a:avLst>
        </a:prstGeom>
        <a:solidFill>
          <a:schemeClr val="accent1"/>
        </a:solidFill>
        <a:ln w="55000" cap="flat" cmpd="thickThin" algn="ctr">
          <a:solidFill>
            <a:schemeClr val="accent1">
              <a:shade val="50000"/>
            </a:schemeClr>
          </a:solidFill>
          <a:prstDash val="solid"/>
        </a:ln>
        <a:effectLst/>
        <a:scene3d>
          <a:camera prst="orthographicFront"/>
          <a:lightRig rig="flat" dir="t"/>
        </a:scene3d>
        <a:sp3d z="-80000"/>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r>
            <a:rPr lang="en-US" sz="800" kern="1200" dirty="0" smtClean="0">
              <a:solidFill>
                <a:schemeClr val="tx1"/>
              </a:solidFill>
            </a:rPr>
            <a:t>3</a:t>
          </a:r>
          <a:endParaRPr lang="en-US" sz="800" kern="1200" dirty="0">
            <a:solidFill>
              <a:schemeClr val="tx1"/>
            </a:solidFill>
          </a:endParaRPr>
        </a:p>
      </dsp:txBody>
      <dsp:txXfrm rot="21599996">
        <a:off x="1676399" y="4120631"/>
        <a:ext cx="384424" cy="330338"/>
      </dsp:txXfrm>
    </dsp:sp>
    <dsp:sp modelId="{25BF4B0B-F229-4B2A-AA95-19FFAFB8A446}">
      <dsp:nvSpPr>
        <dsp:cNvPr id="0" name=""/>
        <dsp:cNvSpPr/>
      </dsp:nvSpPr>
      <dsp:spPr>
        <a:xfrm>
          <a:off x="2438404" y="3886196"/>
          <a:ext cx="1332011" cy="799207"/>
        </a:xfrm>
        <a:prstGeom prst="roundRect">
          <a:avLst>
            <a:gd name="adj" fmla="val 10000"/>
          </a:avLst>
        </a:prstGeom>
        <a:solidFill>
          <a:schemeClr val="lt1"/>
        </a:solidFill>
        <a:ln w="55000" cap="flat" cmpd="thickThin" algn="ctr">
          <a:solidFill>
            <a:schemeClr val="accent1"/>
          </a:solidFill>
          <a:prstDash val="solid"/>
        </a:ln>
        <a:effectLst/>
        <a:scene3d>
          <a:camera prst="orthographicFront"/>
          <a:lightRig rig="flat" dir="t"/>
        </a:scene3d>
        <a:sp3d/>
      </dsp:spPr>
      <dsp:style>
        <a:lnRef idx="2">
          <a:schemeClr val="accent1"/>
        </a:lnRef>
        <a:fillRef idx="1">
          <a:schemeClr val="lt1"/>
        </a:fillRef>
        <a:effectRef idx="0">
          <a:schemeClr val="accent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dirty="0" smtClean="0">
              <a:solidFill>
                <a:srgbClr val="DCA212"/>
              </a:solidFill>
            </a:rPr>
            <a:t>Sign Promissory Note/Approval Disclosure</a:t>
          </a:r>
          <a:endParaRPr lang="en-US" sz="1200" b="1" kern="1200" dirty="0">
            <a:solidFill>
              <a:srgbClr val="DCA212"/>
            </a:solidFill>
          </a:endParaRPr>
        </a:p>
      </dsp:txBody>
      <dsp:txXfrm>
        <a:off x="2438404" y="3886196"/>
        <a:ext cx="1332011" cy="799207"/>
      </dsp:txXfrm>
    </dsp:sp>
    <dsp:sp modelId="{7A16FE86-E44E-45C1-9767-76D518FA7C36}">
      <dsp:nvSpPr>
        <dsp:cNvPr id="0" name=""/>
        <dsp:cNvSpPr/>
      </dsp:nvSpPr>
      <dsp:spPr>
        <a:xfrm rot="16200000">
          <a:off x="2952726" y="3443416"/>
          <a:ext cx="303367" cy="330338"/>
        </a:xfrm>
        <a:prstGeom prst="rightArrow">
          <a:avLst>
            <a:gd name="adj1" fmla="val 60000"/>
            <a:gd name="adj2" fmla="val 50000"/>
          </a:avLst>
        </a:prstGeom>
        <a:solidFill>
          <a:schemeClr val="accent1"/>
        </a:solidFill>
        <a:ln w="55000" cap="flat" cmpd="thickThin" algn="ctr">
          <a:solidFill>
            <a:schemeClr val="accent1">
              <a:shade val="50000"/>
            </a:schemeClr>
          </a:solidFill>
          <a:prstDash val="solid"/>
        </a:ln>
        <a:effectLst/>
        <a:scene3d>
          <a:camera prst="orthographicFront"/>
          <a:lightRig rig="flat" dir="t"/>
        </a:scene3d>
        <a:sp3d z="-80000"/>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r>
            <a:rPr lang="en-US" sz="800" kern="1200" dirty="0" smtClean="0">
              <a:solidFill>
                <a:schemeClr val="tx1"/>
              </a:solidFill>
            </a:rPr>
            <a:t>1</a:t>
          </a:r>
          <a:endParaRPr lang="en-US" sz="800" kern="1200" dirty="0">
            <a:solidFill>
              <a:schemeClr val="tx1"/>
            </a:solidFill>
          </a:endParaRPr>
        </a:p>
      </dsp:txBody>
      <dsp:txXfrm rot="16200000">
        <a:off x="2952726" y="3443416"/>
        <a:ext cx="303367" cy="330338"/>
      </dsp:txXfrm>
    </dsp:sp>
    <dsp:sp modelId="{F02BFA51-53D7-4358-840D-787C2982A979}">
      <dsp:nvSpPr>
        <dsp:cNvPr id="0" name=""/>
        <dsp:cNvSpPr/>
      </dsp:nvSpPr>
      <dsp:spPr>
        <a:xfrm>
          <a:off x="2438404" y="2514597"/>
          <a:ext cx="1332011" cy="799207"/>
        </a:xfrm>
        <a:prstGeom prst="roundRect">
          <a:avLst>
            <a:gd name="adj" fmla="val 10000"/>
          </a:avLst>
        </a:prstGeom>
        <a:solidFill>
          <a:schemeClr val="lt1"/>
        </a:solidFill>
        <a:ln w="55000" cap="flat" cmpd="thickThin" algn="ctr">
          <a:solidFill>
            <a:schemeClr val="accent1"/>
          </a:solidFill>
          <a:prstDash val="solid"/>
        </a:ln>
        <a:effectLst/>
        <a:scene3d>
          <a:camera prst="orthographicFront"/>
          <a:lightRig rig="flat" dir="t"/>
        </a:scene3d>
        <a:sp3d/>
      </dsp:spPr>
      <dsp:style>
        <a:lnRef idx="2">
          <a:schemeClr val="accent1"/>
        </a:lnRef>
        <a:fillRef idx="1">
          <a:schemeClr val="lt1"/>
        </a:fillRef>
        <a:effectRef idx="0">
          <a:schemeClr val="accent1"/>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solidFill>
                <a:srgbClr val="DCA212"/>
              </a:solidFill>
            </a:rPr>
            <a:t>Right of rescission period*</a:t>
          </a:r>
          <a:endParaRPr lang="en-US" sz="1400" kern="1200" dirty="0">
            <a:solidFill>
              <a:srgbClr val="DCA212"/>
            </a:solidFill>
          </a:endParaRPr>
        </a:p>
      </dsp:txBody>
      <dsp:txXfrm>
        <a:off x="2438404" y="2514597"/>
        <a:ext cx="1332011" cy="799207"/>
      </dsp:txXfrm>
    </dsp:sp>
    <dsp:sp modelId="{226B6315-E02B-4879-9739-3F3B7EC15C05}">
      <dsp:nvSpPr>
        <dsp:cNvPr id="0" name=""/>
        <dsp:cNvSpPr/>
      </dsp:nvSpPr>
      <dsp:spPr>
        <a:xfrm rot="16200000">
          <a:off x="2952727" y="2071820"/>
          <a:ext cx="303364" cy="330338"/>
        </a:xfrm>
        <a:prstGeom prst="rightArrow">
          <a:avLst>
            <a:gd name="adj1" fmla="val 60000"/>
            <a:gd name="adj2" fmla="val 50000"/>
          </a:avLst>
        </a:prstGeom>
        <a:solidFill>
          <a:schemeClr val="accent1"/>
        </a:solidFill>
        <a:ln w="55000" cap="flat" cmpd="thickThin" algn="ctr">
          <a:solidFill>
            <a:schemeClr val="accent1">
              <a:shade val="50000"/>
            </a:schemeClr>
          </a:solidFill>
          <a:prstDash val="solid"/>
        </a:ln>
        <a:effectLst/>
        <a:scene3d>
          <a:camera prst="orthographicFront"/>
          <a:lightRig rig="flat" dir="t"/>
        </a:scene3d>
        <a:sp3d z="-80000"/>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r>
            <a:rPr lang="en-US" sz="800" kern="1200" dirty="0" smtClean="0">
              <a:solidFill>
                <a:schemeClr val="tx1"/>
              </a:solidFill>
            </a:rPr>
            <a:t>7</a:t>
          </a:r>
          <a:endParaRPr lang="en-US" sz="800" kern="1200" dirty="0">
            <a:solidFill>
              <a:schemeClr val="tx1"/>
            </a:solidFill>
          </a:endParaRPr>
        </a:p>
      </dsp:txBody>
      <dsp:txXfrm rot="16200000">
        <a:off x="2952727" y="2071820"/>
        <a:ext cx="303364" cy="330338"/>
      </dsp:txXfrm>
    </dsp:sp>
    <dsp:sp modelId="{BA25937A-C058-435D-A01B-589FC809DA46}">
      <dsp:nvSpPr>
        <dsp:cNvPr id="0" name=""/>
        <dsp:cNvSpPr/>
      </dsp:nvSpPr>
      <dsp:spPr>
        <a:xfrm>
          <a:off x="2438404" y="1143003"/>
          <a:ext cx="1332011" cy="799207"/>
        </a:xfrm>
        <a:prstGeom prst="roundRect">
          <a:avLst>
            <a:gd name="adj" fmla="val 10000"/>
          </a:avLst>
        </a:prstGeom>
        <a:solidFill>
          <a:schemeClr val="lt1"/>
        </a:solidFill>
        <a:ln w="55000" cap="flat" cmpd="thickThin" algn="ctr">
          <a:solidFill>
            <a:schemeClr val="accent1"/>
          </a:solidFill>
          <a:prstDash val="solid"/>
        </a:ln>
        <a:effectLst/>
        <a:scene3d>
          <a:camera prst="orthographicFront"/>
          <a:lightRig rig="flat" dir="t"/>
        </a:scene3d>
        <a:sp3d/>
      </dsp:spPr>
      <dsp:style>
        <a:lnRef idx="2">
          <a:schemeClr val="accent1"/>
        </a:lnRef>
        <a:fillRef idx="1">
          <a:schemeClr val="lt1"/>
        </a:fillRef>
        <a:effectRef idx="0">
          <a:schemeClr val="accent1"/>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solidFill>
                <a:srgbClr val="00815C"/>
              </a:solidFill>
            </a:rPr>
            <a:t>Funds</a:t>
          </a:r>
          <a:r>
            <a:rPr lang="en-US" sz="1400" kern="1200" baseline="0" dirty="0" smtClean="0">
              <a:solidFill>
                <a:srgbClr val="00815C"/>
              </a:solidFill>
            </a:rPr>
            <a:t> are sent via check to current loan servicer(s)*</a:t>
          </a:r>
          <a:endParaRPr lang="en-US" sz="1400" kern="1200" dirty="0">
            <a:solidFill>
              <a:srgbClr val="00815C"/>
            </a:solidFill>
          </a:endParaRPr>
        </a:p>
      </dsp:txBody>
      <dsp:txXfrm>
        <a:off x="2438404" y="1143003"/>
        <a:ext cx="1332011" cy="799207"/>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C50A085-8DDA-492A-B6C6-BAB9317EEA59}" type="datetimeFigureOut">
              <a:rPr lang="en-US" smtClean="0"/>
              <a:pPr/>
              <a:t>3/5/2018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184560E-7036-4995-A69F-1536277D3D80}" type="slidenum">
              <a:rPr lang="en-US" smtClean="0"/>
              <a:pPr/>
              <a:t>‹#›</a:t>
            </a:fld>
            <a:endParaRPr lang="en-US" dirty="0"/>
          </a:p>
        </p:txBody>
      </p:sp>
    </p:spTree>
    <p:extLst>
      <p:ext uri="{BB962C8B-B14F-4D97-AF65-F5344CB8AC3E}">
        <p14:creationId xmlns:p14="http://schemas.microsoft.com/office/powerpoint/2010/main" xmlns="" val="2461051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FCF062F-33E7-48B9-830A-D67E81402D1E}" type="slidenum">
              <a:rPr lang="en-US" smtClean="0"/>
              <a:pPr/>
              <a:t>2</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000" dirty="0"/>
              <a:t>http://www.myfico.com/loancenter/mortgage/</a:t>
            </a:r>
          </a:p>
          <a:p>
            <a:endParaRPr lang="en-US" sz="1000" dirty="0"/>
          </a:p>
        </p:txBody>
      </p:sp>
      <p:sp>
        <p:nvSpPr>
          <p:cNvPr id="297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7659486-F9B6-46D2-88E1-602758DEDE6D}" type="slidenum">
              <a:rPr lang="en-US" smtClean="0">
                <a:cs typeface="Arial" pitchFamily="34" charset="0"/>
              </a:rPr>
              <a:pPr/>
              <a:t>18</a:t>
            </a:fld>
            <a:endParaRPr lang="en-US" dirty="0" smtClean="0">
              <a:cs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FCF062F-33E7-48B9-830A-D67E81402D1E}" type="slidenum">
              <a:rPr lang="en-US" smtClean="0"/>
              <a:pPr/>
              <a:t>6</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FCF062F-33E7-48B9-830A-D67E81402D1E}" type="slidenum">
              <a:rPr lang="en-US" smtClean="0"/>
              <a:pPr/>
              <a:t>7</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FCF062F-33E7-48B9-830A-D67E81402D1E}" type="slidenum">
              <a:rPr lang="en-US" smtClean="0"/>
              <a:pPr/>
              <a:t>8</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FCF062F-33E7-48B9-830A-D67E81402D1E}" type="slidenum">
              <a:rPr lang="en-US" smtClean="0"/>
              <a:pPr/>
              <a:t>9</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FCF062F-33E7-48B9-830A-D67E81402D1E}" type="slidenum">
              <a:rPr lang="en-US" smtClean="0"/>
              <a:pPr/>
              <a:t>10</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z="1000" dirty="0"/>
          </a:p>
        </p:txBody>
      </p:sp>
      <p:sp>
        <p:nvSpPr>
          <p:cNvPr id="276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98A6A76-BE03-4B79-9E0D-3E0339259B60}" type="slidenum">
              <a:rPr lang="en-US" smtClean="0">
                <a:cs typeface="Arial" pitchFamily="34" charset="0"/>
              </a:rPr>
              <a:pPr/>
              <a:t>15</a:t>
            </a:fld>
            <a:endParaRPr lang="en-US" dirty="0" smtClean="0">
              <a:cs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a:buFontTx/>
              <a:buChar char="•"/>
            </a:pPr>
            <a:endParaRPr lang="en-US" sz="1000" dirty="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2A8931F-88C2-49A9-927D-783BF2445CB4}" type="slidenum">
              <a:rPr lang="en-US" smtClean="0">
                <a:cs typeface="Arial" pitchFamily="34" charset="0"/>
              </a:rPr>
              <a:pPr/>
              <a:t>16</a:t>
            </a:fld>
            <a:endParaRPr lang="en-US" dirty="0" smtClean="0">
              <a:cs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a:buFontTx/>
              <a:buNone/>
            </a:pPr>
            <a:r>
              <a:rPr lang="en-US" sz="1000" dirty="0"/>
              <a:t>http://www.myfico.com/Downloads/Files/myFICO_UYFS_Booklet.pdf</a:t>
            </a:r>
          </a:p>
          <a:p>
            <a:pPr>
              <a:buFontTx/>
              <a:buNone/>
            </a:pPr>
            <a:r>
              <a:rPr lang="en-US" sz="1000" dirty="0"/>
              <a:t>1. CEB TowerGroup. (May 2015). Analyst report. © 2015 The Corporate Executive Board Company.</a:t>
            </a:r>
          </a:p>
          <a:p>
            <a:pPr>
              <a:buFontTx/>
              <a:buNone/>
            </a:pPr>
            <a:r>
              <a:rPr lang="en-US" sz="1000" dirty="0"/>
              <a:t>All rights reserved</a:t>
            </a:r>
          </a:p>
          <a:p>
            <a:pPr>
              <a:buFontTx/>
              <a:buNone/>
            </a:pPr>
            <a:endParaRPr lang="en-US" sz="1000" dirty="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2A8931F-88C2-49A9-927D-783BF2445CB4}" type="slidenum">
              <a:rPr lang="en-US" smtClean="0">
                <a:cs typeface="Arial" pitchFamily="34" charset="0"/>
              </a:rPr>
              <a:pPr/>
              <a:t>17</a:t>
            </a:fld>
            <a:endParaRPr lang="en-US" dirty="0" smtClean="0">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dirty="0" smtClean="0"/>
              <a:t>Click to edit Master title style</a:t>
            </a:r>
            <a:endParaRPr kumimoji="0" lang="en-US" dirty="0"/>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dirty="0" smtClean="0"/>
              <a:t>Click to edit Master subtitle style</a:t>
            </a:r>
            <a:endParaRPr kumimoji="0" lang="en-US" dirty="0"/>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D88D6E91-A33A-43D6-BD4F-C3947EA5134D}" type="datetimeFigureOut">
              <a:rPr lang="en-US" smtClean="0"/>
              <a:pPr/>
              <a:t>3/5/2018</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3E89158-506F-4003-B1F4-064EF4E0C283}" type="slidenum">
              <a:rPr lang="en-US" smtClean="0"/>
              <a:pPr/>
              <a:t>‹#›</a:t>
            </a:fld>
            <a:endParaRPr lang="en-US" dirty="0"/>
          </a:p>
        </p:txBody>
      </p:sp>
      <p:pic>
        <p:nvPicPr>
          <p:cNvPr id="13" name="Picture 12"/>
          <p:cNvPicPr/>
          <p:nvPr userDrawn="1"/>
        </p:nvPicPr>
        <p:blipFill>
          <a:blip r:embed="rId3" cstate="print">
            <a:extLst>
              <a:ext uri="{28A0092B-C50C-407E-A947-70E740481C1C}">
                <a14:useLocalDpi xmlns:a14="http://schemas.microsoft.com/office/drawing/2010/main" xmlns="" val="0"/>
              </a:ext>
            </a:extLst>
          </a:blip>
          <a:srcRect/>
          <a:stretch>
            <a:fillRect/>
          </a:stretch>
        </p:blipFill>
        <p:spPr bwMode="auto">
          <a:xfrm>
            <a:off x="152400" y="152400"/>
            <a:ext cx="1905000" cy="1143000"/>
          </a:xfrm>
          <a:prstGeom prst="rect">
            <a:avLst/>
          </a:prstGeom>
          <a:noFill/>
          <a:ln>
            <a:noFill/>
          </a:ln>
        </p:spPr>
      </p:pic>
      <p:sp>
        <p:nvSpPr>
          <p:cNvPr id="14" name="TextBox 13"/>
          <p:cNvSpPr txBox="1"/>
          <p:nvPr userDrawn="1"/>
        </p:nvSpPr>
        <p:spPr>
          <a:xfrm>
            <a:off x="152400" y="5638800"/>
            <a:ext cx="6400800" cy="677108"/>
          </a:xfrm>
          <a:prstGeom prst="rect">
            <a:avLst/>
          </a:prstGeom>
          <a:noFill/>
        </p:spPr>
        <p:txBody>
          <a:bodyPr wrap="square" rtlCol="0">
            <a:spAutoFit/>
          </a:bodyPr>
          <a:lstStyle/>
          <a:p>
            <a:endParaRPr lang="en-US" b="1" dirty="0" smtClean="0"/>
          </a:p>
          <a:p>
            <a:r>
              <a:rPr lang="en-US" sz="2000" b="1" dirty="0" smtClean="0">
                <a:solidFill>
                  <a:schemeClr val="bg1"/>
                </a:solidFill>
              </a:rPr>
              <a:t>PASFAA Spring &amp; Support Staff Training 2018</a:t>
            </a:r>
            <a:endParaRPr lang="en-US" sz="2000" b="1" dirty="0">
              <a:solidFill>
                <a:schemeClr val="bg1"/>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D88D6E91-A33A-43D6-BD4F-C3947EA5134D}" type="datetimeFigureOut">
              <a:rPr lang="en-US" smtClean="0"/>
              <a:pPr/>
              <a:t>3/5/2018</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3E89158-506F-4003-B1F4-064EF4E0C283}"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88D6E91-A33A-43D6-BD4F-C3947EA5134D}" type="datetimeFigureOut">
              <a:rPr lang="en-US" smtClean="0"/>
              <a:pPr/>
              <a:t>3/5/2018</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D3E89158-506F-4003-B1F4-064EF4E0C283}"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88D6E91-A33A-43D6-BD4F-C3947EA5134D}" type="datetimeFigureOut">
              <a:rPr lang="en-US" smtClean="0"/>
              <a:pPr/>
              <a:t>3/5/2018</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D3E89158-506F-4003-B1F4-064EF4E0C283}" type="slidenum">
              <a:rPr lang="en-US" smtClean="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9A53305-A3F9-4CBD-94F2-0EDAC4679348}" type="datetimeFigureOut">
              <a:rPr lang="en-US" smtClean="0"/>
              <a:pPr/>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5B4269-1B97-4717-AC3C-D7F1837F8A36}" type="slidenum">
              <a:rPr lang="en-US" smtClean="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A53305-A3F9-4CBD-94F2-0EDAC4679348}" type="datetimeFigureOut">
              <a:rPr lang="en-US" smtClean="0"/>
              <a:pPr/>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5B4269-1B97-4717-AC3C-D7F1837F8A36}" type="slidenum">
              <a:rPr lang="en-US" smtClean="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9A53305-A3F9-4CBD-94F2-0EDAC4679348}" type="datetimeFigureOut">
              <a:rPr lang="en-US" smtClean="0"/>
              <a:pPr/>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5B4269-1B97-4717-AC3C-D7F1837F8A36}" type="slidenum">
              <a:rPr lang="en-US" smtClean="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9A53305-A3F9-4CBD-94F2-0EDAC4679348}" type="datetimeFigureOut">
              <a:rPr lang="en-US" smtClean="0"/>
              <a:pPr/>
              <a:t>3/5/2018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F5B4269-1B97-4717-AC3C-D7F1837F8A36}" type="slidenum">
              <a:rPr lang="en-US" smtClean="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9A53305-A3F9-4CBD-94F2-0EDAC4679348}" type="datetimeFigureOut">
              <a:rPr lang="en-US" smtClean="0"/>
              <a:pPr/>
              <a:t>3/5/2018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F5B4269-1B97-4717-AC3C-D7F1837F8A36}" type="slidenum">
              <a:rPr lang="en-US" smtClean="0"/>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9A53305-A3F9-4CBD-94F2-0EDAC4679348}" type="datetimeFigureOut">
              <a:rPr lang="en-US" smtClean="0"/>
              <a:pPr/>
              <a:t>3/5/2018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F5B4269-1B97-4717-AC3C-D7F1837F8A36}" type="slidenum">
              <a:rPr lang="en-US" smtClean="0"/>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A53305-A3F9-4CBD-94F2-0EDAC4679348}" type="datetimeFigureOut">
              <a:rPr lang="en-US" smtClean="0"/>
              <a:pPr/>
              <a:t>3/5/2018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F5B4269-1B97-4717-AC3C-D7F1837F8A36}"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88D6E91-A33A-43D6-BD4F-C3947EA5134D}" type="datetimeFigureOut">
              <a:rPr lang="en-US" smtClean="0"/>
              <a:pPr/>
              <a:t>3/5/2018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3E89158-506F-4003-B1F4-064EF4E0C283}" type="slidenum">
              <a:rPr lang="en-US" smtClean="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A53305-A3F9-4CBD-94F2-0EDAC4679348}" type="datetimeFigureOut">
              <a:rPr lang="en-US" smtClean="0"/>
              <a:pPr/>
              <a:t>3/5/2018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F5B4269-1B97-4717-AC3C-D7F1837F8A36}" type="slidenum">
              <a:rPr lang="en-US" smtClean="0"/>
              <a:pPr/>
              <a:t>‹#›</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A53305-A3F9-4CBD-94F2-0EDAC4679348}" type="datetimeFigureOut">
              <a:rPr lang="en-US" smtClean="0"/>
              <a:pPr/>
              <a:t>3/5/2018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F5B4269-1B97-4717-AC3C-D7F1837F8A36}" type="slidenum">
              <a:rPr lang="en-US" smtClean="0"/>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A53305-A3F9-4CBD-94F2-0EDAC4679348}" type="datetimeFigureOut">
              <a:rPr lang="en-US" smtClean="0"/>
              <a:pPr/>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5B4269-1B97-4717-AC3C-D7F1837F8A36}" type="slidenum">
              <a:rPr lang="en-US" smtClean="0"/>
              <a:pPr/>
              <a:t>‹#›</a:t>
            </a:fld>
            <a:endParaRPr 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A53305-A3F9-4CBD-94F2-0EDAC4679348}" type="datetimeFigureOut">
              <a:rPr lang="en-US" smtClean="0"/>
              <a:pPr/>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5B4269-1B97-4717-AC3C-D7F1837F8A36}" type="slidenum">
              <a:rPr lang="en-US" smtClean="0"/>
              <a:pPr/>
              <a:t>‹#›</a:t>
            </a:fld>
            <a:endParaRPr 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916EDAF-F12A-45C7-9484-40238CA89C2A}" type="datetimeFigureOut">
              <a:rPr lang="en-US" smtClean="0"/>
              <a:pPr/>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758DA14-A499-4EFB-893C-71EB83A32CE4}" type="slidenum">
              <a:rPr lang="en-US" smtClean="0"/>
              <a:pPr/>
              <a:t>‹#›</a:t>
            </a:fld>
            <a:endParaRPr 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16EDAF-F12A-45C7-9484-40238CA89C2A}" type="datetimeFigureOut">
              <a:rPr lang="en-US" smtClean="0"/>
              <a:pPr/>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758DA14-A499-4EFB-893C-71EB83A32CE4}" type="slidenum">
              <a:rPr lang="en-US" smtClean="0"/>
              <a:pPr/>
              <a:t>‹#›</a:t>
            </a:fld>
            <a:endParaRPr 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916EDAF-F12A-45C7-9484-40238CA89C2A}" type="datetimeFigureOut">
              <a:rPr lang="en-US" smtClean="0"/>
              <a:pPr/>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758DA14-A499-4EFB-893C-71EB83A32CE4}" type="slidenum">
              <a:rPr lang="en-US" smtClean="0"/>
              <a:pPr/>
              <a:t>‹#›</a:t>
            </a:fld>
            <a:endParaRPr 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916EDAF-F12A-45C7-9484-40238CA89C2A}" type="datetimeFigureOut">
              <a:rPr lang="en-US" smtClean="0"/>
              <a:pPr/>
              <a:t>3/5/2018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758DA14-A499-4EFB-893C-71EB83A32CE4}" type="slidenum">
              <a:rPr lang="en-US" smtClean="0"/>
              <a:pPr/>
              <a:t>‹#›</a:t>
            </a:fld>
            <a:endParaRPr 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916EDAF-F12A-45C7-9484-40238CA89C2A}" type="datetimeFigureOut">
              <a:rPr lang="en-US" smtClean="0"/>
              <a:pPr/>
              <a:t>3/5/2018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758DA14-A499-4EFB-893C-71EB83A32CE4}" type="slidenum">
              <a:rPr lang="en-US" smtClean="0"/>
              <a:pPr/>
              <a:t>‹#›</a:t>
            </a:fld>
            <a:endParaRPr 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916EDAF-F12A-45C7-9484-40238CA89C2A}" type="datetimeFigureOut">
              <a:rPr lang="en-US" smtClean="0"/>
              <a:pPr/>
              <a:t>3/5/2018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758DA14-A499-4EFB-893C-71EB83A32CE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88D6E91-A33A-43D6-BD4F-C3947EA5134D}" type="datetimeFigureOut">
              <a:rPr lang="en-US" smtClean="0"/>
              <a:pPr/>
              <a:t>3/5/2018</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D3E89158-506F-4003-B1F4-064EF4E0C283}" type="slidenum">
              <a:rPr lang="en-US" smtClean="0"/>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16EDAF-F12A-45C7-9484-40238CA89C2A}" type="datetimeFigureOut">
              <a:rPr lang="en-US" smtClean="0"/>
              <a:pPr/>
              <a:t>3/5/2018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758DA14-A499-4EFB-893C-71EB83A32CE4}" type="slidenum">
              <a:rPr lang="en-US" smtClean="0"/>
              <a:pPr/>
              <a:t>‹#›</a:t>
            </a:fld>
            <a:endParaRPr lang="en-US"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16EDAF-F12A-45C7-9484-40238CA89C2A}" type="datetimeFigureOut">
              <a:rPr lang="en-US" smtClean="0"/>
              <a:pPr/>
              <a:t>3/5/2018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758DA14-A499-4EFB-893C-71EB83A32CE4}" type="slidenum">
              <a:rPr lang="en-US" smtClean="0"/>
              <a:pPr/>
              <a:t>‹#›</a:t>
            </a:fld>
            <a:endParaRPr lang="en-US"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16EDAF-F12A-45C7-9484-40238CA89C2A}" type="datetimeFigureOut">
              <a:rPr lang="en-US" smtClean="0"/>
              <a:pPr/>
              <a:t>3/5/2018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758DA14-A499-4EFB-893C-71EB83A32CE4}" type="slidenum">
              <a:rPr lang="en-US" smtClean="0"/>
              <a:pPr/>
              <a:t>‹#›</a:t>
            </a:fld>
            <a:endParaRPr lang="en-US"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16EDAF-F12A-45C7-9484-40238CA89C2A}" type="datetimeFigureOut">
              <a:rPr lang="en-US" smtClean="0"/>
              <a:pPr/>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758DA14-A499-4EFB-893C-71EB83A32CE4}" type="slidenum">
              <a:rPr lang="en-US" smtClean="0"/>
              <a:pPr/>
              <a:t>‹#›</a:t>
            </a:fld>
            <a:endParaRPr lang="en-US"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16EDAF-F12A-45C7-9484-40238CA89C2A}" type="datetimeFigureOut">
              <a:rPr lang="en-US" smtClean="0"/>
              <a:pPr/>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758DA14-A499-4EFB-893C-71EB83A32CE4}"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88D6E91-A33A-43D6-BD4F-C3947EA5134D}" type="datetimeFigureOut">
              <a:rPr lang="en-US" smtClean="0"/>
              <a:pPr/>
              <a:t>3/5/2018</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D3E89158-506F-4003-B1F4-064EF4E0C283}"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88D6E91-A33A-43D6-BD4F-C3947EA5134D}" type="datetimeFigureOut">
              <a:rPr lang="en-US" smtClean="0"/>
              <a:pPr/>
              <a:t>3/5/2018</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D3E89158-506F-4003-B1F4-064EF4E0C283}" type="slidenum">
              <a:rPr lang="en-US" smtClean="0"/>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88D6E91-A33A-43D6-BD4F-C3947EA5134D}" type="datetimeFigureOut">
              <a:rPr lang="en-US" smtClean="0"/>
              <a:pPr/>
              <a:t>3/5/2018</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D3E89158-506F-4003-B1F4-064EF4E0C283}"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D88D6E91-A33A-43D6-BD4F-C3947EA5134D}" type="datetimeFigureOut">
              <a:rPr lang="en-US" smtClean="0"/>
              <a:pPr/>
              <a:t>3/5/2018</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D3E89158-506F-4003-B1F4-064EF4E0C283}" type="slidenum">
              <a:rPr lang="en-US" smtClean="0"/>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D88D6E91-A33A-43D6-BD4F-C3947EA5134D}" type="datetimeFigureOut">
              <a:rPr lang="en-US" smtClean="0"/>
              <a:pPr/>
              <a:t>3/5/2018</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D3E89158-506F-4003-B1F4-064EF4E0C283}"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D88D6E91-A33A-43D6-BD4F-C3947EA5134D}" type="datetimeFigureOut">
              <a:rPr lang="en-US" smtClean="0"/>
              <a:pPr/>
              <a:t>3/5/2018</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D3E89158-506F-4003-B1F4-064EF4E0C283}"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4.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88D6E91-A33A-43D6-BD4F-C3947EA5134D}" type="datetimeFigureOut">
              <a:rPr lang="en-US" smtClean="0"/>
              <a:pPr/>
              <a:t>3/5/2018</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3E89158-506F-4003-B1F4-064EF4E0C283}" type="slidenum">
              <a:rPr lang="en-US" smtClean="0"/>
              <a:pPr/>
              <a:t>‹#›</a:t>
            </a:fld>
            <a:endParaRPr lang="en-US" dirty="0"/>
          </a:p>
        </p:txBody>
      </p:sp>
      <p:pic>
        <p:nvPicPr>
          <p:cNvPr id="11" name="Picture 10"/>
          <p:cNvPicPr/>
          <p:nvPr userDrawn="1"/>
        </p:nvPicPr>
        <p:blipFill>
          <a:blip r:embed="rId15" cstate="print">
            <a:extLst>
              <a:ext uri="{28A0092B-C50C-407E-A947-70E740481C1C}">
                <a14:useLocalDpi xmlns:a14="http://schemas.microsoft.com/office/drawing/2010/main" xmlns="" val="0"/>
              </a:ext>
            </a:extLst>
          </a:blip>
          <a:srcRect/>
          <a:stretch>
            <a:fillRect/>
          </a:stretch>
        </p:blipFill>
        <p:spPr bwMode="auto">
          <a:xfrm>
            <a:off x="7315200" y="5257800"/>
            <a:ext cx="1447800" cy="1090353"/>
          </a:xfrm>
          <a:prstGeom prst="rect">
            <a:avLst/>
          </a:prstGeom>
          <a:noFill/>
          <a:ln>
            <a:noFill/>
          </a:ln>
        </p:spPr>
      </p:pic>
    </p:spTree>
  </p:cSld>
  <p:clrMap bg1="lt1" tx1="dk1" bg2="lt2" tx2="dk2" accent1="accent1" accent2="accent2" accent3="accent3" accent4="accent4" accent5="accent5" accent6="accent6" hlink="hlink" folHlink="folHlink"/>
  <p:sldLayoutIdLst>
    <p:sldLayoutId id="2147483709" r:id="rId1"/>
    <p:sldLayoutId id="2147483720"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A53305-A3F9-4CBD-94F2-0EDAC4679348}" type="datetimeFigureOut">
              <a:rPr lang="en-US" smtClean="0"/>
              <a:pPr/>
              <a:t>3/5/2018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5B4269-1B97-4717-AC3C-D7F1837F8A36}" type="slidenum">
              <a:rPr lang="en-US" smtClean="0"/>
              <a:pPr/>
              <a:t>‹#›</a:t>
            </a:fld>
            <a:endParaRPr lang="en-US" dirty="0"/>
          </a:p>
        </p:txBody>
      </p:sp>
      <p:pic>
        <p:nvPicPr>
          <p:cNvPr id="7" name="Picture 6" descr="PASFAA 50th (almost) Spring Logo.JPG"/>
          <p:cNvPicPr>
            <a:picLocks noChangeAspect="1"/>
          </p:cNvPicPr>
          <p:nvPr userDrawn="1"/>
        </p:nvPicPr>
        <p:blipFill>
          <a:blip r:embed="rId13" cstate="print"/>
          <a:stretch>
            <a:fillRect/>
          </a:stretch>
        </p:blipFill>
        <p:spPr>
          <a:xfrm>
            <a:off x="7010400" y="4953000"/>
            <a:ext cx="1785996" cy="1554480"/>
          </a:xfrm>
          <a:prstGeom prst="rect">
            <a:avLst/>
          </a:prstGeom>
        </p:spPr>
      </p:pic>
    </p:spTree>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16EDAF-F12A-45C7-9484-40238CA89C2A}" type="datetimeFigureOut">
              <a:rPr lang="en-US" smtClean="0"/>
              <a:pPr/>
              <a:t>3/5/2018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58DA14-A499-4EFB-893C-71EB83A32CE4}"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www.myfico.com/" TargetMode="External"/><Relationship Id="rId2" Type="http://schemas.openxmlformats.org/officeDocument/2006/relationships/image" Target="../media/image11.jpeg"/><Relationship Id="rId1" Type="http://schemas.openxmlformats.org/officeDocument/2006/relationships/slideLayout" Target="../slideLayouts/slideLayout3.xml"/><Relationship Id="rId4" Type="http://schemas.openxmlformats.org/officeDocument/2006/relationships/hyperlink" Target="http://www.annualcreditreport.com/"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microsoft.com/office/2007/relationships/hdphoto" Target="../media/hdphoto1.wdp"/></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6.jpeg"/></Relationships>
</file>

<file path=ppt/slides/_rels/slide20.xml.rels><?xml version="1.0" encoding="UTF-8" standalone="yes"?>
<Relationships xmlns="http://schemas.openxmlformats.org/package/2006/relationships"><Relationship Id="rId3" Type="http://schemas.openxmlformats.org/officeDocument/2006/relationships/hyperlink" Target="https://studentloans.gov/myDirectLoan/index.action" TargetMode="External"/><Relationship Id="rId7" Type="http://schemas.openxmlformats.org/officeDocument/2006/relationships/hyperlink" Target="http://www.studentaid.gov/publicservice" TargetMode="External"/><Relationship Id="rId2" Type="http://schemas.openxmlformats.org/officeDocument/2006/relationships/hyperlink" Target="http://www.studentaid.ed.gov/" TargetMode="External"/><Relationship Id="rId1" Type="http://schemas.openxmlformats.org/officeDocument/2006/relationships/slideLayout" Target="../slideLayouts/slideLayout3.xml"/><Relationship Id="rId6" Type="http://schemas.openxmlformats.org/officeDocument/2006/relationships/hyperlink" Target="https://studentaid.ed.gov/sa/repay-loans" TargetMode="External"/><Relationship Id="rId5" Type="http://schemas.openxmlformats.org/officeDocument/2006/relationships/hyperlink" Target="http://www.studentloans.gov/" TargetMode="External"/><Relationship Id="rId4" Type="http://schemas.openxmlformats.org/officeDocument/2006/relationships/hyperlink" Target="https://www.nslds.ed.gov/nslds_SA/"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hyperlink" Target="http://www.studentloans.gov/"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0"/>
            <a:ext cx="7772400" cy="991561"/>
          </a:xfrm>
        </p:spPr>
        <p:txBody>
          <a:bodyPr/>
          <a:lstStyle/>
          <a:p>
            <a:r>
              <a:rPr lang="en-US" dirty="0"/>
              <a:t>Managing Student Debt: </a:t>
            </a:r>
          </a:p>
        </p:txBody>
      </p:sp>
      <p:sp>
        <p:nvSpPr>
          <p:cNvPr id="3" name="Subtitle 2"/>
          <p:cNvSpPr>
            <a:spLocks noGrp="1"/>
          </p:cNvSpPr>
          <p:nvPr>
            <p:ph type="subTitle" idx="1"/>
          </p:nvPr>
        </p:nvSpPr>
        <p:spPr>
          <a:xfrm>
            <a:off x="457200" y="2286000"/>
            <a:ext cx="7239000" cy="457200"/>
          </a:xfrm>
        </p:spPr>
        <p:txBody>
          <a:bodyPr>
            <a:normAutofit fontScale="70000" lnSpcReduction="20000"/>
          </a:bodyPr>
          <a:lstStyle/>
          <a:p>
            <a:r>
              <a:rPr lang="en-US" dirty="0" smtClean="0"/>
              <a:t>     An </a:t>
            </a:r>
            <a:r>
              <a:rPr lang="en-US" dirty="0"/>
              <a:t>Overview of Consolidation and Refinancing Options </a:t>
            </a:r>
          </a:p>
          <a:p>
            <a:endParaRPr lang="en-US" dirty="0"/>
          </a:p>
        </p:txBody>
      </p:sp>
      <p:pic>
        <p:nvPicPr>
          <p:cNvPr id="5" name="Picture 4"/>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152400"/>
            <a:ext cx="2438400" cy="1418706"/>
          </a:xfrm>
          <a:prstGeom prst="rect">
            <a:avLst/>
          </a:prstGeom>
          <a:noFill/>
          <a:ln>
            <a:noFill/>
          </a:ln>
        </p:spPr>
      </p:pic>
      <p:sp>
        <p:nvSpPr>
          <p:cNvPr id="4" name="Rectangle 3"/>
          <p:cNvSpPr/>
          <p:nvPr/>
        </p:nvSpPr>
        <p:spPr>
          <a:xfrm>
            <a:off x="533400" y="2743200"/>
            <a:ext cx="45720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PASFAA Spring Training March 13th and 15th.</a:t>
            </a:r>
          </a:p>
          <a:p>
            <a:pPr algn="ctr"/>
            <a:r>
              <a:rPr lang="en-US" sz="1400" dirty="0"/>
              <a:t>Tom May, Vice President</a:t>
            </a:r>
          </a:p>
          <a:p>
            <a:pPr algn="ctr"/>
            <a:r>
              <a:rPr lang="en-US" sz="1400" dirty="0"/>
              <a:t>Citizens Bank Student Lending</a:t>
            </a:r>
          </a:p>
        </p:txBody>
      </p:sp>
      <p:sp>
        <p:nvSpPr>
          <p:cNvPr id="6" name="Rectangle 5"/>
          <p:cNvSpPr/>
          <p:nvPr/>
        </p:nvSpPr>
        <p:spPr>
          <a:xfrm>
            <a:off x="4876800" y="3886200"/>
            <a:ext cx="3962400" cy="137160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457200"/>
            <a:r>
              <a:rPr lang="en-US" sz="1050" b="1" dirty="0">
                <a:solidFill>
                  <a:srgbClr val="00815C"/>
                </a:solidFill>
                <a:latin typeface="Trebuchet MS"/>
                <a:ea typeface="MS PGothic" pitchFamily="34" charset="-128"/>
              </a:rPr>
              <a:t>Citizens Bank Legal Disclaimer</a:t>
            </a:r>
          </a:p>
          <a:p>
            <a:pPr lvl="0" algn="just" defTabSz="457200" eaLnBrk="0" hangingPunct="0">
              <a:spcBef>
                <a:spcPct val="20000"/>
              </a:spcBef>
            </a:pPr>
            <a:r>
              <a:rPr lang="en-US" sz="800" dirty="0">
                <a:solidFill>
                  <a:srgbClr val="404040"/>
                </a:solidFill>
                <a:latin typeface="Trebuchet MS"/>
                <a:ea typeface="MS PGothic" pitchFamily="34" charset="-128"/>
                <a:cs typeface="Trebuchet MS"/>
              </a:rPr>
              <a:t>The information presented in these materials are intended and written to be educational only. This presentation is not intended or written to be relied on for tax or legal advice. We are not in the business of providing tax or legal advice. Please seek advice based on your particular situation from an independent tax or  legal advisor.</a:t>
            </a:r>
          </a:p>
          <a:p>
            <a:pPr lvl="0" algn="just" defTabSz="457200" eaLnBrk="0" hangingPunct="0">
              <a:spcBef>
                <a:spcPct val="20000"/>
              </a:spcBef>
            </a:pPr>
            <a:endParaRPr lang="en-US" sz="800" dirty="0">
              <a:solidFill>
                <a:srgbClr val="404040"/>
              </a:solidFill>
              <a:latin typeface="Trebuchet MS"/>
              <a:ea typeface="MS PGothic" pitchFamily="34" charset="-128"/>
              <a:cs typeface="Trebuchet MS"/>
            </a:endParaRPr>
          </a:p>
          <a:p>
            <a:pPr lvl="0" defTabSz="457200"/>
            <a:r>
              <a:rPr lang="en-US" sz="800" dirty="0">
                <a:solidFill>
                  <a:srgbClr val="404040"/>
                </a:solidFill>
                <a:latin typeface="Trebuchet MS"/>
              </a:rPr>
              <a:t>Member FDIC.     Equal Housing Lender. Citizens Bank® is a brand name of Citizens Bank, N.A. (NMLS ID #433960) and Citizens Bank of Pennsylvania (NMLS #522615).</a:t>
            </a:r>
            <a:endParaRPr lang="en-US" sz="1000" b="1" dirty="0">
              <a:solidFill>
                <a:srgbClr val="00815C"/>
              </a:solidFill>
              <a:latin typeface="Trebuchet MS"/>
              <a:ea typeface="MS PGothic" pitchFamily="34"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382000" cy="1143000"/>
          </a:xfrm>
        </p:spPr>
        <p:txBody>
          <a:bodyPr>
            <a:normAutofit/>
          </a:bodyPr>
          <a:lstStyle/>
          <a:p>
            <a:r>
              <a:rPr lang="en-US" sz="2600" dirty="0" smtClean="0"/>
              <a:t>Private Education Refinance Loan Borrower Benefits</a:t>
            </a:r>
            <a:endParaRPr lang="en-US" sz="2600" dirty="0"/>
          </a:p>
        </p:txBody>
      </p:sp>
      <p:sp>
        <p:nvSpPr>
          <p:cNvPr id="3" name="Content Placeholder 2"/>
          <p:cNvSpPr>
            <a:spLocks noGrp="1"/>
          </p:cNvSpPr>
          <p:nvPr>
            <p:ph idx="1"/>
          </p:nvPr>
        </p:nvSpPr>
        <p:spPr>
          <a:xfrm>
            <a:off x="453571" y="943428"/>
            <a:ext cx="8429172" cy="5486400"/>
          </a:xfrm>
        </p:spPr>
        <p:txBody>
          <a:bodyPr>
            <a:normAutofit fontScale="92500" lnSpcReduction="10000"/>
          </a:bodyPr>
          <a:lstStyle/>
          <a:p>
            <a:pPr>
              <a:spcAft>
                <a:spcPts val="600"/>
              </a:spcAft>
            </a:pPr>
            <a:r>
              <a:rPr lang="en-US" sz="2200" b="1" dirty="0" smtClean="0">
                <a:solidFill>
                  <a:srgbClr val="00815C"/>
                </a:solidFill>
              </a:rPr>
              <a:t>Interest Rate Reductions </a:t>
            </a:r>
            <a:r>
              <a:rPr lang="en-US" sz="1500" b="1" dirty="0" smtClean="0">
                <a:solidFill>
                  <a:srgbClr val="00815C"/>
                </a:solidFill>
              </a:rPr>
              <a:t>(varies by lender)</a:t>
            </a:r>
          </a:p>
          <a:p>
            <a:pPr lvl="1">
              <a:spcAft>
                <a:spcPts val="600"/>
              </a:spcAft>
            </a:pPr>
            <a:r>
              <a:rPr lang="en-US" sz="1900" dirty="0" smtClean="0"/>
              <a:t>Existing bank customers (borrower or co-signer) receive an immediate percentage point interest rate reduction</a:t>
            </a:r>
          </a:p>
          <a:p>
            <a:pPr lvl="1"/>
            <a:r>
              <a:rPr lang="en-US" sz="1900" dirty="0" smtClean="0"/>
              <a:t>Automatic Payment Discount: Borrowers receive a 0.25 percentage point interest rate reduction for auto payments from any bank</a:t>
            </a:r>
          </a:p>
          <a:p>
            <a:endParaRPr lang="en-US" dirty="0" smtClean="0"/>
          </a:p>
          <a:p>
            <a:pPr>
              <a:spcAft>
                <a:spcPts val="600"/>
              </a:spcAft>
            </a:pPr>
            <a:r>
              <a:rPr lang="en-US" sz="2200" b="1" dirty="0" smtClean="0">
                <a:solidFill>
                  <a:srgbClr val="00815C"/>
                </a:solidFill>
              </a:rPr>
              <a:t>Cosigner Release </a:t>
            </a:r>
            <a:r>
              <a:rPr lang="en-US" sz="1500" b="1" dirty="0" smtClean="0">
                <a:solidFill>
                  <a:srgbClr val="00815C"/>
                </a:solidFill>
              </a:rPr>
              <a:t>(varies by lender)</a:t>
            </a:r>
          </a:p>
          <a:p>
            <a:pPr lvl="1"/>
            <a:r>
              <a:rPr lang="en-US" sz="1900" dirty="0"/>
              <a:t>L</a:t>
            </a:r>
            <a:r>
              <a:rPr lang="en-US" sz="1900" dirty="0" smtClean="0"/>
              <a:t>enders may provide an option for the cosigner to be released after the borrower makes 36 months of consecutive on-time payments provided that the borrower meets credit criteria</a:t>
            </a:r>
          </a:p>
          <a:p>
            <a:endParaRPr lang="en-US" sz="2200" dirty="0" smtClean="0">
              <a:solidFill>
                <a:schemeClr val="tx1"/>
              </a:solidFill>
            </a:endParaRPr>
          </a:p>
          <a:p>
            <a:pPr>
              <a:spcAft>
                <a:spcPts val="600"/>
              </a:spcAft>
            </a:pPr>
            <a:r>
              <a:rPr lang="en-US" sz="2200" b="1" dirty="0" smtClean="0">
                <a:solidFill>
                  <a:srgbClr val="00815C"/>
                </a:solidFill>
              </a:rPr>
              <a:t>Loan Forgiveness </a:t>
            </a:r>
            <a:r>
              <a:rPr lang="en-US" sz="1500" b="1" dirty="0" smtClean="0">
                <a:solidFill>
                  <a:srgbClr val="00815C"/>
                </a:solidFill>
              </a:rPr>
              <a:t>(varies by lender)</a:t>
            </a:r>
          </a:p>
          <a:p>
            <a:pPr lvl="1"/>
            <a:r>
              <a:rPr lang="en-US" sz="1900" dirty="0" smtClean="0">
                <a:solidFill>
                  <a:schemeClr val="tx1"/>
                </a:solidFill>
              </a:rPr>
              <a:t>In the unfortunate event of the </a:t>
            </a:r>
            <a:r>
              <a:rPr lang="en-US" sz="1900" dirty="0" smtClean="0"/>
              <a:t>student</a:t>
            </a:r>
            <a:r>
              <a:rPr lang="en-US" sz="1900" dirty="0" smtClean="0">
                <a:solidFill>
                  <a:schemeClr val="tx1"/>
                </a:solidFill>
              </a:rPr>
              <a:t>’s death or permanent and total disability – regardless of the presence of a cosigner</a:t>
            </a:r>
          </a:p>
          <a:p>
            <a:pPr>
              <a:buNone/>
            </a:pPr>
            <a:endParaRPr lang="en-US" dirty="0" smtClean="0"/>
          </a:p>
          <a:p>
            <a:pPr>
              <a:buNone/>
            </a:pPr>
            <a:r>
              <a:rPr lang="en-US" sz="1400" dirty="0" smtClean="0">
                <a:solidFill>
                  <a:schemeClr val="tx1"/>
                </a:solidFill>
              </a:rPr>
              <a:t>Please contact your lender for full eligibility requirements for any borrower benefits.</a:t>
            </a:r>
          </a:p>
        </p:txBody>
      </p:sp>
      <p:cxnSp>
        <p:nvCxnSpPr>
          <p:cNvPr id="7" name="Straight Connector 6"/>
          <p:cNvCxnSpPr/>
          <p:nvPr/>
        </p:nvCxnSpPr>
        <p:spPr bwMode="auto">
          <a:xfrm>
            <a:off x="609600" y="762000"/>
            <a:ext cx="8153400" cy="0"/>
          </a:xfrm>
          <a:prstGeom prst="line">
            <a:avLst/>
          </a:prstGeom>
          <a:solidFill>
            <a:schemeClr val="accent1"/>
          </a:solidFill>
          <a:ln w="28575" cap="flat" cmpd="sng" algn="ctr">
            <a:solidFill>
              <a:srgbClr val="00B050"/>
            </a:solidFill>
            <a:prstDash val="solid"/>
            <a:round/>
            <a:headEnd type="none" w="med" len="med"/>
            <a:tailEnd type="none" w="med" len="med"/>
          </a:ln>
          <a:effectLst/>
        </p:spPr>
      </p:cxnSp>
    </p:spTree>
    <p:extLst>
      <p:ext uri="{BB962C8B-B14F-4D97-AF65-F5344CB8AC3E}">
        <p14:creationId xmlns:p14="http://schemas.microsoft.com/office/powerpoint/2010/main" xmlns="" val="23074282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Image result for check mark"/>
          <p:cNvPicPr>
            <a:picLocks noChangeAspect="1" noChangeArrowheads="1"/>
          </p:cNvPicPr>
          <p:nvPr/>
        </p:nvPicPr>
        <p:blipFill>
          <a:blip r:embed="rId2" cstate="print"/>
          <a:srcRect r="12727" b="9898"/>
          <a:stretch>
            <a:fillRect/>
          </a:stretch>
        </p:blipFill>
        <p:spPr bwMode="auto">
          <a:xfrm>
            <a:off x="6369118" y="1295400"/>
            <a:ext cx="2765357" cy="2971800"/>
          </a:xfrm>
          <a:prstGeom prst="rect">
            <a:avLst/>
          </a:prstGeom>
          <a:noFill/>
        </p:spPr>
      </p:pic>
      <p:sp>
        <p:nvSpPr>
          <p:cNvPr id="2" name="Title 1"/>
          <p:cNvSpPr>
            <a:spLocks noGrp="1"/>
          </p:cNvSpPr>
          <p:nvPr>
            <p:ph type="title"/>
          </p:nvPr>
        </p:nvSpPr>
        <p:spPr>
          <a:xfrm>
            <a:off x="0" y="228600"/>
            <a:ext cx="8229600" cy="914399"/>
          </a:xfrm>
        </p:spPr>
        <p:txBody>
          <a:bodyPr>
            <a:normAutofit fontScale="90000"/>
          </a:bodyPr>
          <a:lstStyle/>
          <a:p>
            <a:r>
              <a:rPr lang="en-US" sz="2700" b="0" dirty="0" smtClean="0">
                <a:solidFill>
                  <a:schemeClr val="tx1"/>
                </a:solidFill>
              </a:rPr>
              <a:t>  </a:t>
            </a:r>
            <a:br>
              <a:rPr lang="en-US" sz="2700" b="0" dirty="0" smtClean="0">
                <a:solidFill>
                  <a:schemeClr val="tx1"/>
                </a:solidFill>
              </a:rPr>
            </a:br>
            <a:r>
              <a:rPr lang="en-US" sz="2700" b="0" dirty="0" smtClean="0">
                <a:solidFill>
                  <a:schemeClr val="tx1"/>
                </a:solidFill>
              </a:rPr>
              <a:t>  </a:t>
            </a:r>
            <a:r>
              <a:rPr lang="en-US" sz="2700" dirty="0" smtClean="0"/>
              <a:t>How to Prepare for Private Loan Refinance</a:t>
            </a:r>
            <a:r>
              <a:rPr lang="en-US" sz="2700" b="0" dirty="0" smtClean="0"/>
              <a:t/>
            </a:r>
            <a:br>
              <a:rPr lang="en-US" sz="2700" b="0" dirty="0" smtClean="0"/>
            </a:br>
            <a:r>
              <a:rPr lang="en-US" b="0" dirty="0" smtClean="0">
                <a:solidFill>
                  <a:schemeClr val="tx1"/>
                </a:solidFill>
              </a:rPr>
              <a:t/>
            </a:r>
            <a:br>
              <a:rPr lang="en-US" b="0" dirty="0" smtClean="0">
                <a:solidFill>
                  <a:schemeClr val="tx1"/>
                </a:solidFill>
              </a:rPr>
            </a:br>
            <a:endParaRPr lang="en-US" dirty="0"/>
          </a:p>
        </p:txBody>
      </p:sp>
      <p:sp>
        <p:nvSpPr>
          <p:cNvPr id="3" name="Content Placeholder 2"/>
          <p:cNvSpPr>
            <a:spLocks noGrp="1"/>
          </p:cNvSpPr>
          <p:nvPr>
            <p:ph idx="1"/>
          </p:nvPr>
        </p:nvSpPr>
        <p:spPr>
          <a:xfrm>
            <a:off x="381000" y="1066800"/>
            <a:ext cx="7010400" cy="5791200"/>
          </a:xfrm>
        </p:spPr>
        <p:txBody>
          <a:bodyPr/>
          <a:lstStyle/>
          <a:p>
            <a:pPr>
              <a:lnSpc>
                <a:spcPct val="150000"/>
              </a:lnSpc>
              <a:buFont typeface="Arial" pitchFamily="34" charset="0"/>
              <a:buChar char="•"/>
            </a:pPr>
            <a:r>
              <a:rPr lang="en-US" sz="1600" dirty="0" smtClean="0"/>
              <a:t>Compare </a:t>
            </a:r>
            <a:r>
              <a:rPr lang="en-US" sz="1600" dirty="0"/>
              <a:t>your current student loan terms with available </a:t>
            </a:r>
            <a:r>
              <a:rPr lang="en-US" sz="1600" dirty="0" smtClean="0"/>
              <a:t>options</a:t>
            </a:r>
          </a:p>
          <a:p>
            <a:pPr>
              <a:lnSpc>
                <a:spcPct val="150000"/>
              </a:lnSpc>
              <a:buFont typeface="Arial" pitchFamily="34" charset="0"/>
              <a:buChar char="•"/>
            </a:pPr>
            <a:r>
              <a:rPr lang="en-US" sz="1600" dirty="0" smtClean="0"/>
              <a:t>Determine which loans you would like to consolidate</a:t>
            </a:r>
          </a:p>
          <a:p>
            <a:pPr>
              <a:lnSpc>
                <a:spcPct val="150000"/>
              </a:lnSpc>
              <a:buFont typeface="Arial" pitchFamily="34" charset="0"/>
              <a:buChar char="•"/>
            </a:pPr>
            <a:r>
              <a:rPr lang="en-US" sz="1600" dirty="0" smtClean="0"/>
              <a:t>Research and select the lender that best meets your needs</a:t>
            </a:r>
          </a:p>
          <a:p>
            <a:pPr>
              <a:lnSpc>
                <a:spcPct val="150000"/>
              </a:lnSpc>
              <a:buFont typeface="Arial" pitchFamily="34" charset="0"/>
              <a:buChar char="•"/>
            </a:pPr>
            <a:r>
              <a:rPr lang="en-US" sz="1600" dirty="0" smtClean="0"/>
              <a:t>Gather necessary documentation:</a:t>
            </a:r>
          </a:p>
          <a:p>
            <a:pPr lvl="1">
              <a:buFont typeface="Wingdings" pitchFamily="2" charset="2"/>
              <a:buChar char="ü"/>
            </a:pPr>
            <a:r>
              <a:rPr lang="en-US" sz="1600" dirty="0" smtClean="0"/>
              <a:t>Social Security Number</a:t>
            </a:r>
          </a:p>
          <a:p>
            <a:pPr lvl="1">
              <a:buFont typeface="Wingdings" pitchFamily="2" charset="2"/>
              <a:buChar char="ü"/>
            </a:pPr>
            <a:r>
              <a:rPr lang="en-US" sz="1600" dirty="0" smtClean="0"/>
              <a:t>Gross monthly income (2 pay stubs or other documentation) -</a:t>
            </a:r>
          </a:p>
          <a:p>
            <a:pPr lvl="1">
              <a:buFont typeface="Wingdings" pitchFamily="2" charset="2"/>
              <a:buChar char="ü"/>
            </a:pPr>
            <a:r>
              <a:rPr lang="en-US" sz="1600" dirty="0" smtClean="0"/>
              <a:t>Employer name, phone number and length of employment</a:t>
            </a:r>
          </a:p>
          <a:p>
            <a:pPr lvl="1">
              <a:buFont typeface="Wingdings" pitchFamily="2" charset="2"/>
              <a:buChar char="ü"/>
            </a:pPr>
            <a:r>
              <a:rPr lang="en-US" sz="1600" dirty="0" smtClean="0"/>
              <a:t>Monthly rent or mortgage payment</a:t>
            </a:r>
          </a:p>
          <a:p>
            <a:pPr lvl="1">
              <a:buFont typeface="Wingdings" pitchFamily="2" charset="2"/>
              <a:buChar char="ü"/>
            </a:pPr>
            <a:r>
              <a:rPr lang="en-US" sz="1600" dirty="0" smtClean="0"/>
              <a:t>Current statements &amp; information from your existing loans, including lender, account number, payment, existing balance</a:t>
            </a:r>
            <a:r>
              <a:rPr lang="en-US" sz="1600" dirty="0"/>
              <a:t>.</a:t>
            </a:r>
            <a:endParaRPr lang="en-US" sz="1600" dirty="0" smtClean="0"/>
          </a:p>
          <a:p>
            <a:pPr lvl="1">
              <a:buFont typeface="Wingdings" pitchFamily="2" charset="2"/>
              <a:buChar char="ü"/>
            </a:pPr>
            <a:r>
              <a:rPr lang="en-US" sz="1600" dirty="0" smtClean="0"/>
              <a:t>Self employment is more involved &amp; requires tax returns. Income is determined by your take home and any business losses as well.</a:t>
            </a:r>
          </a:p>
          <a:p>
            <a:pPr>
              <a:buFont typeface="Arial" pitchFamily="34" charset="0"/>
              <a:buChar char="•"/>
            </a:pPr>
            <a:endParaRPr lang="en-US" sz="800" dirty="0" smtClean="0"/>
          </a:p>
          <a:p>
            <a:pPr>
              <a:buFont typeface="Arial" pitchFamily="34" charset="0"/>
              <a:buChar char="•"/>
            </a:pPr>
            <a:r>
              <a:rPr lang="en-US" sz="1600" dirty="0" smtClean="0"/>
              <a:t>Continue making payments until the loans are consolidated as it can take up to 2 billing cycles before the process is complete</a:t>
            </a:r>
          </a:p>
          <a:p>
            <a:pPr>
              <a:buFont typeface="Arial" pitchFamily="34" charset="0"/>
              <a:buChar char="•"/>
            </a:pPr>
            <a:endParaRPr lang="en-US" dirty="0" smtClean="0"/>
          </a:p>
          <a:p>
            <a:endParaRPr lang="en-US" dirty="0"/>
          </a:p>
        </p:txBody>
      </p:sp>
      <p:cxnSp>
        <p:nvCxnSpPr>
          <p:cNvPr id="4" name="Straight Connector 3"/>
          <p:cNvCxnSpPr/>
          <p:nvPr/>
        </p:nvCxnSpPr>
        <p:spPr bwMode="auto">
          <a:xfrm>
            <a:off x="228600" y="838200"/>
            <a:ext cx="8153400" cy="0"/>
          </a:xfrm>
          <a:prstGeom prst="line">
            <a:avLst/>
          </a:prstGeom>
          <a:solidFill>
            <a:schemeClr val="accent1"/>
          </a:solidFill>
          <a:ln w="28575" cap="flat" cmpd="sng" algn="ctr">
            <a:solidFill>
              <a:srgbClr val="00B050"/>
            </a:solidFill>
            <a:prstDash val="solid"/>
            <a:round/>
            <a:headEnd type="none" w="med" len="med"/>
            <a:tailEnd type="none" w="med" len="med"/>
          </a:ln>
          <a:effectLst/>
        </p:spPr>
      </p:cxnSp>
    </p:spTree>
    <p:extLst>
      <p:ext uri="{BB962C8B-B14F-4D97-AF65-F5344CB8AC3E}">
        <p14:creationId xmlns:p14="http://schemas.microsoft.com/office/powerpoint/2010/main" xmlns="" val="4031176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2000"/>
                                        <p:tgtEl>
                                          <p:spTgt spid="3">
                                            <p:txEl>
                                              <p:pRg st="4" end="4"/>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2000"/>
                                        <p:tgtEl>
                                          <p:spTgt spid="3">
                                            <p:txEl>
                                              <p:pRg st="5" end="5"/>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2000"/>
                                        <p:tgtEl>
                                          <p:spTgt spid="3">
                                            <p:txEl>
                                              <p:pRg st="6" end="6"/>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fade">
                                      <p:cBhvr>
                                        <p:cTn id="34" dur="2000"/>
                                        <p:tgtEl>
                                          <p:spTgt spid="3">
                                            <p:txEl>
                                              <p:pRg st="7" end="7"/>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2000"/>
                                        <p:tgtEl>
                                          <p:spTgt spid="3">
                                            <p:txEl>
                                              <p:pRg st="8" end="8"/>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3">
                                            <p:txEl>
                                              <p:pRg st="9" end="9"/>
                                            </p:txEl>
                                          </p:spTgt>
                                        </p:tgtEl>
                                        <p:attrNameLst>
                                          <p:attrName>style.visibility</p:attrName>
                                        </p:attrNameLst>
                                      </p:cBhvr>
                                      <p:to>
                                        <p:strVal val="visible"/>
                                      </p:to>
                                    </p:set>
                                    <p:animEffect transition="in" filter="fade">
                                      <p:cBhvr>
                                        <p:cTn id="40" dur="2000"/>
                                        <p:tgtEl>
                                          <p:spTgt spid="3">
                                            <p:txEl>
                                              <p:pRg st="9" end="9"/>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3">
                                            <p:txEl>
                                              <p:pRg st="11" end="11"/>
                                            </p:txEl>
                                          </p:spTgt>
                                        </p:tgtEl>
                                        <p:attrNameLst>
                                          <p:attrName>style.visibility</p:attrName>
                                        </p:attrNameLst>
                                      </p:cBhvr>
                                      <p:to>
                                        <p:strVal val="visible"/>
                                      </p:to>
                                    </p:set>
                                    <p:animEffect transition="in" filter="fade">
                                      <p:cBhvr>
                                        <p:cTn id="45" dur="20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8639175" cy="914399"/>
          </a:xfrm>
        </p:spPr>
        <p:txBody>
          <a:bodyPr>
            <a:normAutofit fontScale="90000"/>
          </a:bodyPr>
          <a:lstStyle/>
          <a:p>
            <a:r>
              <a:rPr lang="en-US" sz="2400" b="0" dirty="0" smtClean="0"/>
              <a:t>   The Private Lender Refinance Process</a:t>
            </a:r>
            <a:r>
              <a:rPr lang="en-US" sz="2400" dirty="0" smtClean="0"/>
              <a:t/>
            </a:r>
            <a:br>
              <a:rPr lang="en-US" sz="2400" dirty="0" smtClean="0"/>
            </a:br>
            <a:r>
              <a:rPr lang="en-US" sz="2400" dirty="0" smtClean="0"/>
              <a:t>  </a:t>
            </a:r>
            <a:r>
              <a:rPr lang="en-US" sz="1600" i="1" dirty="0" smtClean="0"/>
              <a:t/>
            </a:r>
            <a:br>
              <a:rPr lang="en-US" sz="1600" i="1" dirty="0" smtClean="0"/>
            </a:br>
            <a:endParaRPr lang="en-US" sz="1600" i="1" dirty="0"/>
          </a:p>
        </p:txBody>
      </p:sp>
      <p:cxnSp>
        <p:nvCxnSpPr>
          <p:cNvPr id="3" name="Straight Connector 2"/>
          <p:cNvCxnSpPr>
            <a:endCxn id="2" idx="3"/>
          </p:cNvCxnSpPr>
          <p:nvPr/>
        </p:nvCxnSpPr>
        <p:spPr bwMode="auto">
          <a:xfrm>
            <a:off x="304800" y="685800"/>
            <a:ext cx="8334375" cy="0"/>
          </a:xfrm>
          <a:prstGeom prst="line">
            <a:avLst/>
          </a:prstGeom>
          <a:solidFill>
            <a:schemeClr val="accent1"/>
          </a:solidFill>
          <a:ln w="28575" cap="flat" cmpd="sng" algn="ctr">
            <a:solidFill>
              <a:srgbClr val="00B050"/>
            </a:solidFill>
            <a:prstDash val="solid"/>
            <a:round/>
            <a:headEnd type="none" w="med" len="med"/>
            <a:tailEnd type="none" w="med" len="med"/>
          </a:ln>
          <a:effectLst/>
        </p:spPr>
      </p:cxnSp>
      <p:graphicFrame>
        <p:nvGraphicFramePr>
          <p:cNvPr id="4" name="Content Placeholder 3"/>
          <p:cNvGraphicFramePr>
            <a:graphicFrameLocks/>
          </p:cNvGraphicFramePr>
          <p:nvPr>
            <p:extLst>
              <p:ext uri="{D42A27DB-BD31-4B8C-83A1-F6EECF244321}">
                <p14:modId xmlns:p14="http://schemas.microsoft.com/office/powerpoint/2010/main" xmlns="" val="960658717"/>
              </p:ext>
            </p:extLst>
          </p:nvPr>
        </p:nvGraphicFramePr>
        <p:xfrm>
          <a:off x="661987" y="914400"/>
          <a:ext cx="381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a:off x="4876800" y="4724400"/>
            <a:ext cx="4114800" cy="600164"/>
          </a:xfrm>
          <a:prstGeom prst="rect">
            <a:avLst/>
          </a:prstGeom>
        </p:spPr>
        <p:txBody>
          <a:bodyPr wrap="square">
            <a:spAutoFit/>
          </a:bodyPr>
          <a:lstStyle/>
          <a:p>
            <a:pPr lvl="0"/>
            <a:r>
              <a:rPr lang="en-US" sz="1100" b="1" dirty="0" smtClean="0">
                <a:solidFill>
                  <a:srgbClr val="DCA212"/>
                </a:solidFill>
              </a:rPr>
              <a:t>Orange = action by Customer  / </a:t>
            </a:r>
            <a:r>
              <a:rPr lang="en-US" sz="1100" b="1" dirty="0" smtClean="0">
                <a:solidFill>
                  <a:srgbClr val="00815C"/>
                </a:solidFill>
              </a:rPr>
              <a:t>Green = action by Lender| </a:t>
            </a:r>
            <a:r>
              <a:rPr lang="en-US" sz="1100" dirty="0" smtClean="0">
                <a:solidFill>
                  <a:srgbClr val="00815C"/>
                </a:solidFill>
              </a:rPr>
              <a:t>The numbers </a:t>
            </a:r>
            <a:r>
              <a:rPr lang="en-US" sz="1100" dirty="0">
                <a:solidFill>
                  <a:srgbClr val="00815C"/>
                </a:solidFill>
              </a:rPr>
              <a:t> </a:t>
            </a:r>
            <a:r>
              <a:rPr lang="en-US" sz="1100" dirty="0" smtClean="0">
                <a:solidFill>
                  <a:srgbClr val="00815C"/>
                </a:solidFill>
              </a:rPr>
              <a:t>may vary between lender’s service levels for each step.</a:t>
            </a:r>
            <a:endParaRPr lang="en-US" sz="1100" dirty="0" smtClean="0"/>
          </a:p>
        </p:txBody>
      </p:sp>
      <p:sp>
        <p:nvSpPr>
          <p:cNvPr id="6" name="Rectangle 5"/>
          <p:cNvSpPr/>
          <p:nvPr/>
        </p:nvSpPr>
        <p:spPr>
          <a:xfrm>
            <a:off x="419595" y="5880555"/>
            <a:ext cx="8305800" cy="430887"/>
          </a:xfrm>
          <a:prstGeom prst="rect">
            <a:avLst/>
          </a:prstGeom>
        </p:spPr>
        <p:txBody>
          <a:bodyPr wrap="square">
            <a:spAutoFit/>
          </a:bodyPr>
          <a:lstStyle/>
          <a:p>
            <a:pPr lvl="0"/>
            <a:r>
              <a:rPr lang="en-US" sz="1100" dirty="0" smtClean="0">
                <a:solidFill>
                  <a:srgbClr val="DCA212"/>
                </a:solidFill>
              </a:rPr>
              <a:t>*After signing the promissory note there is a 3day right of rescission </a:t>
            </a:r>
            <a:endParaRPr lang="en-US" sz="1100" dirty="0" smtClean="0">
              <a:solidFill>
                <a:srgbClr val="00815C"/>
              </a:solidFill>
            </a:endParaRPr>
          </a:p>
          <a:p>
            <a:pPr lvl="0"/>
            <a:r>
              <a:rPr lang="en-US" sz="1100" dirty="0" smtClean="0">
                <a:solidFill>
                  <a:srgbClr val="00815C"/>
                </a:solidFill>
              </a:rPr>
              <a:t>*Customer is to continue paying current loan servicers until confirmation is receive that the loans have been paid off</a:t>
            </a:r>
          </a:p>
        </p:txBody>
      </p:sp>
      <p:sp>
        <p:nvSpPr>
          <p:cNvPr id="7" name="Rectangle 6"/>
          <p:cNvSpPr/>
          <p:nvPr/>
        </p:nvSpPr>
        <p:spPr>
          <a:xfrm>
            <a:off x="4953000" y="1305342"/>
            <a:ext cx="3886200" cy="2677656"/>
          </a:xfrm>
          <a:prstGeom prst="rect">
            <a:avLst/>
          </a:prstGeom>
        </p:spPr>
        <p:txBody>
          <a:bodyPr wrap="square" rIns="182880">
            <a:spAutoFit/>
          </a:bodyPr>
          <a:lstStyle/>
          <a:p>
            <a:r>
              <a:rPr lang="en-US" sz="1600" dirty="0" smtClean="0"/>
              <a:t>Having the right documents is key:</a:t>
            </a:r>
          </a:p>
          <a:p>
            <a:endParaRPr lang="en-US" sz="1600" dirty="0" smtClean="0"/>
          </a:p>
          <a:p>
            <a:pPr marL="285750" indent="-285750">
              <a:spcAft>
                <a:spcPts val="600"/>
              </a:spcAft>
              <a:buFont typeface="Arial" panose="020B0604020202020204" pitchFamily="34" charset="0"/>
              <a:buChar char="•"/>
            </a:pPr>
            <a:r>
              <a:rPr lang="en-US" sz="1400" dirty="0" smtClean="0"/>
              <a:t>Proof of citizenship or resident alien status     (a Social Security Number or government ID)</a:t>
            </a:r>
          </a:p>
          <a:p>
            <a:pPr marL="285750" indent="-285750">
              <a:spcAft>
                <a:spcPts val="600"/>
              </a:spcAft>
              <a:buFont typeface="Arial" panose="020B0604020202020204" pitchFamily="34" charset="0"/>
              <a:buChar char="•"/>
            </a:pPr>
            <a:r>
              <a:rPr lang="en-US" sz="1400" dirty="0" smtClean="0"/>
              <a:t>Personal information, including proof of  employment and monthly housing payments.</a:t>
            </a:r>
          </a:p>
          <a:p>
            <a:pPr marL="285750" indent="-285750">
              <a:buFont typeface="Arial" panose="020B0604020202020204" pitchFamily="34" charset="0"/>
              <a:buChar char="•"/>
            </a:pPr>
            <a:r>
              <a:rPr lang="en-US" sz="1400" dirty="0" smtClean="0"/>
              <a:t>Proof of income (such as paystubs).</a:t>
            </a:r>
          </a:p>
          <a:p>
            <a:pPr marL="285750" indent="-285750">
              <a:buFont typeface="Arial" panose="020B0604020202020204" pitchFamily="34" charset="0"/>
              <a:buChar char="•"/>
            </a:pPr>
            <a:r>
              <a:rPr lang="en-US" sz="1400" dirty="0" smtClean="0"/>
              <a:t>Billing statements for your federal and  private loans.</a:t>
            </a:r>
            <a:endParaRPr lang="en-US" sz="1400" dirty="0"/>
          </a:p>
        </p:txBody>
      </p:sp>
    </p:spTree>
    <p:extLst>
      <p:ext uri="{BB962C8B-B14F-4D97-AF65-F5344CB8AC3E}">
        <p14:creationId xmlns:p14="http://schemas.microsoft.com/office/powerpoint/2010/main" xmlns="" val="3882031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graphicEl>
                                              <a:dgm id="{CC97B19C-FC79-490F-BAEE-60459F21A028}"/>
                                            </p:graphicEl>
                                          </p:spTgt>
                                        </p:tgtEl>
                                        <p:attrNameLst>
                                          <p:attrName>style.visibility</p:attrName>
                                        </p:attrNameLst>
                                      </p:cBhvr>
                                      <p:to>
                                        <p:strVal val="visible"/>
                                      </p:to>
                                    </p:set>
                                    <p:animEffect transition="in" filter="fade">
                                      <p:cBhvr>
                                        <p:cTn id="7" dur="2000"/>
                                        <p:tgtEl>
                                          <p:spTgt spid="4">
                                            <p:graphicEl>
                                              <a:dgm id="{CC97B19C-FC79-490F-BAEE-60459F21A028}"/>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graphicEl>
                                              <a:dgm id="{ED26D8EC-6396-4A39-8D32-E59D1BA2E2E0}"/>
                                            </p:graphicEl>
                                          </p:spTgt>
                                        </p:tgtEl>
                                        <p:attrNameLst>
                                          <p:attrName>style.visibility</p:attrName>
                                        </p:attrNameLst>
                                      </p:cBhvr>
                                      <p:to>
                                        <p:strVal val="visible"/>
                                      </p:to>
                                    </p:set>
                                    <p:animEffect transition="in" filter="fade">
                                      <p:cBhvr>
                                        <p:cTn id="12" dur="2000"/>
                                        <p:tgtEl>
                                          <p:spTgt spid="4">
                                            <p:graphicEl>
                                              <a:dgm id="{ED26D8EC-6396-4A39-8D32-E59D1BA2E2E0}"/>
                                            </p:graphic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
                                            <p:graphicEl>
                                              <a:dgm id="{46879324-F61C-4448-8461-0170E8017F55}"/>
                                            </p:graphicEl>
                                          </p:spTgt>
                                        </p:tgtEl>
                                        <p:attrNameLst>
                                          <p:attrName>style.visibility</p:attrName>
                                        </p:attrNameLst>
                                      </p:cBhvr>
                                      <p:to>
                                        <p:strVal val="visible"/>
                                      </p:to>
                                    </p:set>
                                    <p:animEffect transition="in" filter="fade">
                                      <p:cBhvr>
                                        <p:cTn id="15" dur="2000"/>
                                        <p:tgtEl>
                                          <p:spTgt spid="4">
                                            <p:graphicEl>
                                              <a:dgm id="{46879324-F61C-4448-8461-0170E8017F55}"/>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
                                            <p:graphicEl>
                                              <a:dgm id="{0059127A-2F2D-454B-B871-1935BD532ACB}"/>
                                            </p:graphicEl>
                                          </p:spTgt>
                                        </p:tgtEl>
                                        <p:attrNameLst>
                                          <p:attrName>style.visibility</p:attrName>
                                        </p:attrNameLst>
                                      </p:cBhvr>
                                      <p:to>
                                        <p:strVal val="visible"/>
                                      </p:to>
                                    </p:set>
                                    <p:animEffect transition="in" filter="fade">
                                      <p:cBhvr>
                                        <p:cTn id="20" dur="2000"/>
                                        <p:tgtEl>
                                          <p:spTgt spid="4">
                                            <p:graphicEl>
                                              <a:dgm id="{0059127A-2F2D-454B-B871-1935BD532ACB}"/>
                                            </p:graphic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4">
                                            <p:graphicEl>
                                              <a:dgm id="{7D2BA656-89E7-4987-930A-20802FA25FD2}"/>
                                            </p:graphicEl>
                                          </p:spTgt>
                                        </p:tgtEl>
                                        <p:attrNameLst>
                                          <p:attrName>style.visibility</p:attrName>
                                        </p:attrNameLst>
                                      </p:cBhvr>
                                      <p:to>
                                        <p:strVal val="visible"/>
                                      </p:to>
                                    </p:set>
                                    <p:animEffect transition="in" filter="fade">
                                      <p:cBhvr>
                                        <p:cTn id="23" dur="2000"/>
                                        <p:tgtEl>
                                          <p:spTgt spid="4">
                                            <p:graphicEl>
                                              <a:dgm id="{7D2BA656-89E7-4987-930A-20802FA25FD2}"/>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4">
                                            <p:graphicEl>
                                              <a:dgm id="{FC2D3932-44E5-49E4-9E4F-D87D7C463E1D}"/>
                                            </p:graphicEl>
                                          </p:spTgt>
                                        </p:tgtEl>
                                        <p:attrNameLst>
                                          <p:attrName>style.visibility</p:attrName>
                                        </p:attrNameLst>
                                      </p:cBhvr>
                                      <p:to>
                                        <p:strVal val="visible"/>
                                      </p:to>
                                    </p:set>
                                    <p:animEffect transition="in" filter="fade">
                                      <p:cBhvr>
                                        <p:cTn id="28" dur="2000"/>
                                        <p:tgtEl>
                                          <p:spTgt spid="4">
                                            <p:graphicEl>
                                              <a:dgm id="{FC2D3932-44E5-49E4-9E4F-D87D7C463E1D}"/>
                                            </p:graphic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4">
                                            <p:graphicEl>
                                              <a:dgm id="{E91ABD07-5A0D-4CA8-8542-497F9B87B6D5}"/>
                                            </p:graphicEl>
                                          </p:spTgt>
                                        </p:tgtEl>
                                        <p:attrNameLst>
                                          <p:attrName>style.visibility</p:attrName>
                                        </p:attrNameLst>
                                      </p:cBhvr>
                                      <p:to>
                                        <p:strVal val="visible"/>
                                      </p:to>
                                    </p:set>
                                    <p:animEffect transition="in" filter="fade">
                                      <p:cBhvr>
                                        <p:cTn id="31" dur="2000"/>
                                        <p:tgtEl>
                                          <p:spTgt spid="4">
                                            <p:graphicEl>
                                              <a:dgm id="{E91ABD07-5A0D-4CA8-8542-497F9B87B6D5}"/>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4">
                                            <p:graphicEl>
                                              <a:dgm id="{338D3AA0-0BF3-4E7A-B335-020C07AE6F55}"/>
                                            </p:graphicEl>
                                          </p:spTgt>
                                        </p:tgtEl>
                                        <p:attrNameLst>
                                          <p:attrName>style.visibility</p:attrName>
                                        </p:attrNameLst>
                                      </p:cBhvr>
                                      <p:to>
                                        <p:strVal val="visible"/>
                                      </p:to>
                                    </p:set>
                                    <p:animEffect transition="in" filter="fade">
                                      <p:cBhvr>
                                        <p:cTn id="36" dur="2000"/>
                                        <p:tgtEl>
                                          <p:spTgt spid="4">
                                            <p:graphicEl>
                                              <a:dgm id="{338D3AA0-0BF3-4E7A-B335-020C07AE6F55}"/>
                                            </p:graphic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4">
                                            <p:graphicEl>
                                              <a:dgm id="{25BF4B0B-F229-4B2A-AA95-19FFAFB8A446}"/>
                                            </p:graphicEl>
                                          </p:spTgt>
                                        </p:tgtEl>
                                        <p:attrNameLst>
                                          <p:attrName>style.visibility</p:attrName>
                                        </p:attrNameLst>
                                      </p:cBhvr>
                                      <p:to>
                                        <p:strVal val="visible"/>
                                      </p:to>
                                    </p:set>
                                    <p:animEffect transition="in" filter="fade">
                                      <p:cBhvr>
                                        <p:cTn id="39" dur="2000"/>
                                        <p:tgtEl>
                                          <p:spTgt spid="4">
                                            <p:graphicEl>
                                              <a:dgm id="{25BF4B0B-F229-4B2A-AA95-19FFAFB8A446}"/>
                                            </p:graphic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4">
                                            <p:graphicEl>
                                              <a:dgm id="{7A16FE86-E44E-45C1-9767-76D518FA7C36}"/>
                                            </p:graphicEl>
                                          </p:spTgt>
                                        </p:tgtEl>
                                        <p:attrNameLst>
                                          <p:attrName>style.visibility</p:attrName>
                                        </p:attrNameLst>
                                      </p:cBhvr>
                                      <p:to>
                                        <p:strVal val="visible"/>
                                      </p:to>
                                    </p:set>
                                    <p:animEffect transition="in" filter="fade">
                                      <p:cBhvr>
                                        <p:cTn id="44" dur="2000"/>
                                        <p:tgtEl>
                                          <p:spTgt spid="4">
                                            <p:graphicEl>
                                              <a:dgm id="{7A16FE86-E44E-45C1-9767-76D518FA7C36}"/>
                                            </p:graphicEl>
                                          </p:spTgt>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4">
                                            <p:graphicEl>
                                              <a:dgm id="{F02BFA51-53D7-4358-840D-787C2982A979}"/>
                                            </p:graphicEl>
                                          </p:spTgt>
                                        </p:tgtEl>
                                        <p:attrNameLst>
                                          <p:attrName>style.visibility</p:attrName>
                                        </p:attrNameLst>
                                      </p:cBhvr>
                                      <p:to>
                                        <p:strVal val="visible"/>
                                      </p:to>
                                    </p:set>
                                    <p:animEffect transition="in" filter="fade">
                                      <p:cBhvr>
                                        <p:cTn id="47" dur="2000"/>
                                        <p:tgtEl>
                                          <p:spTgt spid="4">
                                            <p:graphicEl>
                                              <a:dgm id="{F02BFA51-53D7-4358-840D-787C2982A979}"/>
                                            </p:graphic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4">
                                            <p:graphicEl>
                                              <a:dgm id="{226B6315-E02B-4879-9739-3F3B7EC15C05}"/>
                                            </p:graphicEl>
                                          </p:spTgt>
                                        </p:tgtEl>
                                        <p:attrNameLst>
                                          <p:attrName>style.visibility</p:attrName>
                                        </p:attrNameLst>
                                      </p:cBhvr>
                                      <p:to>
                                        <p:strVal val="visible"/>
                                      </p:to>
                                    </p:set>
                                    <p:animEffect transition="in" filter="fade">
                                      <p:cBhvr>
                                        <p:cTn id="52" dur="2000"/>
                                        <p:tgtEl>
                                          <p:spTgt spid="4">
                                            <p:graphicEl>
                                              <a:dgm id="{226B6315-E02B-4879-9739-3F3B7EC15C05}"/>
                                            </p:graphicEl>
                                          </p:spTgt>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4">
                                            <p:graphicEl>
                                              <a:dgm id="{BA25937A-C058-435D-A01B-589FC809DA46}"/>
                                            </p:graphicEl>
                                          </p:spTgt>
                                        </p:tgtEl>
                                        <p:attrNameLst>
                                          <p:attrName>style.visibility</p:attrName>
                                        </p:attrNameLst>
                                      </p:cBhvr>
                                      <p:to>
                                        <p:strVal val="visible"/>
                                      </p:to>
                                    </p:set>
                                    <p:animEffect transition="in" filter="fade">
                                      <p:cBhvr>
                                        <p:cTn id="55" dur="2000"/>
                                        <p:tgtEl>
                                          <p:spTgt spid="4">
                                            <p:graphicEl>
                                              <a:dgm id="{BA25937A-C058-435D-A01B-589FC809DA46}"/>
                                            </p:graphicEl>
                                          </p:spTgt>
                                        </p:tgtEl>
                                      </p:cBhvr>
                                    </p:animEffect>
                                  </p:childTnLst>
                                </p:cTn>
                              </p:par>
                            </p:childTnLst>
                          </p:cTn>
                        </p:par>
                        <p:par>
                          <p:cTn id="56" fill="hold">
                            <p:stCondLst>
                              <p:cond delay="2000"/>
                            </p:stCondLst>
                            <p:childTnLst>
                              <p:par>
                                <p:cTn id="57" presetID="10" presetClass="entr" presetSubtype="0" fill="hold" grpId="0" nodeType="afterEffect">
                                  <p:stCondLst>
                                    <p:cond delay="0"/>
                                  </p:stCondLst>
                                  <p:childTnLst>
                                    <p:set>
                                      <p:cBhvr>
                                        <p:cTn id="58" dur="1" fill="hold">
                                          <p:stCondLst>
                                            <p:cond delay="0"/>
                                          </p:stCondLst>
                                        </p:cTn>
                                        <p:tgtEl>
                                          <p:spTgt spid="7">
                                            <p:txEl>
                                              <p:pRg st="0" end="0"/>
                                            </p:txEl>
                                          </p:spTgt>
                                        </p:tgtEl>
                                        <p:attrNameLst>
                                          <p:attrName>style.visibility</p:attrName>
                                        </p:attrNameLst>
                                      </p:cBhvr>
                                      <p:to>
                                        <p:strVal val="visible"/>
                                      </p:to>
                                    </p:set>
                                    <p:animEffect transition="in" filter="fade">
                                      <p:cBhvr>
                                        <p:cTn id="59" dur="3000"/>
                                        <p:tgtEl>
                                          <p:spTgt spid="7">
                                            <p:txEl>
                                              <p:pRg st="0" end="0"/>
                                            </p:txEl>
                                          </p:spTgt>
                                        </p:tgtEl>
                                      </p:cBhvr>
                                    </p:animEffect>
                                  </p:childTnLst>
                                </p:cTn>
                              </p:par>
                            </p:childTnLst>
                          </p:cTn>
                        </p:par>
                        <p:par>
                          <p:cTn id="60" fill="hold">
                            <p:stCondLst>
                              <p:cond delay="5000"/>
                            </p:stCondLst>
                            <p:childTnLst>
                              <p:par>
                                <p:cTn id="61" presetID="10" presetClass="entr" presetSubtype="0" fill="hold" grpId="0" nodeType="afterEffect">
                                  <p:stCondLst>
                                    <p:cond delay="0"/>
                                  </p:stCondLst>
                                  <p:childTnLst>
                                    <p:set>
                                      <p:cBhvr>
                                        <p:cTn id="62" dur="1" fill="hold">
                                          <p:stCondLst>
                                            <p:cond delay="0"/>
                                          </p:stCondLst>
                                        </p:cTn>
                                        <p:tgtEl>
                                          <p:spTgt spid="7">
                                            <p:txEl>
                                              <p:pRg st="2" end="2"/>
                                            </p:txEl>
                                          </p:spTgt>
                                        </p:tgtEl>
                                        <p:attrNameLst>
                                          <p:attrName>style.visibility</p:attrName>
                                        </p:attrNameLst>
                                      </p:cBhvr>
                                      <p:to>
                                        <p:strVal val="visible"/>
                                      </p:to>
                                    </p:set>
                                    <p:animEffect transition="in" filter="fade">
                                      <p:cBhvr>
                                        <p:cTn id="63" dur="3000"/>
                                        <p:tgtEl>
                                          <p:spTgt spid="7">
                                            <p:txEl>
                                              <p:pRg st="2" end="2"/>
                                            </p:txEl>
                                          </p:spTgt>
                                        </p:tgtEl>
                                      </p:cBhvr>
                                    </p:animEffect>
                                  </p:childTnLst>
                                </p:cTn>
                              </p:par>
                            </p:childTnLst>
                          </p:cTn>
                        </p:par>
                        <p:par>
                          <p:cTn id="64" fill="hold">
                            <p:stCondLst>
                              <p:cond delay="8000"/>
                            </p:stCondLst>
                            <p:childTnLst>
                              <p:par>
                                <p:cTn id="65" presetID="10" presetClass="entr" presetSubtype="0" fill="hold" grpId="0" nodeType="afterEffect">
                                  <p:stCondLst>
                                    <p:cond delay="0"/>
                                  </p:stCondLst>
                                  <p:childTnLst>
                                    <p:set>
                                      <p:cBhvr>
                                        <p:cTn id="66" dur="1" fill="hold">
                                          <p:stCondLst>
                                            <p:cond delay="0"/>
                                          </p:stCondLst>
                                        </p:cTn>
                                        <p:tgtEl>
                                          <p:spTgt spid="7">
                                            <p:txEl>
                                              <p:pRg st="3" end="3"/>
                                            </p:txEl>
                                          </p:spTgt>
                                        </p:tgtEl>
                                        <p:attrNameLst>
                                          <p:attrName>style.visibility</p:attrName>
                                        </p:attrNameLst>
                                      </p:cBhvr>
                                      <p:to>
                                        <p:strVal val="visible"/>
                                      </p:to>
                                    </p:set>
                                    <p:animEffect transition="in" filter="fade">
                                      <p:cBhvr>
                                        <p:cTn id="67" dur="3000"/>
                                        <p:tgtEl>
                                          <p:spTgt spid="7">
                                            <p:txEl>
                                              <p:pRg st="3" end="3"/>
                                            </p:txEl>
                                          </p:spTgt>
                                        </p:tgtEl>
                                      </p:cBhvr>
                                    </p:animEffect>
                                  </p:childTnLst>
                                </p:cTn>
                              </p:par>
                            </p:childTnLst>
                          </p:cTn>
                        </p:par>
                        <p:par>
                          <p:cTn id="68" fill="hold">
                            <p:stCondLst>
                              <p:cond delay="11000"/>
                            </p:stCondLst>
                            <p:childTnLst>
                              <p:par>
                                <p:cTn id="69" presetID="10" presetClass="entr" presetSubtype="0" fill="hold" grpId="0" nodeType="afterEffect">
                                  <p:stCondLst>
                                    <p:cond delay="0"/>
                                  </p:stCondLst>
                                  <p:childTnLst>
                                    <p:set>
                                      <p:cBhvr>
                                        <p:cTn id="70" dur="1" fill="hold">
                                          <p:stCondLst>
                                            <p:cond delay="0"/>
                                          </p:stCondLst>
                                        </p:cTn>
                                        <p:tgtEl>
                                          <p:spTgt spid="7">
                                            <p:txEl>
                                              <p:pRg st="4" end="4"/>
                                            </p:txEl>
                                          </p:spTgt>
                                        </p:tgtEl>
                                        <p:attrNameLst>
                                          <p:attrName>style.visibility</p:attrName>
                                        </p:attrNameLst>
                                      </p:cBhvr>
                                      <p:to>
                                        <p:strVal val="visible"/>
                                      </p:to>
                                    </p:set>
                                    <p:animEffect transition="in" filter="fade">
                                      <p:cBhvr>
                                        <p:cTn id="71" dur="3000"/>
                                        <p:tgtEl>
                                          <p:spTgt spid="7">
                                            <p:txEl>
                                              <p:pRg st="4" end="4"/>
                                            </p:txEl>
                                          </p:spTgt>
                                        </p:tgtEl>
                                      </p:cBhvr>
                                    </p:animEffect>
                                  </p:childTnLst>
                                </p:cTn>
                              </p:par>
                            </p:childTnLst>
                          </p:cTn>
                        </p:par>
                        <p:par>
                          <p:cTn id="72" fill="hold">
                            <p:stCondLst>
                              <p:cond delay="14000"/>
                            </p:stCondLst>
                            <p:childTnLst>
                              <p:par>
                                <p:cTn id="73" presetID="10" presetClass="entr" presetSubtype="0" fill="hold" grpId="0" nodeType="afterEffect">
                                  <p:stCondLst>
                                    <p:cond delay="0"/>
                                  </p:stCondLst>
                                  <p:childTnLst>
                                    <p:set>
                                      <p:cBhvr>
                                        <p:cTn id="74" dur="1" fill="hold">
                                          <p:stCondLst>
                                            <p:cond delay="0"/>
                                          </p:stCondLst>
                                        </p:cTn>
                                        <p:tgtEl>
                                          <p:spTgt spid="7">
                                            <p:txEl>
                                              <p:pRg st="5" end="5"/>
                                            </p:txEl>
                                          </p:spTgt>
                                        </p:tgtEl>
                                        <p:attrNameLst>
                                          <p:attrName>style.visibility</p:attrName>
                                        </p:attrNameLst>
                                      </p:cBhvr>
                                      <p:to>
                                        <p:strVal val="visible"/>
                                      </p:to>
                                    </p:set>
                                    <p:animEffect transition="in" filter="fade">
                                      <p:cBhvr>
                                        <p:cTn id="75" dur="30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P spid="7" grpId="0" build="allAtOnce"/>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477250" cy="1143000"/>
          </a:xfrm>
        </p:spPr>
        <p:txBody>
          <a:bodyPr>
            <a:noAutofit/>
          </a:bodyPr>
          <a:lstStyle/>
          <a:p>
            <a:r>
              <a:rPr lang="en-US" sz="2400" b="0" dirty="0" smtClean="0">
                <a:solidFill>
                  <a:schemeClr val="tx1"/>
                </a:solidFill>
              </a:rPr>
              <a:t>   </a:t>
            </a:r>
            <a:r>
              <a:rPr lang="en-US" sz="2400" b="0" dirty="0" smtClean="0">
                <a:solidFill>
                  <a:srgbClr val="00815C"/>
                </a:solidFill>
              </a:rPr>
              <a:t>Loan Approval Factors</a:t>
            </a:r>
            <a:r>
              <a:rPr lang="en-US" sz="2400" b="0" dirty="0" smtClean="0">
                <a:solidFill>
                  <a:schemeClr val="tx1"/>
                </a:solidFill>
              </a:rPr>
              <a:t/>
            </a:r>
            <a:br>
              <a:rPr lang="en-US" sz="2400" b="0" dirty="0" smtClean="0">
                <a:solidFill>
                  <a:schemeClr val="tx1"/>
                </a:solidFill>
              </a:rPr>
            </a:br>
            <a:endParaRPr lang="en-US" sz="2400" b="0" dirty="0">
              <a:solidFill>
                <a:schemeClr val="tx1"/>
              </a:solidFill>
            </a:endParaRPr>
          </a:p>
        </p:txBody>
      </p:sp>
      <p:sp>
        <p:nvSpPr>
          <p:cNvPr id="3" name="Content Placeholder 2"/>
          <p:cNvSpPr>
            <a:spLocks noGrp="1"/>
          </p:cNvSpPr>
          <p:nvPr>
            <p:ph idx="1"/>
          </p:nvPr>
        </p:nvSpPr>
        <p:spPr>
          <a:xfrm>
            <a:off x="533400" y="1066800"/>
            <a:ext cx="4724400" cy="5181600"/>
          </a:xfrm>
        </p:spPr>
        <p:txBody>
          <a:bodyPr>
            <a:normAutofit fontScale="70000" lnSpcReduction="20000"/>
          </a:bodyPr>
          <a:lstStyle/>
          <a:p>
            <a:pPr>
              <a:buFont typeface="Arial" panose="020B0604020202020204" pitchFamily="34" charset="0"/>
              <a:buChar char="•"/>
            </a:pPr>
            <a:r>
              <a:rPr lang="en-US" sz="2100" b="1" dirty="0" smtClean="0"/>
              <a:t>Credit Score </a:t>
            </a:r>
            <a:r>
              <a:rPr lang="en-US" sz="2100" dirty="0" smtClean="0"/>
              <a:t>– acts like a minimum threshold for approvals and/or tiered interest rates.</a:t>
            </a:r>
            <a:br>
              <a:rPr lang="en-US" sz="2100" dirty="0" smtClean="0"/>
            </a:br>
            <a:endParaRPr lang="en-US" sz="2100" dirty="0" smtClean="0"/>
          </a:p>
          <a:p>
            <a:pPr>
              <a:buFont typeface="Arial" panose="020B0604020202020204" pitchFamily="34" charset="0"/>
              <a:buChar char="•"/>
            </a:pPr>
            <a:r>
              <a:rPr lang="en-US" sz="2100" b="1" dirty="0" smtClean="0"/>
              <a:t>Credit History </a:t>
            </a:r>
            <a:r>
              <a:rPr lang="en-US" sz="2100" dirty="0" smtClean="0"/>
              <a:t>– lenders may look at both the usage and length of credit history as well as derogatory items</a:t>
            </a:r>
            <a:br>
              <a:rPr lang="en-US" sz="2100" dirty="0" smtClean="0"/>
            </a:br>
            <a:endParaRPr lang="en-US" sz="2100" dirty="0" smtClean="0"/>
          </a:p>
          <a:p>
            <a:pPr lvl="1">
              <a:buFont typeface="Arial" panose="020B0604020202020204" pitchFamily="34" charset="0"/>
              <a:buChar char="•"/>
            </a:pPr>
            <a:r>
              <a:rPr lang="en-US" sz="2100" dirty="0" smtClean="0">
                <a:latin typeface="+mn-lt"/>
              </a:rPr>
              <a:t>Trade lines – individual credit accounts (installment loans – this includes student loans, credit cards); balance, account status, date opened, credit limit, delinquencies, etc.</a:t>
            </a:r>
          </a:p>
          <a:p>
            <a:pPr lvl="1">
              <a:buFont typeface="Arial" panose="020B0604020202020204" pitchFamily="34" charset="0"/>
              <a:buChar char="•"/>
            </a:pPr>
            <a:r>
              <a:rPr lang="en-US" sz="2100" dirty="0" smtClean="0">
                <a:latin typeface="+mn-lt"/>
              </a:rPr>
              <a:t>Credit inquiries – a list of everyone who has accessed your credit in the last two years, both voluntarily and involuntarily</a:t>
            </a:r>
            <a:br>
              <a:rPr lang="en-US" sz="2100" dirty="0" smtClean="0">
                <a:latin typeface="+mn-lt"/>
              </a:rPr>
            </a:br>
            <a:endParaRPr lang="en-US" sz="2100" dirty="0" smtClean="0">
              <a:latin typeface="+mn-lt"/>
            </a:endParaRPr>
          </a:p>
          <a:p>
            <a:pPr>
              <a:buFont typeface="Arial" panose="020B0604020202020204" pitchFamily="34" charset="0"/>
              <a:buChar char="•"/>
            </a:pPr>
            <a:r>
              <a:rPr lang="en-US" sz="2100" b="1" dirty="0" smtClean="0"/>
              <a:t>Public record items </a:t>
            </a:r>
            <a:r>
              <a:rPr lang="en-US" sz="2100" dirty="0" smtClean="0"/>
              <a:t>– collection accounts, liens, judgments, bankruptcies and wage garnishments</a:t>
            </a:r>
            <a:br>
              <a:rPr lang="en-US" sz="2100" dirty="0" smtClean="0"/>
            </a:br>
            <a:endParaRPr lang="en-US" sz="2100" dirty="0" smtClean="0"/>
          </a:p>
          <a:p>
            <a:pPr>
              <a:buFont typeface="Arial" panose="020B0604020202020204" pitchFamily="34" charset="0"/>
              <a:buChar char="•"/>
            </a:pPr>
            <a:r>
              <a:rPr lang="en-US" sz="2100" b="1" dirty="0" smtClean="0"/>
              <a:t>Debt-to-income</a:t>
            </a:r>
            <a:r>
              <a:rPr lang="en-US" sz="2100" dirty="0" smtClean="0"/>
              <a:t> - Proof of income may also be required to verify debt-to-income ratio. </a:t>
            </a:r>
          </a:p>
          <a:p>
            <a:endParaRPr lang="en-US" dirty="0"/>
          </a:p>
        </p:txBody>
      </p:sp>
      <p:cxnSp>
        <p:nvCxnSpPr>
          <p:cNvPr id="5" name="Straight Connector 4"/>
          <p:cNvCxnSpPr/>
          <p:nvPr/>
        </p:nvCxnSpPr>
        <p:spPr bwMode="auto">
          <a:xfrm>
            <a:off x="609600" y="838200"/>
            <a:ext cx="8153400" cy="0"/>
          </a:xfrm>
          <a:prstGeom prst="line">
            <a:avLst/>
          </a:prstGeom>
          <a:solidFill>
            <a:schemeClr val="accent1"/>
          </a:solidFill>
          <a:ln w="28575" cap="flat" cmpd="sng" algn="ctr">
            <a:solidFill>
              <a:srgbClr val="00B050"/>
            </a:solidFill>
            <a:prstDash val="solid"/>
            <a:round/>
            <a:headEnd type="none" w="med" len="med"/>
            <a:tailEnd type="none" w="med" len="med"/>
          </a:ln>
          <a:effectLst/>
        </p:spPr>
      </p:cxnSp>
      <p:pic>
        <p:nvPicPr>
          <p:cNvPr id="4" name="Picture 8" descr="sr-credit-report-sample"/>
          <p:cNvPicPr>
            <a:picLocks noChangeAspect="1" noChangeArrowheads="1"/>
          </p:cNvPicPr>
          <p:nvPr/>
        </p:nvPicPr>
        <p:blipFill>
          <a:blip r:embed="rId2" cstate="print"/>
          <a:srcRect/>
          <a:stretch>
            <a:fillRect/>
          </a:stretch>
        </p:blipFill>
        <p:spPr bwMode="auto">
          <a:xfrm>
            <a:off x="5372370" y="1219200"/>
            <a:ext cx="4152630" cy="3962400"/>
          </a:xfrm>
          <a:prstGeom prst="rect">
            <a:avLst/>
          </a:prstGeom>
          <a:noFill/>
          <a:ln w="9525">
            <a:noFill/>
            <a:miter lim="800000"/>
            <a:headEnd/>
            <a:tailEnd/>
          </a:ln>
        </p:spPr>
      </p:pic>
    </p:spTree>
    <p:extLst>
      <p:ext uri="{BB962C8B-B14F-4D97-AF65-F5344CB8AC3E}">
        <p14:creationId xmlns:p14="http://schemas.microsoft.com/office/powerpoint/2010/main" xmlns="" val="4224711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3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30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30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30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30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3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http://www.crossingthinice.com/wp-content/uploads/2013/05/magnifying-glass.jpg"/>
          <p:cNvPicPr>
            <a:picLocks noChangeAspect="1" noChangeArrowheads="1"/>
          </p:cNvPicPr>
          <p:nvPr/>
        </p:nvPicPr>
        <p:blipFill>
          <a:blip r:embed="rId2" cstate="print"/>
          <a:srcRect/>
          <a:stretch>
            <a:fillRect/>
          </a:stretch>
        </p:blipFill>
        <p:spPr bwMode="auto">
          <a:xfrm>
            <a:off x="3124200" y="2587487"/>
            <a:ext cx="2895600" cy="3525079"/>
          </a:xfrm>
          <a:prstGeom prst="rect">
            <a:avLst/>
          </a:prstGeom>
          <a:noFill/>
        </p:spPr>
      </p:pic>
      <p:sp>
        <p:nvSpPr>
          <p:cNvPr id="9" name="Rounded Rectangle 8"/>
          <p:cNvSpPr/>
          <p:nvPr/>
        </p:nvSpPr>
        <p:spPr bwMode="auto">
          <a:xfrm>
            <a:off x="304800" y="1752600"/>
            <a:ext cx="3962400" cy="3886200"/>
          </a:xfrm>
          <a:prstGeom prst="roundRect">
            <a:avLst/>
          </a:prstGeom>
          <a:gradFill flip="none" rotWithShape="1">
            <a:gsLst>
              <a:gs pos="0">
                <a:srgbClr val="B0DC80">
                  <a:tint val="66000"/>
                  <a:satMod val="160000"/>
                </a:srgbClr>
              </a:gs>
              <a:gs pos="50000">
                <a:srgbClr val="B0DC80">
                  <a:tint val="44500"/>
                  <a:satMod val="160000"/>
                </a:srgbClr>
              </a:gs>
              <a:gs pos="100000">
                <a:srgbClr val="B0DC80">
                  <a:tint val="23500"/>
                  <a:satMod val="160000"/>
                </a:srgbClr>
              </a:gs>
            </a:gsLst>
            <a:lin ang="10800000" scaled="1"/>
            <a:tileRect/>
          </a:gra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a typeface="ＭＳ Ｐゴシック" pitchFamily="96" charset="-128"/>
            </a:endParaRPr>
          </a:p>
        </p:txBody>
      </p:sp>
      <p:sp>
        <p:nvSpPr>
          <p:cNvPr id="2" name="Title 1"/>
          <p:cNvSpPr>
            <a:spLocks noGrp="1"/>
          </p:cNvSpPr>
          <p:nvPr>
            <p:ph type="title"/>
          </p:nvPr>
        </p:nvSpPr>
        <p:spPr>
          <a:xfrm>
            <a:off x="0" y="228600"/>
            <a:ext cx="8229600" cy="914399"/>
          </a:xfrm>
        </p:spPr>
        <p:txBody>
          <a:bodyPr>
            <a:normAutofit fontScale="90000"/>
          </a:bodyPr>
          <a:lstStyle/>
          <a:p>
            <a:r>
              <a:rPr lang="en-US" sz="2400" b="0" dirty="0" smtClean="0"/>
              <a:t>   </a:t>
            </a:r>
            <a:r>
              <a:rPr lang="en-US" sz="2700" b="0" dirty="0" smtClean="0"/>
              <a:t>Your Credit Score – The Impact on Your Rate</a:t>
            </a:r>
            <a:br>
              <a:rPr lang="en-US" sz="2700" b="0" dirty="0" smtClean="0"/>
            </a:br>
            <a:endParaRPr lang="en-US" sz="2700" b="0" dirty="0"/>
          </a:p>
        </p:txBody>
      </p:sp>
      <p:sp>
        <p:nvSpPr>
          <p:cNvPr id="3" name="Content Placeholder 2"/>
          <p:cNvSpPr>
            <a:spLocks noGrp="1"/>
          </p:cNvSpPr>
          <p:nvPr>
            <p:ph idx="1"/>
          </p:nvPr>
        </p:nvSpPr>
        <p:spPr>
          <a:xfrm>
            <a:off x="4648200" y="2286000"/>
            <a:ext cx="3962400" cy="2667000"/>
          </a:xfrm>
        </p:spPr>
        <p:txBody>
          <a:bodyPr>
            <a:normAutofit lnSpcReduction="10000"/>
          </a:bodyPr>
          <a:lstStyle/>
          <a:p>
            <a:pPr marL="0" indent="0" eaLnBrk="1" hangingPunct="1">
              <a:buFontTx/>
              <a:buChar char="•"/>
            </a:pPr>
            <a:r>
              <a:rPr lang="en-US" sz="1600" dirty="0" smtClean="0"/>
              <a:t>Read the fine print when pulling a credit score – many consumer sites (such as credit monitoring companies) offer a credit score.  This is not necessarily a FICO score. </a:t>
            </a:r>
          </a:p>
          <a:p>
            <a:pPr marL="0" indent="0" eaLnBrk="1" hangingPunct="1"/>
            <a:endParaRPr lang="en-US" sz="1600" dirty="0" smtClean="0"/>
          </a:p>
          <a:p>
            <a:pPr marL="0" indent="0" eaLnBrk="1" hangingPunct="1">
              <a:buFontTx/>
              <a:buChar char="•"/>
            </a:pPr>
            <a:r>
              <a:rPr lang="en-US" sz="1600" dirty="0" smtClean="0"/>
              <a:t>Some companies create scoring models with different factors/percentages.  The score you are given may not be the FICO score the lenders are seeing.</a:t>
            </a:r>
          </a:p>
          <a:p>
            <a:endParaRPr lang="en-US" sz="1600" dirty="0"/>
          </a:p>
        </p:txBody>
      </p:sp>
      <p:sp>
        <p:nvSpPr>
          <p:cNvPr id="4" name="Rectangle 3"/>
          <p:cNvSpPr/>
          <p:nvPr/>
        </p:nvSpPr>
        <p:spPr>
          <a:xfrm>
            <a:off x="533400" y="2438400"/>
            <a:ext cx="3657600" cy="2446824"/>
          </a:xfrm>
          <a:prstGeom prst="rect">
            <a:avLst/>
          </a:prstGeom>
        </p:spPr>
        <p:txBody>
          <a:bodyPr wrap="square">
            <a:spAutoFit/>
          </a:bodyPr>
          <a:lstStyle/>
          <a:p>
            <a:pPr>
              <a:buFontTx/>
              <a:buChar char="•"/>
            </a:pPr>
            <a:r>
              <a:rPr lang="en-US" sz="1700" dirty="0" smtClean="0"/>
              <a:t>Websites such as </a:t>
            </a:r>
            <a:r>
              <a:rPr lang="en-US" sz="1700" dirty="0" smtClean="0">
                <a:solidFill>
                  <a:srgbClr val="0070C0"/>
                </a:solidFill>
                <a:hlinkClick r:id="rId3"/>
              </a:rPr>
              <a:t>www.myfico.com</a:t>
            </a:r>
            <a:r>
              <a:rPr lang="en-US" sz="1700" dirty="0" smtClean="0"/>
              <a:t> provide a FICO score for a charge.</a:t>
            </a:r>
          </a:p>
          <a:p>
            <a:pPr>
              <a:buFontTx/>
              <a:buChar char="•"/>
            </a:pPr>
            <a:endParaRPr lang="en-US" sz="1700" dirty="0" smtClean="0"/>
          </a:p>
          <a:p>
            <a:pPr>
              <a:buFontTx/>
              <a:buChar char="•"/>
            </a:pPr>
            <a:r>
              <a:rPr lang="en-US" sz="1700" dirty="0" smtClean="0">
                <a:hlinkClick r:id="rId4"/>
              </a:rPr>
              <a:t>www.annualcreditreport.com</a:t>
            </a:r>
            <a:r>
              <a:rPr lang="en-US" sz="1700" dirty="0" smtClean="0"/>
              <a:t> free copy of your credit report from each of the 3 bureaus.</a:t>
            </a:r>
          </a:p>
          <a:p>
            <a:pPr>
              <a:buFontTx/>
              <a:buChar char="•"/>
            </a:pPr>
            <a:endParaRPr lang="en-US" sz="1700" dirty="0" smtClean="0"/>
          </a:p>
          <a:p>
            <a:pPr>
              <a:buFontTx/>
              <a:buChar char="•"/>
            </a:pPr>
            <a:r>
              <a:rPr lang="en-US" sz="1700" dirty="0" smtClean="0"/>
              <a:t>Denied credit?  You may request a copy of your credit report.</a:t>
            </a:r>
          </a:p>
        </p:txBody>
      </p:sp>
      <p:cxnSp>
        <p:nvCxnSpPr>
          <p:cNvPr id="5" name="Straight Connector 4"/>
          <p:cNvCxnSpPr/>
          <p:nvPr/>
        </p:nvCxnSpPr>
        <p:spPr bwMode="auto">
          <a:xfrm>
            <a:off x="304800" y="914400"/>
            <a:ext cx="8153400" cy="0"/>
          </a:xfrm>
          <a:prstGeom prst="line">
            <a:avLst/>
          </a:prstGeom>
          <a:solidFill>
            <a:schemeClr val="accent1"/>
          </a:solidFill>
          <a:ln w="28575" cap="flat" cmpd="sng" algn="ctr">
            <a:solidFill>
              <a:srgbClr val="00B050"/>
            </a:solidFill>
            <a:prstDash val="solid"/>
            <a:round/>
            <a:headEnd type="none" w="med" len="med"/>
            <a:tailEnd type="none" w="med" len="med"/>
          </a:ln>
          <a:effectLst/>
        </p:spPr>
      </p:cxnSp>
    </p:spTree>
    <p:extLst>
      <p:ext uri="{BB962C8B-B14F-4D97-AF65-F5344CB8AC3E}">
        <p14:creationId xmlns:p14="http://schemas.microsoft.com/office/powerpoint/2010/main" xmlns="" val="3515187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20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2000"/>
                                        <p:tgtEl>
                                          <p:spTgt spid="4">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fade">
                                      <p:cBhvr>
                                        <p:cTn id="13" dur="2000"/>
                                        <p:tgtEl>
                                          <p:spTgt spid="4">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fade">
                                      <p:cBhvr>
                                        <p:cTn id="16" dur="2000"/>
                                        <p:tgtEl>
                                          <p:spTgt spid="4">
                                            <p:txEl>
                                              <p:pRg st="4" end="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50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5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3" grpId="0" build="allAtOnce"/>
      <p:bldP spid="4" grpId="0" build="allAtOnce"/>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a:xfrm>
            <a:off x="4682319" y="2438400"/>
            <a:ext cx="4461681" cy="4419600"/>
          </a:xfrm>
        </p:spPr>
        <p:txBody>
          <a:bodyPr>
            <a:normAutofit fontScale="55000" lnSpcReduction="20000"/>
          </a:bodyPr>
          <a:lstStyle/>
          <a:p>
            <a:pPr marL="0" indent="0" algn="ctr" eaLnBrk="1" hangingPunct="1">
              <a:buNone/>
            </a:pPr>
            <a:r>
              <a:rPr lang="en-US" sz="12900" b="1" i="1" dirty="0" smtClean="0">
                <a:solidFill>
                  <a:srgbClr val="00815C"/>
                </a:solidFill>
                <a:cs typeface="Trebuchet MS"/>
              </a:rPr>
              <a:t>20%</a:t>
            </a:r>
            <a:r>
              <a:rPr lang="en-US" sz="14300" i="1" dirty="0" smtClean="0">
                <a:solidFill>
                  <a:srgbClr val="00815C"/>
                </a:solidFill>
                <a:cs typeface="Trebuchet MS"/>
              </a:rPr>
              <a:t> </a:t>
            </a:r>
          </a:p>
          <a:p>
            <a:pPr marL="0" indent="0" algn="ctr" eaLnBrk="1" hangingPunct="1">
              <a:buNone/>
            </a:pPr>
            <a:r>
              <a:rPr lang="en-US" sz="2800" i="1" dirty="0" smtClean="0">
                <a:cs typeface="Trebuchet MS"/>
              </a:rPr>
              <a:t>of consumers have an error in at least one of </a:t>
            </a:r>
            <a:br>
              <a:rPr lang="en-US" sz="2800" i="1" dirty="0" smtClean="0">
                <a:cs typeface="Trebuchet MS"/>
              </a:rPr>
            </a:br>
            <a:r>
              <a:rPr lang="en-US" sz="2800" i="1" dirty="0" smtClean="0">
                <a:cs typeface="Trebuchet MS"/>
              </a:rPr>
              <a:t>their three credit reports</a:t>
            </a:r>
          </a:p>
          <a:p>
            <a:pPr marL="0" indent="0" algn="ctr" eaLnBrk="1" hangingPunct="1"/>
            <a:endParaRPr lang="en-US" i="1" dirty="0" smtClean="0">
              <a:cs typeface="Trebuchet MS"/>
            </a:endParaRPr>
          </a:p>
          <a:p>
            <a:pPr marL="0" indent="0" algn="ctr" eaLnBrk="1" hangingPunct="1">
              <a:buNone/>
            </a:pPr>
            <a:r>
              <a:rPr lang="en-US" sz="12900" b="1" i="1" dirty="0" smtClean="0">
                <a:solidFill>
                  <a:srgbClr val="00815C"/>
                </a:solidFill>
                <a:cs typeface="Trebuchet MS"/>
              </a:rPr>
              <a:t>5%</a:t>
            </a:r>
            <a:r>
              <a:rPr lang="en-US" sz="4400" i="1" dirty="0" smtClean="0">
                <a:solidFill>
                  <a:srgbClr val="00815C"/>
                </a:solidFill>
                <a:cs typeface="Trebuchet MS"/>
              </a:rPr>
              <a:t> </a:t>
            </a:r>
          </a:p>
          <a:p>
            <a:pPr marL="0" indent="0" algn="ctr" eaLnBrk="1" hangingPunct="1">
              <a:buNone/>
            </a:pPr>
            <a:r>
              <a:rPr lang="en-US" sz="2800" i="1" dirty="0" smtClean="0">
                <a:cs typeface="Trebuchet MS"/>
              </a:rPr>
              <a:t>of consumers have errors in their credit reports that could result in less favorable loan terms</a:t>
            </a:r>
            <a:endParaRPr lang="en-US" sz="4400" i="1" dirty="0" smtClean="0">
              <a:cs typeface="Trebuchet MS"/>
            </a:endParaRPr>
          </a:p>
          <a:p>
            <a:pPr marL="0" indent="0" algn="ctr" eaLnBrk="1" hangingPunct="1"/>
            <a:endParaRPr lang="en-US" sz="4400" i="1" dirty="0" smtClean="0">
              <a:cs typeface="Trebuchet MS"/>
            </a:endParaRPr>
          </a:p>
          <a:p>
            <a:pPr marL="0" indent="0" algn="ctr" eaLnBrk="1" hangingPunct="1"/>
            <a:r>
              <a:rPr lang="en-US" sz="1800" i="1" dirty="0" smtClean="0">
                <a:cs typeface="Trebuchet MS"/>
              </a:rPr>
              <a:t>Source: Federal Trade Commission, 2013</a:t>
            </a:r>
            <a:endParaRPr lang="en-US" sz="1800" dirty="0" smtClean="0">
              <a:cs typeface="Trebuchet MS"/>
            </a:endParaRPr>
          </a:p>
        </p:txBody>
      </p:sp>
      <p:sp>
        <p:nvSpPr>
          <p:cNvPr id="3" name="Content Placeholder 2"/>
          <p:cNvSpPr txBox="1">
            <a:spLocks/>
          </p:cNvSpPr>
          <p:nvPr/>
        </p:nvSpPr>
        <p:spPr>
          <a:xfrm>
            <a:off x="152400" y="172873"/>
            <a:ext cx="3886200" cy="4114799"/>
          </a:xfrm>
          <a:prstGeom prst="rect">
            <a:avLst/>
          </a:prstGeom>
        </p:spPr>
        <p:txBody>
          <a:bodyPr vert="horz" lIns="91440" tIns="45720" rIns="91440" bIns="45720" rtlCol="0">
            <a:normAutofit fontScale="55000" lnSpcReduction="20000"/>
          </a:bodyPr>
          <a:lstStyle>
            <a:lvl1pPr marL="342900" indent="-342900" algn="l" defTabSz="457200" rtl="0" eaLnBrk="1" latinLnBrk="0" hangingPunct="1">
              <a:spcBef>
                <a:spcPct val="20000"/>
              </a:spcBef>
              <a:buFont typeface="Arial"/>
              <a:buChar char="•"/>
              <a:defRPr sz="2200" b="0" i="0" kern="1200">
                <a:solidFill>
                  <a:schemeClr val="tx1"/>
                </a:solidFill>
                <a:latin typeface="Trebuchet MS"/>
                <a:ea typeface="+mn-ea"/>
                <a:cs typeface="Arial"/>
              </a:defRPr>
            </a:lvl1pPr>
            <a:lvl2pPr marL="742950" indent="-285750" algn="l" defTabSz="457200" rtl="0" eaLnBrk="1" latinLnBrk="0" hangingPunct="1">
              <a:spcBef>
                <a:spcPct val="20000"/>
              </a:spcBef>
              <a:buFont typeface="Arial"/>
              <a:buChar char="–"/>
              <a:defRPr sz="1800" b="0" i="0" kern="1200">
                <a:solidFill>
                  <a:schemeClr val="tx1"/>
                </a:solidFill>
                <a:latin typeface="Trebuchet MS"/>
                <a:ea typeface="+mn-ea"/>
                <a:cs typeface="Arial"/>
              </a:defRPr>
            </a:lvl2pPr>
            <a:lvl3pPr marL="1143000" indent="-228600" algn="l" defTabSz="457200" rtl="0" eaLnBrk="1" latinLnBrk="0" hangingPunct="1">
              <a:spcBef>
                <a:spcPct val="20000"/>
              </a:spcBef>
              <a:buFont typeface="Arial"/>
              <a:buChar char="•"/>
              <a:defRPr sz="1500" b="0" i="0" kern="1200">
                <a:solidFill>
                  <a:schemeClr val="tx1"/>
                </a:solidFill>
                <a:latin typeface="Trebuchet MS"/>
                <a:ea typeface="+mn-ea"/>
                <a:cs typeface="Arial"/>
              </a:defRPr>
            </a:lvl3pPr>
            <a:lvl4pPr marL="1600200" indent="-228600" algn="l" defTabSz="457200" rtl="0" eaLnBrk="1" latinLnBrk="0" hangingPunct="1">
              <a:spcBef>
                <a:spcPct val="20000"/>
              </a:spcBef>
              <a:buFont typeface="Arial"/>
              <a:buChar char="–"/>
              <a:defRPr sz="1400" b="0" i="0" kern="1200">
                <a:solidFill>
                  <a:schemeClr val="tx1"/>
                </a:solidFill>
                <a:latin typeface="Trebuchet MS"/>
                <a:ea typeface="+mn-ea"/>
                <a:cs typeface="Arial"/>
              </a:defRPr>
            </a:lvl4pPr>
            <a:lvl5pPr marL="2057400" indent="-228600" algn="l" defTabSz="457200" rtl="0" eaLnBrk="1" latinLnBrk="0" hangingPunct="1">
              <a:spcBef>
                <a:spcPct val="20000"/>
              </a:spcBef>
              <a:buFont typeface="Arial"/>
              <a:buChar char="»"/>
              <a:defRPr sz="1200" b="0" i="0" kern="1200">
                <a:solidFill>
                  <a:schemeClr val="tx1"/>
                </a:solidFill>
                <a:latin typeface="Trebuchet MS"/>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Font typeface="Arial"/>
              <a:buNone/>
            </a:pPr>
            <a:r>
              <a:rPr lang="en-US" sz="12900" b="1" i="1" dirty="0" smtClean="0">
                <a:solidFill>
                  <a:srgbClr val="00815C"/>
                </a:solidFill>
                <a:cs typeface="Trebuchet MS"/>
              </a:rPr>
              <a:t>85%</a:t>
            </a:r>
            <a:r>
              <a:rPr lang="en-US" sz="14300" i="1" dirty="0" smtClean="0">
                <a:solidFill>
                  <a:srgbClr val="00815C"/>
                </a:solidFill>
                <a:cs typeface="Trebuchet MS"/>
              </a:rPr>
              <a:t> </a:t>
            </a:r>
          </a:p>
          <a:p>
            <a:pPr marL="0" indent="0" algn="ctr">
              <a:buFont typeface="Arial"/>
              <a:buNone/>
            </a:pPr>
            <a:r>
              <a:rPr lang="en-US" sz="2800" i="1" dirty="0" smtClean="0">
                <a:cs typeface="Trebuchet MS"/>
              </a:rPr>
              <a:t>of consumers are aware that they have access to their </a:t>
            </a:r>
            <a:r>
              <a:rPr lang="en-US" sz="2800" b="1" i="1" dirty="0" smtClean="0">
                <a:solidFill>
                  <a:srgbClr val="00815C"/>
                </a:solidFill>
                <a:cs typeface="Trebuchet MS"/>
              </a:rPr>
              <a:t>credit score</a:t>
            </a:r>
          </a:p>
          <a:p>
            <a:pPr marL="0" indent="0" algn="ctr"/>
            <a:endParaRPr lang="en-US" i="1" dirty="0" smtClean="0">
              <a:cs typeface="Trebuchet MS"/>
            </a:endParaRPr>
          </a:p>
          <a:p>
            <a:pPr marL="0" indent="0" algn="ctr">
              <a:buFont typeface="Arial"/>
              <a:buNone/>
            </a:pPr>
            <a:r>
              <a:rPr lang="en-US" sz="12900" b="1" i="1" dirty="0" smtClean="0">
                <a:solidFill>
                  <a:srgbClr val="00815C"/>
                </a:solidFill>
                <a:cs typeface="Trebuchet MS"/>
              </a:rPr>
              <a:t>60%</a:t>
            </a:r>
            <a:r>
              <a:rPr lang="en-US" sz="4400" i="1" dirty="0" smtClean="0">
                <a:solidFill>
                  <a:srgbClr val="00815C"/>
                </a:solidFill>
                <a:cs typeface="Trebuchet MS"/>
              </a:rPr>
              <a:t> </a:t>
            </a:r>
          </a:p>
          <a:p>
            <a:pPr marL="0" indent="0" algn="ctr">
              <a:buFont typeface="Arial"/>
              <a:buNone/>
            </a:pPr>
            <a:r>
              <a:rPr lang="en-US" sz="2800" i="1" dirty="0">
                <a:cs typeface="Trebuchet MS"/>
              </a:rPr>
              <a:t>h</a:t>
            </a:r>
            <a:r>
              <a:rPr lang="en-US" sz="2800" i="1" dirty="0" smtClean="0">
                <a:cs typeface="Trebuchet MS"/>
              </a:rPr>
              <a:t>ave checked their </a:t>
            </a:r>
            <a:r>
              <a:rPr lang="en-US" sz="2800" b="1" i="1" dirty="0" smtClean="0">
                <a:solidFill>
                  <a:srgbClr val="00815C"/>
                </a:solidFill>
                <a:cs typeface="Trebuchet MS"/>
              </a:rPr>
              <a:t>credit report </a:t>
            </a:r>
            <a:r>
              <a:rPr lang="en-US" sz="2800" i="1" dirty="0" smtClean="0">
                <a:cs typeface="Trebuchet MS"/>
              </a:rPr>
              <a:t>in the past year</a:t>
            </a:r>
            <a:endParaRPr lang="en-US" sz="4400" i="1" dirty="0" smtClean="0">
              <a:cs typeface="Trebuchet MS"/>
            </a:endParaRPr>
          </a:p>
          <a:p>
            <a:pPr marL="0" indent="0" algn="ctr"/>
            <a:endParaRPr lang="en-US" sz="4400" i="1" dirty="0" smtClean="0">
              <a:cs typeface="Trebuchet MS"/>
            </a:endParaRPr>
          </a:p>
          <a:p>
            <a:pPr marL="0" indent="0" algn="ctr"/>
            <a:r>
              <a:rPr lang="en-US" sz="1800" i="1" dirty="0" smtClean="0">
                <a:cs typeface="Trebuchet MS"/>
              </a:rPr>
              <a:t>Source: ABA, 2015</a:t>
            </a:r>
            <a:endParaRPr lang="en-US" sz="1800" dirty="0" smtClean="0">
              <a:cs typeface="Trebuchet MS"/>
            </a:endParaRPr>
          </a:p>
        </p:txBody>
      </p:sp>
      <p:sp>
        <p:nvSpPr>
          <p:cNvPr id="4" name="Content Placeholder 2"/>
          <p:cNvSpPr txBox="1">
            <a:spLocks/>
          </p:cNvSpPr>
          <p:nvPr/>
        </p:nvSpPr>
        <p:spPr>
          <a:xfrm>
            <a:off x="3657600" y="2286000"/>
            <a:ext cx="2286000" cy="6096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2200" b="0" i="0" kern="1200">
                <a:solidFill>
                  <a:schemeClr val="tx1"/>
                </a:solidFill>
                <a:latin typeface="Trebuchet MS"/>
                <a:ea typeface="+mn-ea"/>
                <a:cs typeface="Arial"/>
              </a:defRPr>
            </a:lvl1pPr>
            <a:lvl2pPr marL="742950" indent="-285750" algn="l" defTabSz="457200" rtl="0" eaLnBrk="1" latinLnBrk="0" hangingPunct="1">
              <a:spcBef>
                <a:spcPct val="20000"/>
              </a:spcBef>
              <a:buFont typeface="Arial"/>
              <a:buChar char="–"/>
              <a:defRPr sz="1800" b="0" i="0" kern="1200">
                <a:solidFill>
                  <a:schemeClr val="tx1"/>
                </a:solidFill>
                <a:latin typeface="Trebuchet MS"/>
                <a:ea typeface="+mn-ea"/>
                <a:cs typeface="Arial"/>
              </a:defRPr>
            </a:lvl2pPr>
            <a:lvl3pPr marL="1143000" indent="-228600" algn="l" defTabSz="457200" rtl="0" eaLnBrk="1" latinLnBrk="0" hangingPunct="1">
              <a:spcBef>
                <a:spcPct val="20000"/>
              </a:spcBef>
              <a:buFont typeface="Arial"/>
              <a:buChar char="•"/>
              <a:defRPr sz="1500" b="0" i="0" kern="1200">
                <a:solidFill>
                  <a:schemeClr val="tx1"/>
                </a:solidFill>
                <a:latin typeface="Trebuchet MS"/>
                <a:ea typeface="+mn-ea"/>
                <a:cs typeface="Arial"/>
              </a:defRPr>
            </a:lvl3pPr>
            <a:lvl4pPr marL="1600200" indent="-228600" algn="l" defTabSz="457200" rtl="0" eaLnBrk="1" latinLnBrk="0" hangingPunct="1">
              <a:spcBef>
                <a:spcPct val="20000"/>
              </a:spcBef>
              <a:buFont typeface="Arial"/>
              <a:buChar char="–"/>
              <a:defRPr sz="1400" b="0" i="0" kern="1200">
                <a:solidFill>
                  <a:schemeClr val="tx1"/>
                </a:solidFill>
                <a:latin typeface="Trebuchet MS"/>
                <a:ea typeface="+mn-ea"/>
                <a:cs typeface="Arial"/>
              </a:defRPr>
            </a:lvl4pPr>
            <a:lvl5pPr marL="2057400" indent="-228600" algn="l" defTabSz="457200" rtl="0" eaLnBrk="1" latinLnBrk="0" hangingPunct="1">
              <a:spcBef>
                <a:spcPct val="20000"/>
              </a:spcBef>
              <a:buFont typeface="Arial"/>
              <a:buChar char="»"/>
              <a:defRPr sz="1200" b="0" i="0" kern="1200">
                <a:solidFill>
                  <a:schemeClr val="tx1"/>
                </a:solidFill>
                <a:latin typeface="Trebuchet MS"/>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Font typeface="Arial"/>
              <a:buNone/>
            </a:pPr>
            <a:r>
              <a:rPr lang="en-US" sz="12900" b="1" i="1" dirty="0">
                <a:solidFill>
                  <a:srgbClr val="00815C"/>
                </a:solidFill>
                <a:cs typeface="Trebuchet MS"/>
              </a:rPr>
              <a:t>a</a:t>
            </a:r>
            <a:r>
              <a:rPr lang="en-US" sz="12900" b="1" i="1" dirty="0" smtClean="0">
                <a:solidFill>
                  <a:srgbClr val="00815C"/>
                </a:solidFill>
                <a:cs typeface="Trebuchet MS"/>
              </a:rPr>
              <a:t>nd yet…</a:t>
            </a:r>
            <a:endParaRPr lang="en-US" sz="4400" i="1" dirty="0" smtClean="0">
              <a:solidFill>
                <a:srgbClr val="00815C"/>
              </a:solidFill>
              <a:cs typeface="Trebuchet MS"/>
            </a:endParaRPr>
          </a:p>
        </p:txBody>
      </p:sp>
      <p:sp>
        <p:nvSpPr>
          <p:cNvPr id="2" name="TextBox 1"/>
          <p:cNvSpPr txBox="1"/>
          <p:nvPr/>
        </p:nvSpPr>
        <p:spPr>
          <a:xfrm>
            <a:off x="0" y="5867400"/>
            <a:ext cx="4267200" cy="246221"/>
          </a:xfrm>
          <a:prstGeom prst="rect">
            <a:avLst/>
          </a:prstGeom>
          <a:noFill/>
        </p:spPr>
        <p:txBody>
          <a:bodyPr wrap="square" rtlCol="0">
            <a:spAutoFit/>
          </a:bodyPr>
          <a:lstStyle/>
          <a:p>
            <a:pPr lvl="0"/>
            <a:r>
              <a:rPr lang="en-US" sz="1000" i="1" dirty="0" smtClean="0">
                <a:solidFill>
                  <a:srgbClr val="404040"/>
                </a:solidFill>
                <a:cs typeface="Trebuchet MS"/>
              </a:rPr>
              <a:t>ABA survey: www.aba.com/Press/Pages/012115CreditReports.aspx</a:t>
            </a:r>
            <a:endParaRPr lang="en-US" sz="1000" dirty="0">
              <a:solidFill>
                <a:srgbClr val="404040"/>
              </a:solidFill>
              <a:cs typeface="Trebuchet MS"/>
            </a:endParaRPr>
          </a:p>
        </p:txBody>
      </p:sp>
      <p:sp>
        <p:nvSpPr>
          <p:cNvPr id="6" name="TextBox 5"/>
          <p:cNvSpPr txBox="1"/>
          <p:nvPr/>
        </p:nvSpPr>
        <p:spPr>
          <a:xfrm>
            <a:off x="0" y="6096000"/>
            <a:ext cx="4800600" cy="400110"/>
          </a:xfrm>
          <a:prstGeom prst="rect">
            <a:avLst/>
          </a:prstGeom>
          <a:noFill/>
        </p:spPr>
        <p:txBody>
          <a:bodyPr wrap="square" rtlCol="0">
            <a:spAutoFit/>
          </a:bodyPr>
          <a:lstStyle/>
          <a:p>
            <a:pPr lvl="0"/>
            <a:r>
              <a:rPr lang="en-US" sz="1000" i="1" dirty="0" smtClean="0">
                <a:solidFill>
                  <a:srgbClr val="404040"/>
                </a:solidFill>
                <a:cs typeface="Trebuchet MS"/>
              </a:rPr>
              <a:t>FTC report</a:t>
            </a:r>
            <a:r>
              <a:rPr lang="en-US" sz="1000" i="1" dirty="0">
                <a:solidFill>
                  <a:srgbClr val="404040"/>
                </a:solidFill>
                <a:cs typeface="Trebuchet MS"/>
              </a:rPr>
              <a:t>: </a:t>
            </a:r>
            <a:r>
              <a:rPr lang="en-US" sz="1000" i="1" dirty="0" smtClean="0">
                <a:solidFill>
                  <a:srgbClr val="404040"/>
                </a:solidFill>
                <a:cs typeface="Trebuchet MS"/>
              </a:rPr>
              <a:t>www.ftc.gov/news-events/press-releases/2013/02/ftc-study-five-percent-consumers-had-errors-their-credit-reports</a:t>
            </a:r>
            <a:endParaRPr lang="en-US" sz="1000" dirty="0">
              <a:solidFill>
                <a:srgbClr val="404040"/>
              </a:solidFill>
              <a:cs typeface="Trebuchet MS"/>
            </a:endParaRPr>
          </a:p>
        </p:txBody>
      </p:sp>
      <p:pic>
        <p:nvPicPr>
          <p:cNvPr id="7" name="Picture 2"/>
          <p:cNvPicPr>
            <a:picLocks noChangeAspect="1" noChangeArrowheads="1"/>
          </p:cNvPicPr>
          <p:nvPr/>
        </p:nvPicPr>
        <p:blipFill>
          <a:blip r:embed="rId3" cstate="print">
            <a:extLst>
              <a:ext uri="{BEBA8EAE-BF5A-486C-A8C5-ECC9F3942E4B}">
                <a14:imgProps xmlns:a14="http://schemas.microsoft.com/office/drawing/2010/main" xmlns="">
                  <a14:imgLayer r:embed="rId4">
                    <a14:imgEffect>
                      <a14:colorTemperature colorTemp="5900"/>
                    </a14:imgEffect>
                  </a14:imgLayer>
                </a14:imgProps>
              </a:ext>
              <a:ext uri="{28A0092B-C50C-407E-A947-70E740481C1C}">
                <a14:useLocalDpi xmlns:a14="http://schemas.microsoft.com/office/drawing/2010/main" xmlns="" val="0"/>
              </a:ext>
            </a:extLst>
          </a:blip>
          <a:srcRect/>
          <a:stretch>
            <a:fillRect/>
          </a:stretch>
        </p:blipFill>
        <p:spPr bwMode="auto">
          <a:xfrm>
            <a:off x="2362200" y="3886200"/>
            <a:ext cx="2163701" cy="181927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8" name="Title 1"/>
          <p:cNvSpPr>
            <a:spLocks noGrp="1"/>
          </p:cNvSpPr>
          <p:nvPr>
            <p:ph type="title"/>
          </p:nvPr>
        </p:nvSpPr>
        <p:spPr>
          <a:xfrm>
            <a:off x="4238625" y="457200"/>
            <a:ext cx="4210050" cy="1143000"/>
          </a:xfrm>
        </p:spPr>
        <p:txBody>
          <a:bodyPr>
            <a:normAutofit/>
          </a:bodyPr>
          <a:lstStyle/>
          <a:p>
            <a:pPr algn="ctr"/>
            <a:r>
              <a:rPr lang="en-US" sz="2800" dirty="0" smtClean="0"/>
              <a:t>Maximizing the Power of Your Credit Score</a:t>
            </a:r>
            <a:endParaRPr lang="en-US" sz="2800" dirty="0"/>
          </a:p>
        </p:txBody>
      </p:sp>
    </p:spTree>
    <p:extLst>
      <p:ext uri="{BB962C8B-B14F-4D97-AF65-F5344CB8AC3E}">
        <p14:creationId xmlns:p14="http://schemas.microsoft.com/office/powerpoint/2010/main" xmlns="" val="815706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0" y="0"/>
            <a:ext cx="9067800" cy="914399"/>
          </a:xfrm>
        </p:spPr>
        <p:txBody>
          <a:bodyPr>
            <a:normAutofit/>
          </a:bodyPr>
          <a:lstStyle/>
          <a:p>
            <a:pPr algn="ctr"/>
            <a:r>
              <a:rPr lang="en-US" sz="2000" dirty="0">
                <a:solidFill>
                  <a:srgbClr val="00815C"/>
                </a:solidFill>
                <a:cs typeface="Arial" pitchFamily="34" charset="0"/>
              </a:rPr>
              <a:t>What Should You Do </a:t>
            </a:r>
            <a:r>
              <a:rPr lang="en-US" sz="2000" dirty="0" smtClean="0">
                <a:solidFill>
                  <a:srgbClr val="00815C"/>
                </a:solidFill>
                <a:cs typeface="Arial" pitchFamily="34" charset="0"/>
              </a:rPr>
              <a:t>With </a:t>
            </a:r>
            <a:r>
              <a:rPr lang="en-US" sz="2000" dirty="0">
                <a:solidFill>
                  <a:srgbClr val="00815C"/>
                </a:solidFill>
                <a:cs typeface="Arial" pitchFamily="34" charset="0"/>
              </a:rPr>
              <a:t>Your Credit Report?</a:t>
            </a:r>
            <a:endParaRPr lang="en-US" sz="2000" dirty="0" smtClean="0">
              <a:solidFill>
                <a:srgbClr val="00815C"/>
              </a:solidFill>
              <a:cs typeface="Arial" pitchFamily="34" charset="0"/>
            </a:endParaRPr>
          </a:p>
        </p:txBody>
      </p:sp>
      <p:sp>
        <p:nvSpPr>
          <p:cNvPr id="9219" name="Content Placeholder 2"/>
          <p:cNvSpPr>
            <a:spLocks noGrp="1"/>
          </p:cNvSpPr>
          <p:nvPr>
            <p:ph idx="1"/>
          </p:nvPr>
        </p:nvSpPr>
        <p:spPr>
          <a:xfrm>
            <a:off x="304800" y="838200"/>
            <a:ext cx="8458200" cy="5266941"/>
          </a:xfrm>
        </p:spPr>
        <p:txBody>
          <a:bodyPr>
            <a:normAutofit/>
          </a:bodyPr>
          <a:lstStyle/>
          <a:p>
            <a:r>
              <a:rPr lang="en-US" sz="1800" dirty="0">
                <a:latin typeface="+mn-lt"/>
                <a:cs typeface="Arial" pitchFamily="34" charset="0"/>
              </a:rPr>
              <a:t>Review your credit report </a:t>
            </a:r>
            <a:r>
              <a:rPr lang="en-US" sz="1800" dirty="0" smtClean="0">
                <a:latin typeface="+mn-lt"/>
                <a:cs typeface="Arial" pitchFamily="34" charset="0"/>
              </a:rPr>
              <a:t>regularly.   </a:t>
            </a:r>
            <a:endParaRPr lang="en-US" sz="1800" dirty="0">
              <a:latin typeface="+mn-lt"/>
              <a:cs typeface="Arial" pitchFamily="34" charset="0"/>
            </a:endParaRPr>
          </a:p>
          <a:p>
            <a:pPr>
              <a:buFont typeface="Arial" panose="020B0604020202020204" pitchFamily="34" charset="0"/>
              <a:buChar char="•"/>
            </a:pPr>
            <a:r>
              <a:rPr lang="en-US" sz="1800" dirty="0" smtClean="0">
                <a:latin typeface="+mn-lt"/>
                <a:cs typeface="Arial" pitchFamily="34" charset="0"/>
              </a:rPr>
              <a:t>If you see errors, fill out the dispute forms at the credit reporting agencies websites and contact the company or lender involved.</a:t>
            </a:r>
            <a:endParaRPr lang="en-US" sz="1800" dirty="0">
              <a:latin typeface="+mn-lt"/>
              <a:cs typeface="Arial" pitchFamily="34" charset="0"/>
            </a:endParaRPr>
          </a:p>
          <a:p>
            <a:pPr>
              <a:buFont typeface="Arial" panose="020B0604020202020204" pitchFamily="34" charset="0"/>
              <a:buChar char="•"/>
            </a:pPr>
            <a:r>
              <a:rPr lang="en-US" sz="1800" dirty="0" smtClean="0">
                <a:latin typeface="+mn-lt"/>
                <a:cs typeface="Arial" pitchFamily="34" charset="0"/>
              </a:rPr>
              <a:t>You cannot </a:t>
            </a:r>
            <a:r>
              <a:rPr lang="en-US" sz="1800" dirty="0">
                <a:latin typeface="+mn-lt"/>
                <a:cs typeface="Arial" pitchFamily="34" charset="0"/>
              </a:rPr>
              <a:t>"</a:t>
            </a:r>
            <a:r>
              <a:rPr lang="en-US" sz="1800" b="1" dirty="0">
                <a:latin typeface="+mn-lt"/>
                <a:cs typeface="Arial" pitchFamily="34" charset="0"/>
              </a:rPr>
              <a:t>fix</a:t>
            </a:r>
            <a:r>
              <a:rPr lang="en-US" sz="1800" dirty="0">
                <a:latin typeface="+mn-lt"/>
                <a:cs typeface="Arial" pitchFamily="34" charset="0"/>
              </a:rPr>
              <a:t>" your credit score, but over time, you can improve it.</a:t>
            </a:r>
          </a:p>
        </p:txBody>
      </p:sp>
      <p:sp>
        <p:nvSpPr>
          <p:cNvPr id="5" name="Rectangle 3"/>
          <p:cNvSpPr txBox="1">
            <a:spLocks noChangeArrowheads="1"/>
          </p:cNvSpPr>
          <p:nvPr/>
        </p:nvSpPr>
        <p:spPr>
          <a:xfrm>
            <a:off x="762000" y="2438400"/>
            <a:ext cx="7620000" cy="3886200"/>
          </a:xfrm>
          <a:prstGeom prst="rect">
            <a:avLst/>
          </a:prstGeom>
          <a:solidFill>
            <a:schemeClr val="bg1"/>
          </a:solidFill>
          <a:ln w="152400">
            <a:solidFill>
              <a:srgbClr val="009B7A"/>
            </a:solidFill>
          </a:ln>
        </p:spPr>
        <p:txBody>
          <a:bodyPr vert="horz" lIns="274320" tIns="274320" rIns="274320" bIns="274320" numCol="1" rtlCol="0">
            <a:normAutofit fontScale="47500" lnSpcReduction="20000"/>
          </a:bodyPr>
          <a:lstStyle>
            <a:lvl1pPr marL="342900" indent="-342900" algn="l" defTabSz="457200" rtl="0" eaLnBrk="1" latinLnBrk="0" hangingPunct="1">
              <a:spcBef>
                <a:spcPct val="20000"/>
              </a:spcBef>
              <a:buFont typeface="Arial"/>
              <a:buChar char="•"/>
              <a:defRPr sz="2400" b="0" i="0" kern="1200">
                <a:solidFill>
                  <a:schemeClr val="tx1"/>
                </a:solidFill>
                <a:latin typeface="Trebuchet MS"/>
                <a:ea typeface="+mn-ea"/>
                <a:cs typeface="Arial"/>
              </a:defRPr>
            </a:lvl1pPr>
            <a:lvl2pPr marL="742950" indent="-285750" algn="l" defTabSz="457200" rtl="0" eaLnBrk="1" latinLnBrk="0" hangingPunct="1">
              <a:spcBef>
                <a:spcPct val="20000"/>
              </a:spcBef>
              <a:buFont typeface="Arial"/>
              <a:buChar char="–"/>
              <a:defRPr sz="2000" b="0" i="0" kern="1200">
                <a:solidFill>
                  <a:schemeClr val="tx1"/>
                </a:solidFill>
                <a:latin typeface="Trebuchet MS"/>
                <a:ea typeface="+mn-ea"/>
                <a:cs typeface="Arial"/>
              </a:defRPr>
            </a:lvl2pPr>
            <a:lvl3pPr marL="1143000" indent="-228600" algn="l" defTabSz="457200" rtl="0" eaLnBrk="1" latinLnBrk="0" hangingPunct="1">
              <a:spcBef>
                <a:spcPct val="20000"/>
              </a:spcBef>
              <a:buFont typeface="Arial"/>
              <a:buChar char="•"/>
              <a:defRPr sz="1800" b="0" i="0" kern="1200">
                <a:solidFill>
                  <a:schemeClr val="tx1"/>
                </a:solidFill>
                <a:latin typeface="Trebuchet MS"/>
                <a:ea typeface="+mn-ea"/>
                <a:cs typeface="Arial"/>
              </a:defRPr>
            </a:lvl3pPr>
            <a:lvl4pPr marL="1600200" indent="-228600" algn="l" defTabSz="457200" rtl="0" eaLnBrk="1" latinLnBrk="0" hangingPunct="1">
              <a:spcBef>
                <a:spcPct val="20000"/>
              </a:spcBef>
              <a:buFont typeface="Arial"/>
              <a:buChar char="–"/>
              <a:defRPr sz="1600" b="0" i="0" kern="1200">
                <a:solidFill>
                  <a:schemeClr val="tx1"/>
                </a:solidFill>
                <a:latin typeface="Trebuchet MS"/>
                <a:ea typeface="+mn-ea"/>
                <a:cs typeface="Arial"/>
              </a:defRPr>
            </a:lvl4pPr>
            <a:lvl5pPr marL="2057400" indent="-228600" algn="l" defTabSz="457200" rtl="0" eaLnBrk="1" latinLnBrk="0" hangingPunct="1">
              <a:spcBef>
                <a:spcPct val="20000"/>
              </a:spcBef>
              <a:buFont typeface="Arial"/>
              <a:buChar char="»"/>
              <a:defRPr sz="1400" b="0" i="0" kern="1200">
                <a:solidFill>
                  <a:schemeClr val="tx1"/>
                </a:solidFill>
                <a:latin typeface="Trebuchet MS"/>
                <a:ea typeface="+mn-ea"/>
                <a:cs typeface="Arial"/>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0" indent="0">
              <a:spcBef>
                <a:spcPts val="475"/>
              </a:spcBef>
              <a:buNone/>
            </a:pPr>
            <a:r>
              <a:rPr lang="en-US" sz="3400" b="1" i="1" u="sng" dirty="0" smtClean="0">
                <a:solidFill>
                  <a:srgbClr val="00815C"/>
                </a:solidFill>
              </a:rPr>
              <a:t>Why Does Your Credit Score Matter?</a:t>
            </a:r>
          </a:p>
          <a:p>
            <a:pPr>
              <a:spcBef>
                <a:spcPts val="475"/>
              </a:spcBef>
              <a:buFont typeface="Arial" panose="020B0604020202020204" pitchFamily="34" charset="0"/>
              <a:buChar char="•"/>
            </a:pPr>
            <a:endParaRPr lang="en-US" sz="2300" dirty="0"/>
          </a:p>
          <a:p>
            <a:pPr>
              <a:spcBef>
                <a:spcPts val="475"/>
              </a:spcBef>
              <a:buFont typeface="Arial" panose="020B0604020202020204" pitchFamily="34" charset="0"/>
              <a:buChar char="•"/>
            </a:pPr>
            <a:r>
              <a:rPr lang="en-US" sz="3400" dirty="0" smtClean="0"/>
              <a:t>It helps lenders evaluate your credit risk </a:t>
            </a:r>
          </a:p>
          <a:p>
            <a:pPr>
              <a:spcBef>
                <a:spcPts val="475"/>
              </a:spcBef>
              <a:buFont typeface="Arial" panose="020B0604020202020204" pitchFamily="34" charset="0"/>
              <a:buChar char="•"/>
            </a:pPr>
            <a:endParaRPr lang="en-US" sz="3400" dirty="0" smtClean="0"/>
          </a:p>
          <a:p>
            <a:pPr>
              <a:spcBef>
                <a:spcPts val="475"/>
              </a:spcBef>
              <a:buFont typeface="Arial" panose="020B0604020202020204" pitchFamily="34" charset="0"/>
              <a:buChar char="•"/>
            </a:pPr>
            <a:r>
              <a:rPr lang="en-US" sz="3400" dirty="0" smtClean="0"/>
              <a:t>It is viewed </a:t>
            </a:r>
            <a:r>
              <a:rPr lang="en-US" sz="3400" dirty="0"/>
              <a:t>any time you apply for a credit card or any type of loan linked to your social security </a:t>
            </a:r>
            <a:r>
              <a:rPr lang="en-US" sz="3400" dirty="0" smtClean="0"/>
              <a:t>number</a:t>
            </a:r>
          </a:p>
          <a:p>
            <a:pPr marL="0" indent="0">
              <a:spcBef>
                <a:spcPts val="475"/>
              </a:spcBef>
              <a:buNone/>
            </a:pPr>
            <a:endParaRPr lang="en-US" sz="4200" dirty="0" smtClean="0"/>
          </a:p>
          <a:p>
            <a:pPr>
              <a:spcBef>
                <a:spcPts val="475"/>
              </a:spcBef>
              <a:buFont typeface="Arial" panose="020B0604020202020204" pitchFamily="34" charset="0"/>
              <a:buChar char="•"/>
            </a:pPr>
            <a:r>
              <a:rPr lang="en-US" sz="3400" dirty="0" smtClean="0"/>
              <a:t>It impacts the following life events:</a:t>
            </a:r>
          </a:p>
          <a:p>
            <a:pPr lvl="2">
              <a:spcBef>
                <a:spcPts val="475"/>
              </a:spcBef>
              <a:buFont typeface="Arial" panose="020B0604020202020204" pitchFamily="34" charset="0"/>
              <a:buChar char="•"/>
            </a:pPr>
            <a:r>
              <a:rPr lang="en-US" sz="2900" dirty="0" smtClean="0"/>
              <a:t>Getting a mortgage</a:t>
            </a:r>
          </a:p>
          <a:p>
            <a:pPr lvl="2">
              <a:spcBef>
                <a:spcPts val="475"/>
              </a:spcBef>
              <a:buFont typeface="Arial" panose="020B0604020202020204" pitchFamily="34" charset="0"/>
              <a:buChar char="•"/>
            </a:pPr>
            <a:r>
              <a:rPr lang="en-US" sz="2900" dirty="0" smtClean="0"/>
              <a:t>Renting a home</a:t>
            </a:r>
          </a:p>
          <a:p>
            <a:pPr lvl="2">
              <a:spcBef>
                <a:spcPts val="475"/>
              </a:spcBef>
              <a:buFont typeface="Arial" panose="020B0604020202020204" pitchFamily="34" charset="0"/>
              <a:buChar char="•"/>
            </a:pPr>
            <a:r>
              <a:rPr lang="en-US" sz="2900" dirty="0" smtClean="0"/>
              <a:t>Buying or leasing a car</a:t>
            </a:r>
          </a:p>
          <a:p>
            <a:pPr lvl="2">
              <a:spcBef>
                <a:spcPts val="475"/>
              </a:spcBef>
              <a:buFont typeface="Arial" panose="020B0604020202020204" pitchFamily="34" charset="0"/>
              <a:buChar char="•"/>
            </a:pPr>
            <a:r>
              <a:rPr lang="en-US" sz="2900" dirty="0" smtClean="0"/>
              <a:t>Securing a credit card</a:t>
            </a:r>
          </a:p>
          <a:p>
            <a:pPr lvl="2">
              <a:spcBef>
                <a:spcPts val="475"/>
              </a:spcBef>
              <a:buFont typeface="Arial" panose="020B0604020202020204" pitchFamily="34" charset="0"/>
              <a:buChar char="•"/>
            </a:pPr>
            <a:r>
              <a:rPr lang="en-US" sz="2900" dirty="0" smtClean="0"/>
              <a:t>Applying for a job</a:t>
            </a:r>
          </a:p>
          <a:p>
            <a:pPr lvl="2">
              <a:spcBef>
                <a:spcPts val="475"/>
              </a:spcBef>
              <a:buFont typeface="Arial" panose="020B0604020202020204" pitchFamily="34" charset="0"/>
              <a:buChar char="•"/>
            </a:pPr>
            <a:r>
              <a:rPr lang="en-US" sz="2900" dirty="0" smtClean="0"/>
              <a:t>Refinancing debt</a:t>
            </a:r>
          </a:p>
        </p:txBody>
      </p:sp>
    </p:spTree>
    <p:extLst>
      <p:ext uri="{BB962C8B-B14F-4D97-AF65-F5344CB8AC3E}">
        <p14:creationId xmlns:p14="http://schemas.microsoft.com/office/powerpoint/2010/main" xmlns="" val="16345071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1"/>
            <a:ext cx="8229600" cy="914399"/>
          </a:xfrm>
        </p:spPr>
        <p:txBody>
          <a:bodyPr>
            <a:normAutofit/>
          </a:bodyPr>
          <a:lstStyle/>
          <a:p>
            <a:pPr algn="ctr"/>
            <a:r>
              <a:rPr lang="en-US" dirty="0" smtClean="0">
                <a:solidFill>
                  <a:srgbClr val="00815C"/>
                </a:solidFill>
                <a:cs typeface="Arial" pitchFamily="34" charset="0"/>
              </a:rPr>
              <a:t>What Is a Good Score?</a:t>
            </a:r>
          </a:p>
        </p:txBody>
      </p:sp>
      <p:sp>
        <p:nvSpPr>
          <p:cNvPr id="9219" name="Content Placeholder 2"/>
          <p:cNvSpPr>
            <a:spLocks noGrp="1"/>
          </p:cNvSpPr>
          <p:nvPr>
            <p:ph idx="1"/>
          </p:nvPr>
        </p:nvSpPr>
        <p:spPr>
          <a:xfrm>
            <a:off x="533400" y="838200"/>
            <a:ext cx="8229599" cy="4885941"/>
          </a:xfrm>
        </p:spPr>
        <p:txBody>
          <a:bodyPr>
            <a:normAutofit fontScale="92500" lnSpcReduction="10000"/>
          </a:bodyPr>
          <a:lstStyle/>
          <a:p>
            <a:pPr marL="0" indent="0">
              <a:buNone/>
            </a:pPr>
            <a:endParaRPr lang="en-US" dirty="0" smtClean="0"/>
          </a:p>
          <a:p>
            <a:pPr>
              <a:buFont typeface="Arial" panose="020B0604020202020204" pitchFamily="34" charset="0"/>
              <a:buChar char="•"/>
            </a:pPr>
            <a:r>
              <a:rPr lang="en-US" dirty="0" smtClean="0"/>
              <a:t>The national </a:t>
            </a:r>
            <a:r>
              <a:rPr lang="en-US" dirty="0"/>
              <a:t>average </a:t>
            </a:r>
            <a:r>
              <a:rPr lang="en-US" dirty="0" smtClean="0"/>
              <a:t>score is </a:t>
            </a:r>
            <a:r>
              <a:rPr lang="en-US" dirty="0"/>
              <a:t>695. </a:t>
            </a:r>
            <a:r>
              <a:rPr lang="en-US" dirty="0" smtClean="0"/>
              <a:t>Scores range from 300-850.</a:t>
            </a:r>
          </a:p>
          <a:p>
            <a:pPr marL="0" indent="0">
              <a:buNone/>
            </a:pPr>
            <a:endParaRPr lang="en-US" dirty="0"/>
          </a:p>
          <a:p>
            <a:pPr>
              <a:buFont typeface="Arial" panose="020B0604020202020204" pitchFamily="34" charset="0"/>
              <a:buChar char="•"/>
            </a:pPr>
            <a:r>
              <a:rPr lang="en-US" dirty="0" smtClean="0"/>
              <a:t>A higher score demonstrates lower credit risk, while</a:t>
            </a:r>
            <a:r>
              <a:rPr lang="en-US" dirty="0"/>
              <a:t> </a:t>
            </a:r>
            <a:r>
              <a:rPr lang="en-US" dirty="0" smtClean="0"/>
              <a:t>a lower score demonstrates higher credit risk. </a:t>
            </a:r>
          </a:p>
          <a:p>
            <a:pPr marL="0" indent="0">
              <a:buNone/>
            </a:pPr>
            <a:endParaRPr lang="en-US" dirty="0" smtClean="0"/>
          </a:p>
          <a:p>
            <a:pPr>
              <a:buFont typeface="Arial" panose="020B0604020202020204" pitchFamily="34" charset="0"/>
              <a:buChar char="•"/>
            </a:pPr>
            <a:r>
              <a:rPr lang="en-US" dirty="0" smtClean="0"/>
              <a:t>What’s considered a “good” score varies by lender. For example, one lender may offer its lowest interest rates to people with scores above 730, while another lender only offers its lowest interest rates to 760+. </a:t>
            </a:r>
          </a:p>
          <a:p>
            <a:pPr marL="0" indent="0">
              <a:buNone/>
            </a:pPr>
            <a:endParaRPr lang="en-US" dirty="0" smtClean="0"/>
          </a:p>
          <a:p>
            <a:pPr marL="0" indent="0">
              <a:buNone/>
            </a:pPr>
            <a:endParaRPr lang="en-US" dirty="0" smtClean="0"/>
          </a:p>
          <a:p>
            <a:pPr>
              <a:buFont typeface="Arial" panose="020B0604020202020204" pitchFamily="34" charset="0"/>
              <a:buChar char="•"/>
            </a:pPr>
            <a:endParaRPr lang="en-US" dirty="0" smtClean="0"/>
          </a:p>
          <a:p>
            <a:pPr>
              <a:buFont typeface="Arial" panose="020B0604020202020204" pitchFamily="34" charset="0"/>
              <a:buChar char="•"/>
            </a:pPr>
            <a:endParaRPr lang="en-US" dirty="0">
              <a:latin typeface="+mn-lt"/>
              <a:cs typeface="Arial" pitchFamily="34" charset="0"/>
            </a:endParaRPr>
          </a:p>
        </p:txBody>
      </p:sp>
      <p:sp>
        <p:nvSpPr>
          <p:cNvPr id="4" name="TextBox 3"/>
          <p:cNvSpPr txBox="1"/>
          <p:nvPr/>
        </p:nvSpPr>
        <p:spPr>
          <a:xfrm>
            <a:off x="0" y="6230779"/>
            <a:ext cx="4267200" cy="246221"/>
          </a:xfrm>
          <a:prstGeom prst="rect">
            <a:avLst/>
          </a:prstGeom>
          <a:noFill/>
        </p:spPr>
        <p:txBody>
          <a:bodyPr wrap="square" rtlCol="0">
            <a:spAutoFit/>
          </a:bodyPr>
          <a:lstStyle/>
          <a:p>
            <a:pPr lvl="0"/>
            <a:r>
              <a:rPr lang="en-US" sz="1000" i="1" dirty="0" smtClean="0">
                <a:solidFill>
                  <a:srgbClr val="404040"/>
                </a:solidFill>
                <a:cs typeface="Trebuchet MS"/>
              </a:rPr>
              <a:t>Source</a:t>
            </a:r>
            <a:r>
              <a:rPr lang="en-US" sz="1000" i="1" dirty="0">
                <a:solidFill>
                  <a:srgbClr val="404040"/>
                </a:solidFill>
                <a:cs typeface="Trebuchet MS"/>
              </a:rPr>
              <a:t>: </a:t>
            </a:r>
            <a:r>
              <a:rPr lang="en-US" sz="1000" i="1" dirty="0" smtClean="0">
                <a:solidFill>
                  <a:srgbClr val="404040"/>
                </a:solidFill>
                <a:cs typeface="Trebuchet MS"/>
              </a:rPr>
              <a:t>www.valuepenguin.com/average-credit-score</a:t>
            </a:r>
            <a:endParaRPr lang="en-US" sz="1000" dirty="0">
              <a:solidFill>
                <a:srgbClr val="404040"/>
              </a:solidFill>
              <a:cs typeface="Trebuchet MS"/>
            </a:endParaRPr>
          </a:p>
        </p:txBody>
      </p:sp>
    </p:spTree>
    <p:extLst>
      <p:ext uri="{BB962C8B-B14F-4D97-AF65-F5344CB8AC3E}">
        <p14:creationId xmlns:p14="http://schemas.microsoft.com/office/powerpoint/2010/main" xmlns="" val="30577164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719138" y="369888"/>
            <a:ext cx="7772400" cy="762000"/>
          </a:xfrm>
        </p:spPr>
        <p:txBody>
          <a:bodyPr>
            <a:normAutofit fontScale="90000"/>
          </a:bodyPr>
          <a:lstStyle/>
          <a:p>
            <a:pPr algn="ctr" eaLnBrk="1" hangingPunct="1"/>
            <a:r>
              <a:rPr lang="en-US" dirty="0" smtClean="0">
                <a:solidFill>
                  <a:srgbClr val="00815C"/>
                </a:solidFill>
                <a:cs typeface="Arial" pitchFamily="34" charset="0"/>
              </a:rPr>
              <a:t>The Higher Your </a:t>
            </a:r>
            <a:r>
              <a:rPr lang="en-US" dirty="0">
                <a:solidFill>
                  <a:srgbClr val="00815C"/>
                </a:solidFill>
                <a:cs typeface="Arial" pitchFamily="34" charset="0"/>
              </a:rPr>
              <a:t>C</a:t>
            </a:r>
            <a:r>
              <a:rPr lang="en-US" dirty="0" smtClean="0">
                <a:solidFill>
                  <a:srgbClr val="00815C"/>
                </a:solidFill>
                <a:cs typeface="Arial" pitchFamily="34" charset="0"/>
              </a:rPr>
              <a:t>redit </a:t>
            </a:r>
            <a:r>
              <a:rPr lang="en-US" dirty="0">
                <a:solidFill>
                  <a:srgbClr val="00815C"/>
                </a:solidFill>
                <a:cs typeface="Arial" pitchFamily="34" charset="0"/>
              </a:rPr>
              <a:t>S</a:t>
            </a:r>
            <a:r>
              <a:rPr lang="en-US" dirty="0" smtClean="0">
                <a:solidFill>
                  <a:srgbClr val="00815C"/>
                </a:solidFill>
                <a:cs typeface="Arial" pitchFamily="34" charset="0"/>
              </a:rPr>
              <a:t>core, </a:t>
            </a:r>
            <a:br>
              <a:rPr lang="en-US" dirty="0" smtClean="0">
                <a:solidFill>
                  <a:srgbClr val="00815C"/>
                </a:solidFill>
                <a:cs typeface="Arial" pitchFamily="34" charset="0"/>
              </a:rPr>
            </a:br>
            <a:r>
              <a:rPr lang="en-US" dirty="0" smtClean="0">
                <a:solidFill>
                  <a:srgbClr val="00815C"/>
                </a:solidFill>
                <a:cs typeface="Arial" pitchFamily="34" charset="0"/>
              </a:rPr>
              <a:t>the </a:t>
            </a:r>
            <a:r>
              <a:rPr lang="en-US" dirty="0">
                <a:solidFill>
                  <a:srgbClr val="00815C"/>
                </a:solidFill>
                <a:cs typeface="Arial" pitchFamily="34" charset="0"/>
              </a:rPr>
              <a:t>L</a:t>
            </a:r>
            <a:r>
              <a:rPr lang="en-US" dirty="0" smtClean="0">
                <a:solidFill>
                  <a:srgbClr val="00815C"/>
                </a:solidFill>
                <a:cs typeface="Arial" pitchFamily="34" charset="0"/>
              </a:rPr>
              <a:t>ower Your </a:t>
            </a:r>
            <a:r>
              <a:rPr lang="en-US" dirty="0">
                <a:solidFill>
                  <a:srgbClr val="00815C"/>
                </a:solidFill>
                <a:cs typeface="Arial" pitchFamily="34" charset="0"/>
              </a:rPr>
              <a:t>L</a:t>
            </a:r>
            <a:r>
              <a:rPr lang="en-US" dirty="0" smtClean="0">
                <a:solidFill>
                  <a:srgbClr val="00815C"/>
                </a:solidFill>
                <a:cs typeface="Arial" pitchFamily="34" charset="0"/>
              </a:rPr>
              <a:t>oan Payments</a:t>
            </a:r>
          </a:p>
        </p:txBody>
      </p:sp>
      <p:graphicFrame>
        <p:nvGraphicFramePr>
          <p:cNvPr id="7229" name="Group 61"/>
          <p:cNvGraphicFramePr>
            <a:graphicFrameLocks noGrp="1"/>
          </p:cNvGraphicFramePr>
          <p:nvPr>
            <p:ph idx="4294967295"/>
            <p:extLst>
              <p:ext uri="{D42A27DB-BD31-4B8C-83A1-F6EECF244321}">
                <p14:modId xmlns:p14="http://schemas.microsoft.com/office/powerpoint/2010/main" xmlns="" val="1154011101"/>
              </p:ext>
            </p:extLst>
          </p:nvPr>
        </p:nvGraphicFramePr>
        <p:xfrm>
          <a:off x="449263" y="1417638"/>
          <a:ext cx="8234364" cy="3844290"/>
        </p:xfrm>
        <a:graphic>
          <a:graphicData uri="http://schemas.openxmlformats.org/drawingml/2006/table">
            <a:tbl>
              <a:tblPr firstRow="1" bandRow="1">
                <a:tableStyleId>{B301B821-A1FF-4177-AEE7-76D212191A09}</a:tableStyleId>
              </a:tblPr>
              <a:tblGrid>
                <a:gridCol w="2744788"/>
                <a:gridCol w="2744788"/>
                <a:gridCol w="2744788"/>
              </a:tblGrid>
              <a:tr h="371475">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u="none" strike="noStrike" cap="none" normalizeH="0" baseline="0" dirty="0">
                          <a:ln>
                            <a:noFill/>
                          </a:ln>
                          <a:effectLst/>
                        </a:rPr>
                        <a:t>30-year fixed mortgage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u="none" strike="noStrike" cap="none" normalizeH="0" baseline="0" dirty="0">
                          <a:ln>
                            <a:noFill/>
                          </a:ln>
                          <a:effectLst/>
                        </a:rPr>
                        <a:t>Loan amount </a:t>
                      </a:r>
                      <a:r>
                        <a:rPr kumimoji="0" lang="en-US" sz="2000" u="none" strike="noStrike" cap="none" normalizeH="0" baseline="0" dirty="0" smtClean="0">
                          <a:ln>
                            <a:noFill/>
                          </a:ln>
                          <a:effectLst/>
                        </a:rPr>
                        <a:t>$300,000</a:t>
                      </a:r>
                      <a:endParaRPr kumimoji="0" lang="en-US" sz="2000" b="0" i="0" u="none" strike="noStrike" cap="none" normalizeH="0" baseline="0" dirty="0">
                        <a:ln>
                          <a:noFill/>
                        </a:ln>
                        <a:solidFill>
                          <a:srgbClr val="FFFFFF"/>
                        </a:solidFill>
                        <a:effectLst/>
                        <a:latin typeface="Arial" pitchFamily="34" charset="0"/>
                        <a:cs typeface="Arial" charset="0"/>
                      </a:endParaRPr>
                    </a:p>
                  </a:txBody>
                  <a:tcPr marL="91493" marR="91493" horzOverflow="overflow"/>
                </a:tc>
                <a:tc hMerge="1">
                  <a:txBody>
                    <a:bodyPr/>
                    <a:lstStyle/>
                    <a:p>
                      <a:endParaRPr lang="en-US"/>
                    </a:p>
                  </a:txBody>
                  <a:tcPr/>
                </a:tc>
                <a:tc hMerge="1">
                  <a:txBody>
                    <a:bodyPr/>
                    <a:lstStyle/>
                    <a:p>
                      <a:endParaRPr lang="en-US"/>
                    </a:p>
                  </a:txBody>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a:ln>
                            <a:noFill/>
                          </a:ln>
                          <a:effectLst/>
                        </a:rPr>
                        <a:t>Credit score</a:t>
                      </a:r>
                      <a:endParaRPr kumimoji="0" lang="en-US" sz="1800" b="0" i="0" u="none" strike="noStrike" cap="none" normalizeH="0" baseline="0" dirty="0">
                        <a:ln>
                          <a:noFill/>
                        </a:ln>
                        <a:solidFill>
                          <a:schemeClr val="bg1"/>
                        </a:solidFill>
                        <a:effectLst/>
                        <a:latin typeface="Arial" pitchFamily="34" charset="0"/>
                        <a:cs typeface="Arial" charset="0"/>
                      </a:endParaRPr>
                    </a:p>
                  </a:txBody>
                  <a:tcPr marL="91493" marR="91493"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a:ln>
                            <a:noFill/>
                          </a:ln>
                          <a:effectLst/>
                        </a:rPr>
                        <a:t>Annual </a:t>
                      </a:r>
                      <a:br>
                        <a:rPr kumimoji="0" lang="en-US" sz="1800" u="none" strike="noStrike" cap="none" normalizeH="0" baseline="0" dirty="0">
                          <a:ln>
                            <a:noFill/>
                          </a:ln>
                          <a:effectLst/>
                        </a:rPr>
                      </a:br>
                      <a:r>
                        <a:rPr kumimoji="0" lang="en-US" sz="1800" u="none" strike="noStrike" cap="none" normalizeH="0" baseline="0" dirty="0">
                          <a:ln>
                            <a:noFill/>
                          </a:ln>
                          <a:effectLst/>
                        </a:rPr>
                        <a:t>percentage rate </a:t>
                      </a:r>
                      <a:br>
                        <a:rPr kumimoji="0" lang="en-US" sz="1800" u="none" strike="noStrike" cap="none" normalizeH="0" baseline="0" dirty="0">
                          <a:ln>
                            <a:noFill/>
                          </a:ln>
                          <a:effectLst/>
                        </a:rPr>
                      </a:br>
                      <a:r>
                        <a:rPr kumimoji="0" lang="en-US" sz="1800" u="none" strike="noStrike" cap="none" normalizeH="0" baseline="0" dirty="0">
                          <a:ln>
                            <a:noFill/>
                          </a:ln>
                          <a:effectLst/>
                        </a:rPr>
                        <a:t>(national average)</a:t>
                      </a:r>
                      <a:endParaRPr kumimoji="0" lang="en-US" sz="1800" b="0" i="0" u="none" strike="noStrike" cap="none" normalizeH="0" baseline="0" dirty="0">
                        <a:ln>
                          <a:noFill/>
                        </a:ln>
                        <a:solidFill>
                          <a:schemeClr val="bg1"/>
                        </a:solidFill>
                        <a:effectLst/>
                        <a:latin typeface="Arial" pitchFamily="34" charset="0"/>
                        <a:cs typeface="Arial" charset="0"/>
                      </a:endParaRPr>
                    </a:p>
                  </a:txBody>
                  <a:tcPr marL="91493" marR="91493"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a:ln>
                            <a:noFill/>
                          </a:ln>
                          <a:effectLst/>
                        </a:rPr>
                        <a:t>Monthly payment</a:t>
                      </a:r>
                      <a:endParaRPr kumimoji="0" lang="en-US" sz="1800" b="0" i="0" u="none" strike="noStrike" cap="none" normalizeH="0" baseline="0" dirty="0">
                        <a:ln>
                          <a:noFill/>
                        </a:ln>
                        <a:solidFill>
                          <a:schemeClr val="bg1"/>
                        </a:solidFill>
                        <a:effectLst/>
                        <a:latin typeface="Arial" pitchFamily="34" charset="0"/>
                        <a:cs typeface="Arial" charset="0"/>
                      </a:endParaRPr>
                    </a:p>
                  </a:txBody>
                  <a:tcPr marL="91493" marR="91493" horzOverflow="overflow"/>
                </a:tc>
              </a:tr>
              <a:tr h="371475">
                <a:tc>
                  <a:txBody>
                    <a:bodyPr/>
                    <a:lstStyle/>
                    <a:p>
                      <a:pPr algn="ctr"/>
                      <a:r>
                        <a:rPr lang="en-US" b="0" dirty="0">
                          <a:effectLst/>
                        </a:rPr>
                        <a:t>760-850</a:t>
                      </a:r>
                    </a:p>
                  </a:txBody>
                  <a:tcPr anchor="ctr"/>
                </a:tc>
                <a:tc>
                  <a:txBody>
                    <a:bodyPr/>
                    <a:lstStyle/>
                    <a:p>
                      <a:pPr algn="ctr"/>
                      <a:r>
                        <a:rPr lang="en-US" dirty="0">
                          <a:effectLst/>
                        </a:rPr>
                        <a:t>3.080%</a:t>
                      </a:r>
                    </a:p>
                  </a:txBody>
                  <a:tcPr marT="9525" marB="9525" anchor="ctr"/>
                </a:tc>
                <a:tc>
                  <a:txBody>
                    <a:bodyPr/>
                    <a:lstStyle/>
                    <a:p>
                      <a:pPr algn="ctr"/>
                      <a:r>
                        <a:rPr lang="en-US" dirty="0">
                          <a:effectLst/>
                        </a:rPr>
                        <a:t>$1,278</a:t>
                      </a:r>
                    </a:p>
                  </a:txBody>
                  <a:tcPr marT="9525" marB="9525" anchor="ctr"/>
                </a:tc>
              </a:tr>
              <a:tr h="371475">
                <a:tc>
                  <a:txBody>
                    <a:bodyPr/>
                    <a:lstStyle/>
                    <a:p>
                      <a:pPr algn="ctr"/>
                      <a:r>
                        <a:rPr lang="en-US" b="0" dirty="0">
                          <a:effectLst/>
                        </a:rPr>
                        <a:t>700-759</a:t>
                      </a:r>
                    </a:p>
                  </a:txBody>
                  <a:tcPr anchor="ctr"/>
                </a:tc>
                <a:tc>
                  <a:txBody>
                    <a:bodyPr/>
                    <a:lstStyle/>
                    <a:p>
                      <a:pPr algn="ctr"/>
                      <a:r>
                        <a:rPr lang="en-US" dirty="0">
                          <a:effectLst/>
                        </a:rPr>
                        <a:t>3.302%</a:t>
                      </a:r>
                    </a:p>
                  </a:txBody>
                  <a:tcPr marT="9525" marB="9525" anchor="ctr"/>
                </a:tc>
                <a:tc>
                  <a:txBody>
                    <a:bodyPr/>
                    <a:lstStyle/>
                    <a:p>
                      <a:pPr algn="ctr"/>
                      <a:r>
                        <a:rPr lang="en-US" dirty="0">
                          <a:effectLst/>
                        </a:rPr>
                        <a:t>$1,314</a:t>
                      </a:r>
                    </a:p>
                  </a:txBody>
                  <a:tcPr marT="9525" marB="9525" anchor="ctr"/>
                </a:tc>
              </a:tr>
              <a:tr h="371475">
                <a:tc>
                  <a:txBody>
                    <a:bodyPr/>
                    <a:lstStyle/>
                    <a:p>
                      <a:pPr algn="ctr"/>
                      <a:r>
                        <a:rPr lang="en-US" b="0" dirty="0">
                          <a:effectLst/>
                        </a:rPr>
                        <a:t>680-699</a:t>
                      </a:r>
                    </a:p>
                  </a:txBody>
                  <a:tcPr anchor="ctr"/>
                </a:tc>
                <a:tc>
                  <a:txBody>
                    <a:bodyPr/>
                    <a:lstStyle/>
                    <a:p>
                      <a:pPr algn="ctr"/>
                      <a:r>
                        <a:rPr lang="en-US" dirty="0">
                          <a:effectLst/>
                        </a:rPr>
                        <a:t>3.479%</a:t>
                      </a:r>
                    </a:p>
                  </a:txBody>
                  <a:tcPr marT="9525" marB="9525" anchor="ctr"/>
                </a:tc>
                <a:tc>
                  <a:txBody>
                    <a:bodyPr/>
                    <a:lstStyle/>
                    <a:p>
                      <a:pPr algn="ctr"/>
                      <a:r>
                        <a:rPr lang="en-US" dirty="0">
                          <a:effectLst/>
                        </a:rPr>
                        <a:t>$1,344</a:t>
                      </a:r>
                    </a:p>
                  </a:txBody>
                  <a:tcPr marT="9525" marB="9525" anchor="ctr"/>
                </a:tc>
              </a:tr>
              <a:tr h="371475">
                <a:tc>
                  <a:txBody>
                    <a:bodyPr/>
                    <a:lstStyle/>
                    <a:p>
                      <a:pPr algn="ctr"/>
                      <a:r>
                        <a:rPr lang="en-US" b="0" dirty="0">
                          <a:effectLst/>
                        </a:rPr>
                        <a:t>660-679</a:t>
                      </a:r>
                    </a:p>
                  </a:txBody>
                  <a:tcPr anchor="ctr"/>
                </a:tc>
                <a:tc>
                  <a:txBody>
                    <a:bodyPr/>
                    <a:lstStyle/>
                    <a:p>
                      <a:pPr algn="ctr"/>
                      <a:r>
                        <a:rPr lang="en-US" dirty="0">
                          <a:effectLst/>
                        </a:rPr>
                        <a:t>3.693%</a:t>
                      </a:r>
                    </a:p>
                  </a:txBody>
                  <a:tcPr marT="9525" marB="9525" anchor="ctr"/>
                </a:tc>
                <a:tc>
                  <a:txBody>
                    <a:bodyPr/>
                    <a:lstStyle/>
                    <a:p>
                      <a:pPr algn="ctr"/>
                      <a:r>
                        <a:rPr lang="en-US" dirty="0">
                          <a:effectLst/>
                        </a:rPr>
                        <a:t>$1,380</a:t>
                      </a:r>
                    </a:p>
                  </a:txBody>
                  <a:tcPr marT="9525" marB="9525" anchor="ctr"/>
                </a:tc>
              </a:tr>
              <a:tr h="371475">
                <a:tc>
                  <a:txBody>
                    <a:bodyPr/>
                    <a:lstStyle/>
                    <a:p>
                      <a:pPr algn="ctr"/>
                      <a:r>
                        <a:rPr lang="en-US" b="0" dirty="0">
                          <a:effectLst/>
                        </a:rPr>
                        <a:t>640-659</a:t>
                      </a:r>
                    </a:p>
                  </a:txBody>
                  <a:tcPr anchor="ctr"/>
                </a:tc>
                <a:tc>
                  <a:txBody>
                    <a:bodyPr/>
                    <a:lstStyle/>
                    <a:p>
                      <a:pPr algn="ctr"/>
                      <a:r>
                        <a:rPr lang="en-US" dirty="0">
                          <a:effectLst/>
                        </a:rPr>
                        <a:t>4.123%</a:t>
                      </a:r>
                    </a:p>
                  </a:txBody>
                  <a:tcPr marT="9525" marB="9525" anchor="ctr"/>
                </a:tc>
                <a:tc>
                  <a:txBody>
                    <a:bodyPr/>
                    <a:lstStyle/>
                    <a:p>
                      <a:pPr algn="ctr"/>
                      <a:r>
                        <a:rPr lang="en-US" dirty="0">
                          <a:effectLst/>
                        </a:rPr>
                        <a:t>$1,454</a:t>
                      </a:r>
                    </a:p>
                  </a:txBody>
                  <a:tcPr marT="9525" marB="9525" anchor="ctr"/>
                </a:tc>
              </a:tr>
              <a:tr h="371475">
                <a:tc>
                  <a:txBody>
                    <a:bodyPr/>
                    <a:lstStyle/>
                    <a:p>
                      <a:pPr algn="ctr"/>
                      <a:r>
                        <a:rPr lang="en-US" b="0" dirty="0">
                          <a:effectLst/>
                        </a:rPr>
                        <a:t>620-639</a:t>
                      </a:r>
                    </a:p>
                  </a:txBody>
                  <a:tcPr anchor="ctr"/>
                </a:tc>
                <a:tc>
                  <a:txBody>
                    <a:bodyPr/>
                    <a:lstStyle/>
                    <a:p>
                      <a:pPr algn="ctr"/>
                      <a:r>
                        <a:rPr lang="en-US" dirty="0">
                          <a:effectLst/>
                        </a:rPr>
                        <a:t>4.669%</a:t>
                      </a:r>
                    </a:p>
                  </a:txBody>
                  <a:tcPr marT="9525" marB="9525" anchor="ctr"/>
                </a:tc>
                <a:tc>
                  <a:txBody>
                    <a:bodyPr/>
                    <a:lstStyle/>
                    <a:p>
                      <a:pPr algn="ctr"/>
                      <a:r>
                        <a:rPr lang="en-US" dirty="0">
                          <a:effectLst/>
                        </a:rPr>
                        <a:t>$1,550</a:t>
                      </a:r>
                    </a:p>
                  </a:txBody>
                  <a:tcPr marT="9525" marB="9525" anchor="ctr"/>
                </a:tc>
              </a:tr>
            </a:tbl>
          </a:graphicData>
        </a:graphic>
      </p:graphicFrame>
      <p:sp>
        <p:nvSpPr>
          <p:cNvPr id="10279" name="Rectangle 6"/>
          <p:cNvSpPr>
            <a:spLocks noChangeArrowheads="1"/>
          </p:cNvSpPr>
          <p:nvPr/>
        </p:nvSpPr>
        <p:spPr bwMode="auto">
          <a:xfrm>
            <a:off x="457200" y="6148388"/>
            <a:ext cx="5029200" cy="138499"/>
          </a:xfrm>
          <a:prstGeom prst="rect">
            <a:avLst/>
          </a:prstGeom>
          <a:noFill/>
          <a:ln w="9525">
            <a:noFill/>
            <a:miter lim="800000"/>
            <a:headEnd/>
            <a:tailEnd/>
          </a:ln>
        </p:spPr>
        <p:txBody>
          <a:bodyPr lIns="0" tIns="0" rIns="0" bIns="0">
            <a:spAutoFit/>
          </a:bodyPr>
          <a:lstStyle/>
          <a:p>
            <a:pPr>
              <a:buFont typeface="Arial" pitchFamily="34" charset="0"/>
              <a:buNone/>
            </a:pPr>
            <a:r>
              <a:rPr lang="en-US" sz="900" i="1" dirty="0"/>
              <a:t>Source: myfico.com – Mortgage rates as of August 23, </a:t>
            </a:r>
            <a:r>
              <a:rPr lang="en-US" sz="900" i="1" dirty="0" smtClean="0"/>
              <a:t>2016; </a:t>
            </a:r>
            <a:r>
              <a:rPr lang="en-US" sz="900" i="1" dirty="0"/>
              <a:t>for illustrative purposes only</a:t>
            </a:r>
          </a:p>
        </p:txBody>
      </p:sp>
      <p:sp>
        <p:nvSpPr>
          <p:cNvPr id="10281" name="AutoShape 295"/>
          <p:cNvSpPr>
            <a:spLocks noChangeArrowheads="1"/>
          </p:cNvSpPr>
          <p:nvPr/>
        </p:nvSpPr>
        <p:spPr bwMode="auto">
          <a:xfrm flipH="1">
            <a:off x="7947024" y="2971800"/>
            <a:ext cx="881063" cy="2438400"/>
          </a:xfrm>
          <a:prstGeom prst="curvedRightArrow">
            <a:avLst>
              <a:gd name="adj1" fmla="val 48149"/>
              <a:gd name="adj2" fmla="val 97271"/>
              <a:gd name="adj3" fmla="val 41667"/>
            </a:avLst>
          </a:prstGeom>
          <a:solidFill>
            <a:srgbClr val="404040"/>
          </a:solidFill>
          <a:ln w="9525">
            <a:noFill/>
            <a:miter lim="800000"/>
            <a:headEnd/>
            <a:tailEnd/>
          </a:ln>
        </p:spPr>
        <p:txBody>
          <a:bodyPr wrap="none" anchor="ctr"/>
          <a:lstStyle/>
          <a:p>
            <a:pPr algn="ctr"/>
            <a:endParaRPr lang="en-US" sz="2000" dirty="0"/>
          </a:p>
        </p:txBody>
      </p:sp>
    </p:spTree>
    <p:extLst>
      <p:ext uri="{BB962C8B-B14F-4D97-AF65-F5344CB8AC3E}">
        <p14:creationId xmlns:p14="http://schemas.microsoft.com/office/powerpoint/2010/main" xmlns="" val="29348281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14"/>
          <p:cNvSpPr>
            <a:spLocks noGrp="1"/>
          </p:cNvSpPr>
          <p:nvPr>
            <p:ph idx="1"/>
          </p:nvPr>
        </p:nvSpPr>
        <p:spPr>
          <a:xfrm>
            <a:off x="457200" y="835152"/>
            <a:ext cx="7772400" cy="5410200"/>
          </a:xfrm>
        </p:spPr>
        <p:txBody>
          <a:bodyPr>
            <a:normAutofit lnSpcReduction="10000"/>
          </a:bodyPr>
          <a:lstStyle/>
          <a:p>
            <a:endParaRPr lang="en-US" dirty="0" smtClean="0"/>
          </a:p>
          <a:p>
            <a:pPr marL="0" indent="0">
              <a:buNone/>
            </a:pPr>
            <a:r>
              <a:rPr lang="en-US" sz="1600" b="1" dirty="0" smtClean="0">
                <a:solidFill>
                  <a:srgbClr val="00815C"/>
                </a:solidFill>
              </a:rPr>
              <a:t>Advantages</a:t>
            </a:r>
            <a:endParaRPr lang="en-US" sz="1800" b="1" dirty="0" smtClean="0">
              <a:solidFill>
                <a:srgbClr val="00815C"/>
              </a:solidFill>
            </a:endParaRPr>
          </a:p>
          <a:p>
            <a:pPr lvl="1">
              <a:buFont typeface="Arial" pitchFamily="34" charset="0"/>
              <a:buChar char="•"/>
            </a:pPr>
            <a:r>
              <a:rPr lang="en-US" sz="1600" dirty="0" smtClean="0"/>
              <a:t>Convenience &amp; Simplification – one monthly payment</a:t>
            </a:r>
          </a:p>
          <a:p>
            <a:pPr lvl="1">
              <a:buFont typeface="Arial" pitchFamily="34" charset="0"/>
              <a:buChar char="•"/>
            </a:pPr>
            <a:r>
              <a:rPr lang="en-US" sz="1600" dirty="0" smtClean="0"/>
              <a:t>Lower interest rate and overall lower cost of borrowing</a:t>
            </a:r>
          </a:p>
          <a:p>
            <a:pPr lvl="1">
              <a:buFont typeface="Arial" pitchFamily="34" charset="0"/>
              <a:buChar char="•"/>
            </a:pPr>
            <a:r>
              <a:rPr lang="en-US" sz="1600" dirty="0" smtClean="0"/>
              <a:t>Lower monthly payment as a result of a longer repayment term </a:t>
            </a:r>
          </a:p>
          <a:p>
            <a:pPr lvl="1">
              <a:buFont typeface="Arial" pitchFamily="34" charset="0"/>
              <a:buChar char="•"/>
            </a:pPr>
            <a:r>
              <a:rPr lang="en-US" sz="1600" dirty="0" smtClean="0"/>
              <a:t>Move from variable rate to fixed rate</a:t>
            </a:r>
          </a:p>
          <a:p>
            <a:pPr lvl="1">
              <a:buFont typeface="Arial" pitchFamily="34" charset="0"/>
              <a:buChar char="•"/>
            </a:pPr>
            <a:r>
              <a:rPr lang="en-US" sz="1600" dirty="0" smtClean="0"/>
              <a:t>No application, origination, or disbursement fees </a:t>
            </a:r>
            <a:r>
              <a:rPr lang="en-US" sz="1400" dirty="0" smtClean="0"/>
              <a:t>(based on lender)</a:t>
            </a:r>
          </a:p>
          <a:p>
            <a:pPr lvl="1">
              <a:buFont typeface="Arial" pitchFamily="34" charset="0"/>
              <a:buChar char="•"/>
            </a:pPr>
            <a:r>
              <a:rPr lang="en-US" sz="1600" dirty="0" smtClean="0"/>
              <a:t>No prepayment penalties </a:t>
            </a:r>
            <a:r>
              <a:rPr lang="en-US" sz="1400" dirty="0" smtClean="0"/>
              <a:t>(based on lender)</a:t>
            </a:r>
          </a:p>
          <a:p>
            <a:pPr lvl="1">
              <a:buFont typeface="Arial" pitchFamily="34" charset="0"/>
              <a:buChar char="•"/>
            </a:pPr>
            <a:r>
              <a:rPr lang="en-US" sz="1600" dirty="0" smtClean="0"/>
              <a:t>Select your own repayment terms </a:t>
            </a:r>
            <a:r>
              <a:rPr lang="en-US" sz="1400" dirty="0" smtClean="0"/>
              <a:t>(based on lender)</a:t>
            </a:r>
          </a:p>
          <a:p>
            <a:pPr lvl="1">
              <a:buFont typeface="Arial" pitchFamily="34" charset="0"/>
              <a:buChar char="•"/>
            </a:pPr>
            <a:r>
              <a:rPr lang="en-US" sz="1600" dirty="0" smtClean="0"/>
              <a:t>Borrower Benefits </a:t>
            </a:r>
            <a:r>
              <a:rPr lang="en-US" sz="1400" dirty="0" smtClean="0"/>
              <a:t>(rate reductions, based on lender)</a:t>
            </a:r>
          </a:p>
          <a:p>
            <a:pPr lvl="1">
              <a:buFont typeface="Arial" pitchFamily="34" charset="0"/>
              <a:buChar char="•"/>
            </a:pPr>
            <a:r>
              <a:rPr lang="en-US" sz="1600" dirty="0" smtClean="0"/>
              <a:t>Deferment &amp; Forbearance Options </a:t>
            </a:r>
            <a:r>
              <a:rPr lang="en-US" sz="1400" dirty="0" smtClean="0"/>
              <a:t>(based on lender)</a:t>
            </a:r>
          </a:p>
          <a:p>
            <a:pPr marL="457200" lvl="1" indent="0">
              <a:buNone/>
            </a:pPr>
            <a:r>
              <a:rPr lang="en-US" sz="1400" dirty="0" smtClean="0"/>
              <a:t>         In-School, Residency/Internship, Military, Hardship</a:t>
            </a:r>
          </a:p>
          <a:p>
            <a:pPr lvl="1">
              <a:buFont typeface="Arial" panose="020B0604020202020204" pitchFamily="34" charset="0"/>
              <a:buChar char="•"/>
            </a:pPr>
            <a:r>
              <a:rPr lang="en-US" sz="1600" dirty="0"/>
              <a:t>Cosigner Release </a:t>
            </a:r>
            <a:r>
              <a:rPr lang="en-US" sz="1400" dirty="0"/>
              <a:t>(based on lender</a:t>
            </a:r>
            <a:r>
              <a:rPr lang="en-US" sz="1400" dirty="0" smtClean="0"/>
              <a:t>)</a:t>
            </a:r>
          </a:p>
          <a:p>
            <a:pPr lvl="1">
              <a:buFont typeface="Arial" panose="020B0604020202020204" pitchFamily="34" charset="0"/>
              <a:buChar char="•"/>
            </a:pPr>
            <a:r>
              <a:rPr lang="en-US" sz="1600" dirty="0" smtClean="0"/>
              <a:t>Loan Forgiveness </a:t>
            </a:r>
            <a:r>
              <a:rPr lang="en-US" sz="1400" dirty="0" smtClean="0"/>
              <a:t>(based on lender)</a:t>
            </a:r>
          </a:p>
          <a:p>
            <a:pPr marL="457200" lvl="1" indent="0">
              <a:buNone/>
            </a:pPr>
            <a:endParaRPr lang="en-US" sz="1600" dirty="0" smtClean="0"/>
          </a:p>
          <a:p>
            <a:pPr marL="0" indent="0">
              <a:buNone/>
            </a:pPr>
            <a:r>
              <a:rPr lang="en-US" sz="1600" b="1" dirty="0" smtClean="0">
                <a:solidFill>
                  <a:srgbClr val="00815C"/>
                </a:solidFill>
              </a:rPr>
              <a:t>Disadvantages</a:t>
            </a:r>
            <a:endParaRPr lang="en-US" sz="1800" dirty="0" smtClean="0">
              <a:solidFill>
                <a:srgbClr val="00815C"/>
              </a:solidFill>
            </a:endParaRPr>
          </a:p>
          <a:p>
            <a:pPr lvl="1">
              <a:buFont typeface="Arial" pitchFamily="34" charset="0"/>
              <a:buChar char="•"/>
            </a:pPr>
            <a:r>
              <a:rPr lang="en-US" sz="1600" dirty="0" smtClean="0"/>
              <a:t>Longer repayment term could mean higher total cost</a:t>
            </a:r>
          </a:p>
          <a:p>
            <a:pPr lvl="1">
              <a:buFont typeface="Arial" pitchFamily="34" charset="0"/>
              <a:buChar char="•"/>
            </a:pPr>
            <a:r>
              <a:rPr lang="en-US" sz="1600" dirty="0" smtClean="0"/>
              <a:t>Loss of borrower benefits from original loan </a:t>
            </a:r>
            <a:r>
              <a:rPr lang="en-US" sz="1400" dirty="0" smtClean="0"/>
              <a:t>(if applicable)</a:t>
            </a:r>
          </a:p>
          <a:p>
            <a:pPr lvl="1">
              <a:buFont typeface="Arial" pitchFamily="34" charset="0"/>
              <a:buChar char="•"/>
            </a:pPr>
            <a:r>
              <a:rPr lang="en-US" sz="1600" dirty="0" smtClean="0"/>
              <a:t>Possible loss of subsidy or forgiveness</a:t>
            </a:r>
          </a:p>
          <a:p>
            <a:endParaRPr lang="en-US" i="1" dirty="0"/>
          </a:p>
        </p:txBody>
      </p:sp>
      <p:sp>
        <p:nvSpPr>
          <p:cNvPr id="6" name="Title 1"/>
          <p:cNvSpPr>
            <a:spLocks noGrp="1"/>
          </p:cNvSpPr>
          <p:nvPr>
            <p:ph type="title"/>
          </p:nvPr>
        </p:nvSpPr>
        <p:spPr>
          <a:xfrm>
            <a:off x="304800" y="-76200"/>
            <a:ext cx="8839200" cy="990600"/>
          </a:xfrm>
        </p:spPr>
        <p:txBody>
          <a:bodyPr>
            <a:normAutofit/>
          </a:bodyPr>
          <a:lstStyle/>
          <a:p>
            <a:pPr algn="l"/>
            <a:r>
              <a:rPr lang="en-US" sz="2400" b="0" dirty="0" smtClean="0"/>
              <a:t>  </a:t>
            </a:r>
            <a:r>
              <a:rPr lang="en-US" sz="2400" dirty="0" smtClean="0"/>
              <a:t>Refinancing Student Loans – Quick Review</a:t>
            </a:r>
            <a:endParaRPr lang="en-US" sz="2400" dirty="0">
              <a:latin typeface="Trebuchet MS" pitchFamily="34" charset="0"/>
            </a:endParaRPr>
          </a:p>
        </p:txBody>
      </p:sp>
      <p:cxnSp>
        <p:nvCxnSpPr>
          <p:cNvPr id="7" name="Straight Connector 6"/>
          <p:cNvCxnSpPr/>
          <p:nvPr/>
        </p:nvCxnSpPr>
        <p:spPr bwMode="auto">
          <a:xfrm>
            <a:off x="609600" y="685800"/>
            <a:ext cx="8153400" cy="0"/>
          </a:xfrm>
          <a:prstGeom prst="line">
            <a:avLst/>
          </a:prstGeom>
          <a:solidFill>
            <a:schemeClr val="accent1"/>
          </a:solidFill>
          <a:ln w="28575" cap="flat" cmpd="sng" algn="ctr">
            <a:solidFill>
              <a:srgbClr val="00B050"/>
            </a:solidFill>
            <a:prstDash val="solid"/>
            <a:round/>
            <a:headEnd type="none" w="med" len="med"/>
            <a:tailEnd type="none" w="med" len="med"/>
          </a:ln>
          <a:effectLst/>
        </p:spPr>
      </p:cxnSp>
      <p:pic>
        <p:nvPicPr>
          <p:cNvPr id="8" name="Picture 4" descr="http://lanewarrior.com/wp-content/uploads/2012/02/Scales-1024x791.jpg"/>
          <p:cNvPicPr>
            <a:picLocks noChangeAspect="1" noChangeArrowheads="1"/>
          </p:cNvPicPr>
          <p:nvPr/>
        </p:nvPicPr>
        <p:blipFill>
          <a:blip r:embed="rId2" cstate="print"/>
          <a:srcRect/>
          <a:stretch>
            <a:fillRect/>
          </a:stretch>
        </p:blipFill>
        <p:spPr bwMode="auto">
          <a:xfrm>
            <a:off x="6858000" y="2895600"/>
            <a:ext cx="2285999" cy="2223945"/>
          </a:xfrm>
          <a:prstGeom prst="rect">
            <a:avLst/>
          </a:prstGeom>
          <a:noFill/>
        </p:spPr>
      </p:pic>
    </p:spTree>
    <p:extLst>
      <p:ext uri="{BB962C8B-B14F-4D97-AF65-F5344CB8AC3E}">
        <p14:creationId xmlns:p14="http://schemas.microsoft.com/office/powerpoint/2010/main" xmlns="" val="66600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2000"/>
                                        <p:tgtEl>
                                          <p:spTgt spid="5">
                                            <p:txEl>
                                              <p:pRg st="1" end="1"/>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xEl>
                                              <p:pRg st="2" end="2"/>
                                            </p:txEl>
                                          </p:spTgt>
                                        </p:tgtEl>
                                        <p:attrNameLst>
                                          <p:attrName>style.visibility</p:attrName>
                                        </p:attrNameLst>
                                      </p:cBhvr>
                                      <p:to>
                                        <p:strVal val="visible"/>
                                      </p:to>
                                    </p:set>
                                    <p:animEffect transition="in" filter="fade">
                                      <p:cBhvr>
                                        <p:cTn id="10" dur="2000"/>
                                        <p:tgtEl>
                                          <p:spTgt spid="5">
                                            <p:txEl>
                                              <p:pRg st="2" end="2"/>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animEffect transition="in" filter="fade">
                                      <p:cBhvr>
                                        <p:cTn id="13" dur="2000"/>
                                        <p:tgtEl>
                                          <p:spTgt spid="5">
                                            <p:txEl>
                                              <p:pRg st="3" end="3"/>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5">
                                            <p:txEl>
                                              <p:pRg st="4" end="4"/>
                                            </p:txEl>
                                          </p:spTgt>
                                        </p:tgtEl>
                                        <p:attrNameLst>
                                          <p:attrName>style.visibility</p:attrName>
                                        </p:attrNameLst>
                                      </p:cBhvr>
                                      <p:to>
                                        <p:strVal val="visible"/>
                                      </p:to>
                                    </p:set>
                                    <p:animEffect transition="in" filter="fade">
                                      <p:cBhvr>
                                        <p:cTn id="16" dur="2000"/>
                                        <p:tgtEl>
                                          <p:spTgt spid="5">
                                            <p:txEl>
                                              <p:pRg st="4" end="4"/>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animEffect transition="in" filter="fade">
                                      <p:cBhvr>
                                        <p:cTn id="19" dur="2000"/>
                                        <p:tgtEl>
                                          <p:spTgt spid="5">
                                            <p:txEl>
                                              <p:pRg st="5" end="5"/>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5">
                                            <p:txEl>
                                              <p:pRg st="6" end="6"/>
                                            </p:txEl>
                                          </p:spTgt>
                                        </p:tgtEl>
                                        <p:attrNameLst>
                                          <p:attrName>style.visibility</p:attrName>
                                        </p:attrNameLst>
                                      </p:cBhvr>
                                      <p:to>
                                        <p:strVal val="visible"/>
                                      </p:to>
                                    </p:set>
                                    <p:animEffect transition="in" filter="fade">
                                      <p:cBhvr>
                                        <p:cTn id="22" dur="2000"/>
                                        <p:tgtEl>
                                          <p:spTgt spid="5">
                                            <p:txEl>
                                              <p:pRg st="6" end="6"/>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5">
                                            <p:txEl>
                                              <p:pRg st="7" end="7"/>
                                            </p:txEl>
                                          </p:spTgt>
                                        </p:tgtEl>
                                        <p:attrNameLst>
                                          <p:attrName>style.visibility</p:attrName>
                                        </p:attrNameLst>
                                      </p:cBhvr>
                                      <p:to>
                                        <p:strVal val="visible"/>
                                      </p:to>
                                    </p:set>
                                    <p:animEffect transition="in" filter="fade">
                                      <p:cBhvr>
                                        <p:cTn id="25" dur="2000"/>
                                        <p:tgtEl>
                                          <p:spTgt spid="5">
                                            <p:txEl>
                                              <p:pRg st="7" end="7"/>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5">
                                            <p:txEl>
                                              <p:pRg st="8" end="8"/>
                                            </p:txEl>
                                          </p:spTgt>
                                        </p:tgtEl>
                                        <p:attrNameLst>
                                          <p:attrName>style.visibility</p:attrName>
                                        </p:attrNameLst>
                                      </p:cBhvr>
                                      <p:to>
                                        <p:strVal val="visible"/>
                                      </p:to>
                                    </p:set>
                                    <p:animEffect transition="in" filter="fade">
                                      <p:cBhvr>
                                        <p:cTn id="28" dur="2000"/>
                                        <p:tgtEl>
                                          <p:spTgt spid="5">
                                            <p:txEl>
                                              <p:pRg st="8" end="8"/>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5">
                                            <p:txEl>
                                              <p:pRg st="9" end="9"/>
                                            </p:txEl>
                                          </p:spTgt>
                                        </p:tgtEl>
                                        <p:attrNameLst>
                                          <p:attrName>style.visibility</p:attrName>
                                        </p:attrNameLst>
                                      </p:cBhvr>
                                      <p:to>
                                        <p:strVal val="visible"/>
                                      </p:to>
                                    </p:set>
                                    <p:animEffect transition="in" filter="fade">
                                      <p:cBhvr>
                                        <p:cTn id="31" dur="2000"/>
                                        <p:tgtEl>
                                          <p:spTgt spid="5">
                                            <p:txEl>
                                              <p:pRg st="9" end="9"/>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5">
                                            <p:txEl>
                                              <p:pRg st="10" end="10"/>
                                            </p:txEl>
                                          </p:spTgt>
                                        </p:tgtEl>
                                        <p:attrNameLst>
                                          <p:attrName>style.visibility</p:attrName>
                                        </p:attrNameLst>
                                      </p:cBhvr>
                                      <p:to>
                                        <p:strVal val="visible"/>
                                      </p:to>
                                    </p:set>
                                    <p:animEffect transition="in" filter="fade">
                                      <p:cBhvr>
                                        <p:cTn id="34" dur="2000"/>
                                        <p:tgtEl>
                                          <p:spTgt spid="5">
                                            <p:txEl>
                                              <p:pRg st="10" end="10"/>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5">
                                            <p:txEl>
                                              <p:pRg st="11" end="11"/>
                                            </p:txEl>
                                          </p:spTgt>
                                        </p:tgtEl>
                                        <p:attrNameLst>
                                          <p:attrName>style.visibility</p:attrName>
                                        </p:attrNameLst>
                                      </p:cBhvr>
                                      <p:to>
                                        <p:strVal val="visible"/>
                                      </p:to>
                                    </p:set>
                                    <p:animEffect transition="in" filter="fade">
                                      <p:cBhvr>
                                        <p:cTn id="37" dur="2000"/>
                                        <p:tgtEl>
                                          <p:spTgt spid="5">
                                            <p:txEl>
                                              <p:pRg st="11" end="11"/>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5">
                                            <p:txEl>
                                              <p:pRg st="12" end="12"/>
                                            </p:txEl>
                                          </p:spTgt>
                                        </p:tgtEl>
                                        <p:attrNameLst>
                                          <p:attrName>style.visibility</p:attrName>
                                        </p:attrNameLst>
                                      </p:cBhvr>
                                      <p:to>
                                        <p:strVal val="visible"/>
                                      </p:to>
                                    </p:set>
                                    <p:animEffect transition="in" filter="fade">
                                      <p:cBhvr>
                                        <p:cTn id="40" dur="2000"/>
                                        <p:tgtEl>
                                          <p:spTgt spid="5">
                                            <p:txEl>
                                              <p:pRg st="12" end="12"/>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5">
                                            <p:txEl>
                                              <p:pRg st="13" end="13"/>
                                            </p:txEl>
                                          </p:spTgt>
                                        </p:tgtEl>
                                        <p:attrNameLst>
                                          <p:attrName>style.visibility</p:attrName>
                                        </p:attrNameLst>
                                      </p:cBhvr>
                                      <p:to>
                                        <p:strVal val="visible"/>
                                      </p:to>
                                    </p:set>
                                    <p:animEffect transition="in" filter="fade">
                                      <p:cBhvr>
                                        <p:cTn id="43" dur="2000"/>
                                        <p:tgtEl>
                                          <p:spTgt spid="5">
                                            <p:txEl>
                                              <p:pRg st="13" end="13"/>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5">
                                            <p:txEl>
                                              <p:pRg st="15" end="15"/>
                                            </p:txEl>
                                          </p:spTgt>
                                        </p:tgtEl>
                                        <p:attrNameLst>
                                          <p:attrName>style.visibility</p:attrName>
                                        </p:attrNameLst>
                                      </p:cBhvr>
                                      <p:to>
                                        <p:strVal val="visible"/>
                                      </p:to>
                                    </p:set>
                                    <p:animEffect transition="in" filter="fade">
                                      <p:cBhvr>
                                        <p:cTn id="48" dur="2000"/>
                                        <p:tgtEl>
                                          <p:spTgt spid="5">
                                            <p:txEl>
                                              <p:pRg st="15" end="15"/>
                                            </p:txEl>
                                          </p:spTgt>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5">
                                            <p:txEl>
                                              <p:pRg st="16" end="16"/>
                                            </p:txEl>
                                          </p:spTgt>
                                        </p:tgtEl>
                                        <p:attrNameLst>
                                          <p:attrName>style.visibility</p:attrName>
                                        </p:attrNameLst>
                                      </p:cBhvr>
                                      <p:to>
                                        <p:strVal val="visible"/>
                                      </p:to>
                                    </p:set>
                                    <p:animEffect transition="in" filter="fade">
                                      <p:cBhvr>
                                        <p:cTn id="51" dur="2000"/>
                                        <p:tgtEl>
                                          <p:spTgt spid="5">
                                            <p:txEl>
                                              <p:pRg st="16" end="16"/>
                                            </p:txEl>
                                          </p:spTgt>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5">
                                            <p:txEl>
                                              <p:pRg st="17" end="17"/>
                                            </p:txEl>
                                          </p:spTgt>
                                        </p:tgtEl>
                                        <p:attrNameLst>
                                          <p:attrName>style.visibility</p:attrName>
                                        </p:attrNameLst>
                                      </p:cBhvr>
                                      <p:to>
                                        <p:strVal val="visible"/>
                                      </p:to>
                                    </p:set>
                                    <p:animEffect transition="in" filter="fade">
                                      <p:cBhvr>
                                        <p:cTn id="54" dur="2000"/>
                                        <p:tgtEl>
                                          <p:spTgt spid="5">
                                            <p:txEl>
                                              <p:pRg st="17" end="17"/>
                                            </p:txEl>
                                          </p:spTgt>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5">
                                            <p:txEl>
                                              <p:pRg st="18" end="18"/>
                                            </p:txEl>
                                          </p:spTgt>
                                        </p:tgtEl>
                                        <p:attrNameLst>
                                          <p:attrName>style.visibility</p:attrName>
                                        </p:attrNameLst>
                                      </p:cBhvr>
                                      <p:to>
                                        <p:strVal val="visible"/>
                                      </p:to>
                                    </p:set>
                                    <p:animEffect transition="in" filter="fade">
                                      <p:cBhvr>
                                        <p:cTn id="57" dur="2000"/>
                                        <p:tgtEl>
                                          <p:spTgt spid="5">
                                            <p:txEl>
                                              <p:pRg st="18" end="1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
            <a:ext cx="7772400" cy="762000"/>
          </a:xfrm>
        </p:spPr>
        <p:txBody>
          <a:bodyPr>
            <a:normAutofit/>
          </a:bodyPr>
          <a:lstStyle/>
          <a:p>
            <a:r>
              <a:rPr lang="en-US" sz="2400" dirty="0" smtClean="0"/>
              <a:t>Student Debt – The Impact</a:t>
            </a:r>
            <a:endParaRPr lang="en-US" sz="2400" dirty="0"/>
          </a:p>
        </p:txBody>
      </p:sp>
      <p:grpSp>
        <p:nvGrpSpPr>
          <p:cNvPr id="3" name="Group 18"/>
          <p:cNvGrpSpPr/>
          <p:nvPr/>
        </p:nvGrpSpPr>
        <p:grpSpPr>
          <a:xfrm>
            <a:off x="152400" y="762000"/>
            <a:ext cx="8153400" cy="3809998"/>
            <a:chOff x="444910" y="3290298"/>
            <a:chExt cx="8318090" cy="2958102"/>
          </a:xfrm>
        </p:grpSpPr>
        <p:graphicFrame>
          <p:nvGraphicFramePr>
            <p:cNvPr id="4" name="Chart 3"/>
            <p:cNvGraphicFramePr/>
            <p:nvPr>
              <p:extLst>
                <p:ext uri="{D42A27DB-BD31-4B8C-83A1-F6EECF244321}">
                  <p14:modId xmlns:p14="http://schemas.microsoft.com/office/powerpoint/2010/main" xmlns="" val="2536580671"/>
                </p:ext>
              </p:extLst>
            </p:nvPr>
          </p:nvGraphicFramePr>
          <p:xfrm>
            <a:off x="533400" y="3733800"/>
            <a:ext cx="4053829" cy="2514600"/>
          </p:xfrm>
          <a:graphic>
            <a:graphicData uri="http://schemas.openxmlformats.org/drawingml/2006/chart">
              <c:chart xmlns:c="http://schemas.openxmlformats.org/drawingml/2006/chart" xmlns:r="http://schemas.openxmlformats.org/officeDocument/2006/relationships" r:id="rId3"/>
            </a:graphicData>
          </a:graphic>
        </p:graphicFrame>
        <p:sp>
          <p:nvSpPr>
            <p:cNvPr id="12" name="TextBox 11"/>
            <p:cNvSpPr txBox="1"/>
            <p:nvPr/>
          </p:nvSpPr>
          <p:spPr>
            <a:xfrm>
              <a:off x="444910" y="4512122"/>
              <a:ext cx="2786316" cy="645190"/>
            </a:xfrm>
            <a:prstGeom prst="rect">
              <a:avLst/>
            </a:prstGeom>
            <a:noFill/>
          </p:spPr>
          <p:txBody>
            <a:bodyPr wrap="square" rtlCol="0">
              <a:spAutoFit/>
            </a:bodyPr>
            <a:lstStyle/>
            <a:p>
              <a:pPr algn="ctr"/>
              <a:r>
                <a:rPr lang="en-US" sz="4800" b="1" spc="-300" dirty="0" smtClean="0">
                  <a:solidFill>
                    <a:srgbClr val="00765A"/>
                  </a:solidFill>
                </a:rPr>
                <a:t>1</a:t>
              </a:r>
              <a:r>
                <a:rPr lang="en-US" sz="4800" b="1" spc="-150" dirty="0" smtClean="0">
                  <a:solidFill>
                    <a:srgbClr val="00765A"/>
                  </a:solidFill>
                </a:rPr>
                <a:t>.4T</a:t>
              </a:r>
              <a:endParaRPr lang="en-US" sz="4800" b="1" spc="-150" dirty="0">
                <a:solidFill>
                  <a:srgbClr val="00765A"/>
                </a:solidFill>
              </a:endParaRPr>
            </a:p>
          </p:txBody>
        </p:sp>
        <p:sp>
          <p:nvSpPr>
            <p:cNvPr id="17" name="Rectangle 16"/>
            <p:cNvSpPr/>
            <p:nvPr/>
          </p:nvSpPr>
          <p:spPr>
            <a:xfrm>
              <a:off x="678127" y="3325646"/>
              <a:ext cx="8084873" cy="201300"/>
            </a:xfrm>
            <a:prstGeom prst="rect">
              <a:avLst/>
            </a:prstGeom>
            <a:solidFill>
              <a:schemeClr val="tx1">
                <a:lumMod val="60000"/>
                <a:lumOff val="4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TextBox 4"/>
            <p:cNvSpPr txBox="1"/>
            <p:nvPr/>
          </p:nvSpPr>
          <p:spPr>
            <a:xfrm>
              <a:off x="609600" y="3290298"/>
              <a:ext cx="8153400" cy="281972"/>
            </a:xfrm>
            <a:prstGeom prst="rect">
              <a:avLst/>
            </a:prstGeom>
            <a:noFill/>
          </p:spPr>
          <p:txBody>
            <a:bodyPr wrap="square" rtlCol="0">
              <a:spAutoFit/>
            </a:bodyPr>
            <a:lstStyle/>
            <a:p>
              <a:pPr algn="ctr">
                <a:lnSpc>
                  <a:spcPct val="110000"/>
                </a:lnSpc>
                <a:buClr>
                  <a:schemeClr val="accent6"/>
                </a:buClr>
                <a:buSzPct val="80000"/>
              </a:pPr>
              <a:r>
                <a:rPr lang="en-US" sz="1600" b="1" dirty="0" smtClean="0">
                  <a:solidFill>
                    <a:schemeClr val="bg1"/>
                  </a:solidFill>
                  <a:latin typeface="+mn-lt"/>
                </a:rPr>
                <a:t>• 400B 7.5% or higher        • 40% of U.S. Households</a:t>
              </a:r>
              <a:endParaRPr lang="en-US" sz="1600" b="1" dirty="0">
                <a:solidFill>
                  <a:schemeClr val="bg1"/>
                </a:solidFill>
                <a:latin typeface="+mn-lt"/>
              </a:endParaRPr>
            </a:p>
          </p:txBody>
        </p:sp>
      </p:grpSp>
      <p:graphicFrame>
        <p:nvGraphicFramePr>
          <p:cNvPr id="23" name="Table 22"/>
          <p:cNvGraphicFramePr>
            <a:graphicFrameLocks noGrp="1"/>
          </p:cNvGraphicFramePr>
          <p:nvPr>
            <p:extLst>
              <p:ext uri="{D42A27DB-BD31-4B8C-83A1-F6EECF244321}">
                <p14:modId xmlns:p14="http://schemas.microsoft.com/office/powerpoint/2010/main" xmlns="" val="381972047"/>
              </p:ext>
            </p:extLst>
          </p:nvPr>
        </p:nvGraphicFramePr>
        <p:xfrm>
          <a:off x="381000" y="4191000"/>
          <a:ext cx="7010400" cy="1920240"/>
        </p:xfrm>
        <a:graphic>
          <a:graphicData uri="http://schemas.openxmlformats.org/drawingml/2006/table">
            <a:tbl>
              <a:tblPr firstRow="1" bandRow="1">
                <a:tableStyleId>{5C22544A-7EE6-4342-B048-85BDC9FD1C3A}</a:tableStyleId>
              </a:tblPr>
              <a:tblGrid>
                <a:gridCol w="7010400"/>
              </a:tblGrid>
              <a:tr h="263092">
                <a:tc>
                  <a:txBody>
                    <a:bodyPr/>
                    <a:lstStyle/>
                    <a:p>
                      <a:pPr algn="r"/>
                      <a:r>
                        <a:rPr lang="en-US" sz="1600" dirty="0" smtClean="0">
                          <a:effectLst>
                            <a:outerShdw blurRad="38100" dist="38100" dir="2700000" algn="tl">
                              <a:srgbClr val="000000">
                                <a:alpha val="43137"/>
                              </a:srgbClr>
                            </a:outerShdw>
                          </a:effectLst>
                        </a:rPr>
                        <a:t>Home Ownership</a:t>
                      </a:r>
                      <a:endParaRPr lang="en-US" sz="1600" dirty="0">
                        <a:effectLst>
                          <a:outerShdw blurRad="38100" dist="38100" dir="2700000" algn="tl">
                            <a:srgbClr val="000000">
                              <a:alpha val="43137"/>
                            </a:srgbClr>
                          </a:outerShdw>
                        </a:effectLst>
                      </a:endParaRPr>
                    </a:p>
                  </a:txBody>
                  <a:tcPr/>
                </a:tc>
              </a:tr>
              <a:tr h="2703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rgbClr val="FF0000"/>
                          </a:solidFill>
                        </a:rPr>
                        <a:t>75% </a:t>
                      </a:r>
                      <a:r>
                        <a:rPr lang="en-US" sz="1400" dirty="0" smtClean="0"/>
                        <a:t>said student loan debt affected decision or ability to purchase a home</a:t>
                      </a:r>
                    </a:p>
                  </a:txBody>
                  <a:tcPr/>
                </a:tc>
              </a:tr>
              <a:tr h="263092">
                <a:tc>
                  <a:txBody>
                    <a:bodyPr/>
                    <a:lstStyle/>
                    <a:p>
                      <a:pPr algn="r"/>
                      <a:r>
                        <a:rPr lang="en-US" sz="1600" b="1" dirty="0" smtClean="0">
                          <a:solidFill>
                            <a:schemeClr val="bg1"/>
                          </a:solidFill>
                          <a:effectLst>
                            <a:outerShdw blurRad="38100" dist="38100" dir="2700000" algn="tl">
                              <a:srgbClr val="000000">
                                <a:alpha val="43137"/>
                              </a:srgbClr>
                            </a:outerShdw>
                          </a:effectLst>
                        </a:rPr>
                        <a:t>Children</a:t>
                      </a:r>
                      <a:endParaRPr lang="en-US" sz="1600" b="1" dirty="0">
                        <a:solidFill>
                          <a:schemeClr val="bg1"/>
                        </a:solidFill>
                        <a:effectLst>
                          <a:outerShdw blurRad="38100" dist="38100" dir="2700000" algn="tl">
                            <a:srgbClr val="000000">
                              <a:alpha val="43137"/>
                            </a:srgbClr>
                          </a:outerShdw>
                        </a:effectLst>
                      </a:endParaRPr>
                    </a:p>
                  </a:txBody>
                  <a:tcPr>
                    <a:solidFill>
                      <a:schemeClr val="accent1"/>
                    </a:solidFill>
                  </a:tcPr>
                </a:tc>
              </a:tr>
              <a:tr h="2703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rgbClr val="FF0000"/>
                          </a:solidFill>
                        </a:rPr>
                        <a:t>43% </a:t>
                      </a:r>
                      <a:r>
                        <a:rPr lang="en-US" sz="1400" dirty="0" smtClean="0"/>
                        <a:t>said student loans</a:t>
                      </a:r>
                      <a:r>
                        <a:rPr lang="en-US" sz="1400" baseline="0" dirty="0" smtClean="0"/>
                        <a:t> </a:t>
                      </a:r>
                      <a:r>
                        <a:rPr lang="en-US" sz="1400" dirty="0" smtClean="0"/>
                        <a:t>are delaying their decision to start a family</a:t>
                      </a:r>
                      <a:endParaRPr lang="en-US" sz="1400" dirty="0"/>
                    </a:p>
                  </a:txBody>
                  <a:tcPr/>
                </a:tc>
              </a:tr>
              <a:tr h="263092">
                <a:tc>
                  <a:txBody>
                    <a:bodyPr/>
                    <a:lstStyle/>
                    <a:p>
                      <a:pPr algn="r"/>
                      <a:r>
                        <a:rPr lang="en-US" sz="1600" b="1" dirty="0" smtClean="0">
                          <a:solidFill>
                            <a:schemeClr val="bg1"/>
                          </a:solidFill>
                          <a:effectLst>
                            <a:outerShdw blurRad="38100" dist="38100" dir="2700000" algn="tl">
                              <a:srgbClr val="000000">
                                <a:alpha val="43137"/>
                              </a:srgbClr>
                            </a:outerShdw>
                          </a:effectLst>
                        </a:rPr>
                        <a:t>Retirement</a:t>
                      </a:r>
                      <a:endParaRPr lang="en-US" sz="1600" b="1" dirty="0">
                        <a:solidFill>
                          <a:schemeClr val="bg1"/>
                        </a:solidFill>
                        <a:effectLst>
                          <a:outerShdw blurRad="38100" dist="38100" dir="2700000" algn="tl">
                            <a:srgbClr val="000000">
                              <a:alpha val="43137"/>
                            </a:srgbClr>
                          </a:outerShdw>
                        </a:effectLst>
                      </a:endParaRPr>
                    </a:p>
                  </a:txBody>
                  <a:tcPr>
                    <a:solidFill>
                      <a:schemeClr val="accent1"/>
                    </a:solidFill>
                  </a:tcPr>
                </a:tc>
              </a:tr>
              <a:tr h="2703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rgbClr val="FF0000"/>
                          </a:solidFill>
                        </a:rPr>
                        <a:t>73% </a:t>
                      </a:r>
                      <a:r>
                        <a:rPr lang="en-US" sz="1400" dirty="0" smtClean="0"/>
                        <a:t>said they have put off saving for retirement or other investments</a:t>
                      </a:r>
                      <a:endParaRPr lang="en-US" sz="1400" dirty="0"/>
                    </a:p>
                  </a:txBody>
                  <a:tcPr/>
                </a:tc>
              </a:tr>
            </a:tbl>
          </a:graphicData>
        </a:graphic>
      </p:graphicFrame>
      <p:pic>
        <p:nvPicPr>
          <p:cNvPr id="57346" name="Picture 2" descr="http://www.doctorhousingbubble.com/wp-content/uploads/2011/12/rising-student-debt.jpg"/>
          <p:cNvPicPr>
            <a:picLocks noChangeAspect="1" noChangeArrowheads="1"/>
          </p:cNvPicPr>
          <p:nvPr/>
        </p:nvPicPr>
        <p:blipFill>
          <a:blip r:embed="rId4" cstate="print"/>
          <a:srcRect/>
          <a:stretch>
            <a:fillRect/>
          </a:stretch>
        </p:blipFill>
        <p:spPr bwMode="auto">
          <a:xfrm>
            <a:off x="4343400" y="1447800"/>
            <a:ext cx="4343400" cy="2559503"/>
          </a:xfrm>
          <a:prstGeom prst="rect">
            <a:avLst/>
          </a:prstGeom>
          <a:noFill/>
        </p:spPr>
      </p:pic>
      <p:cxnSp>
        <p:nvCxnSpPr>
          <p:cNvPr id="14" name="Straight Connector 13"/>
          <p:cNvCxnSpPr/>
          <p:nvPr/>
        </p:nvCxnSpPr>
        <p:spPr bwMode="auto">
          <a:xfrm>
            <a:off x="609600" y="609600"/>
            <a:ext cx="8153400" cy="0"/>
          </a:xfrm>
          <a:prstGeom prst="line">
            <a:avLst/>
          </a:prstGeom>
          <a:solidFill>
            <a:schemeClr val="accent1"/>
          </a:solidFill>
          <a:ln w="28575" cap="flat" cmpd="sng" algn="ctr">
            <a:solidFill>
              <a:srgbClr val="00B050"/>
            </a:solidFill>
            <a:prstDash val="solid"/>
            <a:round/>
            <a:headEnd type="none" w="med" len="med"/>
            <a:tailEnd type="none" w="med" len="med"/>
          </a:ln>
          <a:effectLst/>
        </p:spPr>
      </p:cxnSp>
    </p:spTree>
    <p:extLst>
      <p:ext uri="{BB962C8B-B14F-4D97-AF65-F5344CB8AC3E}">
        <p14:creationId xmlns:p14="http://schemas.microsoft.com/office/powerpoint/2010/main" xmlns="" val="385103030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458200" cy="762000"/>
          </a:xfrm>
        </p:spPr>
        <p:txBody>
          <a:bodyPr>
            <a:normAutofit fontScale="90000"/>
          </a:bodyPr>
          <a:lstStyle/>
          <a:p>
            <a:r>
              <a:rPr lang="en-US" sz="2800" dirty="0" smtClean="0">
                <a:solidFill>
                  <a:schemeClr val="accent1"/>
                </a:solidFill>
              </a:rPr>
              <a:t>Managing Student Loan Debt - Helpful Resources</a:t>
            </a:r>
            <a:endParaRPr lang="en-US" sz="2800" dirty="0">
              <a:solidFill>
                <a:schemeClr val="accent1"/>
              </a:solidFill>
            </a:endParaRPr>
          </a:p>
        </p:txBody>
      </p:sp>
      <p:sp>
        <p:nvSpPr>
          <p:cNvPr id="3" name="Content Placeholder 2"/>
          <p:cNvSpPr>
            <a:spLocks noGrp="1"/>
          </p:cNvSpPr>
          <p:nvPr>
            <p:ph idx="1"/>
          </p:nvPr>
        </p:nvSpPr>
        <p:spPr>
          <a:xfrm>
            <a:off x="304800" y="914400"/>
            <a:ext cx="8839200" cy="5257800"/>
          </a:xfrm>
        </p:spPr>
        <p:txBody>
          <a:bodyPr>
            <a:normAutofit/>
          </a:bodyPr>
          <a:lstStyle/>
          <a:p>
            <a:pPr>
              <a:buNone/>
            </a:pPr>
            <a:r>
              <a:rPr lang="en-US" sz="1800" b="1" dirty="0" smtClean="0">
                <a:solidFill>
                  <a:schemeClr val="tx2"/>
                </a:solidFill>
              </a:rPr>
              <a:t>Federal Resources</a:t>
            </a:r>
          </a:p>
          <a:p>
            <a:pPr>
              <a:buNone/>
            </a:pPr>
            <a:r>
              <a:rPr lang="en-US" sz="1500" dirty="0" smtClean="0">
                <a:solidFill>
                  <a:srgbClr val="03202F"/>
                </a:solidFill>
              </a:rPr>
              <a:t>Federal Student Aid Information: </a:t>
            </a:r>
            <a:r>
              <a:rPr lang="en-US" sz="1500" dirty="0" smtClean="0">
                <a:solidFill>
                  <a:srgbClr val="03202F"/>
                </a:solidFill>
                <a:hlinkClick r:id="rId2"/>
              </a:rPr>
              <a:t>www.studentaid.ed.gov</a:t>
            </a:r>
            <a:r>
              <a:rPr lang="en-US" sz="1500" dirty="0" smtClean="0">
                <a:solidFill>
                  <a:srgbClr val="03202F"/>
                </a:solidFill>
              </a:rPr>
              <a:t> </a:t>
            </a:r>
          </a:p>
          <a:p>
            <a:pPr>
              <a:buNone/>
            </a:pPr>
            <a:r>
              <a:rPr lang="en-US" sz="1500" dirty="0" smtClean="0">
                <a:solidFill>
                  <a:srgbClr val="03202F"/>
                </a:solidFill>
              </a:rPr>
              <a:t>Federal Student Aid, Account Management: </a:t>
            </a:r>
            <a:r>
              <a:rPr lang="en-US" sz="1500" u="sng" dirty="0" smtClean="0">
                <a:solidFill>
                  <a:srgbClr val="03202F"/>
                </a:solidFill>
                <a:hlinkClick r:id="rId3"/>
              </a:rPr>
              <a:t>https://studentloans.gov/myDirectLoan/index.action</a:t>
            </a:r>
            <a:r>
              <a:rPr lang="en-US" sz="1500" dirty="0" smtClean="0">
                <a:solidFill>
                  <a:srgbClr val="03202F"/>
                </a:solidFill>
              </a:rPr>
              <a:t> </a:t>
            </a:r>
          </a:p>
          <a:p>
            <a:pPr>
              <a:buNone/>
            </a:pPr>
            <a:r>
              <a:rPr lang="en-US" sz="1500" dirty="0" smtClean="0">
                <a:solidFill>
                  <a:srgbClr val="03202F"/>
                </a:solidFill>
              </a:rPr>
              <a:t>National Student Loan Data System (NSLDS): </a:t>
            </a:r>
            <a:r>
              <a:rPr lang="en-US" sz="1500" u="sng" dirty="0" smtClean="0">
                <a:solidFill>
                  <a:srgbClr val="03202F"/>
                </a:solidFill>
                <a:hlinkClick r:id="rId4"/>
              </a:rPr>
              <a:t>https://www.nslds.ed.gov/nslds_SA/</a:t>
            </a:r>
            <a:endParaRPr lang="en-US" sz="1500" u="sng" dirty="0" smtClean="0">
              <a:solidFill>
                <a:srgbClr val="03202F"/>
              </a:solidFill>
            </a:endParaRPr>
          </a:p>
          <a:p>
            <a:pPr>
              <a:buNone/>
            </a:pPr>
            <a:r>
              <a:rPr lang="en-US" sz="1500" dirty="0" smtClean="0">
                <a:solidFill>
                  <a:srgbClr val="03202F"/>
                </a:solidFill>
              </a:rPr>
              <a:t>Federal Loan Consolidation Information: </a:t>
            </a:r>
            <a:r>
              <a:rPr lang="en-US" sz="1500" dirty="0" smtClean="0">
                <a:solidFill>
                  <a:srgbClr val="03202F"/>
                </a:solidFill>
                <a:hlinkClick r:id="rId5"/>
              </a:rPr>
              <a:t>www.studentloans.gov</a:t>
            </a:r>
            <a:endParaRPr lang="en-US" sz="1500" dirty="0" smtClean="0">
              <a:solidFill>
                <a:srgbClr val="03202F"/>
              </a:solidFill>
            </a:endParaRPr>
          </a:p>
          <a:p>
            <a:pPr>
              <a:buNone/>
            </a:pPr>
            <a:r>
              <a:rPr lang="en-US" sz="1500" dirty="0" smtClean="0">
                <a:solidFill>
                  <a:srgbClr val="03202F"/>
                </a:solidFill>
              </a:rPr>
              <a:t>Loan Consolidation/Repay  Information: </a:t>
            </a:r>
            <a:r>
              <a:rPr lang="en-US" sz="1500" dirty="0" smtClean="0">
                <a:solidFill>
                  <a:srgbClr val="03202F"/>
                </a:solidFill>
                <a:hlinkClick r:id="rId6"/>
              </a:rPr>
              <a:t>https://studentaid.ed.gov/sa/repay-loans </a:t>
            </a:r>
            <a:endParaRPr lang="en-US" sz="1500" dirty="0" smtClean="0">
              <a:solidFill>
                <a:srgbClr val="03202F"/>
              </a:solidFill>
            </a:endParaRPr>
          </a:p>
          <a:p>
            <a:pPr>
              <a:buNone/>
            </a:pPr>
            <a:r>
              <a:rPr lang="en-US" sz="1500" dirty="0" smtClean="0"/>
              <a:t>Federal Public Service Loan Forgiveness: </a:t>
            </a:r>
            <a:r>
              <a:rPr lang="en-US" sz="1500" u="sng" dirty="0" smtClean="0">
                <a:hlinkClick r:id="rId7"/>
              </a:rPr>
              <a:t>www.studentaid.gov/publicservice</a:t>
            </a:r>
            <a:endParaRPr lang="en-US" sz="1500" u="sng" dirty="0" smtClean="0"/>
          </a:p>
          <a:p>
            <a:pPr marL="0" indent="0">
              <a:buNone/>
            </a:pPr>
            <a:endParaRPr lang="en-US" sz="1600" dirty="0" smtClean="0">
              <a:solidFill>
                <a:srgbClr val="03202F"/>
              </a:solidFill>
            </a:endParaRPr>
          </a:p>
          <a:p>
            <a:pPr marL="0" indent="0">
              <a:buNone/>
            </a:pPr>
            <a:endParaRPr lang="en-US" sz="1400" dirty="0" smtClean="0">
              <a:solidFill>
                <a:srgbClr val="03202F"/>
              </a:solidFill>
            </a:endParaRPr>
          </a:p>
          <a:p>
            <a:pPr eaLnBrk="1" hangingPunct="1">
              <a:buNone/>
            </a:pPr>
            <a:endParaRPr lang="en-US" sz="1600" b="1" dirty="0" smtClean="0">
              <a:solidFill>
                <a:schemeClr val="tx2"/>
              </a:solidFill>
              <a:cs typeface="Trebuchet MS"/>
            </a:endParaRPr>
          </a:p>
          <a:p>
            <a:pPr eaLnBrk="1" hangingPunct="1">
              <a:buNone/>
            </a:pPr>
            <a:r>
              <a:rPr lang="en-US" sz="1800" b="1" dirty="0" smtClean="0">
                <a:solidFill>
                  <a:schemeClr val="tx2"/>
                </a:solidFill>
                <a:cs typeface="Trebuchet MS"/>
              </a:rPr>
              <a:t>Credit Score Resources</a:t>
            </a:r>
          </a:p>
          <a:p>
            <a:pPr eaLnBrk="1" hangingPunct="1">
              <a:buNone/>
            </a:pPr>
            <a:r>
              <a:rPr lang="en-US" sz="1600" dirty="0" smtClean="0">
                <a:cs typeface="Trebuchet MS"/>
              </a:rPr>
              <a:t>AnnualCreditReport.com or 1-877-322-8228</a:t>
            </a:r>
            <a:endParaRPr lang="en-US" sz="1600" dirty="0">
              <a:cs typeface="Trebuchet MS"/>
            </a:endParaRPr>
          </a:p>
          <a:p>
            <a:pPr eaLnBrk="1" hangingPunct="1">
              <a:buNone/>
            </a:pPr>
            <a:r>
              <a:rPr lang="en-US" sz="1600" dirty="0" smtClean="0">
                <a:cs typeface="Trebuchet MS"/>
              </a:rPr>
              <a:t>Equifax.com or 1-800-846-5279</a:t>
            </a:r>
          </a:p>
          <a:p>
            <a:pPr eaLnBrk="1" hangingPunct="1">
              <a:buNone/>
            </a:pPr>
            <a:r>
              <a:rPr lang="en-US" sz="1600" dirty="0" smtClean="0">
                <a:cs typeface="Trebuchet MS"/>
              </a:rPr>
              <a:t>Experian.com or 1-888-EXPERIAN (397-3742)</a:t>
            </a:r>
          </a:p>
          <a:p>
            <a:pPr eaLnBrk="1" hangingPunct="1">
              <a:buNone/>
            </a:pPr>
            <a:r>
              <a:rPr lang="en-US" sz="1600" dirty="0" smtClean="0">
                <a:cs typeface="Trebuchet MS"/>
              </a:rPr>
              <a:t>TransUnion.com or 1-800-888-4213</a:t>
            </a:r>
          </a:p>
          <a:p>
            <a:pPr eaLnBrk="1" hangingPunct="1">
              <a:buNone/>
            </a:pPr>
            <a:r>
              <a:rPr lang="en-US" sz="1600" dirty="0" smtClean="0">
                <a:cs typeface="Trebuchet MS"/>
              </a:rPr>
              <a:t>myFICO.com</a:t>
            </a:r>
          </a:p>
          <a:p>
            <a:endParaRPr lang="en-US" sz="1600" dirty="0" smtClean="0">
              <a:solidFill>
                <a:srgbClr val="03202F"/>
              </a:solidFill>
            </a:endParaRPr>
          </a:p>
          <a:p>
            <a:pPr>
              <a:buFont typeface="Arial" pitchFamily="34" charset="0"/>
              <a:buChar char="•"/>
            </a:pPr>
            <a:endParaRPr lang="en-US" sz="1600" dirty="0" smtClean="0">
              <a:solidFill>
                <a:srgbClr val="03202F"/>
              </a:solidFill>
            </a:endParaRPr>
          </a:p>
          <a:p>
            <a:endParaRPr lang="en-US" sz="1600" dirty="0" smtClean="0">
              <a:solidFill>
                <a:srgbClr val="03202F"/>
              </a:solidFill>
            </a:endParaRPr>
          </a:p>
          <a:p>
            <a:endParaRPr lang="en-US" sz="1600" dirty="0" smtClean="0">
              <a:solidFill>
                <a:srgbClr val="03202F"/>
              </a:solidFill>
            </a:endParaRPr>
          </a:p>
          <a:p>
            <a:pPr>
              <a:buFont typeface="Arial" pitchFamily="34" charset="0"/>
              <a:buChar char="•"/>
            </a:pPr>
            <a:endParaRPr lang="en-US" sz="1600" dirty="0" smtClean="0">
              <a:solidFill>
                <a:srgbClr val="03202F"/>
              </a:solidFill>
            </a:endParaRPr>
          </a:p>
          <a:p>
            <a:endParaRPr lang="en-US" sz="1600" dirty="0" smtClean="0">
              <a:solidFill>
                <a:srgbClr val="03202F"/>
              </a:solidFill>
            </a:endParaRPr>
          </a:p>
        </p:txBody>
      </p:sp>
      <p:cxnSp>
        <p:nvCxnSpPr>
          <p:cNvPr id="5" name="Straight Connector 4"/>
          <p:cNvCxnSpPr/>
          <p:nvPr/>
        </p:nvCxnSpPr>
        <p:spPr bwMode="auto">
          <a:xfrm>
            <a:off x="228600" y="762000"/>
            <a:ext cx="8153400" cy="0"/>
          </a:xfrm>
          <a:prstGeom prst="line">
            <a:avLst/>
          </a:prstGeom>
          <a:solidFill>
            <a:schemeClr val="accent1"/>
          </a:solidFill>
          <a:ln w="28575" cap="flat" cmpd="sng" algn="ctr">
            <a:solidFill>
              <a:schemeClr val="tx2"/>
            </a:solidFill>
            <a:prstDash val="solid"/>
            <a:round/>
            <a:headEnd type="none" w="med" len="med"/>
            <a:tailEnd type="none" w="med" len="med"/>
          </a:ln>
          <a:effectLst/>
        </p:spPr>
      </p:cxnSp>
    </p:spTree>
    <p:extLst>
      <p:ext uri="{BB962C8B-B14F-4D97-AF65-F5344CB8AC3E}">
        <p14:creationId xmlns:p14="http://schemas.microsoft.com/office/powerpoint/2010/main" xmlns="" val="27971113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915400" cy="762000"/>
          </a:xfrm>
          <a:noFill/>
          <a:ln w="9525">
            <a:noFill/>
            <a:miter lim="800000"/>
            <a:headEnd/>
            <a:tailEnd/>
          </a:ln>
        </p:spPr>
        <p:txBody>
          <a:bodyPr vert="horz" wrap="square" lIns="91440" tIns="45720" rIns="91440" bIns="45720" numCol="1" rtlCol="0" anchor="ctr" anchorCtr="0" compatLnSpc="1">
            <a:prstTxWarp prst="textNoShape">
              <a:avLst/>
            </a:prstTxWarp>
            <a:noAutofit/>
          </a:bodyPr>
          <a:lstStyle/>
          <a:p>
            <a:r>
              <a:rPr lang="en-US" sz="2400" b="0" dirty="0" smtClean="0"/>
              <a:t/>
            </a:r>
            <a:br>
              <a:rPr lang="en-US" sz="2400" b="0" dirty="0" smtClean="0"/>
            </a:br>
            <a:r>
              <a:rPr lang="en-US" sz="2400" b="0" dirty="0" smtClean="0"/>
              <a:t>Student Debt - Sources</a:t>
            </a:r>
            <a:br>
              <a:rPr lang="en-US" sz="2400" b="0" dirty="0" smtClean="0"/>
            </a:br>
            <a:endParaRPr lang="en-US" sz="2400" b="0" dirty="0" smtClean="0"/>
          </a:p>
        </p:txBody>
      </p:sp>
      <p:sp>
        <p:nvSpPr>
          <p:cNvPr id="3" name="Content Placeholder 2"/>
          <p:cNvSpPr>
            <a:spLocks noGrp="1"/>
          </p:cNvSpPr>
          <p:nvPr>
            <p:ph idx="1"/>
          </p:nvPr>
        </p:nvSpPr>
        <p:spPr>
          <a:xfrm>
            <a:off x="381000" y="1219200"/>
            <a:ext cx="8153400" cy="4419600"/>
          </a:xfrm>
        </p:spPr>
        <p:txBody>
          <a:bodyPr>
            <a:normAutofit fontScale="25000" lnSpcReduction="20000"/>
          </a:bodyPr>
          <a:lstStyle/>
          <a:p>
            <a:pPr>
              <a:buNone/>
            </a:pPr>
            <a:r>
              <a:rPr lang="en-US" sz="6400" b="1" dirty="0" smtClean="0">
                <a:solidFill>
                  <a:srgbClr val="03202F"/>
                </a:solidFill>
              </a:rPr>
              <a:t>Federal Loans </a:t>
            </a:r>
            <a:r>
              <a:rPr lang="en-US" sz="6400" dirty="0" smtClean="0">
                <a:solidFill>
                  <a:srgbClr val="03202F"/>
                </a:solidFill>
              </a:rPr>
              <a:t>represent 93% of outstanding student debt. </a:t>
            </a:r>
          </a:p>
          <a:p>
            <a:pPr lvl="1">
              <a:lnSpc>
                <a:spcPct val="210000"/>
              </a:lnSpc>
              <a:buNone/>
            </a:pPr>
            <a:endParaRPr lang="en-US" sz="5600" u="sng" dirty="0" smtClean="0">
              <a:solidFill>
                <a:srgbClr val="00B050"/>
              </a:solidFill>
            </a:endParaRPr>
          </a:p>
          <a:p>
            <a:pPr lvl="1">
              <a:lnSpc>
                <a:spcPct val="210000"/>
              </a:lnSpc>
              <a:buNone/>
            </a:pPr>
            <a:r>
              <a:rPr lang="en-US" sz="5600" dirty="0" smtClean="0">
                <a:solidFill>
                  <a:srgbClr val="00B050"/>
                </a:solidFill>
              </a:rPr>
              <a:t>Subsidized Stafford</a:t>
            </a:r>
          </a:p>
          <a:p>
            <a:pPr lvl="1">
              <a:lnSpc>
                <a:spcPct val="210000"/>
              </a:lnSpc>
              <a:buNone/>
            </a:pPr>
            <a:r>
              <a:rPr lang="en-US" sz="5600" dirty="0" smtClean="0">
                <a:solidFill>
                  <a:srgbClr val="00B050"/>
                </a:solidFill>
              </a:rPr>
              <a:t>Unsubsidized Stafford </a:t>
            </a:r>
          </a:p>
          <a:p>
            <a:pPr lvl="1">
              <a:lnSpc>
                <a:spcPct val="210000"/>
              </a:lnSpc>
              <a:buNone/>
            </a:pPr>
            <a:r>
              <a:rPr lang="en-US" sz="5600" dirty="0" smtClean="0">
                <a:solidFill>
                  <a:srgbClr val="00B050"/>
                </a:solidFill>
              </a:rPr>
              <a:t>Federal Perkins Loan</a:t>
            </a:r>
          </a:p>
          <a:p>
            <a:pPr lvl="1">
              <a:lnSpc>
                <a:spcPct val="210000"/>
              </a:lnSpc>
              <a:buNone/>
            </a:pPr>
            <a:r>
              <a:rPr lang="en-US" sz="5600" dirty="0" smtClean="0">
                <a:solidFill>
                  <a:srgbClr val="00B050"/>
                </a:solidFill>
              </a:rPr>
              <a:t>Grad PLUS/Parent PLUS</a:t>
            </a:r>
          </a:p>
          <a:p>
            <a:pPr lvl="1">
              <a:lnSpc>
                <a:spcPct val="210000"/>
              </a:lnSpc>
              <a:buNone/>
            </a:pPr>
            <a:r>
              <a:rPr lang="en-US" sz="5600" dirty="0" smtClean="0">
                <a:solidFill>
                  <a:srgbClr val="00B050"/>
                </a:solidFill>
              </a:rPr>
              <a:t>Direct Consolidation Loan</a:t>
            </a:r>
          </a:p>
          <a:p>
            <a:pPr lvl="1"/>
            <a:endParaRPr lang="en-US" dirty="0" smtClean="0">
              <a:solidFill>
                <a:srgbClr val="03202F"/>
              </a:solidFill>
            </a:endParaRPr>
          </a:p>
          <a:p>
            <a:pPr marL="0" indent="0">
              <a:buNone/>
            </a:pPr>
            <a:endParaRPr lang="en-US" sz="1800" b="1" dirty="0" smtClean="0">
              <a:solidFill>
                <a:srgbClr val="03202F"/>
              </a:solidFill>
            </a:endParaRPr>
          </a:p>
          <a:p>
            <a:pPr marL="0" indent="0">
              <a:buNone/>
            </a:pPr>
            <a:endParaRPr lang="en-US" sz="1800" b="1" dirty="0" smtClean="0">
              <a:solidFill>
                <a:srgbClr val="03202F"/>
              </a:solidFill>
            </a:endParaRPr>
          </a:p>
          <a:p>
            <a:pPr marL="0" indent="0">
              <a:buNone/>
            </a:pPr>
            <a:endParaRPr lang="en-US" sz="1800" b="1" dirty="0" smtClean="0">
              <a:solidFill>
                <a:srgbClr val="03202F"/>
              </a:solidFill>
            </a:endParaRPr>
          </a:p>
          <a:p>
            <a:pPr marL="0" indent="0">
              <a:buNone/>
            </a:pPr>
            <a:endParaRPr lang="en-US" sz="4500" b="1" dirty="0" smtClean="0">
              <a:solidFill>
                <a:srgbClr val="03202F"/>
              </a:solidFill>
            </a:endParaRPr>
          </a:p>
          <a:p>
            <a:pPr marL="0" indent="0">
              <a:buNone/>
            </a:pPr>
            <a:endParaRPr lang="en-US" sz="4500" b="1" dirty="0">
              <a:solidFill>
                <a:srgbClr val="03202F"/>
              </a:solidFill>
            </a:endParaRPr>
          </a:p>
          <a:p>
            <a:pPr marL="0" indent="0">
              <a:buNone/>
            </a:pPr>
            <a:r>
              <a:rPr lang="en-US" sz="6400" b="1" dirty="0" smtClean="0">
                <a:solidFill>
                  <a:srgbClr val="03202F"/>
                </a:solidFill>
              </a:rPr>
              <a:t>Private </a:t>
            </a:r>
            <a:r>
              <a:rPr lang="en-US" sz="6400" b="1" dirty="0">
                <a:solidFill>
                  <a:srgbClr val="03202F"/>
                </a:solidFill>
              </a:rPr>
              <a:t>Loans </a:t>
            </a:r>
            <a:r>
              <a:rPr lang="en-US" sz="6400" dirty="0">
                <a:solidFill>
                  <a:srgbClr val="03202F"/>
                </a:solidFill>
              </a:rPr>
              <a:t>are typically used once the above listed options have been exhausted. They are based on income and credit, and may require a co-signer.</a:t>
            </a:r>
          </a:p>
          <a:p>
            <a:pPr>
              <a:buFont typeface="Arial" pitchFamily="34" charset="0"/>
              <a:buChar char="•"/>
            </a:pPr>
            <a:endParaRPr lang="en-US" dirty="0" smtClean="0">
              <a:solidFill>
                <a:srgbClr val="03202F"/>
              </a:solidFill>
            </a:endParaRPr>
          </a:p>
        </p:txBody>
      </p:sp>
      <p:cxnSp>
        <p:nvCxnSpPr>
          <p:cNvPr id="7" name="Straight Connector 6"/>
          <p:cNvCxnSpPr/>
          <p:nvPr/>
        </p:nvCxnSpPr>
        <p:spPr bwMode="auto">
          <a:xfrm>
            <a:off x="609600" y="838200"/>
            <a:ext cx="8153400" cy="0"/>
          </a:xfrm>
          <a:prstGeom prst="line">
            <a:avLst/>
          </a:prstGeom>
          <a:solidFill>
            <a:schemeClr val="accent1"/>
          </a:solidFill>
          <a:ln w="28575" cap="flat" cmpd="sng" algn="ctr">
            <a:solidFill>
              <a:srgbClr val="00B050"/>
            </a:solidFill>
            <a:prstDash val="solid"/>
            <a:round/>
            <a:headEnd type="none" w="med" len="med"/>
            <a:tailEnd type="none" w="med" len="med"/>
          </a:ln>
          <a:effectLst/>
        </p:spPr>
      </p:cxnSp>
      <p:pic>
        <p:nvPicPr>
          <p:cNvPr id="6146" name="Picture 2" descr="budget"/>
          <p:cNvPicPr>
            <a:picLocks noChangeAspect="1" noChangeArrowheads="1"/>
          </p:cNvPicPr>
          <p:nvPr/>
        </p:nvPicPr>
        <p:blipFill>
          <a:blip r:embed="rId2" cstate="print"/>
          <a:srcRect/>
          <a:stretch>
            <a:fillRect/>
          </a:stretch>
        </p:blipFill>
        <p:spPr bwMode="auto">
          <a:xfrm>
            <a:off x="4191000" y="1676400"/>
            <a:ext cx="3677920" cy="2438400"/>
          </a:xfrm>
          <a:prstGeom prst="rect">
            <a:avLst/>
          </a:prstGeom>
          <a:noFill/>
          <a:effectLst>
            <a:softEdge rad="63500"/>
          </a:effectLst>
        </p:spPr>
      </p:pic>
    </p:spTree>
    <p:extLst>
      <p:ext uri="{BB962C8B-B14F-4D97-AF65-F5344CB8AC3E}">
        <p14:creationId xmlns:p14="http://schemas.microsoft.com/office/powerpoint/2010/main" xmlns="" val="661563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2000"/>
                                        <p:tgtEl>
                                          <p:spTgt spid="3">
                                            <p:txEl>
                                              <p:pRg st="2" end="2"/>
                                            </p:txEl>
                                          </p:spTgt>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2000"/>
                                        <p:tgtEl>
                                          <p:spTgt spid="3">
                                            <p:txEl>
                                              <p:pRg st="3" end="3"/>
                                            </p:txEl>
                                          </p:spTgt>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fade">
                                      <p:cBhvr>
                                        <p:cTn id="20" dur="2000"/>
                                        <p:tgtEl>
                                          <p:spTgt spid="3">
                                            <p:txEl>
                                              <p:pRg st="5" end="5"/>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fade">
                                      <p:cBhvr>
                                        <p:cTn id="23" dur="2000"/>
                                        <p:tgtEl>
                                          <p:spTgt spid="3">
                                            <p:txEl>
                                              <p:pRg st="6" end="6"/>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13" end="13"/>
                                            </p:txEl>
                                          </p:spTgt>
                                        </p:tgtEl>
                                        <p:attrNameLst>
                                          <p:attrName>style.visibility</p:attrName>
                                        </p:attrNameLst>
                                      </p:cBhvr>
                                      <p:to>
                                        <p:strVal val="visible"/>
                                      </p:to>
                                    </p:set>
                                    <p:animEffect transition="in" filter="fade">
                                      <p:cBhvr>
                                        <p:cTn id="28" dur="20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762000"/>
          </a:xfrm>
        </p:spPr>
        <p:txBody>
          <a:bodyPr>
            <a:normAutofit/>
          </a:bodyPr>
          <a:lstStyle/>
          <a:p>
            <a:r>
              <a:rPr lang="en-US" sz="2400" dirty="0" smtClean="0"/>
              <a:t>Options for Student Loan Consolidation &amp; Refinancing</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198225307"/>
              </p:ext>
            </p:extLst>
          </p:nvPr>
        </p:nvGraphicFramePr>
        <p:xfrm>
          <a:off x="152400" y="1524000"/>
          <a:ext cx="8839200" cy="472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Straight Connector 5"/>
          <p:cNvCxnSpPr/>
          <p:nvPr/>
        </p:nvCxnSpPr>
        <p:spPr bwMode="auto">
          <a:xfrm>
            <a:off x="457200" y="1066800"/>
            <a:ext cx="8153400" cy="0"/>
          </a:xfrm>
          <a:prstGeom prst="line">
            <a:avLst/>
          </a:prstGeom>
          <a:solidFill>
            <a:schemeClr val="accent1"/>
          </a:solidFill>
          <a:ln w="28575" cap="flat" cmpd="sng" algn="ctr">
            <a:solidFill>
              <a:srgbClr val="00B050"/>
            </a:solidFill>
            <a:prstDash val="solid"/>
            <a:round/>
            <a:headEnd type="none" w="med" len="med"/>
            <a:tailEnd type="none" w="med" len="med"/>
          </a:ln>
          <a:effectLst/>
        </p:spPr>
      </p:cxnSp>
    </p:spTree>
    <p:extLst>
      <p:ext uri="{BB962C8B-B14F-4D97-AF65-F5344CB8AC3E}">
        <p14:creationId xmlns:p14="http://schemas.microsoft.com/office/powerpoint/2010/main" xmlns="" val="4054762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graphicEl>
                                              <a:dgm id="{67513F84-46F7-433F-AD0C-BB3486D89D20}"/>
                                            </p:graphicEl>
                                          </p:spTgt>
                                        </p:tgtEl>
                                        <p:attrNameLst>
                                          <p:attrName>style.visibility</p:attrName>
                                        </p:attrNameLst>
                                      </p:cBhvr>
                                      <p:to>
                                        <p:strVal val="visible"/>
                                      </p:to>
                                    </p:set>
                                    <p:animEffect transition="in" filter="fade">
                                      <p:cBhvr>
                                        <p:cTn id="7" dur="2000"/>
                                        <p:tgtEl>
                                          <p:spTgt spid="4">
                                            <p:graphicEl>
                                              <a:dgm id="{67513F84-46F7-433F-AD0C-BB3486D89D20}"/>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graphicEl>
                                              <a:dgm id="{3E6E32FA-C58A-486A-8306-1E8E2A9BB8AE}"/>
                                            </p:graphicEl>
                                          </p:spTgt>
                                        </p:tgtEl>
                                        <p:attrNameLst>
                                          <p:attrName>style.visibility</p:attrName>
                                        </p:attrNameLst>
                                      </p:cBhvr>
                                      <p:to>
                                        <p:strVal val="visible"/>
                                      </p:to>
                                    </p:set>
                                    <p:animEffect transition="in" filter="fade">
                                      <p:cBhvr>
                                        <p:cTn id="12" dur="2000"/>
                                        <p:tgtEl>
                                          <p:spTgt spid="4">
                                            <p:graphicEl>
                                              <a:dgm id="{3E6E32FA-C58A-486A-8306-1E8E2A9BB8AE}"/>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graphicEl>
                                              <a:dgm id="{6F849587-233C-4265-BBAE-CA0AF68A0F51}"/>
                                            </p:graphicEl>
                                          </p:spTgt>
                                        </p:tgtEl>
                                        <p:attrNameLst>
                                          <p:attrName>style.visibility</p:attrName>
                                        </p:attrNameLst>
                                      </p:cBhvr>
                                      <p:to>
                                        <p:strVal val="visible"/>
                                      </p:to>
                                    </p:set>
                                    <p:animEffect transition="in" filter="fade">
                                      <p:cBhvr>
                                        <p:cTn id="17" dur="2000"/>
                                        <p:tgtEl>
                                          <p:spTgt spid="4">
                                            <p:graphicEl>
                                              <a:dgm id="{6F849587-233C-4265-BBAE-CA0AF68A0F51}"/>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graphicEl>
                                              <a:dgm id="{E6AAA3DB-CBF9-4851-BB08-8ED154B50C2B}"/>
                                            </p:graphicEl>
                                          </p:spTgt>
                                        </p:tgtEl>
                                        <p:attrNameLst>
                                          <p:attrName>style.visibility</p:attrName>
                                        </p:attrNameLst>
                                      </p:cBhvr>
                                      <p:to>
                                        <p:strVal val="visible"/>
                                      </p:to>
                                    </p:set>
                                    <p:animEffect transition="in" filter="fade">
                                      <p:cBhvr>
                                        <p:cTn id="22" dur="2000"/>
                                        <p:tgtEl>
                                          <p:spTgt spid="4">
                                            <p:graphicEl>
                                              <a:dgm id="{E6AAA3DB-CBF9-4851-BB08-8ED154B50C2B}"/>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graphicEl>
                                              <a:dgm id="{43D8A2D3-A5F5-451C-B1A4-8D0D28638AA0}"/>
                                            </p:graphicEl>
                                          </p:spTgt>
                                        </p:tgtEl>
                                        <p:attrNameLst>
                                          <p:attrName>style.visibility</p:attrName>
                                        </p:attrNameLst>
                                      </p:cBhvr>
                                      <p:to>
                                        <p:strVal val="visible"/>
                                      </p:to>
                                    </p:set>
                                    <p:animEffect transition="in" filter="fade">
                                      <p:cBhvr>
                                        <p:cTn id="27" dur="2000"/>
                                        <p:tgtEl>
                                          <p:spTgt spid="4">
                                            <p:graphicEl>
                                              <a:dgm id="{43D8A2D3-A5F5-451C-B1A4-8D0D28638AA0}"/>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graphicEl>
                                              <a:dgm id="{7E27E7C5-3205-4AA0-B9B1-4D6B94FBBBDB}"/>
                                            </p:graphicEl>
                                          </p:spTgt>
                                        </p:tgtEl>
                                        <p:attrNameLst>
                                          <p:attrName>style.visibility</p:attrName>
                                        </p:attrNameLst>
                                      </p:cBhvr>
                                      <p:to>
                                        <p:strVal val="visible"/>
                                      </p:to>
                                    </p:set>
                                    <p:animEffect transition="in" filter="fade">
                                      <p:cBhvr>
                                        <p:cTn id="32" dur="2000"/>
                                        <p:tgtEl>
                                          <p:spTgt spid="4">
                                            <p:graphicEl>
                                              <a:dgm id="{7E27E7C5-3205-4AA0-B9B1-4D6B94FBBBDB}"/>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914399"/>
          </a:xfrm>
        </p:spPr>
        <p:txBody>
          <a:bodyPr>
            <a:normAutofit/>
          </a:bodyPr>
          <a:lstStyle/>
          <a:p>
            <a:r>
              <a:rPr lang="en-US" sz="2400" b="0" dirty="0" smtClean="0">
                <a:solidFill>
                  <a:srgbClr val="007E39"/>
                </a:solidFill>
              </a:rPr>
              <a:t>  </a:t>
            </a:r>
            <a:r>
              <a:rPr lang="en-US" sz="2400" dirty="0" smtClean="0"/>
              <a:t>Federal Loan Consolidation vs Private Loan Refinance</a:t>
            </a:r>
            <a:r>
              <a:rPr lang="en-US" sz="2400" b="0" dirty="0" smtClean="0">
                <a:solidFill>
                  <a:schemeClr val="tx1"/>
                </a:solidFill>
              </a:rPr>
              <a:t/>
            </a:r>
            <a:br>
              <a:rPr lang="en-US" sz="2400" b="0" dirty="0" smtClean="0">
                <a:solidFill>
                  <a:schemeClr val="tx1"/>
                </a:solidFill>
              </a:rPr>
            </a:br>
            <a:endParaRPr lang="en-US" sz="2400" b="0" dirty="0">
              <a:solidFill>
                <a:schemeClr val="tx1"/>
              </a:solidFill>
            </a:endParaRPr>
          </a:p>
        </p:txBody>
      </p:sp>
      <p:sp>
        <p:nvSpPr>
          <p:cNvPr id="3" name="Content Placeholder 2"/>
          <p:cNvSpPr>
            <a:spLocks noGrp="1"/>
          </p:cNvSpPr>
          <p:nvPr>
            <p:ph idx="1"/>
          </p:nvPr>
        </p:nvSpPr>
        <p:spPr>
          <a:xfrm>
            <a:off x="381000" y="1143001"/>
            <a:ext cx="8229599" cy="4343400"/>
          </a:xfrm>
        </p:spPr>
        <p:txBody>
          <a:bodyPr>
            <a:normAutofit lnSpcReduction="10000"/>
          </a:bodyPr>
          <a:lstStyle/>
          <a:p>
            <a:pPr>
              <a:buNone/>
            </a:pPr>
            <a:r>
              <a:rPr lang="en-US" sz="1800" b="1" dirty="0" smtClean="0">
                <a:solidFill>
                  <a:schemeClr val="tx2"/>
                </a:solidFill>
              </a:rPr>
              <a:t>Federal Student Loan Consolidation</a:t>
            </a:r>
          </a:p>
          <a:p>
            <a:pPr>
              <a:buNone/>
            </a:pPr>
            <a:endParaRPr lang="en-US" sz="1800" b="1" dirty="0" smtClean="0">
              <a:solidFill>
                <a:schemeClr val="tx2"/>
              </a:solidFill>
            </a:endParaRPr>
          </a:p>
          <a:p>
            <a:pPr lvl="1">
              <a:buFont typeface="Arial" pitchFamily="34" charset="0"/>
              <a:buChar char="•"/>
            </a:pPr>
            <a:r>
              <a:rPr lang="en-US" sz="1400" dirty="0" smtClean="0"/>
              <a:t>Can only consolidate Federal student loans</a:t>
            </a:r>
          </a:p>
          <a:p>
            <a:pPr lvl="1">
              <a:buFont typeface="Arial" pitchFamily="34" charset="0"/>
              <a:buChar char="•"/>
            </a:pPr>
            <a:r>
              <a:rPr lang="en-US" sz="1400" dirty="0" smtClean="0"/>
              <a:t>Fixed interest rate calculated using the weighted average of consolidated loans rounded up to the next 1/8%</a:t>
            </a:r>
          </a:p>
          <a:p>
            <a:pPr lvl="1">
              <a:buFont typeface="Arial" pitchFamily="34" charset="0"/>
              <a:buChar char="•"/>
            </a:pPr>
            <a:r>
              <a:rPr lang="en-US" sz="1400" dirty="0" smtClean="0"/>
              <a:t>10 – 30 year repayment</a:t>
            </a:r>
          </a:p>
          <a:p>
            <a:pPr lvl="1">
              <a:buFont typeface="Arial" pitchFamily="34" charset="0"/>
              <a:buChar char="•"/>
            </a:pPr>
            <a:r>
              <a:rPr lang="en-US" sz="1400" dirty="0" smtClean="0"/>
              <a:t>Adjusted and income based repayment options</a:t>
            </a:r>
          </a:p>
          <a:p>
            <a:pPr lvl="1">
              <a:buFont typeface="Arial" pitchFamily="34" charset="0"/>
              <a:buChar char="•"/>
            </a:pPr>
            <a:r>
              <a:rPr lang="en-US" sz="1400" dirty="0" smtClean="0"/>
              <a:t>Deferment &amp; Forgiveness options</a:t>
            </a:r>
          </a:p>
          <a:p>
            <a:pPr lvl="1">
              <a:buFont typeface="Arial" pitchFamily="34" charset="0"/>
              <a:buChar char="•"/>
            </a:pPr>
            <a:r>
              <a:rPr lang="en-US" sz="1400" dirty="0" smtClean="0"/>
              <a:t>No credit approval needed</a:t>
            </a:r>
          </a:p>
          <a:p>
            <a:pPr>
              <a:buFont typeface="Arial" pitchFamily="34" charset="0"/>
              <a:buChar char="•"/>
            </a:pPr>
            <a:endParaRPr lang="en-US" sz="1600" dirty="0" smtClean="0"/>
          </a:p>
          <a:p>
            <a:pPr>
              <a:buNone/>
            </a:pPr>
            <a:r>
              <a:rPr lang="en-US" sz="1800" b="1" dirty="0" smtClean="0">
                <a:solidFill>
                  <a:schemeClr val="accent1"/>
                </a:solidFill>
              </a:rPr>
              <a:t>Private Student Loan Refinance</a:t>
            </a:r>
          </a:p>
          <a:p>
            <a:pPr>
              <a:buNone/>
            </a:pPr>
            <a:endParaRPr lang="en-US" sz="1800" b="1" dirty="0" smtClean="0">
              <a:solidFill>
                <a:schemeClr val="accent1"/>
              </a:solidFill>
            </a:endParaRPr>
          </a:p>
          <a:p>
            <a:pPr lvl="1">
              <a:buFont typeface="Arial" pitchFamily="34" charset="0"/>
              <a:buChar char="•"/>
            </a:pPr>
            <a:r>
              <a:rPr lang="en-US" sz="1400" dirty="0" smtClean="0"/>
              <a:t>Credit approval required</a:t>
            </a:r>
          </a:p>
          <a:p>
            <a:pPr lvl="1">
              <a:buFont typeface="Arial" pitchFamily="34" charset="0"/>
              <a:buChar char="•"/>
            </a:pPr>
            <a:r>
              <a:rPr lang="en-US" sz="1400" dirty="0" smtClean="0"/>
              <a:t>Choice of fixed or variable interest rates (varies by lender)</a:t>
            </a:r>
          </a:p>
          <a:p>
            <a:pPr lvl="1">
              <a:buFont typeface="Arial" pitchFamily="34" charset="0"/>
              <a:buChar char="•"/>
            </a:pPr>
            <a:r>
              <a:rPr lang="en-US" sz="1400" dirty="0" smtClean="0"/>
              <a:t>Change terms (extend or shorten repayment)</a:t>
            </a:r>
          </a:p>
          <a:p>
            <a:pPr lvl="1">
              <a:buFont typeface="Arial" pitchFamily="34" charset="0"/>
              <a:buChar char="•"/>
            </a:pPr>
            <a:r>
              <a:rPr lang="en-US" sz="1400" dirty="0" smtClean="0"/>
              <a:t>Option for multiple loans – both private student loans and federal loans</a:t>
            </a:r>
          </a:p>
          <a:p>
            <a:pPr lvl="1">
              <a:buFont typeface="Arial" pitchFamily="34" charset="0"/>
              <a:buChar char="•"/>
            </a:pPr>
            <a:r>
              <a:rPr lang="en-US" sz="1400" dirty="0" smtClean="0"/>
              <a:t>Change in interest rate and/or loan term can lower the overall cost of loan</a:t>
            </a:r>
          </a:p>
          <a:p>
            <a:endParaRPr lang="en-US" dirty="0"/>
          </a:p>
        </p:txBody>
      </p:sp>
      <p:cxnSp>
        <p:nvCxnSpPr>
          <p:cNvPr id="4" name="Straight Connector 3"/>
          <p:cNvCxnSpPr/>
          <p:nvPr/>
        </p:nvCxnSpPr>
        <p:spPr bwMode="auto">
          <a:xfrm>
            <a:off x="228600" y="838200"/>
            <a:ext cx="8534400" cy="0"/>
          </a:xfrm>
          <a:prstGeom prst="line">
            <a:avLst/>
          </a:prstGeom>
          <a:solidFill>
            <a:schemeClr val="accent1"/>
          </a:solidFill>
          <a:ln w="28575" cap="flat" cmpd="sng" algn="ctr">
            <a:solidFill>
              <a:srgbClr val="00B050"/>
            </a:solidFill>
            <a:prstDash val="solid"/>
            <a:round/>
            <a:headEnd type="none" w="med" len="med"/>
            <a:tailEnd type="none" w="med" len="med"/>
          </a:ln>
          <a:effectLst/>
        </p:spPr>
      </p:cxnSp>
      <p:sp>
        <p:nvSpPr>
          <p:cNvPr id="6" name="TextBox 5"/>
          <p:cNvSpPr txBox="1"/>
          <p:nvPr/>
        </p:nvSpPr>
        <p:spPr>
          <a:xfrm>
            <a:off x="457200" y="5943600"/>
            <a:ext cx="5791200" cy="553998"/>
          </a:xfrm>
          <a:prstGeom prst="rect">
            <a:avLst/>
          </a:prstGeom>
          <a:noFill/>
        </p:spPr>
        <p:txBody>
          <a:bodyPr wrap="square" rtlCol="0">
            <a:spAutoFit/>
          </a:bodyPr>
          <a:lstStyle/>
          <a:p>
            <a:r>
              <a:rPr lang="en-US" sz="1000" dirty="0" smtClean="0"/>
              <a:t>*</a:t>
            </a:r>
            <a:r>
              <a:rPr lang="en-US" sz="1200" i="1" dirty="0" smtClean="0"/>
              <a:t>Federal Loan Consolidation information can be found at</a:t>
            </a:r>
            <a:r>
              <a:rPr lang="en-US" sz="1200" dirty="0" smtClean="0"/>
              <a:t> </a:t>
            </a:r>
            <a:r>
              <a:rPr lang="en-US" sz="1200" dirty="0" smtClean="0">
                <a:hlinkClick r:id="rId2"/>
              </a:rPr>
              <a:t>www.studentloans.gov</a:t>
            </a:r>
            <a:endParaRPr lang="en-US" sz="1200" dirty="0" smtClean="0"/>
          </a:p>
          <a:p>
            <a:endParaRPr lang="en-US" dirty="0"/>
          </a:p>
        </p:txBody>
      </p:sp>
    </p:spTree>
    <p:extLst>
      <p:ext uri="{BB962C8B-B14F-4D97-AF65-F5344CB8AC3E}">
        <p14:creationId xmlns:p14="http://schemas.microsoft.com/office/powerpoint/2010/main" xmlns="" val="1658526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2000"/>
                                        <p:tgtEl>
                                          <p:spTgt spid="3">
                                            <p:txEl>
                                              <p:pRg st="2" end="2"/>
                                            </p:txEl>
                                          </p:spTgt>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2000"/>
                                        <p:tgtEl>
                                          <p:spTgt spid="3">
                                            <p:txEl>
                                              <p:pRg st="3" end="3"/>
                                            </p:txEl>
                                          </p:spTgt>
                                        </p:tgtEl>
                                      </p:cBhvr>
                                    </p:animEffect>
                                  </p:childTnLst>
                                </p:cTn>
                              </p:par>
                            </p:childTnLst>
                          </p:cTn>
                        </p:par>
                        <p:par>
                          <p:cTn id="16" fill="hold">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2000"/>
                                        <p:tgtEl>
                                          <p:spTgt spid="3">
                                            <p:txEl>
                                              <p:pRg st="4" end="4"/>
                                            </p:txEl>
                                          </p:spTgt>
                                        </p:tgtEl>
                                      </p:cBhvr>
                                    </p:animEffect>
                                  </p:childTnLst>
                                </p:cTn>
                              </p:par>
                            </p:childTnLst>
                          </p:cTn>
                        </p:par>
                        <p:par>
                          <p:cTn id="20" fill="hold">
                            <p:stCondLst>
                              <p:cond delay="8000"/>
                            </p:stCondLst>
                            <p:childTnLst>
                              <p:par>
                                <p:cTn id="21" presetID="10" presetClass="entr" presetSubtype="0" fill="hold" grpId="0" nodeType="after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fade">
                                      <p:cBhvr>
                                        <p:cTn id="23" dur="2000"/>
                                        <p:tgtEl>
                                          <p:spTgt spid="3">
                                            <p:txEl>
                                              <p:pRg st="5" end="5"/>
                                            </p:txEl>
                                          </p:spTgt>
                                        </p:tgtEl>
                                      </p:cBhvr>
                                    </p:animEffect>
                                  </p:childTnLst>
                                </p:cTn>
                              </p:par>
                            </p:childTnLst>
                          </p:cTn>
                        </p:par>
                        <p:par>
                          <p:cTn id="24" fill="hold">
                            <p:stCondLst>
                              <p:cond delay="10000"/>
                            </p:stCondLst>
                            <p:childTnLst>
                              <p:par>
                                <p:cTn id="25" presetID="10" presetClass="entr" presetSubtype="0" fill="hold" grpId="0" nodeType="after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2000"/>
                                        <p:tgtEl>
                                          <p:spTgt spid="3">
                                            <p:txEl>
                                              <p:pRg st="6" end="6"/>
                                            </p:txEl>
                                          </p:spTgt>
                                        </p:tgtEl>
                                      </p:cBhvr>
                                    </p:animEffect>
                                  </p:childTnLst>
                                </p:cTn>
                              </p:par>
                            </p:childTnLst>
                          </p:cTn>
                        </p:par>
                        <p:par>
                          <p:cTn id="28" fill="hold">
                            <p:stCondLst>
                              <p:cond delay="12000"/>
                            </p:stCondLst>
                            <p:childTnLst>
                              <p:par>
                                <p:cTn id="29" presetID="10" presetClass="entr" presetSubtype="0" fill="hold" grpId="0" nodeType="after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fade">
                                      <p:cBhvr>
                                        <p:cTn id="31" dur="2000"/>
                                        <p:tgtEl>
                                          <p:spTgt spid="3">
                                            <p:txEl>
                                              <p:pRg st="7" end="7"/>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3">
                                            <p:txEl>
                                              <p:pRg st="9" end="9"/>
                                            </p:txEl>
                                          </p:spTgt>
                                        </p:tgtEl>
                                        <p:attrNameLst>
                                          <p:attrName>style.visibility</p:attrName>
                                        </p:attrNameLst>
                                      </p:cBhvr>
                                      <p:to>
                                        <p:strVal val="visible"/>
                                      </p:to>
                                    </p:set>
                                    <p:animEffect transition="in" filter="fade">
                                      <p:cBhvr>
                                        <p:cTn id="36" dur="2000"/>
                                        <p:tgtEl>
                                          <p:spTgt spid="3">
                                            <p:txEl>
                                              <p:pRg st="9" end="9"/>
                                            </p:txEl>
                                          </p:spTgt>
                                        </p:tgtEl>
                                      </p:cBhvr>
                                    </p:animEffect>
                                  </p:childTnLst>
                                </p:cTn>
                              </p:par>
                            </p:childTnLst>
                          </p:cTn>
                        </p:par>
                        <p:par>
                          <p:cTn id="37" fill="hold">
                            <p:stCondLst>
                              <p:cond delay="2000"/>
                            </p:stCondLst>
                            <p:childTnLst>
                              <p:par>
                                <p:cTn id="38" presetID="10" presetClass="entr" presetSubtype="0" fill="hold" grpId="0" nodeType="afterEffect">
                                  <p:stCondLst>
                                    <p:cond delay="0"/>
                                  </p:stCondLst>
                                  <p:childTnLst>
                                    <p:set>
                                      <p:cBhvr>
                                        <p:cTn id="39" dur="1" fill="hold">
                                          <p:stCondLst>
                                            <p:cond delay="0"/>
                                          </p:stCondLst>
                                        </p:cTn>
                                        <p:tgtEl>
                                          <p:spTgt spid="3">
                                            <p:txEl>
                                              <p:pRg st="11" end="11"/>
                                            </p:txEl>
                                          </p:spTgt>
                                        </p:tgtEl>
                                        <p:attrNameLst>
                                          <p:attrName>style.visibility</p:attrName>
                                        </p:attrNameLst>
                                      </p:cBhvr>
                                      <p:to>
                                        <p:strVal val="visible"/>
                                      </p:to>
                                    </p:set>
                                    <p:animEffect transition="in" filter="fade">
                                      <p:cBhvr>
                                        <p:cTn id="40" dur="2000"/>
                                        <p:tgtEl>
                                          <p:spTgt spid="3">
                                            <p:txEl>
                                              <p:pRg st="11" end="11"/>
                                            </p:txEl>
                                          </p:spTgt>
                                        </p:tgtEl>
                                      </p:cBhvr>
                                    </p:animEffect>
                                  </p:childTnLst>
                                </p:cTn>
                              </p:par>
                            </p:childTnLst>
                          </p:cTn>
                        </p:par>
                        <p:par>
                          <p:cTn id="41" fill="hold">
                            <p:stCondLst>
                              <p:cond delay="4000"/>
                            </p:stCondLst>
                            <p:childTnLst>
                              <p:par>
                                <p:cTn id="42" presetID="10" presetClass="entr" presetSubtype="0" fill="hold" grpId="0" nodeType="afterEffect">
                                  <p:stCondLst>
                                    <p:cond delay="0"/>
                                  </p:stCondLst>
                                  <p:childTnLst>
                                    <p:set>
                                      <p:cBhvr>
                                        <p:cTn id="43" dur="1" fill="hold">
                                          <p:stCondLst>
                                            <p:cond delay="0"/>
                                          </p:stCondLst>
                                        </p:cTn>
                                        <p:tgtEl>
                                          <p:spTgt spid="3">
                                            <p:txEl>
                                              <p:pRg st="12" end="12"/>
                                            </p:txEl>
                                          </p:spTgt>
                                        </p:tgtEl>
                                        <p:attrNameLst>
                                          <p:attrName>style.visibility</p:attrName>
                                        </p:attrNameLst>
                                      </p:cBhvr>
                                      <p:to>
                                        <p:strVal val="visible"/>
                                      </p:to>
                                    </p:set>
                                    <p:animEffect transition="in" filter="fade">
                                      <p:cBhvr>
                                        <p:cTn id="44" dur="2000"/>
                                        <p:tgtEl>
                                          <p:spTgt spid="3">
                                            <p:txEl>
                                              <p:pRg st="12" end="12"/>
                                            </p:txEl>
                                          </p:spTgt>
                                        </p:tgtEl>
                                      </p:cBhvr>
                                    </p:animEffect>
                                  </p:childTnLst>
                                </p:cTn>
                              </p:par>
                            </p:childTnLst>
                          </p:cTn>
                        </p:par>
                        <p:par>
                          <p:cTn id="45" fill="hold">
                            <p:stCondLst>
                              <p:cond delay="6000"/>
                            </p:stCondLst>
                            <p:childTnLst>
                              <p:par>
                                <p:cTn id="46" presetID="10" presetClass="entr" presetSubtype="0" fill="hold" grpId="0" nodeType="afterEffect">
                                  <p:stCondLst>
                                    <p:cond delay="0"/>
                                  </p:stCondLst>
                                  <p:childTnLst>
                                    <p:set>
                                      <p:cBhvr>
                                        <p:cTn id="47" dur="1" fill="hold">
                                          <p:stCondLst>
                                            <p:cond delay="0"/>
                                          </p:stCondLst>
                                        </p:cTn>
                                        <p:tgtEl>
                                          <p:spTgt spid="3">
                                            <p:txEl>
                                              <p:pRg st="13" end="13"/>
                                            </p:txEl>
                                          </p:spTgt>
                                        </p:tgtEl>
                                        <p:attrNameLst>
                                          <p:attrName>style.visibility</p:attrName>
                                        </p:attrNameLst>
                                      </p:cBhvr>
                                      <p:to>
                                        <p:strVal val="visible"/>
                                      </p:to>
                                    </p:set>
                                    <p:animEffect transition="in" filter="fade">
                                      <p:cBhvr>
                                        <p:cTn id="48" dur="2000"/>
                                        <p:tgtEl>
                                          <p:spTgt spid="3">
                                            <p:txEl>
                                              <p:pRg st="13" end="13"/>
                                            </p:txEl>
                                          </p:spTgt>
                                        </p:tgtEl>
                                      </p:cBhvr>
                                    </p:animEffect>
                                  </p:childTnLst>
                                </p:cTn>
                              </p:par>
                            </p:childTnLst>
                          </p:cTn>
                        </p:par>
                        <p:par>
                          <p:cTn id="49" fill="hold">
                            <p:stCondLst>
                              <p:cond delay="8000"/>
                            </p:stCondLst>
                            <p:childTnLst>
                              <p:par>
                                <p:cTn id="50" presetID="10" presetClass="entr" presetSubtype="0" fill="hold" grpId="0" nodeType="afterEffect">
                                  <p:stCondLst>
                                    <p:cond delay="0"/>
                                  </p:stCondLst>
                                  <p:childTnLst>
                                    <p:set>
                                      <p:cBhvr>
                                        <p:cTn id="51" dur="1" fill="hold">
                                          <p:stCondLst>
                                            <p:cond delay="0"/>
                                          </p:stCondLst>
                                        </p:cTn>
                                        <p:tgtEl>
                                          <p:spTgt spid="3">
                                            <p:txEl>
                                              <p:pRg st="14" end="14"/>
                                            </p:txEl>
                                          </p:spTgt>
                                        </p:tgtEl>
                                        <p:attrNameLst>
                                          <p:attrName>style.visibility</p:attrName>
                                        </p:attrNameLst>
                                      </p:cBhvr>
                                      <p:to>
                                        <p:strVal val="visible"/>
                                      </p:to>
                                    </p:set>
                                    <p:animEffect transition="in" filter="fade">
                                      <p:cBhvr>
                                        <p:cTn id="52" dur="2000"/>
                                        <p:tgtEl>
                                          <p:spTgt spid="3">
                                            <p:txEl>
                                              <p:pRg st="14" end="14"/>
                                            </p:txEl>
                                          </p:spTgt>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3">
                                            <p:txEl>
                                              <p:pRg st="15" end="15"/>
                                            </p:txEl>
                                          </p:spTgt>
                                        </p:tgtEl>
                                        <p:attrNameLst>
                                          <p:attrName>style.visibility</p:attrName>
                                        </p:attrNameLst>
                                      </p:cBhvr>
                                      <p:to>
                                        <p:strVal val="visible"/>
                                      </p:to>
                                    </p:set>
                                    <p:animEffect transition="in" filter="fade">
                                      <p:cBhvr>
                                        <p:cTn id="55" dur="2000"/>
                                        <p:tgtEl>
                                          <p:spTgt spid="3">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639761"/>
          </a:xfrm>
        </p:spPr>
        <p:txBody>
          <a:bodyPr>
            <a:normAutofit fontScale="90000"/>
          </a:bodyPr>
          <a:lstStyle/>
          <a:p>
            <a:r>
              <a:rPr lang="en-US" sz="2700" dirty="0" smtClean="0">
                <a:solidFill>
                  <a:srgbClr val="008566"/>
                </a:solidFill>
              </a:rPr>
              <a:t>Private Bank Education Refinance Loan</a:t>
            </a:r>
            <a:br>
              <a:rPr lang="en-US" sz="2700" dirty="0" smtClean="0">
                <a:solidFill>
                  <a:srgbClr val="008566"/>
                </a:solidFill>
              </a:rPr>
            </a:br>
            <a:r>
              <a:rPr lang="en-US" dirty="0" smtClean="0"/>
              <a:t> </a:t>
            </a:r>
            <a:endParaRPr lang="en-US" dirty="0"/>
          </a:p>
        </p:txBody>
      </p:sp>
      <p:sp>
        <p:nvSpPr>
          <p:cNvPr id="3" name="Content Placeholder 2"/>
          <p:cNvSpPr>
            <a:spLocks noGrp="1"/>
          </p:cNvSpPr>
          <p:nvPr>
            <p:ph idx="1"/>
          </p:nvPr>
        </p:nvSpPr>
        <p:spPr>
          <a:xfrm>
            <a:off x="552450" y="2819400"/>
            <a:ext cx="8153400" cy="3429000"/>
          </a:xfrm>
        </p:spPr>
        <p:txBody>
          <a:bodyPr>
            <a:normAutofit fontScale="92500" lnSpcReduction="20000"/>
          </a:bodyPr>
          <a:lstStyle/>
          <a:p>
            <a:r>
              <a:rPr lang="en-US" sz="1800" dirty="0" smtClean="0">
                <a:solidFill>
                  <a:schemeClr val="tx1"/>
                </a:solidFill>
              </a:rPr>
              <a:t>Borrowers can combine multiple existing private and federal student loans into a single new private student loan</a:t>
            </a:r>
          </a:p>
          <a:p>
            <a:endParaRPr lang="en-US" sz="1800" dirty="0" smtClean="0">
              <a:solidFill>
                <a:schemeClr val="tx1"/>
              </a:solidFill>
            </a:endParaRPr>
          </a:p>
          <a:p>
            <a:pPr lvl="1"/>
            <a:r>
              <a:rPr lang="en-US" sz="1700" dirty="0" smtClean="0"/>
              <a:t>Usually as </a:t>
            </a:r>
            <a:r>
              <a:rPr lang="en-US" sz="1700" dirty="0" smtClean="0">
                <a:solidFill>
                  <a:schemeClr val="tx1"/>
                </a:solidFill>
              </a:rPr>
              <a:t>many as fifteen loans or as few as one loan (depends on lender)</a:t>
            </a:r>
          </a:p>
          <a:p>
            <a:pPr lvl="1"/>
            <a:r>
              <a:rPr lang="en-US" sz="1700" dirty="0" smtClean="0">
                <a:solidFill>
                  <a:schemeClr val="tx1"/>
                </a:solidFill>
              </a:rPr>
              <a:t>Can include bar study and residency loans</a:t>
            </a:r>
          </a:p>
          <a:p>
            <a:pPr lvl="1"/>
            <a:endParaRPr lang="en-US" dirty="0" smtClean="0">
              <a:solidFill>
                <a:schemeClr val="tx1"/>
              </a:solidFill>
            </a:endParaRPr>
          </a:p>
          <a:p>
            <a:r>
              <a:rPr lang="en-US" sz="1800" dirty="0" smtClean="0">
                <a:solidFill>
                  <a:schemeClr val="tx1"/>
                </a:solidFill>
              </a:rPr>
              <a:t>Cannot include</a:t>
            </a:r>
          </a:p>
          <a:p>
            <a:endParaRPr lang="en-US" sz="1800" dirty="0" smtClean="0">
              <a:solidFill>
                <a:schemeClr val="tx1"/>
              </a:solidFill>
            </a:endParaRPr>
          </a:p>
          <a:p>
            <a:pPr lvl="1"/>
            <a:r>
              <a:rPr lang="en-US" sz="1700" dirty="0" smtClean="0">
                <a:solidFill>
                  <a:schemeClr val="tx1"/>
                </a:solidFill>
              </a:rPr>
              <a:t>Any other non-student loan debt (even if it was used to pay for school, suc</a:t>
            </a:r>
            <a:r>
              <a:rPr lang="en-US" sz="1700" dirty="0" smtClean="0"/>
              <a:t>h as credit card or home equity</a:t>
            </a:r>
            <a:endParaRPr lang="en-US" sz="1700" dirty="0" smtClean="0">
              <a:solidFill>
                <a:schemeClr val="tx1"/>
              </a:solidFill>
            </a:endParaRPr>
          </a:p>
          <a:p>
            <a:pPr marL="0" indent="0">
              <a:buNone/>
            </a:pPr>
            <a:endParaRPr lang="en-US" sz="1800" dirty="0" smtClean="0">
              <a:solidFill>
                <a:schemeClr val="tx1"/>
              </a:solidFill>
            </a:endParaRPr>
          </a:p>
          <a:p>
            <a:r>
              <a:rPr lang="en-US" sz="1800" dirty="0" smtClean="0"/>
              <a:t>Typically, b</a:t>
            </a:r>
            <a:r>
              <a:rPr lang="en-US" sz="1800" dirty="0" smtClean="0">
                <a:solidFill>
                  <a:schemeClr val="tx1"/>
                </a:solidFill>
              </a:rPr>
              <a:t>orrowers may choose to apply alone or with a cosigner</a:t>
            </a:r>
          </a:p>
          <a:p>
            <a:endParaRPr lang="en-US" dirty="0" smtClean="0"/>
          </a:p>
          <a:p>
            <a:endParaRPr lang="en-US" dirty="0" smtClean="0"/>
          </a:p>
          <a:p>
            <a:endParaRPr lang="en-US" dirty="0" smtClean="0"/>
          </a:p>
          <a:p>
            <a:endParaRPr lang="en-US" dirty="0"/>
          </a:p>
        </p:txBody>
      </p:sp>
      <p:graphicFrame>
        <p:nvGraphicFramePr>
          <p:cNvPr id="6" name="Diagram 5"/>
          <p:cNvGraphicFramePr/>
          <p:nvPr>
            <p:extLst>
              <p:ext uri="{D42A27DB-BD31-4B8C-83A1-F6EECF244321}">
                <p14:modId xmlns:p14="http://schemas.microsoft.com/office/powerpoint/2010/main" xmlns="" val="1223617465"/>
              </p:ext>
            </p:extLst>
          </p:nvPr>
        </p:nvGraphicFramePr>
        <p:xfrm>
          <a:off x="609600" y="838200"/>
          <a:ext cx="8001000" cy="1981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5" name="Straight Connector 4"/>
          <p:cNvCxnSpPr/>
          <p:nvPr/>
        </p:nvCxnSpPr>
        <p:spPr bwMode="auto">
          <a:xfrm>
            <a:off x="533400" y="685800"/>
            <a:ext cx="8153400" cy="0"/>
          </a:xfrm>
          <a:prstGeom prst="line">
            <a:avLst/>
          </a:prstGeom>
          <a:solidFill>
            <a:schemeClr val="accent1"/>
          </a:solidFill>
          <a:ln w="28575" cap="flat" cmpd="sng" algn="ctr">
            <a:solidFill>
              <a:srgbClr val="00B050"/>
            </a:solidFill>
            <a:prstDash val="solid"/>
            <a:round/>
            <a:headEnd type="none" w="med" len="med"/>
            <a:tailEnd type="none" w="med" len="med"/>
          </a:ln>
          <a:effectLst/>
        </p:spPr>
      </p:cxnSp>
    </p:spTree>
    <p:extLst>
      <p:ext uri="{BB962C8B-B14F-4D97-AF65-F5344CB8AC3E}">
        <p14:creationId xmlns:p14="http://schemas.microsoft.com/office/powerpoint/2010/main" xmlns="" val="41646038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1143000"/>
          </a:xfrm>
        </p:spPr>
        <p:txBody>
          <a:bodyPr>
            <a:normAutofit/>
          </a:bodyPr>
          <a:lstStyle/>
          <a:p>
            <a:r>
              <a:rPr lang="en-US" sz="2400" dirty="0" smtClean="0"/>
              <a:t>Possible Education Refinance Loan Eligibility Requirements </a:t>
            </a:r>
            <a:br>
              <a:rPr lang="en-US" sz="2400" dirty="0" smtClean="0"/>
            </a:br>
            <a:endParaRPr lang="en-US" sz="2000" dirty="0"/>
          </a:p>
        </p:txBody>
      </p:sp>
      <p:sp>
        <p:nvSpPr>
          <p:cNvPr id="3" name="Content Placeholder 2"/>
          <p:cNvSpPr>
            <a:spLocks noGrp="1"/>
          </p:cNvSpPr>
          <p:nvPr>
            <p:ph idx="1"/>
          </p:nvPr>
        </p:nvSpPr>
        <p:spPr>
          <a:xfrm>
            <a:off x="381000" y="914400"/>
            <a:ext cx="8305800" cy="5555342"/>
          </a:xfrm>
        </p:spPr>
        <p:txBody>
          <a:bodyPr>
            <a:normAutofit/>
          </a:bodyPr>
          <a:lstStyle/>
          <a:p>
            <a:pPr>
              <a:spcAft>
                <a:spcPts val="1200"/>
              </a:spcAft>
            </a:pPr>
            <a:r>
              <a:rPr lang="en-US" dirty="0" smtClean="0"/>
              <a:t>Cannot </a:t>
            </a:r>
            <a:r>
              <a:rPr lang="en-US" dirty="0"/>
              <a:t>be currently enrolled in </a:t>
            </a:r>
            <a:r>
              <a:rPr lang="en-US" dirty="0" smtClean="0"/>
              <a:t>school</a:t>
            </a:r>
          </a:p>
          <a:p>
            <a:pPr lvl="0">
              <a:spcAft>
                <a:spcPts val="1200"/>
              </a:spcAft>
            </a:pPr>
            <a:r>
              <a:rPr lang="en-US" dirty="0" smtClean="0"/>
              <a:t>Eligible </a:t>
            </a:r>
            <a:r>
              <a:rPr lang="en-US" dirty="0"/>
              <a:t>applicants with Graduate Degree or above can refinance at any time after graduation</a:t>
            </a:r>
          </a:p>
          <a:p>
            <a:pPr lvl="0">
              <a:spcAft>
                <a:spcPts val="1200"/>
              </a:spcAft>
            </a:pPr>
            <a:r>
              <a:rPr lang="en-US" dirty="0"/>
              <a:t>Eligible applicants with a Bachelor’s Degree </a:t>
            </a:r>
            <a:r>
              <a:rPr lang="en-US" dirty="0" smtClean="0"/>
              <a:t>or </a:t>
            </a:r>
            <a:r>
              <a:rPr lang="en-US" dirty="0"/>
              <a:t>less must be in repayment on their student loan(s</a:t>
            </a:r>
            <a:r>
              <a:rPr lang="en-US" dirty="0" smtClean="0"/>
              <a:t>)</a:t>
            </a:r>
            <a:endParaRPr lang="en-US" dirty="0"/>
          </a:p>
          <a:p>
            <a:pPr lvl="1"/>
            <a:r>
              <a:rPr lang="en-US" sz="1600" dirty="0"/>
              <a:t>Applicants with a bachelor’s degree may be eligible to refinance their student loan(s) upon making 3 consecutive, on-time monthly </a:t>
            </a:r>
            <a:r>
              <a:rPr lang="en-US" sz="1600" dirty="0" smtClean="0"/>
              <a:t>payments</a:t>
            </a:r>
            <a:endParaRPr lang="en-US" sz="1600" dirty="0"/>
          </a:p>
          <a:p>
            <a:pPr lvl="1"/>
            <a:r>
              <a:rPr lang="en-US" sz="1600" dirty="0"/>
              <a:t>Applicants without a bachelor’s degree may be eligible to refinance their student loan(s) upon making 12 consecutive, on-time monthly </a:t>
            </a:r>
            <a:r>
              <a:rPr lang="en-US" sz="1600" dirty="0" smtClean="0"/>
              <a:t>payments</a:t>
            </a:r>
          </a:p>
          <a:p>
            <a:pPr lvl="1"/>
            <a:r>
              <a:rPr lang="en-US" sz="1600" dirty="0" smtClean="0">
                <a:solidFill>
                  <a:schemeClr val="tx1"/>
                </a:solidFill>
                <a:latin typeface="+mn-lt"/>
              </a:rPr>
              <a:t>Parent Applicants may have the opportunity to refinance loans they have cosigned, or Parent PLUS loans while the student the loan was taken for is still in school.</a:t>
            </a:r>
            <a:endParaRPr lang="en-US" sz="1800" dirty="0" smtClean="0">
              <a:solidFill>
                <a:schemeClr val="tx1"/>
              </a:solidFill>
              <a:latin typeface="+mn-lt"/>
            </a:endParaRPr>
          </a:p>
        </p:txBody>
      </p:sp>
      <p:cxnSp>
        <p:nvCxnSpPr>
          <p:cNvPr id="14" name="Straight Connector 13"/>
          <p:cNvCxnSpPr/>
          <p:nvPr/>
        </p:nvCxnSpPr>
        <p:spPr bwMode="auto">
          <a:xfrm>
            <a:off x="228600" y="914400"/>
            <a:ext cx="8382000" cy="0"/>
          </a:xfrm>
          <a:prstGeom prst="line">
            <a:avLst/>
          </a:prstGeom>
          <a:solidFill>
            <a:schemeClr val="accent1"/>
          </a:solidFill>
          <a:ln w="28575" cap="flat" cmpd="sng" algn="ctr">
            <a:solidFill>
              <a:srgbClr val="00815C"/>
            </a:solidFill>
            <a:prstDash val="solid"/>
            <a:round/>
            <a:headEnd type="none" w="med" len="med"/>
            <a:tailEnd type="none" w="med" len="med"/>
          </a:ln>
          <a:effectLst/>
        </p:spPr>
      </p:cxnSp>
    </p:spTree>
    <p:extLst>
      <p:ext uri="{BB962C8B-B14F-4D97-AF65-F5344CB8AC3E}">
        <p14:creationId xmlns:p14="http://schemas.microsoft.com/office/powerpoint/2010/main" xmlns="" val="15344527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839200" cy="990600"/>
          </a:xfrm>
        </p:spPr>
        <p:txBody>
          <a:bodyPr>
            <a:normAutofit fontScale="90000"/>
          </a:bodyPr>
          <a:lstStyle/>
          <a:p>
            <a:r>
              <a:rPr lang="en-US" sz="2700" dirty="0" smtClean="0"/>
              <a:t>Possible Education Refinance Loan Eligibility Requirements </a:t>
            </a:r>
            <a:r>
              <a:rPr lang="en-US" sz="2400" dirty="0" smtClean="0"/>
              <a:t/>
            </a:r>
            <a:br>
              <a:rPr lang="en-US" sz="2400" dirty="0" smtClean="0"/>
            </a:br>
            <a:endParaRPr lang="en-US" sz="2000" dirty="0"/>
          </a:p>
        </p:txBody>
      </p:sp>
      <p:sp>
        <p:nvSpPr>
          <p:cNvPr id="3" name="Content Placeholder 2"/>
          <p:cNvSpPr>
            <a:spLocks noGrp="1"/>
          </p:cNvSpPr>
          <p:nvPr>
            <p:ph idx="1"/>
          </p:nvPr>
        </p:nvSpPr>
        <p:spPr>
          <a:xfrm>
            <a:off x="453365" y="1143000"/>
            <a:ext cx="8001000" cy="4876800"/>
          </a:xfrm>
        </p:spPr>
        <p:txBody>
          <a:bodyPr>
            <a:normAutofit/>
          </a:bodyPr>
          <a:lstStyle/>
          <a:p>
            <a:pPr>
              <a:spcAft>
                <a:spcPts val="1200"/>
              </a:spcAft>
              <a:buFont typeface="Arial" panose="020B0604020202020204" pitchFamily="34" charset="0"/>
              <a:buChar char="•"/>
            </a:pPr>
            <a:r>
              <a:rPr lang="en-US" sz="1800" dirty="0"/>
              <a:t>Borrower or cosigner, if applicable, with a </a:t>
            </a:r>
            <a:r>
              <a:rPr lang="en-US" sz="1800" dirty="0" smtClean="0"/>
              <a:t>graduate </a:t>
            </a:r>
            <a:r>
              <a:rPr lang="en-US" sz="1800" dirty="0"/>
              <a:t>degree or </a:t>
            </a:r>
            <a:r>
              <a:rPr lang="en-US" sz="1800" dirty="0" smtClean="0"/>
              <a:t>above, </a:t>
            </a:r>
            <a:r>
              <a:rPr lang="en-US" sz="1800" dirty="0"/>
              <a:t>must demonstrate </a:t>
            </a:r>
            <a:r>
              <a:rPr lang="en-US" sz="1800" dirty="0" smtClean="0"/>
              <a:t>current minimum income</a:t>
            </a:r>
            <a:endParaRPr lang="en-US" sz="1800" dirty="0"/>
          </a:p>
          <a:p>
            <a:pPr>
              <a:spcAft>
                <a:spcPts val="1200"/>
              </a:spcAft>
              <a:buFont typeface="Arial" panose="020B0604020202020204" pitchFamily="34" charset="0"/>
              <a:buChar char="•"/>
            </a:pPr>
            <a:r>
              <a:rPr lang="en-US" sz="1800" dirty="0" smtClean="0">
                <a:solidFill>
                  <a:schemeClr val="tx1"/>
                </a:solidFill>
                <a:latin typeface="+mn-lt"/>
              </a:rPr>
              <a:t>Borrower or cosigner, if applicable, with a bachelor’s degree or less, must demonstrate 12 consecutive months of recent earnings history</a:t>
            </a:r>
          </a:p>
          <a:p>
            <a:pPr>
              <a:spcAft>
                <a:spcPts val="1200"/>
              </a:spcAft>
              <a:buFont typeface="Arial" panose="020B0604020202020204" pitchFamily="34" charset="0"/>
              <a:buChar char="•"/>
            </a:pPr>
            <a:r>
              <a:rPr lang="en-US" sz="1800" dirty="0" smtClean="0">
                <a:solidFill>
                  <a:schemeClr val="tx1"/>
                </a:solidFill>
                <a:latin typeface="+mn-lt"/>
              </a:rPr>
              <a:t>Borrower and Co-signer (if applicable) must be U.S. citizen, permanent resident or resident alien with a valid U.S. Social Security Number residing in the United States</a:t>
            </a:r>
          </a:p>
          <a:p>
            <a:pPr>
              <a:spcAft>
                <a:spcPts val="1200"/>
              </a:spcAft>
              <a:buFont typeface="Arial" panose="020B0604020202020204" pitchFamily="34" charset="0"/>
              <a:buChar char="•"/>
            </a:pPr>
            <a:r>
              <a:rPr lang="en-US" sz="1800" dirty="0" smtClean="0">
                <a:solidFill>
                  <a:schemeClr val="tx1"/>
                </a:solidFill>
                <a:latin typeface="+mn-lt"/>
              </a:rPr>
              <a:t>Borrower must meet the age of majority</a:t>
            </a:r>
          </a:p>
          <a:p>
            <a:pPr>
              <a:spcAft>
                <a:spcPts val="1200"/>
              </a:spcAft>
              <a:buFont typeface="Arial" panose="020B0604020202020204" pitchFamily="34" charset="0"/>
              <a:buChar char="•"/>
            </a:pPr>
            <a:r>
              <a:rPr lang="en-US" sz="1800" dirty="0" smtClean="0">
                <a:solidFill>
                  <a:schemeClr val="tx1"/>
                </a:solidFill>
                <a:latin typeface="+mn-lt"/>
              </a:rPr>
              <a:t>Meet all credit requirements</a:t>
            </a:r>
          </a:p>
        </p:txBody>
      </p:sp>
      <p:cxnSp>
        <p:nvCxnSpPr>
          <p:cNvPr id="14" name="Straight Connector 13"/>
          <p:cNvCxnSpPr/>
          <p:nvPr/>
        </p:nvCxnSpPr>
        <p:spPr bwMode="auto">
          <a:xfrm>
            <a:off x="428625" y="762000"/>
            <a:ext cx="8305800" cy="0"/>
          </a:xfrm>
          <a:prstGeom prst="line">
            <a:avLst/>
          </a:prstGeom>
          <a:solidFill>
            <a:schemeClr val="accent1"/>
          </a:solidFill>
          <a:ln w="28575" cap="flat" cmpd="sng" algn="ctr">
            <a:solidFill>
              <a:srgbClr val="00815C"/>
            </a:solidFill>
            <a:prstDash val="solid"/>
            <a:round/>
            <a:headEnd type="none" w="med" len="med"/>
            <a:tailEnd type="none" w="med" len="med"/>
          </a:ln>
          <a:effectLst/>
        </p:spPr>
      </p:cxnSp>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648200" y="4343400"/>
            <a:ext cx="2667000" cy="232521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40116943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a:xfrm>
            <a:off x="609600" y="1143000"/>
            <a:ext cx="7848600" cy="5334000"/>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Tx/>
              <a:buSzPct val="78000"/>
              <a:buFont typeface="Arial" pitchFamily="34" charset="0"/>
              <a:buChar char="•"/>
              <a:tabLst/>
              <a:defRPr/>
            </a:pPr>
            <a:r>
              <a:rPr kumimoji="0" lang="en-US" sz="2000" b="0" i="0" u="none" strike="noStrike" kern="1200" cap="none" spc="0" normalizeH="0" baseline="0" noProof="0" dirty="0" smtClean="0">
                <a:ln>
                  <a:noFill/>
                </a:ln>
                <a:effectLst/>
                <a:uLnTx/>
                <a:uFillTx/>
                <a:latin typeface="+mn-lt"/>
                <a:ea typeface="+mn-ea"/>
                <a:cs typeface="+mn-cs"/>
              </a:rPr>
              <a:t>Minimum </a:t>
            </a:r>
            <a:r>
              <a:rPr kumimoji="0" lang="en-US" sz="2000" b="0" i="0" u="none" strike="noStrike" kern="1200" cap="none" spc="0" normalizeH="0" noProof="0" dirty="0" smtClean="0">
                <a:ln>
                  <a:noFill/>
                </a:ln>
                <a:effectLst/>
                <a:uLnTx/>
                <a:uFillTx/>
                <a:latin typeface="+mn-lt"/>
                <a:ea typeface="+mn-ea"/>
                <a:cs typeface="+mn-cs"/>
              </a:rPr>
              <a:t>loan amount </a:t>
            </a:r>
            <a:r>
              <a:rPr lang="en-US" sz="2000" dirty="0" smtClean="0"/>
              <a:t>(such as $10,000)</a:t>
            </a:r>
          </a:p>
          <a:p>
            <a:pPr marL="342900" marR="0" lvl="0" indent="-342900" algn="l" defTabSz="457200" rtl="0" eaLnBrk="1" fontAlgn="auto" latinLnBrk="0" hangingPunct="1">
              <a:lnSpc>
                <a:spcPct val="100000"/>
              </a:lnSpc>
              <a:spcBef>
                <a:spcPct val="20000"/>
              </a:spcBef>
              <a:spcAft>
                <a:spcPts val="0"/>
              </a:spcAft>
              <a:buClrTx/>
              <a:buSzPct val="78000"/>
              <a:buFont typeface="Arial" pitchFamily="34" charset="0"/>
              <a:buChar char="•"/>
              <a:tabLst/>
              <a:defRPr/>
            </a:pPr>
            <a:endParaRPr lang="en-US" sz="2000" dirty="0" smtClean="0"/>
          </a:p>
          <a:p>
            <a:pPr marL="342900" marR="0" lvl="0" indent="-342900" algn="l" defTabSz="457200" rtl="0" eaLnBrk="1" fontAlgn="auto" latinLnBrk="0" hangingPunct="1">
              <a:lnSpc>
                <a:spcPct val="100000"/>
              </a:lnSpc>
              <a:spcBef>
                <a:spcPct val="20000"/>
              </a:spcBef>
              <a:spcAft>
                <a:spcPts val="0"/>
              </a:spcAft>
              <a:buClrTx/>
              <a:buSzPct val="78000"/>
              <a:buFont typeface="Arial" pitchFamily="34" charset="0"/>
              <a:buChar char="•"/>
              <a:tabLst/>
              <a:defRPr/>
            </a:pPr>
            <a:r>
              <a:rPr kumimoji="0" lang="en-US" sz="2000" b="0" i="0" u="none" strike="noStrike" kern="1200" cap="none" spc="0" normalizeH="0" baseline="0" noProof="0" dirty="0" smtClean="0">
                <a:ln>
                  <a:noFill/>
                </a:ln>
                <a:effectLst/>
                <a:uLnTx/>
                <a:uFillTx/>
                <a:latin typeface="+mn-lt"/>
                <a:ea typeface="+mn-ea"/>
                <a:cs typeface="+mn-cs"/>
              </a:rPr>
              <a:t>Maximum loan amounts based</a:t>
            </a:r>
            <a:r>
              <a:rPr kumimoji="0" lang="en-US" sz="2000" b="0" i="0" u="none" strike="noStrike" kern="1200" cap="none" spc="0" normalizeH="0" noProof="0" dirty="0" smtClean="0">
                <a:ln>
                  <a:noFill/>
                </a:ln>
                <a:effectLst/>
                <a:uLnTx/>
                <a:uFillTx/>
                <a:latin typeface="+mn-lt"/>
                <a:ea typeface="+mn-ea"/>
                <a:cs typeface="+mn-cs"/>
              </a:rPr>
              <a:t> on degree attained: </a:t>
            </a:r>
          </a:p>
          <a:p>
            <a:pPr marL="342900" marR="0" lvl="0" indent="-342900" algn="l" defTabSz="457200" rtl="0" eaLnBrk="1" fontAlgn="auto" latinLnBrk="0" hangingPunct="1">
              <a:lnSpc>
                <a:spcPct val="100000"/>
              </a:lnSpc>
              <a:spcBef>
                <a:spcPct val="20000"/>
              </a:spcBef>
              <a:spcAft>
                <a:spcPts val="0"/>
              </a:spcAft>
              <a:buClrTx/>
              <a:buSzPct val="78000"/>
              <a:buFont typeface="Wingdings" charset="2"/>
              <a:buChar char="ü"/>
              <a:tabLst/>
              <a:defRPr/>
            </a:pPr>
            <a:endParaRPr lang="en-US" sz="2000" baseline="0" dirty="0"/>
          </a:p>
          <a:p>
            <a:pPr marL="342900" marR="0" lvl="0" indent="-342900" algn="l" defTabSz="457200" rtl="0" eaLnBrk="1" fontAlgn="auto" latinLnBrk="0" hangingPunct="1">
              <a:lnSpc>
                <a:spcPct val="100000"/>
              </a:lnSpc>
              <a:spcBef>
                <a:spcPct val="20000"/>
              </a:spcBef>
              <a:spcAft>
                <a:spcPts val="0"/>
              </a:spcAft>
              <a:buClrTx/>
              <a:buSzPct val="78000"/>
              <a:buFont typeface="Wingdings" charset="2"/>
              <a:buChar char="ü"/>
              <a:tabLst/>
              <a:defRPr/>
            </a:pPr>
            <a:endParaRPr kumimoji="0" lang="en-US" sz="2000" b="0" i="0" u="none" strike="noStrike" kern="1200" cap="none" spc="0" normalizeH="0" noProof="0" dirty="0" smtClean="0">
              <a:ln>
                <a:noFill/>
              </a:ln>
              <a:effectLst/>
              <a:uLnTx/>
              <a:uFillTx/>
              <a:latin typeface="+mn-lt"/>
              <a:ea typeface="+mn-ea"/>
              <a:cs typeface="+mn-cs"/>
            </a:endParaRPr>
          </a:p>
          <a:p>
            <a:pPr marL="342900" marR="0" lvl="0" indent="-342900" algn="l" defTabSz="457200" rtl="0" eaLnBrk="1" fontAlgn="auto" latinLnBrk="0" hangingPunct="1">
              <a:lnSpc>
                <a:spcPct val="100000"/>
              </a:lnSpc>
              <a:spcBef>
                <a:spcPct val="20000"/>
              </a:spcBef>
              <a:spcAft>
                <a:spcPts val="0"/>
              </a:spcAft>
              <a:buClrTx/>
              <a:buSzPct val="78000"/>
              <a:buFont typeface="Wingdings" charset="2"/>
              <a:buChar char="ü"/>
              <a:tabLst/>
              <a:defRPr/>
            </a:pPr>
            <a:endParaRPr lang="en-US" sz="2000" baseline="0" dirty="0"/>
          </a:p>
          <a:p>
            <a:pPr marL="342900" marR="0" lvl="0" indent="-342900" algn="l" defTabSz="457200" rtl="0" eaLnBrk="1" fontAlgn="auto" latinLnBrk="0" hangingPunct="1">
              <a:lnSpc>
                <a:spcPct val="100000"/>
              </a:lnSpc>
              <a:spcBef>
                <a:spcPct val="20000"/>
              </a:spcBef>
              <a:spcAft>
                <a:spcPts val="0"/>
              </a:spcAft>
              <a:buClrTx/>
              <a:buSzPct val="78000"/>
              <a:buFont typeface="Wingdings" charset="2"/>
              <a:buChar char="ü"/>
              <a:tabLst/>
              <a:defRPr/>
            </a:pPr>
            <a:endParaRPr kumimoji="0" lang="en-US" sz="2000" b="0" i="0" u="none" strike="noStrike" kern="1200" cap="none" spc="0" normalizeH="0" noProof="0" dirty="0" smtClean="0">
              <a:ln>
                <a:noFill/>
              </a:ln>
              <a:effectLst/>
              <a:uLnTx/>
              <a:uFillTx/>
              <a:latin typeface="+mn-lt"/>
              <a:ea typeface="+mn-ea"/>
              <a:cs typeface="+mn-cs"/>
            </a:endParaRPr>
          </a:p>
          <a:p>
            <a:pPr marL="342900" marR="0" lvl="0" indent="-342900" algn="l" defTabSz="457200" rtl="0" eaLnBrk="1" fontAlgn="auto" latinLnBrk="0" hangingPunct="1">
              <a:lnSpc>
                <a:spcPct val="100000"/>
              </a:lnSpc>
              <a:spcBef>
                <a:spcPct val="20000"/>
              </a:spcBef>
              <a:spcAft>
                <a:spcPts val="0"/>
              </a:spcAft>
              <a:buClrTx/>
              <a:buSzPct val="78000"/>
              <a:buFont typeface="Wingdings" charset="2"/>
              <a:buChar char="ü"/>
              <a:tabLst/>
              <a:defRPr/>
            </a:pPr>
            <a:endParaRPr lang="en-US" sz="2000" baseline="0" dirty="0" smtClean="0"/>
          </a:p>
          <a:p>
            <a:pPr marL="342900" marR="0" lvl="0" indent="-342900" algn="l" defTabSz="457200" rtl="0" eaLnBrk="1" fontAlgn="auto" latinLnBrk="0" hangingPunct="1">
              <a:lnSpc>
                <a:spcPct val="100000"/>
              </a:lnSpc>
              <a:spcBef>
                <a:spcPct val="20000"/>
              </a:spcBef>
              <a:spcAft>
                <a:spcPts val="0"/>
              </a:spcAft>
              <a:buClrTx/>
              <a:buSzPct val="78000"/>
              <a:buFont typeface="Wingdings" charset="2"/>
              <a:buChar char="ü"/>
              <a:tabLst/>
              <a:defRPr/>
            </a:pPr>
            <a:endParaRPr kumimoji="0" lang="en-US" sz="2000" b="0" i="0" u="none" strike="noStrike" kern="1200" cap="none" spc="0" normalizeH="0" noProof="0" dirty="0" smtClean="0">
              <a:ln>
                <a:noFill/>
              </a:ln>
              <a:effectLst/>
              <a:uLnTx/>
              <a:uFillTx/>
              <a:latin typeface="+mn-lt"/>
              <a:ea typeface="+mn-ea"/>
              <a:cs typeface="+mn-cs"/>
            </a:endParaRPr>
          </a:p>
          <a:p>
            <a:pPr marL="342900" marR="0" lvl="0" indent="-342900" algn="l" defTabSz="457200" rtl="0" eaLnBrk="1" fontAlgn="auto" latinLnBrk="0" hangingPunct="1">
              <a:lnSpc>
                <a:spcPct val="100000"/>
              </a:lnSpc>
              <a:spcBef>
                <a:spcPct val="20000"/>
              </a:spcBef>
              <a:spcAft>
                <a:spcPts val="0"/>
              </a:spcAft>
              <a:buClrTx/>
              <a:buSzPct val="78000"/>
              <a:buFont typeface="Wingdings" charset="2"/>
              <a:buChar char="ü"/>
              <a:tabLst/>
              <a:defRPr/>
            </a:pPr>
            <a:endParaRPr lang="en-US" sz="2000" baseline="0" dirty="0"/>
          </a:p>
          <a:p>
            <a:pPr marL="342900" marR="0" lvl="0" indent="-342900" algn="l" defTabSz="457200" rtl="0" eaLnBrk="1" fontAlgn="auto" latinLnBrk="0" hangingPunct="1">
              <a:lnSpc>
                <a:spcPct val="100000"/>
              </a:lnSpc>
              <a:spcBef>
                <a:spcPct val="20000"/>
              </a:spcBef>
              <a:spcAft>
                <a:spcPts val="0"/>
              </a:spcAft>
              <a:buClrTx/>
              <a:buSzPct val="78000"/>
              <a:buFont typeface="Wingdings" charset="2"/>
              <a:buChar char="ü"/>
              <a:tabLst/>
              <a:defRPr/>
            </a:pPr>
            <a:endParaRPr kumimoji="0" lang="en-US" sz="2000" b="0" i="0" u="none" strike="noStrike" kern="1200" cap="none" spc="0" normalizeH="0" noProof="0" dirty="0" smtClean="0">
              <a:ln>
                <a:noFill/>
              </a:ln>
              <a:effectLst/>
              <a:uLnTx/>
              <a:uFillTx/>
              <a:latin typeface="+mn-lt"/>
              <a:ea typeface="+mn-ea"/>
              <a:cs typeface="+mn-cs"/>
            </a:endParaRPr>
          </a:p>
          <a:p>
            <a:pPr marL="342900" marR="0" lvl="0" indent="-342900" algn="l" defTabSz="457200" rtl="0" eaLnBrk="1" fontAlgn="auto" latinLnBrk="0" hangingPunct="1">
              <a:lnSpc>
                <a:spcPct val="100000"/>
              </a:lnSpc>
              <a:spcBef>
                <a:spcPct val="20000"/>
              </a:spcBef>
              <a:spcAft>
                <a:spcPts val="0"/>
              </a:spcAft>
              <a:buClrTx/>
              <a:buSzPct val="78000"/>
              <a:buFont typeface="Wingdings" charset="2"/>
              <a:buChar char="ü"/>
              <a:tabLst/>
              <a:defRPr/>
            </a:pPr>
            <a:endParaRPr kumimoji="0" lang="en-US" sz="2000" b="0" i="0" u="none" strike="noStrike" kern="1200" cap="none" spc="0" normalizeH="0" noProof="0" dirty="0" smtClean="0">
              <a:ln>
                <a:noFill/>
              </a:ln>
              <a:effectLst/>
              <a:uLnTx/>
              <a:uFillTx/>
              <a:latin typeface="+mn-lt"/>
              <a:ea typeface="+mn-ea"/>
              <a:cs typeface="+mn-cs"/>
            </a:endParaRPr>
          </a:p>
          <a:p>
            <a:pPr marL="342900" marR="0" lvl="0" indent="-342900" algn="l" defTabSz="457200" rtl="0" eaLnBrk="1" fontAlgn="auto" latinLnBrk="0" hangingPunct="1">
              <a:lnSpc>
                <a:spcPct val="100000"/>
              </a:lnSpc>
              <a:spcBef>
                <a:spcPct val="20000"/>
              </a:spcBef>
              <a:spcAft>
                <a:spcPts val="0"/>
              </a:spcAft>
              <a:buClrTx/>
              <a:buSzPct val="78000"/>
              <a:buFont typeface="Wingdings" charset="2"/>
              <a:buChar char="ü"/>
              <a:tabLst/>
              <a:defRPr/>
            </a:pPr>
            <a:endParaRPr kumimoji="0" lang="en-US" sz="1200" b="0" i="0" u="none" strike="noStrike" kern="1200" cap="none" spc="0" normalizeH="0" baseline="0" noProof="0" dirty="0" smtClean="0">
              <a:ln>
                <a:noFill/>
              </a:ln>
              <a:effectLst/>
              <a:uLnTx/>
              <a:uFillTx/>
              <a:latin typeface="+mn-lt"/>
              <a:ea typeface="+mn-ea"/>
              <a:cs typeface="+mn-cs"/>
            </a:endParaRPr>
          </a:p>
          <a:p>
            <a:pPr marL="342900" marR="0" lvl="0" indent="-342900" algn="l" defTabSz="457200" rtl="0" eaLnBrk="1" fontAlgn="auto" latinLnBrk="0" hangingPunct="1">
              <a:lnSpc>
                <a:spcPct val="100000"/>
              </a:lnSpc>
              <a:spcBef>
                <a:spcPct val="20000"/>
              </a:spcBef>
              <a:spcAft>
                <a:spcPts val="0"/>
              </a:spcAft>
              <a:buClrTx/>
              <a:buSzPct val="78000"/>
              <a:buFont typeface="Wingdings" charset="2"/>
              <a:buChar char="ü"/>
              <a:tabLst/>
              <a:defRPr/>
            </a:pPr>
            <a:endParaRPr kumimoji="0" lang="en-US" sz="2000" b="0" i="0" u="none" strike="noStrike" kern="1200" cap="none" spc="0" normalizeH="0" baseline="0" noProof="0" dirty="0">
              <a:ln>
                <a:noFill/>
              </a:ln>
              <a:effectLst/>
              <a:uLnTx/>
              <a:uFillTx/>
              <a:latin typeface="+mn-lt"/>
              <a:ea typeface="+mn-ea"/>
              <a:cs typeface="+mn-cs"/>
            </a:endParaRPr>
          </a:p>
        </p:txBody>
      </p:sp>
      <p:sp>
        <p:nvSpPr>
          <p:cNvPr id="2" name="Title 1"/>
          <p:cNvSpPr>
            <a:spLocks noGrp="1"/>
          </p:cNvSpPr>
          <p:nvPr>
            <p:ph type="title"/>
          </p:nvPr>
        </p:nvSpPr>
        <p:spPr>
          <a:xfrm>
            <a:off x="533400" y="-152400"/>
            <a:ext cx="8378980" cy="1143000"/>
          </a:xfrm>
        </p:spPr>
        <p:txBody>
          <a:bodyPr>
            <a:normAutofit/>
          </a:bodyPr>
          <a:lstStyle/>
          <a:p>
            <a:r>
              <a:rPr lang="en-US" sz="2600" dirty="0" smtClean="0"/>
              <a:t>Loan Limits </a:t>
            </a:r>
            <a:r>
              <a:rPr lang="en-US" sz="1600" dirty="0" smtClean="0"/>
              <a:t>(varies by lender)</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xmlns="" val="2304461015"/>
              </p:ext>
            </p:extLst>
          </p:nvPr>
        </p:nvGraphicFramePr>
        <p:xfrm>
          <a:off x="1034143" y="2409371"/>
          <a:ext cx="5334000" cy="3636242"/>
        </p:xfrm>
        <a:graphic>
          <a:graphicData uri="http://schemas.openxmlformats.org/drawingml/2006/table">
            <a:tbl>
              <a:tblPr firstRow="1" bandRow="1">
                <a:tableStyleId>{00A15C55-8517-42AA-B614-E9B94910E393}</a:tableStyleId>
              </a:tblPr>
              <a:tblGrid>
                <a:gridCol w="2971800"/>
                <a:gridCol w="2362200"/>
              </a:tblGrid>
              <a:tr h="609600">
                <a:tc>
                  <a:txBody>
                    <a:bodyPr/>
                    <a:lstStyle/>
                    <a:p>
                      <a:pPr algn="ctr"/>
                      <a:r>
                        <a:rPr lang="en-US" dirty="0" smtClean="0"/>
                        <a:t>As an example:</a:t>
                      </a:r>
                      <a:endParaRPr lang="en-US" dirty="0"/>
                    </a:p>
                  </a:txBody>
                  <a:tcPr/>
                </a:tc>
                <a:tc>
                  <a:txBody>
                    <a:bodyPr/>
                    <a:lstStyle/>
                    <a:p>
                      <a:pPr algn="ctr"/>
                      <a:r>
                        <a:rPr lang="en-US" dirty="0" smtClean="0"/>
                        <a:t>Maximum Debt to Refinance</a:t>
                      </a:r>
                      <a:endParaRPr lang="en-US" dirty="0"/>
                    </a:p>
                  </a:txBody>
                  <a:tcPr/>
                </a:tc>
              </a:tr>
              <a:tr h="292341">
                <a:tc>
                  <a:txBody>
                    <a:bodyPr/>
                    <a:lstStyle/>
                    <a:p>
                      <a:pPr algn="l"/>
                      <a:r>
                        <a:rPr lang="en-US" dirty="0" smtClean="0"/>
                        <a:t>Bachelor’s Degree or less</a:t>
                      </a:r>
                      <a:endParaRPr lang="en-US"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t>$90K</a:t>
                      </a:r>
                    </a:p>
                  </a:txBody>
                  <a:tcPr/>
                </a:tc>
              </a:tr>
              <a:tr h="720841">
                <a:tc>
                  <a:txBody>
                    <a:bodyPr/>
                    <a:lstStyle/>
                    <a:p>
                      <a:pPr algn="l"/>
                      <a:r>
                        <a:rPr lang="en-US" dirty="0" smtClean="0"/>
                        <a:t>Graduate or Doctoral Degree,</a:t>
                      </a:r>
                      <a:r>
                        <a:rPr lang="en-US" baseline="0" dirty="0" smtClean="0"/>
                        <a:t> including MBA</a:t>
                      </a:r>
                      <a:endParaRPr lang="en-US" dirty="0"/>
                    </a:p>
                  </a:txBody>
                  <a:tcPr/>
                </a:tc>
                <a:tc>
                  <a:txBody>
                    <a:bodyPr/>
                    <a:lstStyle/>
                    <a:p>
                      <a:pPr algn="ctr"/>
                      <a:endParaRPr lang="en-US" dirty="0" smtClean="0"/>
                    </a:p>
                    <a:p>
                      <a:pPr algn="ctr"/>
                      <a:r>
                        <a:rPr lang="en-US" dirty="0" smtClean="0"/>
                        <a:t>$225K</a:t>
                      </a:r>
                      <a:endParaRPr lang="en-US" dirty="0"/>
                    </a:p>
                  </a:txBody>
                  <a:tcPr/>
                </a:tc>
              </a:tr>
              <a:tr h="720841">
                <a:tc>
                  <a:txBody>
                    <a:bodyPr/>
                    <a:lstStyle/>
                    <a:p>
                      <a:pPr algn="l"/>
                      <a:r>
                        <a:rPr lang="en-US" baseline="0" dirty="0" smtClean="0"/>
                        <a:t>Law Degree</a:t>
                      </a:r>
                      <a:endParaRPr lang="en-US"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dirty="0" smtClean="0"/>
                    </a:p>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t>$300K</a:t>
                      </a:r>
                    </a:p>
                  </a:txBody>
                  <a:tcPr/>
                </a:tc>
              </a:tr>
              <a:tr h="720841">
                <a:tc>
                  <a:txBody>
                    <a:bodyPr/>
                    <a:lstStyle/>
                    <a:p>
                      <a:pPr algn="l"/>
                      <a:r>
                        <a:rPr lang="en-US" dirty="0" smtClean="0"/>
                        <a:t>Professional</a:t>
                      </a:r>
                      <a:r>
                        <a:rPr lang="en-US" baseline="0" dirty="0" smtClean="0"/>
                        <a:t> Degree such as Medical or Dental</a:t>
                      </a:r>
                      <a:endParaRPr lang="en-US"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t/>
                      </a:r>
                      <a:br>
                        <a:rPr lang="en-US" dirty="0" smtClean="0"/>
                      </a:br>
                      <a:r>
                        <a:rPr lang="en-US" dirty="0" smtClean="0"/>
                        <a:t>$350K</a:t>
                      </a:r>
                    </a:p>
                  </a:txBody>
                  <a:tcPr/>
                </a:tc>
              </a:tr>
            </a:tbl>
          </a:graphicData>
        </a:graphic>
      </p:graphicFrame>
      <p:cxnSp>
        <p:nvCxnSpPr>
          <p:cNvPr id="5" name="Straight Connector 4"/>
          <p:cNvCxnSpPr/>
          <p:nvPr/>
        </p:nvCxnSpPr>
        <p:spPr bwMode="auto">
          <a:xfrm>
            <a:off x="609600" y="762000"/>
            <a:ext cx="8153400" cy="0"/>
          </a:xfrm>
          <a:prstGeom prst="line">
            <a:avLst/>
          </a:prstGeom>
          <a:solidFill>
            <a:schemeClr val="accent1"/>
          </a:solidFill>
          <a:ln w="28575" cap="flat" cmpd="sng" algn="ctr">
            <a:solidFill>
              <a:srgbClr val="00B050"/>
            </a:solidFill>
            <a:prstDash val="solid"/>
            <a:round/>
            <a:headEnd type="none" w="med" len="med"/>
            <a:tailEnd type="none" w="med" len="med"/>
          </a:ln>
          <a:effectLst/>
        </p:spPr>
      </p:cxnSp>
    </p:spTree>
    <p:extLst>
      <p:ext uri="{BB962C8B-B14F-4D97-AF65-F5344CB8AC3E}">
        <p14:creationId xmlns:p14="http://schemas.microsoft.com/office/powerpoint/2010/main" xmlns="" val="74435627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118</TotalTime>
  <Words>1915</Words>
  <Application>Microsoft Office PowerPoint</Application>
  <PresentationFormat>On-screen Show (4:3)</PresentationFormat>
  <Paragraphs>303</Paragraphs>
  <Slides>20</Slides>
  <Notes>10</Notes>
  <HiddenSlides>0</HiddenSlides>
  <MMClips>0</MMClips>
  <ScaleCrop>false</ScaleCrop>
  <HeadingPairs>
    <vt:vector size="4" baseType="variant">
      <vt:variant>
        <vt:lpstr>Theme</vt:lpstr>
      </vt:variant>
      <vt:variant>
        <vt:i4>3</vt:i4>
      </vt:variant>
      <vt:variant>
        <vt:lpstr>Slide Titles</vt:lpstr>
      </vt:variant>
      <vt:variant>
        <vt:i4>20</vt:i4>
      </vt:variant>
    </vt:vector>
  </HeadingPairs>
  <TitlesOfParts>
    <vt:vector size="23" baseType="lpstr">
      <vt:lpstr>Concourse</vt:lpstr>
      <vt:lpstr>Custom Design</vt:lpstr>
      <vt:lpstr>1_Custom Design</vt:lpstr>
      <vt:lpstr>Managing Student Debt: </vt:lpstr>
      <vt:lpstr>Student Debt – The Impact</vt:lpstr>
      <vt:lpstr> Student Debt - Sources </vt:lpstr>
      <vt:lpstr>Options for Student Loan Consolidation &amp; Refinancing</vt:lpstr>
      <vt:lpstr>  Federal Loan Consolidation vs Private Loan Refinance </vt:lpstr>
      <vt:lpstr>Private Bank Education Refinance Loan  </vt:lpstr>
      <vt:lpstr>Possible Education Refinance Loan Eligibility Requirements  </vt:lpstr>
      <vt:lpstr>Possible Education Refinance Loan Eligibility Requirements  </vt:lpstr>
      <vt:lpstr>Loan Limits (varies by lender)</vt:lpstr>
      <vt:lpstr>Private Education Refinance Loan Borrower Benefits</vt:lpstr>
      <vt:lpstr>     How to Prepare for Private Loan Refinance  </vt:lpstr>
      <vt:lpstr>   The Private Lender Refinance Process    </vt:lpstr>
      <vt:lpstr>   Loan Approval Factors </vt:lpstr>
      <vt:lpstr>   Your Credit Score – The Impact on Your Rate </vt:lpstr>
      <vt:lpstr>Maximizing the Power of Your Credit Score</vt:lpstr>
      <vt:lpstr>What Should You Do With Your Credit Report?</vt:lpstr>
      <vt:lpstr>What Is a Good Score?</vt:lpstr>
      <vt:lpstr>The Higher Your Credit Score,  the Lower Your Loan Payments</vt:lpstr>
      <vt:lpstr>  Refinancing Student Loans – Quick Review</vt:lpstr>
      <vt:lpstr>Managing Student Loan Debt - Helpful Resources</vt:lpstr>
    </vt:vector>
  </TitlesOfParts>
  <Company>FMER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Sisson</dc:creator>
  <cp:lastModifiedBy>Sisson</cp:lastModifiedBy>
  <cp:revision>12</cp:revision>
  <dcterms:created xsi:type="dcterms:W3CDTF">2018-02-05T22:04:47Z</dcterms:created>
  <dcterms:modified xsi:type="dcterms:W3CDTF">2018-03-05T17:38:30Z</dcterms:modified>
</cp:coreProperties>
</file>