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1" r:id="rId2"/>
    <p:sldMasterId id="2147483733" r:id="rId3"/>
  </p:sldMasterIdLst>
  <p:notesMasterIdLst>
    <p:notesMasterId r:id="rId22"/>
  </p:notesMasterIdLst>
  <p:sldIdLst>
    <p:sldId id="256" r:id="rId4"/>
    <p:sldId id="267" r:id="rId5"/>
    <p:sldId id="264" r:id="rId6"/>
    <p:sldId id="257" r:id="rId7"/>
    <p:sldId id="258" r:id="rId8"/>
    <p:sldId id="277" r:id="rId9"/>
    <p:sldId id="259" r:id="rId10"/>
    <p:sldId id="268" r:id="rId11"/>
    <p:sldId id="270" r:id="rId12"/>
    <p:sldId id="260" r:id="rId13"/>
    <p:sldId id="278" r:id="rId14"/>
    <p:sldId id="279" r:id="rId15"/>
    <p:sldId id="272" r:id="rId16"/>
    <p:sldId id="273" r:id="rId17"/>
    <p:sldId id="274" r:id="rId18"/>
    <p:sldId id="263" r:id="rId19"/>
    <p:sldId id="276" r:id="rId20"/>
    <p:sldId id="265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726" autoAdjust="0"/>
  </p:normalViewPr>
  <p:slideViewPr>
    <p:cSldViewPr>
      <p:cViewPr varScale="1">
        <p:scale>
          <a:sx n="78" d="100"/>
          <a:sy n="78" d="100"/>
        </p:scale>
        <p:origin x="19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368474-E0D7-4505-894A-C10AD942EE99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1491F1-F2F8-421F-962C-1EF918E5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0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91F1-F2F8-421F-962C-1EF918E515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72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91F1-F2F8-421F-962C-1EF918E515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80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91F1-F2F8-421F-962C-1EF918E515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76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91F1-F2F8-421F-962C-1EF918E515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79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91F1-F2F8-421F-962C-1EF918E515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41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91F1-F2F8-421F-962C-1EF918E515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27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91F1-F2F8-421F-962C-1EF918E515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15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91F1-F2F8-421F-962C-1EF918E515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13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91F1-F2F8-421F-962C-1EF918E515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4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91F1-F2F8-421F-962C-1EF918E515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91F1-F2F8-421F-962C-1EF918E515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19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232943" indent="-23294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91F1-F2F8-421F-962C-1EF918E515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5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lvl="1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91F1-F2F8-421F-962C-1EF918E515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3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91F1-F2F8-421F-962C-1EF918E515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6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91F1-F2F8-421F-962C-1EF918E515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40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91F1-F2F8-421F-962C-1EF918E515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9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91F1-F2F8-421F-962C-1EF918E515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63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91F1-F2F8-421F-962C-1EF918E515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6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8D6E91-A33A-43D6-BD4F-C3947EA5134D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05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 userDrawn="1"/>
        </p:nvSpPr>
        <p:spPr>
          <a:xfrm>
            <a:off x="152400" y="5638800"/>
            <a:ext cx="640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sz="2000" b="1" dirty="0" smtClean="0">
                <a:solidFill>
                  <a:schemeClr val="bg1"/>
                </a:solidFill>
              </a:rPr>
              <a:t>PASFAA Spring &amp; Support Staff Training 2018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8D6E91-A33A-43D6-BD4F-C3947EA5134D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D6E91-A33A-43D6-BD4F-C3947EA5134D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D6E91-A33A-43D6-BD4F-C3947EA5134D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305-A3F9-4CBD-94F2-0EDAC467934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4269-1B97-4717-AC3C-D7F1837F8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305-A3F9-4CBD-94F2-0EDAC467934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4269-1B97-4717-AC3C-D7F1837F8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305-A3F9-4CBD-94F2-0EDAC467934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4269-1B97-4717-AC3C-D7F1837F8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305-A3F9-4CBD-94F2-0EDAC467934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4269-1B97-4717-AC3C-D7F1837F8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305-A3F9-4CBD-94F2-0EDAC467934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4269-1B97-4717-AC3C-D7F1837F8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305-A3F9-4CBD-94F2-0EDAC467934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4269-1B97-4717-AC3C-D7F1837F8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305-A3F9-4CBD-94F2-0EDAC467934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4269-1B97-4717-AC3C-D7F1837F8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6E91-A33A-43D6-BD4F-C3947EA5134D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305-A3F9-4CBD-94F2-0EDAC467934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4269-1B97-4717-AC3C-D7F1837F8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305-A3F9-4CBD-94F2-0EDAC467934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4269-1B97-4717-AC3C-D7F1837F8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305-A3F9-4CBD-94F2-0EDAC467934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4269-1B97-4717-AC3C-D7F1837F8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305-A3F9-4CBD-94F2-0EDAC467934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4269-1B97-4717-AC3C-D7F1837F8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EDAF-F12A-45C7-9484-40238CA89C2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DA14-A499-4EFB-893C-71EB83A3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EDAF-F12A-45C7-9484-40238CA89C2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DA14-A499-4EFB-893C-71EB83A3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EDAF-F12A-45C7-9484-40238CA89C2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DA14-A499-4EFB-893C-71EB83A3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EDAF-F12A-45C7-9484-40238CA89C2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DA14-A499-4EFB-893C-71EB83A3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EDAF-F12A-45C7-9484-40238CA89C2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DA14-A499-4EFB-893C-71EB83A3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EDAF-F12A-45C7-9484-40238CA89C2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DA14-A499-4EFB-893C-71EB83A3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D6E91-A33A-43D6-BD4F-C3947EA5134D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EDAF-F12A-45C7-9484-40238CA89C2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DA14-A499-4EFB-893C-71EB83A3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EDAF-F12A-45C7-9484-40238CA89C2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DA14-A499-4EFB-893C-71EB83A3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EDAF-F12A-45C7-9484-40238CA89C2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DA14-A499-4EFB-893C-71EB83A3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EDAF-F12A-45C7-9484-40238CA89C2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DA14-A499-4EFB-893C-71EB83A3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EDAF-F12A-45C7-9484-40238CA89C2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DA14-A499-4EFB-893C-71EB83A3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D6E91-A33A-43D6-BD4F-C3947EA5134D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D6E91-A33A-43D6-BD4F-C3947EA5134D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D6E91-A33A-43D6-BD4F-C3947EA5134D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D6E91-A33A-43D6-BD4F-C3947EA5134D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D6E91-A33A-43D6-BD4F-C3947EA5134D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8D6E91-A33A-43D6-BD4F-C3947EA5134D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8D6E91-A33A-43D6-BD4F-C3947EA5134D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57800"/>
            <a:ext cx="1447800" cy="10903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53305-A3F9-4CBD-94F2-0EDAC467934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B4269-1B97-4717-AC3C-D7F1837F8A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ASFAA 50th (almost) Spring 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010400" y="4953000"/>
            <a:ext cx="1785996" cy="1554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6EDAF-F12A-45C7-9484-40238CA89C2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8DA14-A499-4EFB-893C-71EB83A3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Leading Beyond Differences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Dwight Horsey, Executive Director of Financial Aid</a:t>
            </a:r>
          </a:p>
          <a:p>
            <a:r>
              <a:rPr lang="en-US" sz="2400" dirty="0" smtClean="0"/>
              <a:t>Amanda Flurry, Director of Student Accounts</a:t>
            </a:r>
          </a:p>
          <a:p>
            <a:r>
              <a:rPr lang="en-US" sz="2000" dirty="0" smtClean="0"/>
              <a:t>Millersville University of Pennsylvania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438400" cy="1418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Ethnicity</a:t>
            </a:r>
          </a:p>
          <a:p>
            <a:r>
              <a:rPr lang="en-US" dirty="0" smtClean="0"/>
              <a:t>Role in the University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i="1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-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what you did not see…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775" y="1998663"/>
            <a:ext cx="4648200" cy="3486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3326644" cy="49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 these differences matter in how we are perceived?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8200" y="609600"/>
            <a:ext cx="36576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</a:t>
            </a:r>
            <a:r>
              <a:rPr lang="en-US" dirty="0" smtClean="0"/>
              <a:t>belongs where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52775"/>
            <a:ext cx="46863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values and similarities!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i="1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lead beyond differences?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81200"/>
            <a:ext cx="3562350" cy="474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1"/>
            <a:ext cx="3588393" cy="47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the precedent in leadership</a:t>
            </a:r>
          </a:p>
          <a:p>
            <a:r>
              <a:rPr lang="en-US" dirty="0"/>
              <a:t>Assume best intentions and </a:t>
            </a:r>
            <a:r>
              <a:rPr lang="en-US" dirty="0" smtClean="0"/>
              <a:t>accuracy</a:t>
            </a:r>
          </a:p>
          <a:p>
            <a:r>
              <a:rPr lang="en-US" dirty="0" smtClean="0"/>
              <a:t>Provide shared experiences</a:t>
            </a:r>
          </a:p>
          <a:p>
            <a:r>
              <a:rPr lang="en-US" dirty="0" smtClean="0"/>
              <a:t>Demonstrate smooth transition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Value the student experience above our individual preferences</a:t>
            </a:r>
          </a:p>
          <a:p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i="1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lead beyond differences for our teams?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(in years) retreat </a:t>
            </a:r>
          </a:p>
          <a:p>
            <a:r>
              <a:rPr lang="en-US" dirty="0" smtClean="0"/>
              <a:t>Regular joint training opportunities</a:t>
            </a:r>
          </a:p>
          <a:p>
            <a:r>
              <a:rPr lang="en-US" dirty="0" smtClean="0"/>
              <a:t>Shared access to meeting minutes</a:t>
            </a:r>
          </a:p>
          <a:p>
            <a:r>
              <a:rPr lang="en-US" dirty="0" smtClean="0"/>
              <a:t>Biweekly meetings with office leadership</a:t>
            </a:r>
          </a:p>
          <a:p>
            <a:r>
              <a:rPr lang="en-US" dirty="0" smtClean="0"/>
              <a:t>United front to other offices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that we’ve made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Combined authorization process</a:t>
            </a:r>
          </a:p>
          <a:p>
            <a:r>
              <a:rPr lang="en-US" dirty="0" smtClean="0"/>
              <a:t>Shared space</a:t>
            </a:r>
          </a:p>
          <a:p>
            <a:pPr lvl="1"/>
            <a:r>
              <a:rPr lang="en-US" dirty="0" smtClean="0"/>
              <a:t>Increased space to counsel students together</a:t>
            </a:r>
          </a:p>
          <a:p>
            <a:pPr lvl="1"/>
            <a:r>
              <a:rPr lang="en-US" dirty="0" smtClean="0"/>
              <a:t>Combined social space – lunch room</a:t>
            </a:r>
          </a:p>
          <a:p>
            <a:r>
              <a:rPr lang="en-US" dirty="0" smtClean="0"/>
              <a:t>Two directors on one floor</a:t>
            </a:r>
          </a:p>
          <a:p>
            <a:pPr marL="137160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that we’re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Financial Services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6337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Our similarities are bigger than our differences</a:t>
            </a:r>
          </a:p>
          <a:p>
            <a:r>
              <a:rPr lang="en-US" dirty="0" smtClean="0"/>
              <a:t>Must adapt to the staff, students, colleagues with whom we are working</a:t>
            </a:r>
          </a:p>
          <a:p>
            <a:r>
              <a:rPr lang="en-US" dirty="0" smtClean="0"/>
              <a:t>Success requires that we see beyond our differences!</a:t>
            </a:r>
          </a:p>
          <a:p>
            <a:endParaRPr lang="en-US" dirty="0" smtClean="0"/>
          </a:p>
          <a:p>
            <a:pPr marL="137160" indent="0">
              <a:buFont typeface="Wingdings 3"/>
              <a:buNone/>
            </a:pPr>
            <a:endParaRPr lang="en-US" dirty="0" smtClean="0"/>
          </a:p>
          <a:p>
            <a:pPr marL="109728" indent="0">
              <a:buFont typeface="Wingdings 3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Accounts and Financial Aid both utilize generic email accounts</a:t>
            </a:r>
          </a:p>
          <a:p>
            <a:r>
              <a:rPr lang="en-US" dirty="0" smtClean="0"/>
              <a:t>Past practice has been anonymous response</a:t>
            </a:r>
          </a:p>
          <a:p>
            <a:r>
              <a:rPr lang="en-US" dirty="0" smtClean="0"/>
              <a:t>Numerous events necessitated the addition of an identifying signature in the response</a:t>
            </a:r>
          </a:p>
          <a:p>
            <a:r>
              <a:rPr lang="en-US" dirty="0" smtClean="0"/>
              <a:t>Both offices were instructed to make the change…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Our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Relationships between Financial Aid and Student Accounts offices</a:t>
            </a:r>
          </a:p>
          <a:p>
            <a:r>
              <a:rPr lang="en-US" dirty="0" smtClean="0"/>
              <a:t>Combining into Student Financial Services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Leading Beyond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Institutions</a:t>
            </a:r>
          </a:p>
          <a:p>
            <a:r>
              <a:rPr lang="en-US" dirty="0" smtClean="0"/>
              <a:t>Millersville University</a:t>
            </a:r>
          </a:p>
          <a:p>
            <a:pPr lvl="1"/>
            <a:r>
              <a:rPr lang="en-US" dirty="0" smtClean="0"/>
              <a:t>Shared space</a:t>
            </a:r>
          </a:p>
          <a:p>
            <a:pPr lvl="1"/>
            <a:r>
              <a:rPr lang="en-US" dirty="0" smtClean="0"/>
              <a:t>Separation and adaptation</a:t>
            </a:r>
          </a:p>
          <a:p>
            <a:pPr lvl="1"/>
            <a:r>
              <a:rPr lang="en-US" dirty="0" smtClean="0"/>
              <a:t>Vision for the future</a:t>
            </a:r>
          </a:p>
          <a:p>
            <a:pPr lvl="2"/>
            <a:r>
              <a:rPr lang="en-US" dirty="0" smtClean="0"/>
              <a:t>Physical space</a:t>
            </a:r>
          </a:p>
          <a:p>
            <a:pPr lvl="2"/>
            <a:r>
              <a:rPr lang="en-US" dirty="0" smtClean="0"/>
              <a:t>Relationships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Aid &amp; Student Accounts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Space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31530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Space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984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financial aid counselor?</a:t>
            </a:r>
          </a:p>
          <a:p>
            <a:r>
              <a:rPr lang="en-US" dirty="0" smtClean="0"/>
              <a:t>A student accounts administrator?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you describe…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Financial Aid</a:t>
            </a:r>
          </a:p>
          <a:p>
            <a:pPr lvl="1"/>
            <a:r>
              <a:rPr lang="en-US" dirty="0" smtClean="0"/>
              <a:t>10 student workers</a:t>
            </a:r>
          </a:p>
          <a:p>
            <a:pPr lvl="1"/>
            <a:r>
              <a:rPr lang="en-US" dirty="0" smtClean="0"/>
              <a:t>9 employees</a:t>
            </a:r>
          </a:p>
          <a:p>
            <a:pPr lvl="1"/>
            <a:r>
              <a:rPr lang="en-US" dirty="0" smtClean="0"/>
              <a:t>Mostly millennial staff</a:t>
            </a:r>
          </a:p>
          <a:p>
            <a:pPr lvl="1"/>
            <a:r>
              <a:rPr lang="en-US" dirty="0" smtClean="0"/>
              <a:t>Mostly women</a:t>
            </a:r>
          </a:p>
          <a:p>
            <a:pPr lvl="1"/>
            <a:r>
              <a:rPr lang="en-US" dirty="0" smtClean="0"/>
              <a:t>Ethnically diverse </a:t>
            </a:r>
          </a:p>
          <a:p>
            <a:pPr lvl="1"/>
            <a:r>
              <a:rPr lang="en-US" dirty="0" smtClean="0"/>
              <a:t>Hired by Executive Director</a:t>
            </a:r>
          </a:p>
          <a:p>
            <a:r>
              <a:rPr lang="en-US" dirty="0" smtClean="0"/>
              <a:t>Student Accounts</a:t>
            </a:r>
          </a:p>
          <a:p>
            <a:pPr lvl="1"/>
            <a:r>
              <a:rPr lang="en-US" dirty="0" smtClean="0"/>
              <a:t>No student workers</a:t>
            </a:r>
          </a:p>
          <a:p>
            <a:pPr lvl="1"/>
            <a:r>
              <a:rPr lang="en-US" dirty="0" smtClean="0"/>
              <a:t>Team of six professional staff</a:t>
            </a:r>
          </a:p>
          <a:p>
            <a:pPr lvl="1"/>
            <a:r>
              <a:rPr lang="en-US" dirty="0" smtClean="0"/>
              <a:t>Baby Boomers and Generation X </a:t>
            </a:r>
          </a:p>
          <a:p>
            <a:pPr lvl="1"/>
            <a:r>
              <a:rPr lang="en-US" dirty="0" smtClean="0"/>
              <a:t>Minimal ethnic diversity</a:t>
            </a:r>
          </a:p>
          <a:p>
            <a:pPr lvl="1"/>
            <a:r>
              <a:rPr lang="en-US" dirty="0" smtClean="0"/>
              <a:t>All women</a:t>
            </a:r>
          </a:p>
          <a:p>
            <a:pPr lvl="1"/>
            <a:r>
              <a:rPr lang="en-US" dirty="0" smtClean="0"/>
              <a:t>Mostly hired by previous director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teams reacted very differently!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Our teams are different. We need to know them as people, separate from labels, and tailor our approaches to be effective.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Reaction to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390</TotalTime>
  <Words>381</Words>
  <Application>Microsoft Office PowerPoint</Application>
  <PresentationFormat>On-screen Show (4:3)</PresentationFormat>
  <Paragraphs>144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Custom Design</vt:lpstr>
      <vt:lpstr>1_Custom Design</vt:lpstr>
      <vt:lpstr>Leading Beyond Differences</vt:lpstr>
      <vt:lpstr>Understanding Our Teams</vt:lpstr>
      <vt:lpstr>Leading Beyond Differences</vt:lpstr>
      <vt:lpstr>Financial Aid &amp; Student Accounts</vt:lpstr>
      <vt:lpstr>Physical Space</vt:lpstr>
      <vt:lpstr>Physical Space</vt:lpstr>
      <vt:lpstr>How do you describe…</vt:lpstr>
      <vt:lpstr>Our Teams</vt:lpstr>
      <vt:lpstr>Reaction to Change</vt:lpstr>
      <vt:lpstr>Leadership - Differences</vt:lpstr>
      <vt:lpstr>Here is what you did not see…</vt:lpstr>
      <vt:lpstr>Do these differences matter in how we are perceived?</vt:lpstr>
      <vt:lpstr>Who belongs where?</vt:lpstr>
      <vt:lpstr>How do we lead beyond differences?</vt:lpstr>
      <vt:lpstr>How do we lead beyond differences for our teams?</vt:lpstr>
      <vt:lpstr>Changes that we’ve made</vt:lpstr>
      <vt:lpstr>Changes that we’re making</vt:lpstr>
      <vt:lpstr>Student Financial Services</vt:lpstr>
    </vt:vector>
  </TitlesOfParts>
  <Company>FMER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Sisson</dc:creator>
  <cp:lastModifiedBy>Amanda Flurry</cp:lastModifiedBy>
  <cp:revision>35</cp:revision>
  <cp:lastPrinted>2018-02-26T19:52:12Z</cp:lastPrinted>
  <dcterms:created xsi:type="dcterms:W3CDTF">2018-02-05T22:04:47Z</dcterms:created>
  <dcterms:modified xsi:type="dcterms:W3CDTF">2018-03-05T13:08:13Z</dcterms:modified>
</cp:coreProperties>
</file>