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58" r:id="rId4"/>
    <p:sldId id="259" r:id="rId5"/>
    <p:sldId id="260" r:id="rId6"/>
    <p:sldId id="261" r:id="rId7"/>
    <p:sldId id="273" r:id="rId8"/>
    <p:sldId id="272" r:id="rId9"/>
    <p:sldId id="274" r:id="rId10"/>
    <p:sldId id="262" r:id="rId11"/>
    <p:sldId id="263" r:id="rId12"/>
    <p:sldId id="275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Source Sans Pro" panose="020B0604020202020204" charset="0"/>
      <p:regular r:id="rId31"/>
      <p:bold r:id="rId32"/>
      <p:italic r:id="rId33"/>
      <p:boldItalic r:id="rId34"/>
    </p:embeddedFont>
    <p:embeddedFont>
      <p:font typeface="Wingdings 3" panose="05040102010807070707" pitchFamily="18" charset="2"/>
      <p:regular r:id="rId35"/>
    </p:embeddedFont>
    <p:embeddedFont>
      <p:font typeface="EB Garamond Medium"/>
      <p:regular r:id="rId36"/>
      <p:bold r:id="rId37"/>
      <p:italic r:id="rId38"/>
      <p:boldItalic r:id="rId39"/>
    </p:embeddedFont>
    <p:embeddedFont>
      <p:font typeface="Lucida Sans Unicode" panose="020B0602030504020204" pitchFamily="34" charset="0"/>
      <p:regular r:id="rId40"/>
    </p:embeddedFont>
    <p:embeddedFont>
      <p:font typeface="Wingdings 2" panose="05020102010507070707" pitchFamily="18" charset="2"/>
      <p:regular r:id="rId41"/>
    </p:embeddedFont>
    <p:embeddedFont>
      <p:font typeface="EB Garamond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CA861B-7FFA-4FD2-89AE-D7F689781C1A}">
  <a:tblStyle styleId="{7DCA861B-7FFA-4FD2-89AE-D7F689781C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components are nutritionally adequate and socially acceptable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-Adequacy comes in in difference between low and very low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-Socially Acceptable: </a:t>
            </a:r>
            <a:r>
              <a:rPr lang="en" sz="1200" dirty="0">
                <a:solidFill>
                  <a:srgbClr val="333333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without resorting to emergency food supplies, scavenging, stealing, or other coping strategies</a:t>
            </a:r>
            <a:endParaRPr dirty="0"/>
          </a:p>
          <a:p>
            <a:pPr marL="457200" lvl="0" indent="0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 i="1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 i="1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0" indent="0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 colleges and universities Fayette, Allegheny Westmoreland and Beaver </a:t>
            </a:r>
          </a:p>
        </p:txBody>
      </p:sp>
    </p:spTree>
    <p:extLst>
      <p:ext uri="{BB962C8B-B14F-4D97-AF65-F5344CB8AC3E}">
        <p14:creationId xmlns:p14="http://schemas.microsoft.com/office/powerpoint/2010/main" val="1958362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Eligibility - $18,090 for one, $24,360 for two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227 total shoppers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UC Berkeley one of first universities in the US to bring basic needs into the spotlight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Diagram taken from BN training by Ruben Canedo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Proactive component - trying to get away from the “know about it when you need it” mindset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Focus on education &amp; prevention, long term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Emergency relief at bottom -- less likely to occur with other programs in place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Show website if time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they food insecure? (Ask audience to raise hands for yes/no)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they food insecure? (ask audience to raise hands for yes/no)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low food security where amount of food is unaffected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Hunger on Campus- 2016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Hunger in America - 2014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 up to USDA food security questions in the same Hunger on Campus</a:t>
            </a:r>
            <a:r>
              <a:rPr lang="en-US" baseline="0" dirty="0"/>
              <a:t> Study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22A8-6BEA-4856-B332-6B31F905CE7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7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Allegheny County Food Insecurity rate: 14.2% =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22A8-6BEA-4856-B332-6B31F905C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0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Hunger on Campus report</a:t>
            </a:r>
            <a:r>
              <a:rPr lang="en-US" baseline="0" dirty="0"/>
              <a:t>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22A8-6BEA-4856-B332-6B31F905CE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Random Selection Method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654 Total Responses for Pitt, 11,007 for average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Just below average, still at ~36%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Segue - Would like to give you an idea of what that looks like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92 Responses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0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0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05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8D6E91-A33A-43D6-BD4F-C3947EA513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1905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 userDrawn="1"/>
        </p:nvSpPr>
        <p:spPr>
          <a:xfrm>
            <a:off x="152400" y="4229100"/>
            <a:ext cx="640080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/>
          </a:p>
          <a:p>
            <a:r>
              <a:rPr lang="en-US" sz="1500" b="1" dirty="0">
                <a:solidFill>
                  <a:schemeClr val="bg1"/>
                </a:solidFill>
              </a:rPr>
              <a:t>PASFAA Spring &amp; Support Staff Training 2018</a:t>
            </a:r>
          </a:p>
        </p:txBody>
      </p:sp>
    </p:spTree>
    <p:extLst>
      <p:ext uri="{BB962C8B-B14F-4D97-AF65-F5344CB8AC3E}">
        <p14:creationId xmlns:p14="http://schemas.microsoft.com/office/powerpoint/2010/main" val="311790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8D6E91-A33A-43D6-BD4F-C3947EA513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0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05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 eaLnBrk="1" latinLnBrk="0" hangingPunct="1"/>
            <a:endParaRPr kumimoji="0" lang="en-US" sz="105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050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050"/>
          </a:p>
        </p:txBody>
      </p:sp>
    </p:spTree>
    <p:extLst>
      <p:ext uri="{BB962C8B-B14F-4D97-AF65-F5344CB8AC3E}">
        <p14:creationId xmlns:p14="http://schemas.microsoft.com/office/powerpoint/2010/main" val="396470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6E91-A33A-43D6-BD4F-C3947EA513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06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6E91-A33A-43D6-BD4F-C3947EA513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9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217E-1EE9-47F4-9ED7-E4D7377F4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65303-247C-45BB-A4B1-DECC1599D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029BB-325D-48CA-B4EC-7A41366F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699E-4375-4FBC-9170-79DE4311026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AA7D6-ACA0-418D-80E8-DDE97030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B7DDE-6885-4B44-8A66-D470B142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49019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08A5-7C7B-4829-9C6C-B564995C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DE98F-79D5-4CA9-9943-AB075E9CA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1A6CE-5C6F-45D4-8FBA-B89A85A1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699E-4375-4FBC-9170-79DE4311026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39FAA-8EFC-4916-B88E-6C70D268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81FA7-E22E-4505-8676-870E93F0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2480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00BD-E2B0-475E-8FE1-86461957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2B7A7-C45F-4A9F-BDE4-8ADBD0579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D3F83-2E95-461B-B965-8465BB1C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699E-4375-4FBC-9170-79DE4311026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599A9-022E-43DA-A935-86CDE541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C167D-448A-4C18-88AC-A767D8B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5793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8185-7B52-44B0-8713-5283332B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120CC-FFCA-4CBA-ADC6-9C1E7F0EF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6DA27-CD5F-4827-9ADD-5B8ACE05E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C5B45-1277-4297-885A-1F50DA5F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699E-4375-4FBC-9170-79DE4311026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34272-A179-482B-BE66-554F5DE7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3175F-0BE0-4657-A783-08383E72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69500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0A7C-D7A0-4127-B4FF-E079CB40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0C5D6-F2BE-41A7-AAC2-7542C431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145DA-2ED6-4A37-B8F8-8F25BBE86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8407D-D2FC-431B-98DD-D57039179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C7718-A209-4E7C-94EC-7B2043027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63A2C-B03E-4464-95C8-5F7A00DA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699E-4375-4FBC-9170-79DE4311026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F82BB6-07F7-4809-9658-5FA7FAB0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F9A64-DB31-4F03-BD81-F6E23C7B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22432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052B-3460-4227-81FA-7CE46FC0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20C18-0B9C-4EA2-8753-117196622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699E-4375-4FBC-9170-79DE4311026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0D16C-ACD2-4505-8FF7-CDB654B7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47658-8314-46E5-9AD3-36D01EEA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127185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52B8A-C625-47F5-B4CE-2BE3B87F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699E-4375-4FBC-9170-79DE4311026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61581-5658-4E62-BF4C-16C59812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2D740-21D4-4E35-9879-18DC2AB8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176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6E91-A33A-43D6-BD4F-C3947EA513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37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224A-3AE4-4D09-BF75-C088CB5A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7789-F750-4E72-937C-79D7B2286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A07E0-CBB3-4FCB-8399-F89E6B9B1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6AAB7-8065-4B40-B746-9C358B33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699E-4375-4FBC-9170-79DE4311026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C8802-58E4-4A44-8291-071E0A89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3D594-97BF-4143-A4B7-F3C75E74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466836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AB22-9BBB-4886-8D7C-C29135EE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685B2-27C4-4DB6-A6B6-8E7F73CB4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08413-F308-496C-A45D-528E4B8A8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AFD1D-17BC-4F74-86FA-31236E08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699E-4375-4FBC-9170-79DE4311026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BB98B-4F4F-4ED8-B2C2-37C13FD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2F49D-5DB9-42FB-A821-6D76714C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77190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12C5-9238-45AE-A714-90090CDE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2B11E-F35B-454C-9D78-73FCB56A3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6BE8B-277F-4BFC-85B7-0F913F94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699E-4375-4FBC-9170-79DE4311026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972F2-4168-457D-BE7B-D2C225EF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DC14F-3E02-4A20-99BA-5D5C6FAA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632485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B81BF7-64B1-447D-A6F0-EB63E393E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FD87B-460D-45F6-A0F1-44D342EA7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54AAB-665D-4325-BEDD-2866EEB8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699E-4375-4FBC-9170-79DE4311026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406D-6F36-447F-AC83-67BFCC80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E6309-05DF-4E4A-81A1-3DB7AB9C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949950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089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98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6E91-A33A-43D6-BD4F-C3947EA513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315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6E91-A33A-43D6-BD4F-C3947EA513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050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050"/>
          </a:p>
        </p:txBody>
      </p:sp>
    </p:spTree>
    <p:extLst>
      <p:ext uri="{BB962C8B-B14F-4D97-AF65-F5344CB8AC3E}">
        <p14:creationId xmlns:p14="http://schemas.microsoft.com/office/powerpoint/2010/main" val="195417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6E91-A33A-43D6-BD4F-C3947EA513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4776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6E91-A33A-43D6-BD4F-C3947EA513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81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6E91-A33A-43D6-BD4F-C3947EA513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3147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6E91-A33A-43D6-BD4F-C3947EA513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8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D88D6E91-A33A-43D6-BD4F-C3947EA513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2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0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05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 eaLnBrk="1" latinLnBrk="0" hangingPunct="1"/>
            <a:endParaRPr kumimoji="0" lang="en-US" sz="105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fld id="{D88D6E91-A33A-43D6-BD4F-C3947EA513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</a:defRPr>
            </a:lvl1pPr>
            <a:extLst/>
          </a:lstStyle>
          <a:p>
            <a:fld id="{D3E89158-506F-4003-B1F4-064EF4E0C2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43350"/>
            <a:ext cx="1447800" cy="81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56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0" indent="-192024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171450" algn="l" rtl="0" eaLnBrk="1" latinLnBrk="0" hangingPunct="1">
        <a:spcBef>
          <a:spcPts val="243"/>
        </a:spcBef>
        <a:buClr>
          <a:schemeClr val="accent1"/>
        </a:buClr>
        <a:buFont typeface="Verdana"/>
        <a:buChar char="◦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652" indent="-171450" algn="l" rtl="0" eaLnBrk="1" latinLnBrk="0" hangingPunct="1">
        <a:spcBef>
          <a:spcPts val="263"/>
        </a:spcBef>
        <a:buClr>
          <a:schemeClr val="accent2"/>
        </a:buClr>
        <a:buSzPct val="100000"/>
        <a:buFont typeface="Wingdings 2"/>
        <a:buChar char="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C3259-6F00-4773-B733-6FC09D70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C3121-2259-4E5A-B522-98624C47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A6D0-2B75-4A54-9251-19F137E6B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699E-4375-4FBC-9170-79DE4311026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675CB-66A9-4F16-ADC8-CA9F59270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3568-9645-469A-84AD-378D750FA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302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antry@pitt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basicneeds.berkeley.ed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rika.ninos@pitt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pantry@pitt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850" y="685801"/>
            <a:ext cx="5543550" cy="2000972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>
                <a:effectLst/>
              </a:rPr>
              <a:t>Collegiate Food Insecurity</a:t>
            </a:r>
            <a:br>
              <a:rPr lang="en-US" sz="2400" dirty="0">
                <a:effectLst/>
              </a:rPr>
            </a:br>
            <a:r>
              <a:rPr lang="en-US" sz="2400" b="0" dirty="0">
                <a:effectLst/>
              </a:rPr>
              <a:t>and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Collegiate </a:t>
            </a:r>
            <a:r>
              <a:rPr lang="en-US" sz="2400" b="0" dirty="0">
                <a:effectLst/>
              </a:rPr>
              <a:t>Basic Needs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399"/>
            <a:ext cx="7772400" cy="767151"/>
          </a:xfrm>
        </p:spPr>
        <p:txBody>
          <a:bodyPr/>
          <a:lstStyle/>
          <a:p>
            <a:r>
              <a:rPr lang="en-US" sz="1350" dirty="0"/>
              <a:t>Erika Ninos, Sustainability Program Coordinator</a:t>
            </a:r>
          </a:p>
          <a:p>
            <a:r>
              <a:rPr lang="en-US" sz="1350" dirty="0"/>
              <a:t>University of Pittsburgh, Office of PittServes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8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117764"/>
            <a:ext cx="8520600" cy="554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Food Insecurity at Pitt: What We Know (cont.)</a:t>
            </a:r>
            <a:endParaRPr sz="2800"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671945"/>
            <a:ext cx="8520600" cy="3896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Campus </a:t>
            </a: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C</a:t>
            </a:r>
            <a:r>
              <a:rPr lang="en-US" dirty="0" err="1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upboard</a:t>
            </a:r>
            <a:r>
              <a:rPr lang="en-US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 Study</a:t>
            </a: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 (</a:t>
            </a:r>
            <a:r>
              <a:rPr lang="en-US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OCD/GPCFB 201</a:t>
            </a: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7)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</p:txBody>
      </p:sp>
      <p:pic>
        <p:nvPicPr>
          <p:cNvPr id="103" name="Shape 10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46316"/>
            <a:ext cx="5228226" cy="366922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5717275" y="1364673"/>
            <a:ext cx="2896200" cy="302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Students were asked, “How often have hunger problems caused these things to happen?” </a:t>
            </a:r>
            <a:endParaRPr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 </a:t>
            </a:r>
            <a:endParaRPr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Figure indicates the percentage of students affected in each area at least once.</a:t>
            </a:r>
            <a:endParaRPr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0BE3-C244-4B03-9BB3-6D3DD640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5563"/>
            <a:ext cx="8520600" cy="812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Campus Cupboard Study (OCD/GPCFB 2017)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BFBDE-B711-4B82-9533-DEAC44DB7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653441"/>
          </a:xfrm>
        </p:spPr>
        <p:txBody>
          <a:bodyPr/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Most food insecurity among participants in this study was related to limited quality of affordable food. Problems accessing a sufficient quantity of food were less frequently cited than problems accessing sufficiently high-quality food.</a:t>
            </a:r>
          </a:p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Students experiencing food insecurity relied more heavily on federal student loans to finance their educations. </a:t>
            </a:r>
          </a:p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70% of students experiencing food insecurity reported they would use a food pantry if one were available</a:t>
            </a:r>
          </a:p>
          <a:p>
            <a:pPr marL="114300" indent="0">
              <a:buNone/>
            </a:pP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 of this study were consistent with the results of previous national studies </a:t>
            </a:r>
          </a:p>
        </p:txBody>
      </p:sp>
    </p:spTree>
    <p:extLst>
      <p:ext uri="{BB962C8B-B14F-4D97-AF65-F5344CB8AC3E}">
        <p14:creationId xmlns:p14="http://schemas.microsoft.com/office/powerpoint/2010/main" val="3823357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The Pitt Pantry 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9921" y="969234"/>
            <a:ext cx="4423806" cy="3729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4048" lvl="0" indent="-345630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sz="1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Eligibility Requirements</a:t>
            </a:r>
            <a:endParaRPr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384048" lvl="0" indent="-345630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sz="1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Shop-Through Model</a:t>
            </a:r>
            <a:endParaRPr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384048" lvl="0" indent="-345630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sz="1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Programs: Food Recovery, Resource Fairs, Workshops, Cooking Classes</a:t>
            </a:r>
            <a:endParaRPr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384048" lvl="0" indent="-345630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sz="1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Spring 2018 Hours:</a:t>
            </a:r>
            <a:endParaRPr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914400" lvl="1" indent="-342900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➢"/>
            </a:pPr>
            <a:r>
              <a:rPr lang="en" sz="1800" i="1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Wednesdays 1-4pm</a:t>
            </a:r>
            <a:endParaRPr sz="1800" i="1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914400" lvl="1" indent="-342900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➢"/>
            </a:pPr>
            <a:r>
              <a:rPr lang="en" sz="1800" i="1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Thursdays 5-8pm</a:t>
            </a:r>
            <a:endParaRPr sz="1800" i="1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914400" lvl="1" indent="-342900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➢"/>
            </a:pPr>
            <a:r>
              <a:rPr lang="en" sz="1800" i="1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Fridays 2-5 pm</a:t>
            </a:r>
          </a:p>
          <a:p>
            <a:pPr marL="914400" lvl="1" indent="-342900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➢"/>
            </a:pPr>
            <a:r>
              <a:rPr lang="en" sz="1800" i="1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  <a:hlinkClick r:id="rId3"/>
              </a:rPr>
              <a:t>pantry@pitt.edu</a:t>
            </a:r>
            <a:r>
              <a:rPr lang="en" sz="1800" i="1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 </a:t>
            </a:r>
          </a:p>
          <a:p>
            <a:pPr lvl="1" indent="-342900">
              <a:lnSpc>
                <a:spcPct val="94000"/>
              </a:lnSpc>
              <a:spcBef>
                <a:spcPts val="700"/>
              </a:spcBef>
              <a:buClr>
                <a:srgbClr val="073763"/>
              </a:buClr>
              <a:buSzPts val="1800"/>
              <a:buFont typeface="EB Garamond"/>
              <a:buChar char="➢"/>
            </a:pPr>
            <a:endParaRPr lang="en" sz="1800" i="1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914400" lvl="1" indent="-342900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➢"/>
            </a:pPr>
            <a:endParaRPr sz="1800" i="1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457200" lvl="0" indent="0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8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i="1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84048" lvl="0" indent="-219583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ts val="2590"/>
              <a:buFont typeface="Source Sans Pro"/>
              <a:buNone/>
            </a:pPr>
            <a:endParaRPr dirty="0">
              <a:solidFill>
                <a:srgbClr val="07376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l="25849" t="507"/>
          <a:stretch/>
        </p:blipFill>
        <p:spPr>
          <a:xfrm rot="5400000">
            <a:off x="5306593" y="896710"/>
            <a:ext cx="3515727" cy="335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Demographics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699" y="1198417"/>
            <a:ext cx="4374967" cy="3370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84048" lvl="0" indent="-384048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EB Garamond"/>
              <a:buChar char="■"/>
            </a:pPr>
            <a:endParaRPr sz="2000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84048" lvl="0" indent="-384048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EB Garamond"/>
              <a:buChar char="■"/>
            </a:pPr>
            <a:endParaRPr sz="2000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84048" lvl="0" indent="-384048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EB Garamond"/>
              <a:buChar char="■"/>
            </a:pPr>
            <a:endParaRPr sz="2000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84048" lvl="0" indent="-384048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EB Garamond"/>
              <a:buChar char="■"/>
            </a:pPr>
            <a:endParaRPr sz="2000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84048" lvl="0" indent="-384048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EB Garamond"/>
              <a:buChar char="■"/>
            </a:pPr>
            <a:endParaRPr sz="2000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84048" lvl="0" indent="-384048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EB Garamond"/>
              <a:buChar char="■"/>
            </a:pPr>
            <a:endParaRPr sz="2000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84048" lvl="0" indent="-384048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EB Garamond"/>
              <a:buChar char="■"/>
            </a:pPr>
            <a:endParaRPr sz="2000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859725" y="858982"/>
            <a:ext cx="3999900" cy="4235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4048" lvl="0" indent="-384048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EB Garamond"/>
              <a:buChar char="❖"/>
            </a:pPr>
            <a:r>
              <a:rPr lang="en" sz="24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Average shoppers age 18-34</a:t>
            </a:r>
            <a:endParaRPr sz="24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384048" lvl="0" indent="-384048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EB Garamond"/>
              <a:buChar char="❖"/>
            </a:pPr>
            <a:r>
              <a:rPr lang="en" sz="24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3% were veterans/military</a:t>
            </a:r>
            <a:endParaRPr sz="24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384048" lvl="0" indent="-384048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EB Garamond"/>
              <a:buChar char="❖"/>
            </a:pPr>
            <a:r>
              <a:rPr lang="en" sz="24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30% of graduate students were international</a:t>
            </a:r>
            <a:endParaRPr sz="24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6" name="Shape 12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16" y="1604119"/>
            <a:ext cx="4271751" cy="263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00891" y="145473"/>
            <a:ext cx="8631409" cy="1007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Moving Forward: A Basic Needs Approach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935182"/>
            <a:ext cx="8520600" cy="3633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Basic Needs Approach: A holistic, proactive system designed to identify and meet the varied and unique needs of students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Food Security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Housing Security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Health (Physical and Mental)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Safety 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Accessibility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Financial Literacy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A Basic Needs Approach (Cont.)</a:t>
            </a:r>
            <a:endParaRPr dirty="0"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Source: UC Berkeley Basic Needs Training</a:t>
            </a:r>
            <a:endParaRPr dirty="0"/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l="28163" t="36788" r="29554" b="15273"/>
          <a:stretch/>
        </p:blipFill>
        <p:spPr>
          <a:xfrm>
            <a:off x="311700" y="1152475"/>
            <a:ext cx="5304226" cy="33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5587500" y="4672175"/>
            <a:ext cx="3367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Source: UC Berkeley Basic Needs Training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293725" y="4726825"/>
            <a:ext cx="50478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Berkeley Basic Needs Website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72625" y="228600"/>
            <a:ext cx="8520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Future Plans for Pitt 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323109"/>
            <a:ext cx="8520600" cy="3935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Conduct a campus-wide basic needs assessmen</a:t>
            </a:r>
            <a:r>
              <a:rPr lang="en-US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t.</a:t>
            </a: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</a:pPr>
            <a:endParaRPr lang="en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Es</a:t>
            </a:r>
            <a:r>
              <a:rPr lang="en-US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tablish a campus wide basic needs working group.</a:t>
            </a:r>
            <a:endParaRPr lang="en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</a:pP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Ensure all key departments are familiar with </a:t>
            </a:r>
            <a:r>
              <a:rPr lang="en-US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the </a:t>
            </a: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resources </a:t>
            </a:r>
            <a:r>
              <a:rPr lang="en-US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that are </a:t>
            </a: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available </a:t>
            </a:r>
            <a:r>
              <a:rPr lang="en-US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and </a:t>
            </a: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how to refer students to them.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EB Garamond"/>
              <a:buChar char="➢"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Resource guide</a:t>
            </a:r>
          </a:p>
          <a:p>
            <a:pPr marL="596900" lvl="1" indent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None/>
            </a:pP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Incorporate and normalize basic needs approach in our institution as a foundation for student success.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endParaRPr lang="en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B Garamond"/>
              <a:buChar char="❖"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TRA</a:t>
            </a:r>
            <a:r>
              <a:rPr lang="en-US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NPARENCY.</a:t>
            </a:r>
            <a:endParaRPr lang="en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</a:pP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290945"/>
            <a:ext cx="8520600" cy="726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Questions?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Erika </a:t>
            </a:r>
            <a:r>
              <a:rPr lang="en-US" sz="2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Ninos, Sustainability Program Coordinator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  <a:hlinkClick r:id="rId3"/>
              </a:rPr>
              <a:t>erika.ninos@pitt.edu</a:t>
            </a:r>
            <a:endParaRPr lang="en-US" sz="2800"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(412)648-1293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800"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Ciara Stehley, </a:t>
            </a:r>
            <a:r>
              <a:rPr lang="en-US" sz="2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AmeriCorps VISTA </a:t>
            </a:r>
            <a:endParaRPr sz="2800"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  <a:hlinkClick r:id="rId4"/>
              </a:rPr>
              <a:t>pantry@pitt.edu</a:t>
            </a:r>
            <a:endParaRPr sz="2800"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(412) 648-1295</a:t>
            </a:r>
            <a:endParaRPr sz="2800"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131618"/>
            <a:ext cx="8520600" cy="886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Defining Food Insecurity</a:t>
            </a:r>
            <a:endParaRPr sz="3200"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748145"/>
            <a:ext cx="8520600" cy="3820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Food insecurity is the limited or uncertain availability of </a:t>
            </a:r>
            <a:r>
              <a:rPr lang="en" sz="2400" i="1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nutritionally adequate</a:t>
            </a:r>
            <a:r>
              <a:rPr lang="en" sz="24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 and safe foods or the ability to acquire such foods in a </a:t>
            </a:r>
            <a:r>
              <a:rPr lang="en" sz="2400" i="1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socially acceptable</a:t>
            </a:r>
            <a:r>
              <a:rPr lang="en" sz="24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 manner (USDA).</a:t>
            </a:r>
            <a:endParaRPr sz="24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0" lvl="0" indent="0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530352" lvl="1" indent="-352551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Source Sans Pro"/>
              <a:buChar char="➢"/>
            </a:pPr>
            <a:r>
              <a:rPr lang="en" sz="1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“Low food security” describes households where quality, variety, and desirability are negatively impacted, but </a:t>
            </a:r>
            <a:r>
              <a:rPr lang="en" sz="1800" i="1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quantity is not</a:t>
            </a:r>
            <a:r>
              <a:rPr lang="en" sz="1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.</a:t>
            </a:r>
            <a:endParaRPr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45720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530352" lvl="1" indent="-352551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Source Sans Pro"/>
              <a:buChar char="➢"/>
            </a:pPr>
            <a:r>
              <a:rPr lang="en" sz="1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“Very low food security” indicates </a:t>
            </a:r>
            <a:r>
              <a:rPr lang="en" sz="1800" i="1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decreases in all areas </a:t>
            </a:r>
            <a:r>
              <a:rPr lang="en" sz="1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(quality, variety, desirability, quantity) </a:t>
            </a:r>
            <a:r>
              <a:rPr lang="en" sz="1800" i="1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as well as disrupted eating patterns</a:t>
            </a:r>
            <a:r>
              <a:rPr lang="en" sz="18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 due to inability to access adequate food.</a:t>
            </a:r>
            <a:endParaRPr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457200" lvl="0" indent="0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 i="1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84048" lvl="0" indent="-257048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Source Sans Pro"/>
              <a:buNone/>
            </a:pPr>
            <a:endParaRPr sz="2000" dirty="0">
              <a:solidFill>
                <a:srgbClr val="07376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Scenarios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7376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During the winter, a student skips breakfast </a:t>
            </a:r>
            <a:r>
              <a:rPr lang="en-US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and lunch</a:t>
            </a: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 to save money for increased heating bills. They drink  coffee to stay awake during their morning class but are sometimes unable to focus on the material because they feel hungry. 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Scenarios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In order to save money for a required textbook, a student eats ramen noodles for two of their meals every day.  </a:t>
            </a:r>
            <a:r>
              <a:rPr lang="en-US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They seek out free food, like pizza and pastries, across campus.</a:t>
            </a: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  They don’t feel hungry, but notice they have less energy than usual.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8800" y="445025"/>
            <a:ext cx="883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Collegiate Food Insecurity: 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74000"/>
              </a:lnSpc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"/>
                <a:cs typeface="Lucida Sans Unicode" panose="020B0602030504020204" pitchFamily="34" charset="0"/>
                <a:sym typeface="EB Garamond"/>
              </a:rPr>
              <a:t>48% of respondents reported food insecurity in the previous 30 days, including 22% with very low levels of food security that qualify them as hungry. </a:t>
            </a:r>
          </a:p>
          <a:p>
            <a:pPr marL="0" indent="0">
              <a:lnSpc>
                <a:spcPct val="74000"/>
              </a:lnSpc>
              <a:buNone/>
            </a:pPr>
            <a:endParaRPr lang="en"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0" indent="0">
              <a:lnSpc>
                <a:spcPct val="74000"/>
              </a:lnSpc>
              <a:buNone/>
            </a:pPr>
            <a:endParaRPr lang="en"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0" indent="0">
              <a:lnSpc>
                <a:spcPct val="74000"/>
              </a:lnSpc>
              <a:buNone/>
            </a:pPr>
            <a:endParaRPr lang="en"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0" lvl="0" indent="0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73763"/>
              </a:solidFill>
              <a:latin typeface="Lucida Sans Unicode" panose="020B0602030504020204" pitchFamily="34" charset="0"/>
              <a:ea typeface="EB Garamond"/>
              <a:cs typeface="Lucida Sans Unicode" panose="020B0602030504020204" pitchFamily="34" charset="0"/>
              <a:sym typeface="EB Garamond"/>
            </a:endParaRPr>
          </a:p>
          <a:p>
            <a:pPr marL="0" lvl="0" indent="0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91B0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8" name="Shape 88" descr="Screen Shot 2016-10-07 at 1.14.37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866" y="1196974"/>
            <a:ext cx="3342023" cy="2817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1195"/>
            <a:ext cx="8474530" cy="5337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National Trends: 2016 Hunger on Campus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867336"/>
            <a:ext cx="8599715" cy="4074778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Did you ever cut the size of your meals or skip meals because there wasn’t enough money for food?</a:t>
            </a:r>
          </a:p>
          <a:p>
            <a:pPr lvl="1"/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44%</a:t>
            </a:r>
          </a:p>
          <a:p>
            <a:r>
              <a:rPr lang="en-US" sz="22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Did you ever eat less than you felt you should because there wasn’t enough money for food?</a:t>
            </a:r>
          </a:p>
          <a:p>
            <a:pPr lvl="1"/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43%</a:t>
            </a:r>
          </a:p>
          <a:p>
            <a:r>
              <a:rPr lang="en-US" sz="22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Were you ever hungry but didn’t eat because there wasn’t enough money for food?</a:t>
            </a:r>
          </a:p>
          <a:p>
            <a:pPr lvl="1"/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35%</a:t>
            </a:r>
          </a:p>
          <a:p>
            <a:r>
              <a:rPr lang="en-US" sz="22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Did you ever not eat for a whole day because there wasn’t enough money for food?</a:t>
            </a:r>
          </a:p>
          <a:p>
            <a:pPr lvl="1"/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2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4" y="276225"/>
            <a:ext cx="8726261" cy="857250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National Trends: 2014 Hunger in America Report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58" y="1133475"/>
            <a:ext cx="7939768" cy="3740944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“According to Feeding America </a:t>
            </a:r>
            <a:r>
              <a:rPr lang="en-US" sz="2000" b="1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roughly 10% of its 46.5 million adult clients are college students. 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This amounts to two million full-time college students</a:t>
            </a:r>
            <a:r>
              <a:rPr lang="en-US" sz="20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</a:p>
          <a:p>
            <a:r>
              <a:rPr lang="en-US" sz="20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 those surveyed by the emergency food services network, </a:t>
            </a:r>
            <a:r>
              <a:rPr lang="en-US" sz="2000" b="1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roughly 30.5% of students reported that they were forced to choose between food and educational expenses</a:t>
            </a:r>
            <a:r>
              <a:rPr lang="en-US" sz="20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at some point over the last year.”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881" y="3236420"/>
            <a:ext cx="3334404" cy="17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2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" y="141196"/>
            <a:ext cx="8093529" cy="84396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At Risk Populations: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6" y="849087"/>
            <a:ext cx="8142514" cy="355146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Food insecurity was more prevalent among students of color~ 57% of Black or African American students reported food insecurity, compared to 40% of non-Hispanic white students</a:t>
            </a:r>
          </a:p>
          <a:p>
            <a:r>
              <a:rPr lang="en-US" sz="18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56% of first-generation students were food insecure, compared to 45% of students who had at least one parent who attended college</a:t>
            </a:r>
          </a:p>
          <a:p>
            <a:r>
              <a:rPr lang="en-US" sz="18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Other At Risk Groups~ </a:t>
            </a:r>
          </a:p>
          <a:p>
            <a:pPr lvl="1"/>
            <a:r>
              <a:rPr lang="en" dirty="0">
                <a:solidFill>
                  <a:srgbClr val="002060"/>
                </a:solidFill>
                <a:latin typeface="Lucida Sans Unicode" panose="020B0602030504020204" pitchFamily="34" charset="0"/>
                <a:ea typeface="Calibri"/>
                <a:cs typeface="Lucida Sans Unicode" panose="020B0602030504020204" pitchFamily="34" charset="0"/>
                <a:sym typeface="Calibri"/>
              </a:rPr>
              <a:t>Low-income</a:t>
            </a:r>
            <a:endParaRPr lang="en-US" dirty="0">
              <a:solidFill>
                <a:srgbClr val="002060"/>
              </a:solidFill>
              <a:latin typeface="Lucida Sans Unicode" panose="020B0602030504020204" pitchFamily="34" charset="0"/>
              <a:ea typeface="Calibri"/>
              <a:cs typeface="Lucida Sans Unicode" panose="020B0602030504020204" pitchFamily="34" charset="0"/>
              <a:sym typeface="Calibri"/>
            </a:endParaRPr>
          </a:p>
          <a:p>
            <a:pPr lvl="1"/>
            <a:r>
              <a:rPr lang="en" dirty="0">
                <a:solidFill>
                  <a:srgbClr val="002060"/>
                </a:solidFill>
                <a:latin typeface="Lucida Sans Unicode" panose="020B0602030504020204" pitchFamily="34" charset="0"/>
                <a:ea typeface="Calibri"/>
                <a:cs typeface="Lucida Sans Unicode" panose="020B0602030504020204" pitchFamily="34" charset="0"/>
                <a:sym typeface="Calibri"/>
              </a:rPr>
              <a:t>Non-traditional</a:t>
            </a:r>
          </a:p>
          <a:p>
            <a:pPr lvl="1"/>
            <a:r>
              <a:rPr lang="en" dirty="0">
                <a:solidFill>
                  <a:srgbClr val="002060"/>
                </a:solidFill>
                <a:latin typeface="Lucida Sans Unicode" panose="020B0602030504020204" pitchFamily="34" charset="0"/>
                <a:ea typeface="Calibri"/>
                <a:cs typeface="Lucida Sans Unicode" panose="020B0602030504020204" pitchFamily="34" charset="0"/>
                <a:sym typeface="Calibri"/>
              </a:rPr>
              <a:t>International*</a:t>
            </a:r>
          </a:p>
          <a:p>
            <a:pPr lvl="1"/>
            <a:r>
              <a:rPr lang="en" dirty="0">
                <a:solidFill>
                  <a:srgbClr val="002060"/>
                </a:solidFill>
                <a:latin typeface="Lucida Sans Unicode" panose="020B0602030504020204" pitchFamily="34" charset="0"/>
                <a:ea typeface="Calibri"/>
                <a:cs typeface="Lucida Sans Unicode" panose="020B0602030504020204" pitchFamily="34" charset="0"/>
                <a:sym typeface="Calibri"/>
              </a:rPr>
              <a:t>LGBTQIA+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hape 98" descr="Screen Shot 2016-10-07 at 1.14.3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340" y="2722788"/>
            <a:ext cx="2270312" cy="211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450" y="2420710"/>
            <a:ext cx="1839305" cy="24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0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Food Insecurity at Pitt: What We Know</a:t>
            </a:r>
            <a:endParaRPr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6982" y="1163782"/>
            <a:ext cx="8936182" cy="3418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73763"/>
                </a:solidFill>
                <a:latin typeface="Lucida Sans Unicode" panose="020B0602030504020204" pitchFamily="34" charset="0"/>
                <a:ea typeface="EB Garamond Medium"/>
                <a:cs typeface="Lucida Sans Unicode" panose="020B0602030504020204" pitchFamily="34" charset="0"/>
                <a:sym typeface="EB Garamond Medium"/>
              </a:rPr>
              <a:t>Ohio State University Study on Collegiate Financial Wellness, Spring 2017</a:t>
            </a:r>
            <a:endParaRPr sz="2400" dirty="0">
              <a:solidFill>
                <a:srgbClr val="073763"/>
              </a:solidFill>
              <a:latin typeface="Lucida Sans Unicode" panose="020B0602030504020204" pitchFamily="34" charset="0"/>
              <a:ea typeface="EB Garamond Medium"/>
              <a:cs typeface="Lucida Sans Unicode" panose="020B0602030504020204" pitchFamily="34" charset="0"/>
              <a:sym typeface="EB Garamond Medium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73763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73763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1200" dirty="0">
                <a:solidFill>
                  <a:srgbClr val="000000"/>
                </a:solidFill>
              </a:rPr>
              <a:t>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96" name="Shape 96"/>
          <p:cNvGraphicFramePr/>
          <p:nvPr>
            <p:extLst>
              <p:ext uri="{D42A27DB-BD31-4B8C-83A1-F6EECF244321}">
                <p14:modId xmlns:p14="http://schemas.microsoft.com/office/powerpoint/2010/main" val="4061884002"/>
              </p:ext>
            </p:extLst>
          </p:nvPr>
        </p:nvGraphicFramePr>
        <p:xfrm>
          <a:off x="645100" y="2035925"/>
          <a:ext cx="7239000" cy="1965840"/>
        </p:xfrm>
        <a:graphic>
          <a:graphicData uri="http://schemas.openxmlformats.org/drawingml/2006/table">
            <a:tbl>
              <a:tblPr>
                <a:noFill/>
                <a:tableStyleId>{7DCA861B-7FFA-4FD2-89AE-D7F689781C1A}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73763"/>
                          </a:solidFill>
                        </a:rPr>
                        <a:t> </a:t>
                      </a:r>
                      <a:endParaRPr sz="1200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073763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Pitt</a:t>
                      </a:r>
                      <a:endParaRPr sz="1200" b="1" dirty="0">
                        <a:solidFill>
                          <a:srgbClr val="07376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073763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Average of 4-Year Public Institutions</a:t>
                      </a:r>
                      <a:endParaRPr sz="1200" b="1" dirty="0">
                        <a:solidFill>
                          <a:srgbClr val="07376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073763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High or Marginal Food Security</a:t>
                      </a:r>
                      <a:endParaRPr sz="1200" b="1" dirty="0">
                        <a:solidFill>
                          <a:srgbClr val="07376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073763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64.10%</a:t>
                      </a:r>
                      <a:endParaRPr sz="1200" dirty="0">
                        <a:solidFill>
                          <a:srgbClr val="07376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073763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62.30%</a:t>
                      </a:r>
                      <a:endParaRPr sz="1200" dirty="0">
                        <a:solidFill>
                          <a:srgbClr val="07376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073763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Low Food Security</a:t>
                      </a:r>
                      <a:endParaRPr sz="1200" b="1" dirty="0">
                        <a:solidFill>
                          <a:srgbClr val="07376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073763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17.70%</a:t>
                      </a:r>
                      <a:endParaRPr sz="1200" dirty="0">
                        <a:solidFill>
                          <a:srgbClr val="07376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073763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18.80%</a:t>
                      </a:r>
                      <a:endParaRPr sz="1200" dirty="0">
                        <a:solidFill>
                          <a:srgbClr val="07376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073763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Very Low Food Security</a:t>
                      </a:r>
                      <a:endParaRPr sz="1200" b="1" dirty="0">
                        <a:solidFill>
                          <a:srgbClr val="07376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073763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18.20%</a:t>
                      </a:r>
                      <a:endParaRPr sz="1200" dirty="0">
                        <a:solidFill>
                          <a:srgbClr val="07376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073763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18.90%</a:t>
                      </a:r>
                      <a:endParaRPr sz="1200" dirty="0">
                        <a:solidFill>
                          <a:srgbClr val="073763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1120</Words>
  <Application>Microsoft Office PowerPoint</Application>
  <PresentationFormat>On-screen Show (16:9)</PresentationFormat>
  <Paragraphs>164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Calibri</vt:lpstr>
      <vt:lpstr>Calibri Light</vt:lpstr>
      <vt:lpstr>Verdana</vt:lpstr>
      <vt:lpstr>Arial</vt:lpstr>
      <vt:lpstr>Source Sans Pro</vt:lpstr>
      <vt:lpstr>Wingdings 3</vt:lpstr>
      <vt:lpstr>EB Garamond Medium</vt:lpstr>
      <vt:lpstr>Lucida Sans Unicode</vt:lpstr>
      <vt:lpstr>Wingdings 2</vt:lpstr>
      <vt:lpstr>EB Garamond</vt:lpstr>
      <vt:lpstr>Wingdings</vt:lpstr>
      <vt:lpstr>Concourse</vt:lpstr>
      <vt:lpstr>Office Theme</vt:lpstr>
      <vt:lpstr>Collegiate Food Insecurity and Collegiate Basic Needs </vt:lpstr>
      <vt:lpstr>Defining Food Insecurity</vt:lpstr>
      <vt:lpstr>Scenarios</vt:lpstr>
      <vt:lpstr>Scenarios</vt:lpstr>
      <vt:lpstr>Collegiate Food Insecurity: </vt:lpstr>
      <vt:lpstr>National Trends: 2016 Hunger on Campus Report </vt:lpstr>
      <vt:lpstr>National Trends: 2014 Hunger in America Report  </vt:lpstr>
      <vt:lpstr>At Risk Populations: </vt:lpstr>
      <vt:lpstr>Food Insecurity at Pitt: What We Know</vt:lpstr>
      <vt:lpstr>Food Insecurity at Pitt: What We Know (cont.)</vt:lpstr>
      <vt:lpstr>Campus Cupboard Study (OCD/GPCFB 2017)</vt:lpstr>
      <vt:lpstr>The Pitt Pantry </vt:lpstr>
      <vt:lpstr>Demographics</vt:lpstr>
      <vt:lpstr>Moving Forward: A Basic Needs Approach</vt:lpstr>
      <vt:lpstr>A Basic Needs Approach (Cont.)</vt:lpstr>
      <vt:lpstr>Future Plans for Pitt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Collegiate Food Insecurity And An Integrated Approach for  Addressing Collegiate Basic Needs</dc:title>
  <dc:creator>Ninos, Erika L</dc:creator>
  <cp:lastModifiedBy>Ninos, Erika L</cp:lastModifiedBy>
  <cp:revision>9</cp:revision>
  <dcterms:modified xsi:type="dcterms:W3CDTF">2018-03-15T12:06:50Z</dcterms:modified>
</cp:coreProperties>
</file>