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9" r:id="rId4"/>
    <p:sldId id="264" r:id="rId5"/>
    <p:sldId id="259" r:id="rId6"/>
    <p:sldId id="260" r:id="rId7"/>
    <p:sldId id="265" r:id="rId8"/>
    <p:sldId id="261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2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4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3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2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7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4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8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7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7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C43C-D9B7-4134-9E38-98C28FAE9780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B5AC-3D81-4A86-9609-66A12F2C3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earlyfafsafeedback@ed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00B050"/>
                </a:solidFill>
              </a:rPr>
              <a:t>PASFAA 2016 SPRING TRAINING:</a:t>
            </a:r>
            <a:endParaRPr lang="en-US" sz="88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rgbClr val="92D050"/>
                </a:solidFill>
              </a:rPr>
              <a:t>PPY Panel</a:t>
            </a:r>
            <a:endParaRPr lang="en-US" sz="9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29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b="1" dirty="0" smtClean="0">
                <a:solidFill>
                  <a:srgbClr val="92D050"/>
                </a:solidFill>
              </a:rPr>
              <a:t>USDE to the rescue! </a:t>
            </a:r>
            <a:endParaRPr lang="en-US" sz="88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Early FAFSA Information Page on IFAP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Links to Dear College Letters, Electronic Announcements, webinars and other resources.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Early FAFSA mailbox at </a:t>
            </a:r>
            <a:r>
              <a:rPr lang="en-US" dirty="0" smtClean="0">
                <a:solidFill>
                  <a:srgbClr val="00B050"/>
                </a:solidFill>
                <a:hlinkClick r:id="rId2"/>
              </a:rPr>
              <a:t>earlyfafsafeedback@ed.gov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NOT a complaint box! Place to submit thoughts, ideas and concerns.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Direct all questions and complaints to: Mr</a:t>
            </a:r>
            <a:r>
              <a:rPr lang="en-US" dirty="0">
                <a:solidFill>
                  <a:srgbClr val="00B050"/>
                </a:solidFill>
              </a:rPr>
              <a:t>. William R. Burke </a:t>
            </a:r>
            <a:r>
              <a:rPr lang="en-US" dirty="0" smtClean="0">
                <a:solidFill>
                  <a:srgbClr val="00B050"/>
                </a:solidFill>
              </a:rPr>
              <a:t>at </a:t>
            </a:r>
          </a:p>
          <a:p>
            <a:pPr algn="ctr"/>
            <a:r>
              <a:rPr lang="en-US" b="1" dirty="0" smtClean="0">
                <a:solidFill>
                  <a:srgbClr val="92D050"/>
                </a:solidFill>
              </a:rPr>
              <a:t>william.burke@scranton.edu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8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/>
              <a:t/>
            </a:r>
            <a:br>
              <a:rPr lang="en-US" sz="9600" b="1" dirty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/>
              <a:t/>
            </a:r>
            <a:br>
              <a:rPr lang="en-US" sz="9600" b="1" dirty="0"/>
            </a:br>
            <a:r>
              <a:rPr lang="en-US" sz="9600" b="1" dirty="0" smtClean="0">
                <a:solidFill>
                  <a:srgbClr val="00B050"/>
                </a:solidFill>
              </a:rPr>
              <a:t>WHAT IS “PPY?”</a:t>
            </a:r>
            <a:endParaRPr lang="en-US" sz="9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9600" b="1" dirty="0"/>
          </a:p>
          <a:p>
            <a:pPr algn="ctr"/>
            <a:endParaRPr lang="en-US" sz="9600" b="1" dirty="0" smtClean="0"/>
          </a:p>
        </p:txBody>
      </p:sp>
    </p:spTree>
    <p:extLst>
      <p:ext uri="{BB962C8B-B14F-4D97-AF65-F5344CB8AC3E}">
        <p14:creationId xmlns:p14="http://schemas.microsoft.com/office/powerpoint/2010/main" val="207184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</a:rPr>
              <a:t/>
            </a:r>
            <a:br>
              <a:rPr lang="en-US" sz="9600" b="1" dirty="0" smtClean="0">
                <a:solidFill>
                  <a:srgbClr val="00B050"/>
                </a:solidFill>
              </a:rPr>
            </a:br>
            <a:r>
              <a:rPr lang="en-US" sz="9600" b="1" dirty="0">
                <a:solidFill>
                  <a:srgbClr val="00B050"/>
                </a:solidFill>
              </a:rPr>
              <a:t/>
            </a:r>
            <a:br>
              <a:rPr lang="en-US" sz="9600" b="1" dirty="0">
                <a:solidFill>
                  <a:srgbClr val="00B050"/>
                </a:solidFill>
              </a:rPr>
            </a:br>
            <a:r>
              <a:rPr lang="en-US" sz="9600" b="1" dirty="0" smtClean="0">
                <a:solidFill>
                  <a:srgbClr val="00B050"/>
                </a:solidFill>
              </a:rPr>
              <a:t/>
            </a:r>
            <a:br>
              <a:rPr lang="en-US" sz="9600" b="1" dirty="0" smtClean="0">
                <a:solidFill>
                  <a:srgbClr val="00B050"/>
                </a:solidFill>
              </a:rPr>
            </a:br>
            <a:r>
              <a:rPr lang="en-US" sz="9600" b="1" dirty="0" smtClean="0">
                <a:solidFill>
                  <a:srgbClr val="00B050"/>
                </a:solidFill>
              </a:rPr>
              <a:t>PRIOR-PRIOR YEAR?</a:t>
            </a:r>
            <a:endParaRPr lang="en-US" sz="9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 algn="ctr"/>
            <a:endParaRPr lang="en-US" sz="5600" dirty="0" smtClean="0">
              <a:solidFill>
                <a:srgbClr val="7030A0"/>
              </a:solidFill>
            </a:endParaRPr>
          </a:p>
          <a:p>
            <a:pPr lvl="8" algn="ctr"/>
            <a:endParaRPr lang="en-US" sz="5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455" y="-8298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/>
              <a:t/>
            </a:r>
            <a:br>
              <a:rPr lang="en-US" sz="9600" b="1" dirty="0" smtClean="0"/>
            </a:br>
            <a:r>
              <a:rPr lang="en-US" sz="9600" b="1" dirty="0"/>
              <a:t/>
            </a:r>
            <a:br>
              <a:rPr lang="en-US" sz="9600" b="1" dirty="0"/>
            </a:b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B050"/>
                </a:solidFill>
              </a:rPr>
              <a:t>P</a:t>
            </a:r>
            <a:r>
              <a:rPr lang="en-US" sz="8800" b="1" dirty="0" smtClean="0">
                <a:solidFill>
                  <a:srgbClr val="92D050"/>
                </a:solidFill>
              </a:rPr>
              <a:t>ROBABLE </a:t>
            </a:r>
          </a:p>
          <a:p>
            <a:pPr marL="0" indent="0" algn="ctr">
              <a:buNone/>
            </a:pPr>
            <a:r>
              <a:rPr lang="en-US" sz="8800" b="1" dirty="0" smtClean="0">
                <a:solidFill>
                  <a:srgbClr val="00B050"/>
                </a:solidFill>
              </a:rPr>
              <a:t>P</a:t>
            </a:r>
            <a:r>
              <a:rPr lang="en-US" sz="8800" b="1" dirty="0" smtClean="0">
                <a:solidFill>
                  <a:srgbClr val="92D050"/>
                </a:solidFill>
              </a:rPr>
              <a:t>AIN </a:t>
            </a:r>
            <a:r>
              <a:rPr lang="en-US" sz="8800" dirty="0" smtClean="0">
                <a:solidFill>
                  <a:srgbClr val="92D050"/>
                </a:solidFill>
              </a:rPr>
              <a:t>in </a:t>
            </a:r>
          </a:p>
          <a:p>
            <a:pPr marL="0" indent="0" algn="ctr">
              <a:buNone/>
            </a:pPr>
            <a:r>
              <a:rPr lang="en-US" sz="8800" b="1" dirty="0" smtClean="0">
                <a:solidFill>
                  <a:srgbClr val="00B050"/>
                </a:solidFill>
              </a:rPr>
              <a:t>Y</a:t>
            </a:r>
            <a:r>
              <a:rPr lang="en-US" sz="8800" b="1" dirty="0" smtClean="0">
                <a:solidFill>
                  <a:srgbClr val="92D050"/>
                </a:solidFill>
              </a:rPr>
              <a:t>OUR…</a:t>
            </a:r>
            <a:endParaRPr lang="en-US" sz="8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92D050"/>
                </a:solidFill>
              </a:rPr>
              <a:t>BACKGROUND</a:t>
            </a:r>
            <a:endParaRPr lang="en-US" sz="6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September 13, 2015: “Early FAFSA” and “Prior-Prior Year (PPY)” announced by White House as an executive decision. No congressional approval was needed or sought. </a:t>
            </a:r>
            <a:r>
              <a:rPr lang="en-US" b="1" dirty="0" smtClean="0">
                <a:solidFill>
                  <a:srgbClr val="92D050"/>
                </a:solidFill>
              </a:rPr>
              <a:t>It can be reversed? President Trump?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“PPY” is NOT “Early FAFSA”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“Early FAFSA” coined by USDE.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“Early FAFSA” = Beginning with 2017-18, FAFSA available 3 months earlier. October 1 instead of January 1!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“PPY”= income used on FAFSA will be two years prior to application year rather than only year.  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Question: Did we really need Early FAFSA with PPY?</a:t>
            </a:r>
          </a:p>
        </p:txBody>
      </p:sp>
    </p:spTree>
    <p:extLst>
      <p:ext uri="{BB962C8B-B14F-4D97-AF65-F5344CB8AC3E}">
        <p14:creationId xmlns:p14="http://schemas.microsoft.com/office/powerpoint/2010/main" val="53183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92D050"/>
                </a:solidFill>
              </a:rPr>
              <a:t>Why the change? Why? Why? Why?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Students will be able to complete federal aid application in the same timeframe as their admissions application? </a:t>
            </a:r>
            <a:r>
              <a:rPr lang="en-US" b="1" dirty="0" smtClean="0">
                <a:solidFill>
                  <a:srgbClr val="92D050"/>
                </a:solidFill>
              </a:rPr>
              <a:t>Will they?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Should be an alignment between admission and aid notifications </a:t>
            </a:r>
            <a:r>
              <a:rPr lang="en-US" b="1" dirty="0" smtClean="0">
                <a:solidFill>
                  <a:srgbClr val="92D050"/>
                </a:solidFill>
              </a:rPr>
              <a:t>but will there?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Students will have more time to resolve any income verification requirements or supplemental requests from FAO’s. More accurate aid picture? </a:t>
            </a:r>
            <a:r>
              <a:rPr lang="en-US" b="1" dirty="0" smtClean="0">
                <a:solidFill>
                  <a:srgbClr val="92D050"/>
                </a:solidFill>
              </a:rPr>
              <a:t>REALLY?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Students and families will better understand each school’s actual costs.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So, students can make better informed decisions?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Encourage more low income and/or first generation students to pursue higher education.  </a:t>
            </a:r>
            <a:r>
              <a:rPr lang="en-US" b="1" dirty="0" smtClean="0">
                <a:solidFill>
                  <a:srgbClr val="92D050"/>
                </a:solidFill>
              </a:rPr>
              <a:t>BIG ???????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Enables and encourages families to use IRS DRT. </a:t>
            </a:r>
          </a:p>
          <a:p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0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 smtClean="0">
                <a:solidFill>
                  <a:srgbClr val="92D050"/>
                </a:solidFill>
              </a:rPr>
              <a:t>Perks for Financial Aid?  </a:t>
            </a:r>
            <a:endParaRPr lang="en-US" sz="8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Simplifies the FAFSA application process. More accurate data.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Enables schools to make award notifications earlier? </a:t>
            </a:r>
            <a:r>
              <a:rPr lang="en-US" b="1" dirty="0" smtClean="0">
                <a:solidFill>
                  <a:srgbClr val="92D050"/>
                </a:solidFill>
              </a:rPr>
              <a:t>Will they?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More time to provide critical counseling and advice to students?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Conversely, longer “honeymoon”- </a:t>
            </a:r>
            <a:r>
              <a:rPr lang="en-US" b="1" dirty="0" smtClean="0">
                <a:solidFill>
                  <a:srgbClr val="92D050"/>
                </a:solidFill>
              </a:rPr>
              <a:t>more time for students to get “cold feet?”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More IRS DRT’s, less documents, less administrative burdens? </a:t>
            </a:r>
            <a:r>
              <a:rPr lang="en-US" b="1" dirty="0" smtClean="0">
                <a:solidFill>
                  <a:srgbClr val="92D050"/>
                </a:solidFill>
              </a:rPr>
              <a:t>Agree?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Simplifies and streamlines the verification process? </a:t>
            </a:r>
            <a:r>
              <a:rPr lang="en-US" b="1" dirty="0" smtClean="0">
                <a:solidFill>
                  <a:srgbClr val="92D050"/>
                </a:solidFill>
              </a:rPr>
              <a:t>Less/easier verifications?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Allows schools more time to complete the verification process?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Minimizes the need to verify beyond those selected by ED? </a:t>
            </a:r>
            <a:r>
              <a:rPr lang="en-US" b="1" dirty="0" smtClean="0">
                <a:solidFill>
                  <a:srgbClr val="92D050"/>
                </a:solidFill>
              </a:rPr>
              <a:t>BIG 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More accurate information sooner, less confusion, </a:t>
            </a:r>
            <a:r>
              <a:rPr lang="en-US" b="1" dirty="0" smtClean="0">
                <a:solidFill>
                  <a:srgbClr val="92D050"/>
                </a:solidFill>
              </a:rPr>
              <a:t>less complaints?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Better </a:t>
            </a:r>
            <a:r>
              <a:rPr lang="en-US" b="1" dirty="0" smtClean="0">
                <a:solidFill>
                  <a:srgbClr val="92D050"/>
                </a:solidFill>
              </a:rPr>
              <a:t>informed decisions</a:t>
            </a:r>
            <a:r>
              <a:rPr lang="en-US" dirty="0" smtClean="0">
                <a:solidFill>
                  <a:srgbClr val="00B050"/>
                </a:solidFill>
              </a:rPr>
              <a:t>, less wrong matches between students and schools? 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9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92D050"/>
                </a:solidFill>
              </a:rPr>
              <a:t>Problems/challenges for FA?</a:t>
            </a:r>
            <a:endParaRPr lang="en-US" sz="6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Preparedness of </a:t>
            </a:r>
            <a:r>
              <a:rPr lang="en-US" b="1" dirty="0" smtClean="0">
                <a:solidFill>
                  <a:srgbClr val="92D050"/>
                </a:solidFill>
              </a:rPr>
              <a:t>enterprise systems</a:t>
            </a:r>
            <a:r>
              <a:rPr lang="en-US" dirty="0" smtClean="0">
                <a:solidFill>
                  <a:srgbClr val="00B050"/>
                </a:solidFill>
              </a:rPr>
              <a:t>:  ED, CPS, COD, PHEAA, FAS, other?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Updating FA systems, publications, websites, etc. 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Accurate information or a lot more estimated figures</a:t>
            </a:r>
            <a:r>
              <a:rPr lang="en-US" dirty="0" smtClean="0">
                <a:solidFill>
                  <a:srgbClr val="00B050"/>
                </a:solidFill>
              </a:rPr>
              <a:t>:  Institutional costs, Pell Grants, Pa State Grants and institutional funds?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More aid adjustments/more revised aid packages?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PA Grant Deadline-May 1: </a:t>
            </a:r>
            <a:r>
              <a:rPr lang="en-US" b="1" dirty="0" smtClean="0">
                <a:solidFill>
                  <a:srgbClr val="92D050"/>
                </a:solidFill>
              </a:rPr>
              <a:t>Good, bad or change it?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RTSS: </a:t>
            </a:r>
            <a:r>
              <a:rPr lang="en-US" b="1" dirty="0" smtClean="0">
                <a:solidFill>
                  <a:srgbClr val="92D050"/>
                </a:solidFill>
              </a:rPr>
              <a:t>First come, first serve?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Early FAFSA</a:t>
            </a:r>
            <a:r>
              <a:rPr lang="en-US" b="1" dirty="0" smtClean="0">
                <a:solidFill>
                  <a:srgbClr val="92D050"/>
                </a:solidFill>
              </a:rPr>
              <a:t>-More time to negotiate? </a:t>
            </a:r>
          </a:p>
          <a:p>
            <a:r>
              <a:rPr lang="en-US" b="1" dirty="0" smtClean="0">
                <a:solidFill>
                  <a:srgbClr val="92D050"/>
                </a:solidFill>
              </a:rPr>
              <a:t>Conflicting information </a:t>
            </a:r>
            <a:r>
              <a:rPr lang="en-US" dirty="0" smtClean="0">
                <a:solidFill>
                  <a:srgbClr val="00B050"/>
                </a:solidFill>
              </a:rPr>
              <a:t>(16-17 FAFSA vs. 17-18 FAFSA), how to resolve?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Too much to do, too little time to do it (16-17 students, now 17-18)? 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093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92D050"/>
                </a:solidFill>
              </a:rPr>
              <a:t>More problems and challenges for FA?</a:t>
            </a:r>
            <a:endParaRPr lang="en-US" sz="48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92D050"/>
                </a:solidFill>
              </a:rPr>
              <a:t>Financial Aid Timetable</a:t>
            </a:r>
            <a:r>
              <a:rPr lang="en-US" dirty="0">
                <a:solidFill>
                  <a:srgbClr val="00B050"/>
                </a:solidFill>
              </a:rPr>
              <a:t>:  deadlines, packaging start date for new and returning students, etc.</a:t>
            </a:r>
          </a:p>
          <a:p>
            <a:r>
              <a:rPr lang="en-US" b="1" dirty="0">
                <a:solidFill>
                  <a:srgbClr val="92D050"/>
                </a:solidFill>
              </a:rPr>
              <a:t>Professional Judgment</a:t>
            </a:r>
            <a:r>
              <a:rPr lang="en-US" dirty="0">
                <a:solidFill>
                  <a:srgbClr val="00B050"/>
                </a:solidFill>
              </a:rPr>
              <a:t>:   increased requests, form changes, policy changes, documentation, </a:t>
            </a:r>
            <a:r>
              <a:rPr lang="en-US" dirty="0" smtClean="0">
                <a:solidFill>
                  <a:srgbClr val="00B050"/>
                </a:solidFill>
              </a:rPr>
              <a:t>which year’s income, etc.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b="1" dirty="0" smtClean="0">
                <a:solidFill>
                  <a:srgbClr val="92D050"/>
                </a:solidFill>
              </a:rPr>
              <a:t>Net </a:t>
            </a:r>
            <a:r>
              <a:rPr lang="en-US" b="1" dirty="0">
                <a:solidFill>
                  <a:srgbClr val="92D050"/>
                </a:solidFill>
              </a:rPr>
              <a:t>Price Calculator </a:t>
            </a:r>
            <a:r>
              <a:rPr lang="en-US" dirty="0">
                <a:solidFill>
                  <a:srgbClr val="00B050"/>
                </a:solidFill>
              </a:rPr>
              <a:t>impact</a:t>
            </a:r>
          </a:p>
          <a:p>
            <a:r>
              <a:rPr lang="en-US" b="1" dirty="0">
                <a:solidFill>
                  <a:srgbClr val="92D050"/>
                </a:solidFill>
              </a:rPr>
              <a:t>Other considerations…….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2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587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PASFAA 2016 SPRING TRAINING:</vt:lpstr>
      <vt:lpstr>    WHAT IS “PPY?”</vt:lpstr>
      <vt:lpstr>   PRIOR-PRIOR YEAR?</vt:lpstr>
      <vt:lpstr>  </vt:lpstr>
      <vt:lpstr>BACKGROUND</vt:lpstr>
      <vt:lpstr>Why the change? Why? Why? Why?</vt:lpstr>
      <vt:lpstr>Perks for Financial Aid?  </vt:lpstr>
      <vt:lpstr>Problems/challenges for FA?</vt:lpstr>
      <vt:lpstr>More problems and challenges for FA?</vt:lpstr>
      <vt:lpstr>USDE to the rescue! </vt:lpstr>
    </vt:vector>
  </TitlesOfParts>
  <Company>University of Scranton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PASFAA SPRING TRAINING</dc:title>
  <dc:creator>Mr. William R. Burke</dc:creator>
  <cp:lastModifiedBy>Mr. William R. Burke</cp:lastModifiedBy>
  <cp:revision>44</cp:revision>
  <dcterms:created xsi:type="dcterms:W3CDTF">2016-03-15T20:01:00Z</dcterms:created>
  <dcterms:modified xsi:type="dcterms:W3CDTF">2016-03-23T11:00:25Z</dcterms:modified>
</cp:coreProperties>
</file>