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2" r:id="rId1"/>
  </p:sldMasterIdLst>
  <p:notesMasterIdLst>
    <p:notesMasterId r:id="rId54"/>
  </p:notesMasterIdLst>
  <p:sldIdLst>
    <p:sldId id="256" r:id="rId2"/>
    <p:sldId id="274" r:id="rId3"/>
    <p:sldId id="258" r:id="rId4"/>
    <p:sldId id="275" r:id="rId5"/>
    <p:sldId id="305" r:id="rId6"/>
    <p:sldId id="304" r:id="rId7"/>
    <p:sldId id="311" r:id="rId8"/>
    <p:sldId id="259" r:id="rId9"/>
    <p:sldId id="260" r:id="rId10"/>
    <p:sldId id="266" r:id="rId11"/>
    <p:sldId id="261" r:id="rId12"/>
    <p:sldId id="267" r:id="rId13"/>
    <p:sldId id="262" r:id="rId14"/>
    <p:sldId id="263" r:id="rId15"/>
    <p:sldId id="264" r:id="rId16"/>
    <p:sldId id="285" r:id="rId17"/>
    <p:sldId id="287" r:id="rId18"/>
    <p:sldId id="289" r:id="rId19"/>
    <p:sldId id="306" r:id="rId20"/>
    <p:sldId id="307" r:id="rId21"/>
    <p:sldId id="308" r:id="rId22"/>
    <p:sldId id="291" r:id="rId23"/>
    <p:sldId id="292" r:id="rId24"/>
    <p:sldId id="293" r:id="rId25"/>
    <p:sldId id="288" r:id="rId26"/>
    <p:sldId id="290" r:id="rId27"/>
    <p:sldId id="265" r:id="rId28"/>
    <p:sldId id="269" r:id="rId29"/>
    <p:sldId id="270" r:id="rId30"/>
    <p:sldId id="309" r:id="rId31"/>
    <p:sldId id="268" r:id="rId32"/>
    <p:sldId id="271" r:id="rId33"/>
    <p:sldId id="272" r:id="rId34"/>
    <p:sldId id="310" r:id="rId35"/>
    <p:sldId id="303" r:id="rId36"/>
    <p:sldId id="294" r:id="rId37"/>
    <p:sldId id="273" r:id="rId38"/>
    <p:sldId id="277" r:id="rId39"/>
    <p:sldId id="278" r:id="rId40"/>
    <p:sldId id="312" r:id="rId41"/>
    <p:sldId id="279" r:id="rId42"/>
    <p:sldId id="295" r:id="rId43"/>
    <p:sldId id="296" r:id="rId44"/>
    <p:sldId id="297" r:id="rId45"/>
    <p:sldId id="299" r:id="rId46"/>
    <p:sldId id="280" r:id="rId47"/>
    <p:sldId id="281" r:id="rId48"/>
    <p:sldId id="283" r:id="rId49"/>
    <p:sldId id="301" r:id="rId50"/>
    <p:sldId id="302" r:id="rId51"/>
    <p:sldId id="276" r:id="rId52"/>
    <p:sldId id="284"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94639" autoAdjust="0"/>
  </p:normalViewPr>
  <p:slideViewPr>
    <p:cSldViewPr>
      <p:cViewPr varScale="1">
        <p:scale>
          <a:sx n="70" d="100"/>
          <a:sy n="70" d="100"/>
        </p:scale>
        <p:origin x="1368" y="72"/>
      </p:cViewPr>
      <p:guideLst>
        <p:guide orient="horz" pos="2160"/>
        <p:guide pos="2880"/>
      </p:guideLst>
    </p:cSldViewPr>
  </p:slideViewPr>
  <p:outlineViewPr>
    <p:cViewPr>
      <p:scale>
        <a:sx n="33" d="100"/>
        <a:sy n="33" d="100"/>
      </p:scale>
      <p:origin x="0" y="555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EE8355-492D-4B47-AB62-7BAC0E30CBFD}" type="datetimeFigureOut">
              <a:rPr lang="en-US" smtClean="0"/>
              <a:t>4/1/2015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190E49-6AD6-4649-A4CE-48D38F6282CA}" type="slidenum">
              <a:rPr lang="en-US" smtClean="0"/>
              <a:t>‹#›</a:t>
            </a:fld>
            <a:endParaRPr lang="en-US"/>
          </a:p>
        </p:txBody>
      </p:sp>
    </p:spTree>
    <p:extLst>
      <p:ext uri="{BB962C8B-B14F-4D97-AF65-F5344CB8AC3E}">
        <p14:creationId xmlns:p14="http://schemas.microsoft.com/office/powerpoint/2010/main" val="900841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E964E-C879-4C70-B7C3-687C57EB2166}" type="slidenum">
              <a:rPr lang="en-US" smtClean="0"/>
              <a:t>42</a:t>
            </a:fld>
            <a:endParaRPr lang="en-US" dirty="0"/>
          </a:p>
        </p:txBody>
      </p:sp>
    </p:spTree>
    <p:extLst>
      <p:ext uri="{BB962C8B-B14F-4D97-AF65-F5344CB8AC3E}">
        <p14:creationId xmlns:p14="http://schemas.microsoft.com/office/powerpoint/2010/main" val="3313201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E964E-C879-4C70-B7C3-687C57EB2166}" type="slidenum">
              <a:rPr lang="en-US" smtClean="0"/>
              <a:t>43</a:t>
            </a:fld>
            <a:endParaRPr lang="en-US" dirty="0"/>
          </a:p>
        </p:txBody>
      </p:sp>
    </p:spTree>
    <p:extLst>
      <p:ext uri="{BB962C8B-B14F-4D97-AF65-F5344CB8AC3E}">
        <p14:creationId xmlns:p14="http://schemas.microsoft.com/office/powerpoint/2010/main" val="3308017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E964E-C879-4C70-B7C3-687C57EB2166}" type="slidenum">
              <a:rPr lang="en-US" smtClean="0"/>
              <a:t>45</a:t>
            </a:fld>
            <a:endParaRPr lang="en-US" dirty="0"/>
          </a:p>
        </p:txBody>
      </p:sp>
    </p:spTree>
    <p:extLst>
      <p:ext uri="{BB962C8B-B14F-4D97-AF65-F5344CB8AC3E}">
        <p14:creationId xmlns:p14="http://schemas.microsoft.com/office/powerpoint/2010/main" val="1435766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9141619"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534924"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8607571" y="0"/>
            <a:ext cx="560165"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9141619"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71550" y="1188720"/>
            <a:ext cx="72009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971550" y="3749040"/>
            <a:ext cx="72009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78B74B8-81A3-444B-BB26-DDB777C8962E}"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AE233-DEBB-4143-A4E9-BB558C794B4F}" type="slidenum">
              <a:rPr lang="en-US" smtClean="0"/>
              <a:t>‹#›</a:t>
            </a:fld>
            <a:endParaRPr lang="en-US"/>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28650" y="274638"/>
            <a:ext cx="5800725"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78B74B8-81A3-444B-BB26-DDB777C8962E}"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AE233-DEBB-4143-A4E9-BB558C794B4F}" type="slidenum">
              <a:rPr lang="en-US" smtClean="0"/>
              <a:t>‹#›</a:t>
            </a:fld>
            <a:endParaRPr lang="en-US"/>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78B74B8-81A3-444B-BB26-DDB777C8962E}"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AE233-DEBB-4143-A4E9-BB558C794B4F}" type="slidenum">
              <a:rPr lang="en-US" smtClean="0"/>
              <a:t>‹#›</a:t>
            </a:fld>
            <a:endParaRPr lang="en-US"/>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9141619"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2552" y="0"/>
            <a:ext cx="9141619"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778B74B8-81A3-444B-BB26-DDB777C8962E}"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AE233-DEBB-4143-A4E9-BB558C794B4F}" type="slidenum">
              <a:rPr lang="en-US" smtClean="0"/>
              <a:t>‹#›</a:t>
            </a:fld>
            <a:endParaRPr lang="en-US"/>
          </a:p>
        </p:txBody>
      </p:sp>
      <p:sp>
        <p:nvSpPr>
          <p:cNvPr id="2" name="Title 1"/>
          <p:cNvSpPr>
            <a:spLocks noGrp="1"/>
          </p:cNvSpPr>
          <p:nvPr>
            <p:ph type="title"/>
          </p:nvPr>
        </p:nvSpPr>
        <p:spPr>
          <a:xfrm>
            <a:off x="971550" y="1188720"/>
            <a:ext cx="72009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971550" y="3749040"/>
            <a:ext cx="72009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05840" y="1673352"/>
            <a:ext cx="3429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09160" y="1673352"/>
            <a:ext cx="3429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78B74B8-81A3-444B-BB26-DDB777C8962E}" type="datetimeFigureOut">
              <a:rPr lang="en-US" smtClean="0"/>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AE233-DEBB-4143-A4E9-BB558C794B4F}" type="slidenum">
              <a:rPr lang="en-US" smtClean="0"/>
              <a:t>‹#›</a:t>
            </a:fld>
            <a:endParaRPr lang="en-US"/>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05840" y="1600200"/>
            <a:ext cx="3429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40" y="2441448"/>
            <a:ext cx="3429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9160" y="1600200"/>
            <a:ext cx="3429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9160" y="2441448"/>
            <a:ext cx="3429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778B74B8-81A3-444B-BB26-DDB777C8962E}" type="datetimeFigureOut">
              <a:rPr lang="en-US" smtClean="0"/>
              <a:t>4/1/2015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4AE233-DEBB-4143-A4E9-BB558C794B4F}" type="slidenum">
              <a:rPr lang="en-US" smtClean="0"/>
              <a:t>‹#›</a:t>
            </a:fld>
            <a:endParaRPr lang="en-US"/>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78B74B8-81A3-444B-BB26-DDB777C8962E}" type="datetimeFigureOut">
              <a:rPr lang="en-US" smtClean="0"/>
              <a:t>4/1/2015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4AE233-DEBB-4143-A4E9-BB558C794B4F}" type="slidenum">
              <a:rPr lang="en-US" smtClean="0"/>
              <a:t>‹#›</a:t>
            </a:fld>
            <a:endParaRPr lang="en-US"/>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8B74B8-81A3-444B-BB26-DDB777C8962E}" type="datetimeFigureOut">
              <a:rPr lang="en-US" smtClean="0"/>
              <a:t>4/1/2015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4AE233-DEBB-4143-A4E9-BB558C794B4F}" type="slidenum">
              <a:rPr lang="en-US" smtClean="0"/>
              <a:t>‹#›</a:t>
            </a:fld>
            <a:endParaRPr lang="en-US"/>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9141619"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6103620" y="1828800"/>
            <a:ext cx="27432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411480" y="1005840"/>
            <a:ext cx="541782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103620" y="4206240"/>
            <a:ext cx="27432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8B74B8-81A3-444B-BB26-DDB777C8962E}" type="datetimeFigureOut">
              <a:rPr lang="en-US" smtClean="0"/>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AE233-DEBB-4143-A4E9-BB558C794B4F}" type="slidenum">
              <a:rPr lang="en-US" smtClean="0"/>
              <a:t>‹#›</a:t>
            </a:fld>
            <a:endParaRPr lang="en-US"/>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3620" y="1828800"/>
            <a:ext cx="27432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411480" y="548640"/>
            <a:ext cx="500634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103620" y="4206240"/>
            <a:ext cx="27432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8B74B8-81A3-444B-BB26-DDB777C8962E}" type="datetimeFigureOut">
              <a:rPr lang="en-US" smtClean="0"/>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AE233-DEBB-4143-A4E9-BB558C794B4F}" type="slidenum">
              <a:rPr lang="en-US" smtClean="0"/>
              <a:t>‹#›</a:t>
            </a:fld>
            <a:endParaRPr lang="en-US"/>
          </a:p>
        </p:txBody>
      </p:sp>
      <p:grpSp>
        <p:nvGrpSpPr>
          <p:cNvPr id="8" name="Group 7"/>
          <p:cNvGrpSpPr/>
          <p:nvPr/>
        </p:nvGrpSpPr>
        <p:grpSpPr>
          <a:xfrm>
            <a:off x="0" y="0"/>
            <a:ext cx="58293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58293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223260" y="3223260"/>
            <a:ext cx="6858000" cy="41148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2194559" y="3223261"/>
            <a:ext cx="6858000" cy="41148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9141619"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005840" y="438912"/>
            <a:ext cx="713232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05840" y="1673352"/>
            <a:ext cx="713232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56832" y="6391656"/>
            <a:ext cx="720090" cy="237744"/>
          </a:xfrm>
          <a:prstGeom prst="rect">
            <a:avLst/>
          </a:prstGeom>
        </p:spPr>
        <p:txBody>
          <a:bodyPr vert="horz" lIns="91440" tIns="45720" rIns="91440" bIns="45720" rtlCol="0" anchor="ctr"/>
          <a:lstStyle>
            <a:lvl1pPr algn="r">
              <a:defRPr sz="800">
                <a:solidFill>
                  <a:schemeClr val="tx1"/>
                </a:solidFill>
              </a:defRPr>
            </a:lvl1pPr>
          </a:lstStyle>
          <a:p>
            <a:fld id="{778B74B8-81A3-444B-BB26-DDB777C8962E}" type="datetimeFigureOut">
              <a:rPr lang="en-US" smtClean="0"/>
              <a:t>4/1/2015</a:t>
            </a:fld>
            <a:endParaRPr lang="en-US"/>
          </a:p>
        </p:txBody>
      </p:sp>
      <p:sp>
        <p:nvSpPr>
          <p:cNvPr id="5" name="Footer Placeholder 4"/>
          <p:cNvSpPr>
            <a:spLocks noGrp="1"/>
          </p:cNvSpPr>
          <p:nvPr>
            <p:ph type="ftr" sz="quarter" idx="3"/>
          </p:nvPr>
        </p:nvSpPr>
        <p:spPr>
          <a:xfrm>
            <a:off x="1005840" y="6391656"/>
            <a:ext cx="5369814" cy="237744"/>
          </a:xfrm>
          <a:prstGeom prst="rect">
            <a:avLst/>
          </a:prstGeom>
        </p:spPr>
        <p:txBody>
          <a:bodyPr vert="horz" lIns="91440" tIns="45720" rIns="91440" bIns="45720" rtlCol="0" anchor="ctr"/>
          <a:lstStyle>
            <a:lvl1pPr algn="l">
              <a:defRPr sz="800" cap="all" baseline="0">
                <a:solidFill>
                  <a:schemeClr val="tx1"/>
                </a:solidFill>
              </a:defRPr>
            </a:lvl1pPr>
          </a:lstStyle>
          <a:p>
            <a:endParaRPr lang="en-US"/>
          </a:p>
        </p:txBody>
      </p:sp>
      <p:sp>
        <p:nvSpPr>
          <p:cNvPr id="6" name="Slide Number Placeholder 5"/>
          <p:cNvSpPr>
            <a:spLocks noGrp="1"/>
          </p:cNvSpPr>
          <p:nvPr>
            <p:ph type="sldNum" sz="quarter" idx="4"/>
          </p:nvPr>
        </p:nvSpPr>
        <p:spPr>
          <a:xfrm>
            <a:off x="7658100" y="6391656"/>
            <a:ext cx="480060" cy="237744"/>
          </a:xfrm>
          <a:prstGeom prst="rect">
            <a:avLst/>
          </a:prstGeom>
        </p:spPr>
        <p:txBody>
          <a:bodyPr vert="horz" lIns="91440" tIns="45720" rIns="91440" bIns="45720" rtlCol="0" anchor="ctr"/>
          <a:lstStyle>
            <a:lvl1pPr algn="r">
              <a:defRPr sz="800">
                <a:solidFill>
                  <a:schemeClr val="tx1"/>
                </a:solidFill>
              </a:defRPr>
            </a:lvl1pPr>
          </a:lstStyle>
          <a:p>
            <a:fld id="{684AE233-DEBB-4143-A4E9-BB558C794B4F}" type="slidenum">
              <a:rPr lang="en-US" smtClean="0"/>
              <a:t>‹#›</a:t>
            </a:fld>
            <a:endParaRPr lang="en-US"/>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hyperlink" Target="http://aspe.hhs.gov/poverty/index.cf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irs.gov/Individuals/Get-Transcrip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irs.gov/Spanish/Ordenar-Transcripci%C3%B3n" TargetMode="External"/><Relationship Id="rId13" Type="http://schemas.openxmlformats.org/officeDocument/2006/relationships/hyperlink" Target="http://www.irs.gov/Individuals/Get-Transcript" TargetMode="External"/><Relationship Id="rId3" Type="http://schemas.openxmlformats.org/officeDocument/2006/relationships/hyperlink" Target="http://www.irs.gov/Individuals/GetTranscriptHelp3" TargetMode="External"/><Relationship Id="rId7" Type="http://schemas.openxmlformats.org/officeDocument/2006/relationships/hyperlink" Target="http://www.irs.gov/Individuals/Get-Transcript-More-Info" TargetMode="External"/><Relationship Id="rId12" Type="http://schemas.openxmlformats.org/officeDocument/2006/relationships/image" Target="../media/image16.png"/><Relationship Id="rId2" Type="http://schemas.openxmlformats.org/officeDocument/2006/relationships/hyperlink" Target="http://www.irs.gov/Individuals/GetTranscriptHelp1" TargetMode="External"/><Relationship Id="rId1" Type="http://schemas.openxmlformats.org/officeDocument/2006/relationships/slideLayout" Target="../slideLayouts/slideLayout2.xml"/><Relationship Id="rId6" Type="http://schemas.openxmlformats.org/officeDocument/2006/relationships/hyperlink" Target="http://www.irs.gov/Individuals/Verification-of-Nonfiling-Letter" TargetMode="External"/><Relationship Id="rId11" Type="http://schemas.openxmlformats.org/officeDocument/2006/relationships/hyperlink" Target="https://sa1.www4.irs.gov/irfof-tra/start.do" TargetMode="External"/><Relationship Id="rId5" Type="http://schemas.openxmlformats.org/officeDocument/2006/relationships/hyperlink" Target="http://www.irs.gov/Individuals/GetTranscriptHelp4" TargetMode="External"/><Relationship Id="rId10" Type="http://schemas.openxmlformats.org/officeDocument/2006/relationships/image" Target="../media/image15.png"/><Relationship Id="rId4" Type="http://schemas.openxmlformats.org/officeDocument/2006/relationships/hyperlink" Target="http://www.irs.gov/Individuals/GetTranscriptHelp2" TargetMode="External"/><Relationship Id="rId9" Type="http://schemas.openxmlformats.org/officeDocument/2006/relationships/hyperlink" Target="https://sa.www4.irs.gov/icce-core/load/gettrans/pages/availableTranscripts.xhtml"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www.irs.gov/Individuals/Get-Transcrip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javascript:OpenPage('entryprev')" TargetMode="External"/><Relationship Id="rId3" Type="http://schemas.openxmlformats.org/officeDocument/2006/relationships/image" Target="../media/image26.png"/><Relationship Id="rId7" Type="http://schemas.openxmlformats.org/officeDocument/2006/relationships/image" Target="../media/image28.gi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javascript:OpenPage('resultsentrycomplete')" TargetMode="External"/><Relationship Id="rId5" Type="http://schemas.openxmlformats.org/officeDocument/2006/relationships/image" Target="../media/image27.gif"/><Relationship Id="rId4" Type="http://schemas.openxmlformats.org/officeDocument/2006/relationships/hyperlink" Target="javascript:OpenPage('addssns')" TargetMode="External"/><Relationship Id="rId9" Type="http://schemas.openxmlformats.org/officeDocument/2006/relationships/image" Target="../media/image29.gif"/></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2.xml"/><Relationship Id="rId5" Type="http://schemas.openxmlformats.org/officeDocument/2006/relationships/image" Target="../media/image37.wmf"/><Relationship Id="rId4" Type="http://schemas.openxmlformats.org/officeDocument/2006/relationships/image" Target="../media/image36.wmf"/></Relationships>
</file>

<file path=ppt/slides/_rels/slide49.xml.rels><?xml version="1.0" encoding="UTF-8" standalone="yes"?>
<Relationships xmlns="http://schemas.openxmlformats.org/package/2006/relationships"><Relationship Id="rId3" Type="http://schemas.openxmlformats.org/officeDocument/2006/relationships/hyperlink" Target="http://ifap.ed.gov/eannouncements/112414VerificationSuggestedText1516.html" TargetMode="External"/><Relationship Id="rId2" Type="http://schemas.openxmlformats.org/officeDocument/2006/relationships/hyperlink" Target="http://www2.ed.gov/policy/highered/reg/hearulemaking/2009/verification.html" TargetMode="External"/><Relationship Id="rId1" Type="http://schemas.openxmlformats.org/officeDocument/2006/relationships/slideLayout" Target="../slideLayouts/slideLayout2.xml"/><Relationship Id="rId4" Type="http://schemas.openxmlformats.org/officeDocument/2006/relationships/hyperlink" Target="https://ifap.ed.gov/eannouncements/041714FAFSAVerificationIRSTaxReturnTranscriptMatrix1415.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cnn.com/interactive/us/map-same-sex-marriage/" TargetMode="External"/><Relationship Id="rId2" Type="http://schemas.openxmlformats.org/officeDocument/2006/relationships/hyperlink" Target="http://www.freedomtomarry.org/states"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ifap.ed.gov/eannouncements/082112LimitedCircumstancesWhenSignedCopyofTaxReturnisAcceptable.html" TargetMode="External"/><Relationship Id="rId2" Type="http://schemas.openxmlformats.org/officeDocument/2006/relationships/hyperlink" Target="http://www.ifap.ed.gov/fsahandbook/attachments/1516AVG.pdf" TargetMode="External"/><Relationship Id="rId1" Type="http://schemas.openxmlformats.org/officeDocument/2006/relationships/slideLayout" Target="../slideLayouts/slideLayout2.xml"/><Relationship Id="rId4" Type="http://schemas.openxmlformats.org/officeDocument/2006/relationships/hyperlink" Target="http://ifap.ed.gov/dpcletters/GEN1411.html"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983" y="3962400"/>
            <a:ext cx="2032852" cy="1929268"/>
          </a:xfrm>
          <a:prstGeom prst="rect">
            <a:avLst/>
          </a:prstGeom>
        </p:spPr>
      </p:pic>
      <p:sp>
        <p:nvSpPr>
          <p:cNvPr id="2" name="Title 1"/>
          <p:cNvSpPr>
            <a:spLocks noGrp="1"/>
          </p:cNvSpPr>
          <p:nvPr>
            <p:ph type="ctrTitle"/>
          </p:nvPr>
        </p:nvSpPr>
        <p:spPr>
          <a:xfrm>
            <a:off x="1981200" y="1235017"/>
            <a:ext cx="6172200" cy="2275362"/>
          </a:xfrm>
        </p:spPr>
        <p:txBody>
          <a:bodyPr>
            <a:noAutofit/>
          </a:bodyPr>
          <a:lstStyle/>
          <a:p>
            <a:r>
              <a:rPr lang="en-US" sz="8000" dirty="0" smtClean="0">
                <a:latin typeface="+mj-lt"/>
              </a:rPr>
              <a:t>2015-2016 Verification</a:t>
            </a:r>
            <a:endParaRPr lang="en-US" sz="8000" dirty="0">
              <a:latin typeface="+mj-lt"/>
            </a:endParaRPr>
          </a:p>
        </p:txBody>
      </p:sp>
      <p:sp>
        <p:nvSpPr>
          <p:cNvPr id="3" name="Subtitle 2"/>
          <p:cNvSpPr>
            <a:spLocks noGrp="1"/>
          </p:cNvSpPr>
          <p:nvPr>
            <p:ph type="subTitle" idx="1"/>
          </p:nvPr>
        </p:nvSpPr>
        <p:spPr>
          <a:xfrm>
            <a:off x="2133600" y="4267200"/>
            <a:ext cx="6172200" cy="1371600"/>
          </a:xfrm>
        </p:spPr>
        <p:txBody>
          <a:bodyPr>
            <a:normAutofit lnSpcReduction="10000"/>
          </a:bodyPr>
          <a:lstStyle/>
          <a:p>
            <a:r>
              <a:rPr lang="en-US" sz="3200" dirty="0" smtClean="0">
                <a:latin typeface="+mj-lt"/>
              </a:rPr>
              <a:t>Tonya R. </a:t>
            </a:r>
            <a:r>
              <a:rPr lang="en-US" sz="3200" dirty="0" err="1" smtClean="0">
                <a:latin typeface="+mj-lt"/>
              </a:rPr>
              <a:t>Hsiung</a:t>
            </a:r>
            <a:r>
              <a:rPr lang="en-US" sz="3200" dirty="0" smtClean="0">
                <a:latin typeface="+mj-lt"/>
              </a:rPr>
              <a:t>,</a:t>
            </a:r>
          </a:p>
          <a:p>
            <a:r>
              <a:rPr lang="en-US" sz="3200" dirty="0" smtClean="0">
                <a:latin typeface="+mj-lt"/>
              </a:rPr>
              <a:t>Franklin &amp; Marshall College</a:t>
            </a:r>
            <a:endParaRPr lang="en-US" sz="3200" dirty="0">
              <a:latin typeface="+mj-lt"/>
            </a:endParaRPr>
          </a:p>
        </p:txBody>
      </p:sp>
    </p:spTree>
    <p:extLst>
      <p:ext uri="{BB962C8B-B14F-4D97-AF65-F5344CB8AC3E}">
        <p14:creationId xmlns:p14="http://schemas.microsoft.com/office/powerpoint/2010/main" val="599767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Items To Be Verified – </a:t>
            </a:r>
            <a:r>
              <a:rPr lang="en-US" dirty="0" smtClean="0">
                <a:latin typeface="+mj-lt"/>
              </a:rPr>
              <a:t>Tax </a:t>
            </a:r>
            <a:r>
              <a:rPr lang="en-US" dirty="0">
                <a:latin typeface="+mj-lt"/>
              </a:rPr>
              <a:t>Filer</a:t>
            </a:r>
          </a:p>
        </p:txBody>
      </p:sp>
      <p:graphicFrame>
        <p:nvGraphicFramePr>
          <p:cNvPr id="3" name="Table 2"/>
          <p:cNvGraphicFramePr>
            <a:graphicFrameLocks noGrp="1"/>
          </p:cNvGraphicFramePr>
          <p:nvPr>
            <p:extLst>
              <p:ext uri="{D42A27DB-BD31-4B8C-83A1-F6EECF244321}">
                <p14:modId xmlns:p14="http://schemas.microsoft.com/office/powerpoint/2010/main" val="642122207"/>
              </p:ext>
            </p:extLst>
          </p:nvPr>
        </p:nvGraphicFramePr>
        <p:xfrm>
          <a:off x="533399" y="1600194"/>
          <a:ext cx="7924799" cy="4572003"/>
        </p:xfrm>
        <a:graphic>
          <a:graphicData uri="http://schemas.openxmlformats.org/drawingml/2006/table">
            <a:tbl>
              <a:tblPr>
                <a:tableStyleId>{5C22544A-7EE6-4342-B048-85BDC9FD1C3A}</a:tableStyleId>
              </a:tblPr>
              <a:tblGrid>
                <a:gridCol w="2528156"/>
                <a:gridCol w="895968"/>
                <a:gridCol w="902913"/>
                <a:gridCol w="902913"/>
                <a:gridCol w="895968"/>
                <a:gridCol w="895968"/>
                <a:gridCol w="902913"/>
              </a:tblGrid>
              <a:tr h="263769">
                <a:tc>
                  <a:txBody>
                    <a:bodyPr/>
                    <a:lstStyle/>
                    <a:p>
                      <a:pPr algn="l" fontAlgn="b"/>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ctr" fontAlgn="b"/>
                      <a:r>
                        <a:rPr lang="en-US" sz="1200" b="1" u="none" strike="noStrike">
                          <a:solidFill>
                            <a:schemeClr val="tx1"/>
                          </a:solidFill>
                          <a:effectLst/>
                        </a:rPr>
                        <a:t>VERIFICATION GROUP</a:t>
                      </a:r>
                      <a:endParaRPr lang="en-US" sz="12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40099">
                <a:tc rowSpan="2">
                  <a:txBody>
                    <a:bodyPr/>
                    <a:lstStyle/>
                    <a:p>
                      <a:pPr algn="ctr" fontAlgn="ctr"/>
                      <a:r>
                        <a:rPr lang="en-US" sz="1100" b="1" u="none" strike="noStrike" dirty="0">
                          <a:solidFill>
                            <a:schemeClr val="tx1"/>
                          </a:solidFill>
                          <a:effectLst/>
                        </a:rPr>
                        <a:t>Verification Data Item</a:t>
                      </a:r>
                      <a:endParaRPr lang="en-US" sz="11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Standard</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NOT USED in </a:t>
                      </a:r>
                      <a:r>
                        <a:rPr lang="en-US" sz="1100" b="1" u="none" strike="noStrike" dirty="0" smtClean="0">
                          <a:solidFill>
                            <a:schemeClr val="tx1"/>
                          </a:solidFill>
                          <a:effectLst/>
                        </a:rPr>
                        <a:t>2015-2016</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Child Support Paid</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Custom</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Aggregate</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Household Resources</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vMerge="1">
                  <a:txBody>
                    <a:bodyPr/>
                    <a:lstStyle/>
                    <a:p>
                      <a:endParaRPr lang="en-US"/>
                    </a:p>
                  </a:txBody>
                  <a:tcPr/>
                </a:tc>
                <a:tc>
                  <a:txBody>
                    <a:bodyPr/>
                    <a:lstStyle/>
                    <a:p>
                      <a:pPr algn="ctr" fontAlgn="b"/>
                      <a:r>
                        <a:rPr lang="en-US" sz="1100" b="1" u="none" strike="noStrike">
                          <a:solidFill>
                            <a:schemeClr val="tx1"/>
                          </a:solidFill>
                          <a:effectLst/>
                        </a:rPr>
                        <a:t>V1</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V2</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V3</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V4</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V5</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V6</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a:txBody>
                    <a:bodyPr/>
                    <a:lstStyle/>
                    <a:p>
                      <a:pPr algn="l" fontAlgn="b"/>
                      <a:r>
                        <a:rPr lang="en-US" sz="1100" b="1" u="none" strike="noStrike" dirty="0">
                          <a:solidFill>
                            <a:schemeClr val="tx1"/>
                          </a:solidFill>
                          <a:effectLst/>
                        </a:rPr>
                        <a:t>Adjusted Gross Income</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a:txBody>
                    <a:bodyPr/>
                    <a:lstStyle/>
                    <a:p>
                      <a:pPr algn="l" fontAlgn="b"/>
                      <a:r>
                        <a:rPr lang="en-US" sz="1100" b="1" u="none" strike="noStrike" dirty="0">
                          <a:solidFill>
                            <a:schemeClr val="tx1"/>
                          </a:solidFill>
                          <a:effectLst/>
                        </a:rPr>
                        <a:t>US income tax paid</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X</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a:txBody>
                    <a:bodyPr/>
                    <a:lstStyle/>
                    <a:p>
                      <a:pPr algn="l" fontAlgn="b"/>
                      <a:r>
                        <a:rPr lang="en-US" sz="1100" b="1" u="none" strike="noStrike" dirty="0">
                          <a:solidFill>
                            <a:schemeClr val="tx1"/>
                          </a:solidFill>
                          <a:effectLst/>
                        </a:rPr>
                        <a:t>Untaxed portions of IRA distributions</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X</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a:txBody>
                    <a:bodyPr/>
                    <a:lstStyle/>
                    <a:p>
                      <a:pPr algn="l" fontAlgn="b"/>
                      <a:r>
                        <a:rPr lang="en-US" sz="1100" b="1" u="none" strike="noStrike" dirty="0">
                          <a:solidFill>
                            <a:schemeClr val="tx1"/>
                          </a:solidFill>
                          <a:effectLst/>
                        </a:rPr>
                        <a:t>Untaxed portions of pensions</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X</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a:txBody>
                    <a:bodyPr/>
                    <a:lstStyle/>
                    <a:p>
                      <a:pPr algn="l" fontAlgn="b"/>
                      <a:r>
                        <a:rPr lang="en-US" sz="1100" b="1" u="none" strike="noStrike" dirty="0">
                          <a:solidFill>
                            <a:schemeClr val="tx1"/>
                          </a:solidFill>
                          <a:effectLst/>
                        </a:rPr>
                        <a:t>IRA deductions and payments</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X</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a:txBody>
                    <a:bodyPr/>
                    <a:lstStyle/>
                    <a:p>
                      <a:pPr algn="l" fontAlgn="b"/>
                      <a:r>
                        <a:rPr lang="en-US" sz="1100" b="1" u="none" strike="noStrike" dirty="0">
                          <a:solidFill>
                            <a:schemeClr val="tx1"/>
                          </a:solidFill>
                          <a:effectLst/>
                        </a:rPr>
                        <a:t>Tax-exempt interest income</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X</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 </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a:txBody>
                    <a:bodyPr/>
                    <a:lstStyle/>
                    <a:p>
                      <a:pPr algn="l" fontAlgn="b"/>
                      <a:r>
                        <a:rPr lang="en-US" sz="1100" b="1" u="none" strike="noStrike">
                          <a:solidFill>
                            <a:schemeClr val="tx1"/>
                          </a:solidFill>
                          <a:effectLst/>
                        </a:rPr>
                        <a:t>Education credits</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X</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 </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a:txBody>
                    <a:bodyPr/>
                    <a:lstStyle/>
                    <a:p>
                      <a:pPr algn="l" fontAlgn="b"/>
                      <a:r>
                        <a:rPr lang="en-US" sz="1100" b="1" u="none" strike="noStrike">
                          <a:solidFill>
                            <a:schemeClr val="tx1"/>
                          </a:solidFill>
                          <a:effectLst/>
                        </a:rPr>
                        <a:t>Other Untaxed Income</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 </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 </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 </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a:txBody>
                    <a:bodyPr/>
                    <a:lstStyle/>
                    <a:p>
                      <a:pPr algn="l" fontAlgn="b"/>
                      <a:r>
                        <a:rPr lang="en-US" sz="1100" b="1" u="none" strike="noStrike">
                          <a:solidFill>
                            <a:schemeClr val="tx1"/>
                          </a:solidFill>
                          <a:effectLst/>
                        </a:rPr>
                        <a:t>Household Size</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 </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 </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 </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a:txBody>
                    <a:bodyPr/>
                    <a:lstStyle/>
                    <a:p>
                      <a:pPr algn="l" fontAlgn="b"/>
                      <a:r>
                        <a:rPr lang="en-US" sz="1100" b="1" u="none" strike="noStrike">
                          <a:solidFill>
                            <a:schemeClr val="tx1"/>
                          </a:solidFill>
                          <a:effectLst/>
                        </a:rPr>
                        <a:t>Number in College</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 </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 </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a:txBody>
                    <a:bodyPr/>
                    <a:lstStyle/>
                    <a:p>
                      <a:pPr algn="l" fontAlgn="b"/>
                      <a:r>
                        <a:rPr lang="en-US" sz="1100" b="1" u="none" strike="noStrike">
                          <a:solidFill>
                            <a:schemeClr val="tx1"/>
                          </a:solidFill>
                          <a:effectLst/>
                        </a:rPr>
                        <a:t>SNAP benefits</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 </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X</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X</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a:txBody>
                    <a:bodyPr/>
                    <a:lstStyle/>
                    <a:p>
                      <a:pPr algn="l" fontAlgn="b"/>
                      <a:r>
                        <a:rPr lang="en-US" sz="1100" b="1" u="none" strike="noStrike">
                          <a:solidFill>
                            <a:schemeClr val="tx1"/>
                          </a:solidFill>
                          <a:effectLst/>
                        </a:rPr>
                        <a:t>Child Support Paid</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X</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X</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a:txBody>
                    <a:bodyPr/>
                    <a:lstStyle/>
                    <a:p>
                      <a:pPr algn="l" fontAlgn="b"/>
                      <a:r>
                        <a:rPr lang="en-US" sz="1100" b="1" u="none" strike="noStrike">
                          <a:solidFill>
                            <a:schemeClr val="tx1"/>
                          </a:solidFill>
                          <a:effectLst/>
                        </a:rPr>
                        <a:t>High School Completion</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X</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 </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a:txBody>
                    <a:bodyPr/>
                    <a:lstStyle/>
                    <a:p>
                      <a:pPr algn="l" fontAlgn="b"/>
                      <a:r>
                        <a:rPr lang="en-US" sz="1100" b="1" u="none" strike="noStrike">
                          <a:solidFill>
                            <a:schemeClr val="tx1"/>
                          </a:solidFill>
                          <a:effectLst/>
                        </a:rPr>
                        <a:t>Identity/Educational Purpose</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 </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 </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solidFill>
                            <a:schemeClr val="tx1"/>
                          </a:solidFill>
                          <a:effectLst/>
                        </a:rPr>
                        <a:t>X</a:t>
                      </a:r>
                      <a:endParaRPr lang="en-US" sz="1100" b="1"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X</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 </a:t>
                      </a:r>
                      <a:endParaRPr lang="en-US" sz="11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5590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thsiung.FANDM\AppData\Local\Microsoft\Windows\Temporary Internet Files\Content.IE5\MZNF6QZM\MP90044223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762000"/>
            <a:ext cx="2209800" cy="294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7467600" cy="639762"/>
          </a:xfrm>
        </p:spPr>
        <p:txBody>
          <a:bodyPr>
            <a:normAutofit/>
          </a:bodyPr>
          <a:lstStyle/>
          <a:p>
            <a:r>
              <a:rPr lang="en-US" dirty="0" smtClean="0">
                <a:latin typeface="+mj-lt"/>
              </a:rPr>
              <a:t>Items To Be Verified – Non-Tax Filer</a:t>
            </a:r>
            <a:endParaRPr lang="en-US" dirty="0">
              <a:latin typeface="+mj-lt"/>
            </a:endParaRPr>
          </a:p>
        </p:txBody>
      </p:sp>
      <p:sp>
        <p:nvSpPr>
          <p:cNvPr id="3" name="Content Placeholder 2"/>
          <p:cNvSpPr>
            <a:spLocks noGrp="1"/>
          </p:cNvSpPr>
          <p:nvPr>
            <p:ph idx="1"/>
          </p:nvPr>
        </p:nvSpPr>
        <p:spPr>
          <a:xfrm>
            <a:off x="457200" y="1219200"/>
            <a:ext cx="8229600" cy="5334000"/>
          </a:xfrm>
        </p:spPr>
        <p:txBody>
          <a:bodyPr>
            <a:normAutofit lnSpcReduction="10000"/>
          </a:bodyPr>
          <a:lstStyle/>
          <a:p>
            <a:r>
              <a:rPr lang="en-US" dirty="0" smtClean="0">
                <a:latin typeface="+mj-lt"/>
              </a:rPr>
              <a:t>Income Earned from Work</a:t>
            </a:r>
          </a:p>
          <a:p>
            <a:r>
              <a:rPr lang="en-US" dirty="0" smtClean="0">
                <a:latin typeface="+mj-lt"/>
              </a:rPr>
              <a:t>Number of Household Members</a:t>
            </a:r>
          </a:p>
          <a:p>
            <a:r>
              <a:rPr lang="en-US" dirty="0" smtClean="0">
                <a:latin typeface="+mj-lt"/>
              </a:rPr>
              <a:t>Number in College</a:t>
            </a:r>
          </a:p>
          <a:p>
            <a:r>
              <a:rPr lang="en-US" dirty="0" smtClean="0">
                <a:latin typeface="+mj-lt"/>
              </a:rPr>
              <a:t>Supplemental Nutrition Assistance </a:t>
            </a:r>
            <a:br>
              <a:rPr lang="en-US" dirty="0" smtClean="0">
                <a:latin typeface="+mj-lt"/>
              </a:rPr>
            </a:br>
            <a:r>
              <a:rPr lang="en-US" dirty="0" smtClean="0">
                <a:latin typeface="+mj-lt"/>
              </a:rPr>
              <a:t>Program (SNAP – Food Stamps)</a:t>
            </a:r>
          </a:p>
          <a:p>
            <a:r>
              <a:rPr lang="en-US" dirty="0" smtClean="0">
                <a:latin typeface="+mj-lt"/>
              </a:rPr>
              <a:t>Child Support Paid</a:t>
            </a:r>
          </a:p>
          <a:p>
            <a:r>
              <a:rPr lang="en-US" dirty="0" smtClean="0">
                <a:latin typeface="+mj-lt"/>
              </a:rPr>
              <a:t>Other Untaxed Income</a:t>
            </a:r>
          </a:p>
          <a:p>
            <a:pPr lvl="1"/>
            <a:r>
              <a:rPr lang="en-US" dirty="0" smtClean="0">
                <a:latin typeface="+mj-lt"/>
              </a:rPr>
              <a:t>Payments to Tax-Deferred Pension and Savings</a:t>
            </a:r>
          </a:p>
          <a:p>
            <a:pPr lvl="1"/>
            <a:r>
              <a:rPr lang="en-US" dirty="0" smtClean="0">
                <a:latin typeface="+mj-lt"/>
              </a:rPr>
              <a:t>Child Support Received</a:t>
            </a:r>
          </a:p>
          <a:p>
            <a:pPr lvl="1"/>
            <a:r>
              <a:rPr lang="en-US" dirty="0" smtClean="0">
                <a:latin typeface="+mj-lt"/>
              </a:rPr>
              <a:t>Housing, food, and other living allowances paid to members of the military, clergy, and others</a:t>
            </a:r>
          </a:p>
          <a:p>
            <a:pPr lvl="1"/>
            <a:r>
              <a:rPr lang="en-US" dirty="0" smtClean="0">
                <a:latin typeface="+mj-lt"/>
              </a:rPr>
              <a:t>Veterans Non-education Benefits</a:t>
            </a:r>
          </a:p>
          <a:p>
            <a:pPr lvl="1"/>
            <a:r>
              <a:rPr lang="en-US" dirty="0" smtClean="0">
                <a:latin typeface="+mj-lt"/>
              </a:rPr>
              <a:t>Other untaxed income</a:t>
            </a:r>
          </a:p>
          <a:p>
            <a:pPr lvl="1"/>
            <a:r>
              <a:rPr lang="en-US" dirty="0" smtClean="0">
                <a:latin typeface="+mj-lt"/>
              </a:rPr>
              <a:t>Money received or paid on the applicant’s behalf</a:t>
            </a:r>
          </a:p>
          <a:p>
            <a:pPr lvl="1"/>
            <a:endParaRPr lang="en-US" dirty="0" smtClean="0">
              <a:latin typeface="+mj-lt"/>
            </a:endParaRPr>
          </a:p>
        </p:txBody>
      </p:sp>
    </p:spTree>
    <p:extLst>
      <p:ext uri="{BB962C8B-B14F-4D97-AF65-F5344CB8AC3E}">
        <p14:creationId xmlns:p14="http://schemas.microsoft.com/office/powerpoint/2010/main" val="1130335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438912"/>
            <a:ext cx="7376160" cy="1088136"/>
          </a:xfrm>
        </p:spPr>
        <p:txBody>
          <a:bodyPr>
            <a:normAutofit/>
          </a:bodyPr>
          <a:lstStyle/>
          <a:p>
            <a:r>
              <a:rPr lang="en-US" dirty="0">
                <a:latin typeface="+mj-lt"/>
              </a:rPr>
              <a:t>Items To Be Verified – </a:t>
            </a:r>
            <a:r>
              <a:rPr lang="en-US" dirty="0" smtClean="0">
                <a:latin typeface="+mj-lt"/>
              </a:rPr>
              <a:t>Non-Tax </a:t>
            </a:r>
            <a:r>
              <a:rPr lang="en-US" dirty="0">
                <a:latin typeface="+mj-lt"/>
              </a:rPr>
              <a:t>Filer</a:t>
            </a:r>
          </a:p>
        </p:txBody>
      </p:sp>
      <p:graphicFrame>
        <p:nvGraphicFramePr>
          <p:cNvPr id="5" name="Table 4"/>
          <p:cNvGraphicFramePr>
            <a:graphicFrameLocks noGrp="1"/>
          </p:cNvGraphicFramePr>
          <p:nvPr>
            <p:extLst>
              <p:ext uri="{D42A27DB-BD31-4B8C-83A1-F6EECF244321}">
                <p14:modId xmlns:p14="http://schemas.microsoft.com/office/powerpoint/2010/main" val="698192429"/>
              </p:ext>
            </p:extLst>
          </p:nvPr>
        </p:nvGraphicFramePr>
        <p:xfrm>
          <a:off x="533402" y="1676396"/>
          <a:ext cx="8077198" cy="3733800"/>
        </p:xfrm>
        <a:graphic>
          <a:graphicData uri="http://schemas.openxmlformats.org/drawingml/2006/table">
            <a:tbl>
              <a:tblPr>
                <a:tableStyleId>{5C22544A-7EE6-4342-B048-85BDC9FD1C3A}</a:tableStyleId>
              </a:tblPr>
              <a:tblGrid>
                <a:gridCol w="2576776"/>
                <a:gridCol w="913198"/>
                <a:gridCol w="920276"/>
                <a:gridCol w="920276"/>
                <a:gridCol w="913198"/>
                <a:gridCol w="913198"/>
                <a:gridCol w="920276"/>
              </a:tblGrid>
              <a:tr h="325352">
                <a:tc>
                  <a:txBody>
                    <a:bodyPr/>
                    <a:lstStyle/>
                    <a:p>
                      <a:pPr algn="l" fontAlgn="b"/>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ctr" fontAlgn="b"/>
                      <a:r>
                        <a:rPr lang="en-US" sz="1200" b="1" u="none" strike="noStrike">
                          <a:effectLst/>
                        </a:rPr>
                        <a:t>VERIFICATION GROUP</a:t>
                      </a:r>
                      <a:endParaRPr lang="en-US" sz="12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19717">
                <a:tc rowSpan="2">
                  <a:txBody>
                    <a:bodyPr/>
                    <a:lstStyle/>
                    <a:p>
                      <a:pPr algn="ctr" fontAlgn="ctr"/>
                      <a:r>
                        <a:rPr lang="en-US" sz="1100" b="1" u="none" strike="noStrike" dirty="0">
                          <a:effectLst/>
                        </a:rPr>
                        <a:t>Verification Data Item</a:t>
                      </a:r>
                      <a:endParaRPr lang="en-US"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Standard</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NOT USED in </a:t>
                      </a:r>
                      <a:r>
                        <a:rPr lang="en-US" sz="1100" b="1" u="none" strike="noStrike" dirty="0" smtClean="0">
                          <a:effectLst/>
                        </a:rPr>
                        <a:t>2015-2016</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Child Support Paid</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Custom</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Aggregate</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Household Resources</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859">
                <a:tc vMerge="1">
                  <a:txBody>
                    <a:bodyPr/>
                    <a:lstStyle/>
                    <a:p>
                      <a:endParaRPr lang="en-US"/>
                    </a:p>
                  </a:txBody>
                  <a:tcPr/>
                </a:tc>
                <a:tc>
                  <a:txBody>
                    <a:bodyPr/>
                    <a:lstStyle/>
                    <a:p>
                      <a:pPr algn="ctr" fontAlgn="b"/>
                      <a:r>
                        <a:rPr lang="en-US" sz="1100" b="1" u="none" strike="noStrike" dirty="0">
                          <a:effectLst/>
                        </a:rPr>
                        <a:t>V1</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V2</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V3</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V4</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V5</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V6</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859">
                <a:tc>
                  <a:txBody>
                    <a:bodyPr/>
                    <a:lstStyle/>
                    <a:p>
                      <a:pPr algn="l" fontAlgn="b"/>
                      <a:r>
                        <a:rPr lang="en-US" sz="1100" b="1" u="none" strike="noStrike">
                          <a:effectLst/>
                        </a:rPr>
                        <a:t>Income earned from work</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X</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 </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X</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X</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859">
                <a:tc>
                  <a:txBody>
                    <a:bodyPr/>
                    <a:lstStyle/>
                    <a:p>
                      <a:pPr algn="l" fontAlgn="b"/>
                      <a:r>
                        <a:rPr lang="en-US" sz="1100" b="1" u="none" strike="noStrike">
                          <a:effectLst/>
                        </a:rPr>
                        <a:t>Household Size</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X</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 </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 </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X</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X</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859">
                <a:tc>
                  <a:txBody>
                    <a:bodyPr/>
                    <a:lstStyle/>
                    <a:p>
                      <a:pPr algn="l" fontAlgn="b"/>
                      <a:r>
                        <a:rPr lang="en-US" sz="1100" b="1" u="none" strike="noStrike">
                          <a:effectLst/>
                        </a:rPr>
                        <a:t>Number in College</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X</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 </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 </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X</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X</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859">
                <a:tc>
                  <a:txBody>
                    <a:bodyPr/>
                    <a:lstStyle/>
                    <a:p>
                      <a:pPr algn="l" fontAlgn="b"/>
                      <a:r>
                        <a:rPr lang="en-US" sz="1100" b="1" u="none" strike="noStrike">
                          <a:effectLst/>
                        </a:rPr>
                        <a:t>SNAP benefits</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X</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 </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 </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X</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X</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X</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859">
                <a:tc>
                  <a:txBody>
                    <a:bodyPr/>
                    <a:lstStyle/>
                    <a:p>
                      <a:pPr algn="l" fontAlgn="b"/>
                      <a:r>
                        <a:rPr lang="en-US" sz="1100" b="1" u="none" strike="noStrike">
                          <a:effectLst/>
                        </a:rPr>
                        <a:t>Child Support Paid</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X</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X</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X</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X</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X</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859">
                <a:tc>
                  <a:txBody>
                    <a:bodyPr/>
                    <a:lstStyle/>
                    <a:p>
                      <a:pPr algn="l" fontAlgn="b"/>
                      <a:r>
                        <a:rPr lang="en-US" sz="1100" b="1" u="none" strike="noStrike">
                          <a:effectLst/>
                        </a:rPr>
                        <a:t>High School Completion</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 </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X</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X</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859">
                <a:tc>
                  <a:txBody>
                    <a:bodyPr/>
                    <a:lstStyle/>
                    <a:p>
                      <a:pPr algn="l" fontAlgn="b"/>
                      <a:r>
                        <a:rPr lang="en-US" sz="1100" b="1" u="none" strike="noStrike">
                          <a:effectLst/>
                        </a:rPr>
                        <a:t>Identity/Educational Purpose</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X</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X</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859">
                <a:tc>
                  <a:txBody>
                    <a:bodyPr/>
                    <a:lstStyle/>
                    <a:p>
                      <a:pPr algn="l" fontAlgn="b"/>
                      <a:r>
                        <a:rPr lang="en-US" sz="1100" b="1" u="none" strike="noStrike" dirty="0">
                          <a:effectLst/>
                        </a:rPr>
                        <a:t>Other Untaxed </a:t>
                      </a:r>
                      <a:r>
                        <a:rPr lang="en-US" sz="1100" b="1" u="none" strike="noStrike" dirty="0" smtClean="0">
                          <a:effectLst/>
                        </a:rPr>
                        <a:t>Income</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a:effectLst/>
                        </a:rPr>
                        <a:t> </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 </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 </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X</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0482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latin typeface="+mj-lt"/>
              </a:rPr>
              <a:t>Untaxed Income</a:t>
            </a:r>
            <a:endParaRPr lang="en-US" dirty="0">
              <a:latin typeface="+mj-lt"/>
            </a:endParaRPr>
          </a:p>
        </p:txBody>
      </p:sp>
      <p:sp>
        <p:nvSpPr>
          <p:cNvPr id="3" name="Content Placeholder 2"/>
          <p:cNvSpPr>
            <a:spLocks noGrp="1"/>
          </p:cNvSpPr>
          <p:nvPr>
            <p:ph idx="1"/>
          </p:nvPr>
        </p:nvSpPr>
        <p:spPr>
          <a:xfrm>
            <a:off x="514350" y="1371600"/>
            <a:ext cx="8229600" cy="4953000"/>
          </a:xfrm>
        </p:spPr>
        <p:txBody>
          <a:bodyPr>
            <a:normAutofit lnSpcReduction="10000"/>
          </a:bodyPr>
          <a:lstStyle/>
          <a:p>
            <a:r>
              <a:rPr lang="en-US" dirty="0" smtClean="0">
                <a:latin typeface="+mj-lt"/>
              </a:rPr>
              <a:t>For the 2015-2016 award year, certain applicants (V6 Verification Group) will be required to verify the untaxed income information they provided on the FAFSA for the student and for the dependent student’s parents</a:t>
            </a:r>
            <a:br>
              <a:rPr lang="en-US" dirty="0" smtClean="0">
                <a:latin typeface="+mj-lt"/>
              </a:rPr>
            </a:br>
            <a:endParaRPr lang="en-US" dirty="0" smtClean="0">
              <a:latin typeface="+mj-lt"/>
            </a:endParaRPr>
          </a:p>
          <a:p>
            <a:r>
              <a:rPr lang="en-US" dirty="0" smtClean="0">
                <a:latin typeface="+mj-lt"/>
              </a:rPr>
              <a:t>If the financial aid administrator determines that the amounts provided and verified from the untaxed income question and from income information (e.g. AGI, income earned from work, untaxed income not included on the FAFSA) do not appear to provide sufficient financial support for the number of household family members reported, the applicant and, if appropriate, the applicant’s parents or spouse must explain how the family was financially supported during the </a:t>
            </a:r>
            <a:r>
              <a:rPr lang="en-US" dirty="0" smtClean="0">
                <a:latin typeface="+mj-lt"/>
              </a:rPr>
              <a:t>2014 </a:t>
            </a:r>
            <a:r>
              <a:rPr lang="en-US" dirty="0" smtClean="0">
                <a:latin typeface="+mj-lt"/>
              </a:rPr>
              <a:t>calendar year.</a:t>
            </a:r>
            <a:br>
              <a:rPr lang="en-US" dirty="0" smtClean="0">
                <a:latin typeface="+mj-lt"/>
              </a:rPr>
            </a:br>
            <a:endParaRPr lang="en-US" dirty="0" smtClean="0">
              <a:latin typeface="+mj-lt"/>
            </a:endParaRPr>
          </a:p>
          <a:p>
            <a:pPr lvl="1"/>
            <a:r>
              <a:rPr lang="en-US" dirty="0" smtClean="0">
                <a:latin typeface="+mj-lt"/>
              </a:rPr>
              <a:t>You could use the poverty Guidelines as a guide if </a:t>
            </a:r>
            <a:br>
              <a:rPr lang="en-US" dirty="0" smtClean="0">
                <a:latin typeface="+mj-lt"/>
              </a:rPr>
            </a:br>
            <a:r>
              <a:rPr lang="en-US" dirty="0" smtClean="0">
                <a:latin typeface="+mj-lt"/>
              </a:rPr>
              <a:t>additional information </a:t>
            </a:r>
            <a:r>
              <a:rPr lang="en-US" dirty="0">
                <a:latin typeface="+mj-lt"/>
              </a:rPr>
              <a:t>is needed: </a:t>
            </a:r>
            <a:r>
              <a:rPr lang="en-US" dirty="0">
                <a:latin typeface="+mj-lt"/>
                <a:hlinkClick r:id="rId2"/>
              </a:rPr>
              <a:t>http://</a:t>
            </a:r>
            <a:r>
              <a:rPr lang="en-US" dirty="0" smtClean="0">
                <a:latin typeface="+mj-lt"/>
                <a:hlinkClick r:id="rId2"/>
              </a:rPr>
              <a:t>aspe.hhs.gov/poverty/index.cfm</a:t>
            </a:r>
            <a:endParaRPr lang="en-US" dirty="0" smtClean="0">
              <a:latin typeface="+mj-lt"/>
            </a:endParaRPr>
          </a:p>
        </p:txBody>
      </p:sp>
      <p:pic>
        <p:nvPicPr>
          <p:cNvPr id="8194" name="Picture 2" descr="C:\Users\thsiung.FANDM\AppData\Local\Microsoft\Windows\Temporary Internet Files\Content.IE5\KJIQUM0G\MC90038439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5093715"/>
            <a:ext cx="1295400" cy="1660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17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Required Documentation</a:t>
            </a:r>
            <a:endParaRPr lang="en-US" dirty="0">
              <a:latin typeface="+mj-lt"/>
            </a:endParaRPr>
          </a:p>
        </p:txBody>
      </p:sp>
      <p:sp>
        <p:nvSpPr>
          <p:cNvPr id="3" name="Content Placeholder 2"/>
          <p:cNvSpPr>
            <a:spLocks noGrp="1"/>
          </p:cNvSpPr>
          <p:nvPr>
            <p:ph idx="1"/>
          </p:nvPr>
        </p:nvSpPr>
        <p:spPr/>
        <p:txBody>
          <a:bodyPr/>
          <a:lstStyle/>
          <a:p>
            <a:r>
              <a:rPr lang="en-US" dirty="0" smtClean="0">
                <a:latin typeface="+mj-lt"/>
              </a:rPr>
              <a:t>For taxable income, base year tax information (i.e. for 2015-2016, need 2014)</a:t>
            </a:r>
          </a:p>
          <a:p>
            <a:r>
              <a:rPr lang="en-US" dirty="0" smtClean="0">
                <a:latin typeface="+mj-lt"/>
              </a:rPr>
              <a:t>For untaxed income and benefits, examples include:</a:t>
            </a:r>
          </a:p>
          <a:p>
            <a:pPr lvl="1"/>
            <a:r>
              <a:rPr lang="en-US" dirty="0" smtClean="0">
                <a:latin typeface="+mj-lt"/>
              </a:rPr>
              <a:t>Verification Worksheet</a:t>
            </a:r>
          </a:p>
          <a:p>
            <a:pPr lvl="1"/>
            <a:r>
              <a:rPr lang="en-US" dirty="0" smtClean="0">
                <a:latin typeface="+mj-lt"/>
              </a:rPr>
              <a:t>Official agency documentation</a:t>
            </a:r>
          </a:p>
          <a:p>
            <a:pPr lvl="1"/>
            <a:r>
              <a:rPr lang="en-US" dirty="0" smtClean="0">
                <a:latin typeface="+mj-lt"/>
              </a:rPr>
              <a:t>Signed statement</a:t>
            </a:r>
            <a:endParaRPr lang="en-US" dirty="0">
              <a:latin typeface="+mj-lt"/>
            </a:endParaRPr>
          </a:p>
        </p:txBody>
      </p:sp>
      <p:pic>
        <p:nvPicPr>
          <p:cNvPr id="9219" name="Picture 3" descr="C:\Users\thsiung.FANDM\AppData\Local\Microsoft\Windows\Temporary Internet Files\Content.IE5\KJIQUM0G\MC90033261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1588" y="4029075"/>
            <a:ext cx="1874837" cy="186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38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Tax Documents</a:t>
            </a:r>
            <a:endParaRPr lang="en-US" dirty="0">
              <a:latin typeface="+mj-lt"/>
            </a:endParaRPr>
          </a:p>
        </p:txBody>
      </p:sp>
      <p:sp>
        <p:nvSpPr>
          <p:cNvPr id="3" name="Content Placeholder 2"/>
          <p:cNvSpPr>
            <a:spLocks noGrp="1"/>
          </p:cNvSpPr>
          <p:nvPr>
            <p:ph idx="1"/>
          </p:nvPr>
        </p:nvSpPr>
        <p:spPr/>
        <p:txBody>
          <a:bodyPr>
            <a:normAutofit/>
          </a:bodyPr>
          <a:lstStyle/>
          <a:p>
            <a:r>
              <a:rPr lang="en-US" sz="2400" dirty="0" smtClean="0">
                <a:latin typeface="+mj-lt"/>
              </a:rPr>
              <a:t>IRS tax data can be obtained using one of two methods:</a:t>
            </a:r>
          </a:p>
          <a:p>
            <a:pPr lvl="1"/>
            <a:r>
              <a:rPr lang="en-US" sz="2000" dirty="0" smtClean="0">
                <a:latin typeface="+mj-lt"/>
              </a:rPr>
              <a:t>IRS Data Retrieval Tool (through the FAFSA) </a:t>
            </a:r>
          </a:p>
          <a:p>
            <a:pPr lvl="2"/>
            <a:r>
              <a:rPr lang="en-US" sz="1800" dirty="0" smtClean="0">
                <a:latin typeface="+mj-lt"/>
              </a:rPr>
              <a:t>This is the BEST METHOD!</a:t>
            </a:r>
          </a:p>
          <a:p>
            <a:pPr lvl="2"/>
            <a:r>
              <a:rPr lang="en-US" sz="1800" dirty="0" smtClean="0">
                <a:latin typeface="+mj-lt"/>
              </a:rPr>
              <a:t>Transferred information, which is unaltered is acceptable (code of 02)</a:t>
            </a:r>
          </a:p>
          <a:p>
            <a:pPr lvl="1"/>
            <a:r>
              <a:rPr lang="en-US" sz="2000" dirty="0" smtClean="0">
                <a:latin typeface="+mj-lt"/>
              </a:rPr>
              <a:t>IRS Tax RETURN Transcript (from the IRS)</a:t>
            </a:r>
          </a:p>
          <a:p>
            <a:pPr lvl="2"/>
            <a:r>
              <a:rPr lang="en-US" sz="1800" dirty="0" smtClean="0">
                <a:latin typeface="+mj-lt"/>
              </a:rPr>
              <a:t>Via web, IRS Form 4506T-EZ</a:t>
            </a:r>
            <a:endParaRPr lang="en-US" sz="1800" dirty="0">
              <a:latin typeface="+mj-lt"/>
            </a:endParaRPr>
          </a:p>
        </p:txBody>
      </p:sp>
      <p:pic>
        <p:nvPicPr>
          <p:cNvPr id="10243" name="Picture 3" descr="C:\Users\thsiung.FANDM\AppData\Local\Microsoft\Windows\Temporary Internet Files\Content.IE5\Z31Y6IVJ\MC90004513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4584970"/>
            <a:ext cx="1663700" cy="1792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16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a:bodyPr>
          <a:lstStyle/>
          <a:p>
            <a:r>
              <a:rPr lang="en-US" dirty="0" smtClean="0">
                <a:latin typeface="+mj-lt"/>
              </a:rPr>
              <a:t>IRS Data Retrieval Tool</a:t>
            </a:r>
            <a:endParaRPr lang="en-US" dirty="0">
              <a:latin typeface="+mj-lt"/>
            </a:endParaRPr>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094513"/>
            <a:ext cx="6172200" cy="5098237"/>
          </a:xfrm>
        </p:spPr>
      </p:pic>
      <p:sp>
        <p:nvSpPr>
          <p:cNvPr id="4" name="AutoShape 2" descr="data:image/jpeg;base64,/9j/4AAQSkZJRgABAQAAAQABAAD/2wCEAAkGBxETEhUUEhMWFRUXFhMYFxcYFhkXGxcXGxkWGBkYGB4cHyglGBomGxgYITIhJyorLi4uGh8/ODMuNyktLi4BCgoKDg0OGhAQGjglHxwrNy8sLCw3LDQsMCsrKywsNywsLCs0LissLCw3LCwsLCwsLCs3LCw3OCw3MSs3LC43LP/AABEIAPYAzQMBIgACEQEDEQH/xAAcAAEAAgIDAQAAAAAAAAAAAAAABAUBAwIGCAf/xABIEAABAwIDBQQGCAIIBAcAAAABAAIRAyEEEjEFEyJBUTJhcZEUI1OBk9IXM0JSYpKhsQYkFTRDcoLB0fAHFuHxNVRjc6Kzwv/EABgBAQADAQAAAAAAAAAAAAAAAAABAgME/8QAJBEBAAAGAQMFAQAAAAAAAAAAAAECAxMUYVERYqEEEiExQUL/2gAMAwEAAhEDEQA/APr/APEG3KGDomviHFtMFoJDS4y4wLC+q6r9LuyPbVPgVflW7/jDSD9nFpmHV8K0xEwarBaSB5keIXSaWwMOKz6b8NSFMOe1oimbAMEkQagdmbUEvMDduuC8TvTkkjL1mUmjGEfh3D6Xtke2qfAq/Kn0vbI9tU+BV+VfEBsZjmViJG7xFZueC71dOlWqkRzdFIRfndc6n8KvBPrOy5zXHdPIBFWvSHZnhO4JkwBnZOsrox6XMWdybh9s+l7ZHtqnwKvyp9L2yPbVPgVflXxZv8JOPZqzDnA+rcLNdUY46/epmxgQZJF1tw2wKQxO6q2a3DGo9xLgGuaSHOMCQyx5KLFHmJcmfZPpe2R7ap8Cr8qfS9sj21T4FX5V8TxP8LuY4hzjTnfOa17CXZKb6gOZw4C8MpveQD9m2qx/yq+43lwGR6t8Eup1KjYMQWxT7QJ7QU2KPMS5Nw+2/S9sj21T4FX5U+l7ZHtqnwKvyr4fjf4YqUmPe51mT/ZvvDqzQbA5WkUSQ424h4rn/wAvZ6THslsUw94LXl8xRFmtBzUyaocHt0a6HAEXY9LmJcm4fbfpe2R7ap8Cr8qfS9sj21T4FX5V8TZ/DYFXIaodlq06ThkcOJ8ZecwRnv8A+me5aMV/Dj2U3vL5yNpkxTeQS9jnjKRMshvbMAnzTHpcxLk3D7n9L2yPbVPgVflT6Xtke2qfAq/KvOKK+HT2rei9HfS9sj21T4FX5U+l7ZHtqnwKvyrziiYdPZei9HfS9sj21T4FX5U+l7ZHtqnwKvyrziiYdPZei9HfS9sj21T4FX5U+l7ZHtqnwKvyrziiYdPZei9HfS9sj21T4FX5U+l7ZHtqnwKvyrziiYdPZei9HfS9sj21T4FX5U+l7ZHtqnwKvyrziiYdPZei9HH/AIvbI9tU+BV+Vd7BXjR+h8F7Jp6DwC5vUUZafTp+tac8ZnRP+OH/AITV/wDcof8A2NXn923cQW5Tiapba29dFr9e4eQ6BetcexpbDgCJbMgHn3qH6DhujfyM+VKVeEkvSMOpPJ7o/byTvejv1VsMdgiXFzKly/LlLRDSZaNdRYTzgL1B6DhujfyM+VPQcN0b+RnyrSPq4R/nyrCj0/Xl/wBOwdxleRkAnMM2bM4l3a0ggRrYX1ni/F4LMC1tWzmyHOaZaHNJBveW5hyuQvUXoOG6N/Iz5VoxuCp5fVCmXSLOptII58hB71GVDjyWnmY4nAkS4VAfVyGlomGw9zRJAktFiedu7HpeBiMtYXNw9ukmOeuk++I1XpVtBpn1NNvCSD6s8cCGxluJJvI071qNEx9RSJtJlkaXMZJ15T/1ZUOPJaebBicFmHDUyxcZ2yYLIGukB3TUe7gMXhjTAc12847tcA2TmgQTZsEWHfrML07h8OwnjpU2CHezde0aM01/Ram0dAaNPlLvVjpMNynvGvRTlw48lrbzYcbg3QXNeHQJyFoHZbNiT9vMfAhcK+IwZa7IKgdHDme0jWwtqOfu8/Spp2/q9Ob2zU7dL7u65YihDyGUaT2WgyxhFr/YM38Ey4ceS08rbwdR5pvB1HmvVQoCD6mmDBtNMyYfF8nMhv5u5Z9GBzjdUmw12R3A6XSYDm5GxyOvNWze1FjbypvB1Hmm8HUea9SuYQY9Gpu1E5qYntXjIYmBaTr3StlGlLgHYem1pN3ZqZI15bu/nzTN7Sxt5W3g6jzTeDqPNeqNxxEbmkRLoPACRMNEZTeLzPuU2jg6BaC5rGuIEjKwweYnJfxTN7Sxt5K3g6jzTeDqPNet/QcN0b+RnyrPoOG6N/Iz5Uze0sbeR94Oo803g6jzXrj0HDdG/kZ8qwcDh+jfyM+VM3tLG3kjeDqPNN4Oo816/o7Po5RNKnMD7Denguf9HUPZU/yN/wBEze0sbePHvEG4817Kp6DwC0f0dQ9lT/I3/RSVz169zp8fTSST2soiLBcWuvUytLoJgTAif1IWxcXtBBB0IgoIFLbdAtaS8NLg0hrozQ6A2wJ1zNt+JvMhYqbbotqPpuOUs1JiNGnrIHEBJETbWFydsXDmPViwa0XMw3LlEzyLGHxaOi519k0HuLnUwXEgkyejR1/Aw+LWnUBBrG3cNf1zbEjXoXgx1E033/Aei5/0rSLajmOz7sS9rSMwF9QSI7LvIri/YmGJk0mzJM6XOYnTve8/4ndStrNm0RvCGAGoIfc8Qlx/d7vMoNdLbFE6vDTLBlcQCC8AsBgkSQQQJ5pQ2zhngFlZjgQCIcDYmAfeuR2VQOtMGHMfeTxMaGNd4hoA9y10dh4ZuXLSaMsZdeGMsRe3Yb5BA/pzDSBvWidCSAD2zHuFN5Pc09CpmFxDajQ9hlp0METeOag19g4dxpks+rMgTYjJVZldOrYrPt3+5T6FBrGhrAGtEwBoJM/5oNiIiAoG2a7W0yHNe4PlhyCS0FriXfpr1IW7HYYvAyvcwiSCJ1ykCRMOgkGDIso7sDW/8w7VxHC3mHAAxqBIP+EIKdrqd2itjND1kXIHK2h5eGhUrD1GZarQ7Eu9U8nODpfsZhGa9lYDB1eOa5Ic1wADQCwnQgi9uS0nZtewGKeAIjgYTYESSe0bzebgIIbHMtx4rtt6wD6vhsOzp3Xde8KZtANzMkVTwjswR26ev4pj9e5TcLQe0Q6oXnqQByHSOhPvUMbLfb+YqcuZ5ZL6/hP5vGQ0U8u+1xGjr5TkNqWttdIn8XJRA1luHEmw0gA2p6REcrW6RoBZs2W8RNeodPtEfd7/AMJ8/Gct2a8f27zpqT0aCLHSxN5MnXqFkiIgLBWVgoOGJBLHAEg5XQQJIMagcyut7KxAfVokY7OHAuFEsINQGnmE5nEtgFrtOV+7s5XEU2i8CesDw/ZB1rC42XZW46+bsupCTLi0ZZvlmGg3Etd4AMW57qTGY9pe6CAKIJfNIuBImGt+14wJPPsu6b0HkPH90FJo0aPIIKHZu2aTC9tXFCo/eObGTIQcwpZQ0SSA9j7+PSVY0dtYZxa1tVpc4AhoNyC0PED+6QVM3LfujyCx6OyxyttpYWsRb3Ej3oKnF1xvnN9JyGRDMs/ZYbXvzPv8Z34nNTeHurkNJMNySLMvp4EqxNNp5Dy8P9B5LLmA6gFBTY5lSm2XYkgcVwwm/GeR6ED3eEWWEx9OoSGGS3WxHMjn3tK3lg6DyWQ0dEGUREBEWJQZREQEREBEWJQZRYlZQEREBYKysFBB206iKRNcgMDmEkgOvmEWIOptpzKpQ/CAZDXqw0OOYuJgZQCBIsA1vSLnUkrstdzQ0l5AbF80RBteVpoY2gXZWVKZccxytc2TeHGB+IwT1KCiwjKFSKdOviJayWgPyy0QI0yg27tbaW14OpRqZQ7EYgPOlyDDyC3MWZm/abF47rFdkq4um0kOe0EaguAi0/ssurU8waXNzchImYOg8Af1QUOfDmmZxNaM5El7pkmALDT1Zgd5nVcGHCta1m/qhpa8C5gAZ6dhl4dDAAjhHvv3Y2kNajLT9od/yu8it4KDrL6mHFK2Jrhoc64c4ElrWtLLtsAItYSUq1cMdcVXEATxOgzETw69y7OoVTaOHnK6rTm1i5uoNv1H6IKZ2LwrxU/mapaQahuQGtaTOXh7PF36N6LBxeGa8H0nEEtLLS8h0mRIDbgyB5c1eUdp0Hxkq03TYQ8GTE2g9LrFTaOHuDVp9CC5uslsH3yI6goKiucORBxNa+WqOIkwxheMvD93ijuC4irhntYfSK4uKY43SXZQ6DIIc6Gm97k3XYKuIY0DM5rQZiSBoJMe5cXYumBJe0C4nMItM+UHyQdfr1MIGtbUxFRwlruOXE5Q11uG1mye4u0lWOE2Y3dkU6j2sexsFsNcLlwIMWNyNNPAKwqYqm0w57QYm5Atcz+h8lzpVWuEtIImLGb9EFa7YbTrVrTLTOcTwhwF404v08Z5u2RJB39cQ1rYFSxgRJtdx5kqyRBWDY93Hf1+Jrm/WdmQBLbWNte9YxGx8wA31WwA7WsOLpNu1eJ7h0VoiCodsEEOBr1zmDgZqciCNIjmeS2HYtMue43LjJkAjnYgi+uusAXCs0QRMNgQ1+fM5xyBl4gAEmRbU2nrAUtEQEREBYKysFBH2ixxpuDWhxIMNJgHuJ5BUWGwVVlTMzB02QHDMCM0TIA47NOSl18OET2HFNeWOFNwa8ghriJDTyMc46Ksq4HFmYxAGtsoPXnHf/vVBk4VzzUL6Lc3HlP3oEMni5jw0Huiei17n0WjM6GIIuNA6Juf9wrPB4eu10vq5mxpF9dZgd/6e+ego6mCf6v1FMyGby9mzmz5b8sxjrPKAt7quLzENpsDAeE6yJAvxiLSdOStUQVmDr4svipTYGRqDebWjMe/yHW1fiMBUBc5mFpuLnEmYk3dEnPqRAPce8gdjXWnYatvC7c1JBLmnOzKTNQgESCLlvuJ5zIbDs5zCx1LDU8zabYItlfDgWt4ha/6m5W87KpudNTDNdLRUJMH1sgxBcby1pB0tqtFHZpqVXmoyqGnNlJcw/anhA7IgnWTr3Tr/oOXkFrg0B0OBZxEQBIy6kEmY5IN724l5aH4dmUEAkkE3DQ4t49Lu1vYarjXwlTPAw1MszHihs5SY++DoXH/ACFlrOz6oYKe5tma4lrmAyGsbfh/vXjv7lzw2Eq03Ne2i4uyjNL2ATDAdB0B7pvCC3OzqP3GjXQRqCDp1Dit1Cg1ghoABJNuvVQW4vEZSTQ4pbAztvZs87XJ8lIwNaq6d5TyREcQdOs6acvNBKREQEREBERAREQEREBYKysFBqxeIFNjnkEhomAJJ8BzKg1NuU2zLXSJkcJNt7Ng6/1TvMKXtH6t0OLLQHASQTYQOZVKMQWuznFP3bSczTSIByBxcCSLG026e5BZf0uzJnyuILsscMzE3vb3rWdu0+TXm8GMpyutLTxa3GkjvVfjnPa4j0xzCYeBuiYY4uhtvCOvCuWz8YG1AH4lz8wADTTcAZMh09IEdEF/h6we0OGhAN+8T/mtiwFlBE2htGnRympMOJEhpdEAuvHcD+g1IWo7aoQTmMDU5H/jHS/YdprCsEQVzds0i0ObmcC/JZpF8mckgwYAXJ22KI1dF40J5Tynqp8LTia7GNzPsNNCf2QaHbUpDIZMPaHNMHQxlkaiZtbkVywu0aVQwx0mCdCNMp1I/EP9hRau0qbwBTqZDLYOQ6SyRcR9to7sy0bGxed4jE70FstG7LbZKV5OtzP+OOSC8REQEREBERAREQEREBERAWCsrBQRtpkik+CGnKbuEgd5EXHcuvGu9w+toOcM5NgeGKuW26PME5tDld3ldh2oPVPhrXcJ4XmGnudPJdb3bwTloYbUi7mg33gvxm5BiPxO6XCX6U7OCa1Ld5g2CADZzxluy5jvEEOW5tKs8uNN1KA5wacozAh1mmWaBuvOeaiPo3LjTwrny/i4RbO4g3edSSfEnmpjG1mAbmnRALGvfBsXntEcXZsL/ugt8M1waA+C6BMaTAnkOc8ltVDSx+LluZlEAlk8Y0OscV7aWv8AtcHFMBhz2g9C4T/u6Dciw1wIkXCygjY5lUgbpzWmZOYSCMrrfmy9LSo7aOILIeaZfmkEAwG25EG4vHuurFEFfiGObTbORr5YJtBNpgZe7u01ELTs7OKmV1SmSA4FrQJmKfcNL/p0gWVdjCOMCAQb8iDIPmolJrN8CwU4LXEuBGaeDvuCAPIIJ6IiAiIgIiICIiAiIgIiICwVlYKDRj2zTcAM1tASJ94uF1k7OMf1EfatvXTcVLa9kz4cei7LtJs03CJtoBM+7K6fIrqhwbY/qtbV3Pi/tbdjUzrOpbxCEEo4F2YH0OTLbms+0F99fsz5G2kK6fRkQacncFsZnRy4P+uq696G3MP5aqbt6hvafE+r7I59ZFjqr11IRGQ/1ctgaAW4Acov/poEFfs7Zbd4C7DFmUNIdvXmCC2GgZugB6W96t62y6Lu02bk9p2pIcbA9QD/ANyqTZ2zmOqNmlWblDC0uMgZS0BvE3u8p0JKtsTsSk8y4GZJnhmSWnWJIluh8NLIJ1CiGNDWzAgCSToI1Jk6LYtWGoBjQ0EkAACY0AAGgA5Lag4VnENJAkgEgaSeQ7lBp42veaB0MQ9tzaNYgXPkp1Z+VpIBMAmBqY5DvUGntJ5maFQQCdNYi1wOv6INOJz1WBtSge20wKkCBlMy0g2M20steycHleD6Pu4aQDvC6JykgAm0knyXPFVjWZDqVVvGywt90yZGknSOV4vGjYdBoe0ilVZwHt94YYNtZJGvLuhoX6IiAiIgIiICIiAiIgIiICwVlYKCPtIjdumdOUT7pIH6rqhqU4PFjNXCbT/a27Xa1i02b1C7XtF0U3GS22om3kR+4XVjjGwT6ZW53yGP7Tv1ESB+AWN5DkajMwE4s3bYZfvPseLT73u0Ol46IH1g/l3WBEgcOsH6zpeNbqkOLbmA9Lq6tEBrry58Cc3Pr3DSYV0+qLDeuH8u92XKS6Bk9ZrJcJ0vMoK3Z1Jr6jQKuJ4Q08cZYBaADGpMTe9z3q2xOyQ8zvHi5Nj1LTB7hEeBVTs95qVGgYt7soacuQiWgtHEQ68nzzeCtcRs6o4yK723Jtm0lpAjNEAAiwFj1ugm4allaGyXQAJPOAAtq1Yam5rQHOzEACYiYETqf3W1BwrVMrS4gmATAuTAm3eoNPa7TPBUEAnsTpGkT1ViiCnxmNFWnbfM42jhaJPZMSbQZA1k3hatjZd4IdWPCe3ERDD/APr9B3TeogIiICIiAiIgIiICIiAiIgLBWVgoI+0XkU3kODYB4iJA74gyuu+nPl382yOKCaeh9ZGbgjl1+y7rbtL2AiCAR0N1oOz6Mk7qnJBBORtwdQbd580FHRxlTegHEsI3gBaKZ+88Fk5dTETP2T1W6piqm8H8w0N3uWCw34oNMHKL8pnprebZuAoggikwERBDGyI0gwuXoVKZ3bJkunKJnrMa96DawW5clyWAFlAREQEREBERAREQEREBERAREQEREBERAWCsrBQR9pOcKVQsc1j8jsjnWa10HKXa2mFV1MfiBm9ZhAMzskudJbIy5r9qz5i1grTaLJpPENMtcIdobaG4101CoKmGeJy4ZutQgioBcmoC8xU58BP949AgnYCvjQ6cS7CimXPymmXglsDIOIwXaz+is3Y2kNajBeO0NeniqmkHvaWVabQwNJaMwPFLgBap2csdNeSiHB1BDm0aZynKBmJgC4gmrAvy5aoOxUcXTeYY9rjrAcCY9y4Px9EEg1WAgkEF4sREg37x5hU2BZVa4HIxhkTxl1pbP9p0k6ctOu7ENe6qctJjxMg57m1Pln/CBNoiYOhC3fiWBuYvaGmIcSAL6XShiGPEse1w6tIP7KpwdKsTu6lENpAgtIeSZblLT2pbeTF9NbrZUFdheKVIECMl7GwnV4jmdLnzIW6KNRqVd48OaAwZcjpueHim/W3JSUBERAREQEREBERAXDetvxCxANxYmIB77jzC5rQ/CMMy0Xc1573CIP8A8R5IMnF04Bzth12nMLiQLdbkeYQ4qmACXtg3BzC4sLddR5hRq+DaXMG7DmhrtT2YyZQB0Mfp3mYdag4spjcsJgyC6wks04rzedffzC7REQFgrKwUGnHtmm4Zc0ggt0kGx/2LrrjaLofOEqcYeCDWcZB3r40i7iYEwM/KAF2Daf1T7ONtG3J8BBnwgyutNY2HRSxUQRENJP1oMS3WHOvPNt0GxuzW1Hw7CPAJEudVNuN9xAvY5uXajkp9SmS00xhuDOZhxaMoIaHDh0i8d3NRaeEp1M006zY3lTQcRl0gS38Vh3CNFuqU2uY2oadaxbSDbSWtJhxESATafDTVBCq4MGB6E4iGD6xwsLCZbeAAe/vKsGUN1uzTw7i4tMjP2ZNORcRym8Gx6qC/D03ZfVYgCWNNoykNaPuy4Q7W8lp6KTg6bKTxlZXkcMm4ixkwLm0TcyQJ6BMftOuHADDOIJEuzGBcDTLOhnw77KVisU9paG0y4HUyRl8YBXCjtLMzOKbxemMpaWmHZbkEcs1+mUqINvkkRh60ETJYRFmGCCNeKI/C7oglUcdVO6mg5ufPnvO7y6Ta8+5WCwCsoCIiAiIgIiICIiAiIgi12TUYckwyoM0xlnJwxzmPdlVXXwwNOkPR3OhruHORkkstMXnX3eVpXA3jLPnJUuOyOxZ3eeXgVVV2M3dLgrmGugNFxxMs63vHv9wX6IiAsFZWCgi7WfFGocxZwnibEttqJtK68/FsNzWrCCTAtIG+eRGeSNRAvwgeHZNoE7t0OymIDgCYJsIA1MqgOKNwMW4kZ5IpOdBArDlaQWExzLEDAYymSW72sXPzUwXEcJJyyAHWIPdKw5wY7Ia9UlpzE62kiCQ/n01MCB1kYJziSfSS4UyS8ZHCwc4FpvqMpEdw96rjAXy3FQ17gxrQwkB5IgE8jxNsbadUEfB1WPqHLWrcAzOBm+WJy8V515jyVtS2xSLC+8BwYSYFzFxe48JnlKh4Ko4VajTiS8hj4buyMkGJHJ0EHquNPGQC30gl5eCHGm6GiYy99wdTyugsMHtenUfkaDN9Yi0dDfx0/Razt2gNSR2dRydBnw4gtcuouDqtclpBMFpsJFyeQEgSeXfJUfGYoS/Liwz7rcpzNgAmBIzW7uvOUEynt/DusHHlq0t6n7URYE3W4bVpFrXgktcHkGMtmdqzoPLSJWl2Ia8lra4BeW5I1hsF4byNgb8putOzGvc138wXlwYRLC3KJM634srhyhBctMrKpzs3ESf5p0RYBgEGNe+enlC208BWD535LZJykTbigTPeOXJBZoiICIiAiIgIiIItdw3jBmcDkqWGh7Fz3jl4lVNes3d0vW1RLTBbqb0+1e+ttbHnztq9SKjBniWVDlic0ZOKeUTpznuVbXxMMpn0jLIdxbsnNBbqOUXF+vigvEREBYKysFBpx31boIFtTEd+oP7HwK68a77+voN7cBpaeVYNJJp63YDbk7wN/tE+qfGWQ0kZuzI0m4594VFiaTrk0sO6x6CBFWTepdsxa1i7TQBMw5e0vzvpcTDu3AiYJcWl0MGojmRw6KNTdVd2KlAFpJcQQ6GiJJ9WIdM9At20Rnc006dF+VoPEWktALpgh1oIAmI1usQ7tU6dGDTGfsuhxPrATnEiA2/76IOT6jzkcyrSjgbVNjmP2xOW8iOnP3aMRWMnJVoNaHDLJbYWEHgtBaBz0Pdl453gFpbhw0lrosOI5Zn1l7E38LFcKbXGC5mGmxgRrNO87z7pdeDpzm4WOIc7csl9IVOGHOggiWzHDzOXQdFrpYaoWvAdSLiWbvsGG8ObNDBPl001WvCOLi0VG0N2AcsOGnA6SMxHQxfle97OhgKGZtRjGZhJa8AE8QAJB7wB4wgqMc+oKjjSr0WC5aDlBAytkngJNxUm/S/ITMXQxBzHDupN+7IECBFwGzrm59NLzPZgqQAAY0AGQIEDXTpqfMrbTphogd/6kk/qSgqXYXGx9c2bRZoGhkH1Z5xdWGz2VQyKrg517jxPcOUclJRAREQEREBERAREQRqrjvGw5oGSpIPaJlkEdwvPiFW1nvDKUVaIOUyTEOgsgjh5aGI5e6zrNO8bwtPDUue0OzYdx5+AVZWY7JS9XRJymQSIuWdni0PPX38wu0REBYKysFBqxTC5jmgAyCIJIBkdRce5VL9igyTTbeT9dV1O8Jm2mZ7vc53gsIgkDZ+QndMbBZlOao8GCXEgCDAk695XClswtzEU2ZnNc13rakEOIJ5anrEoiDmNmDKZptzGBG8fEcPOJ5dFwpbJbAJptDmluUCo8gRlHTkB0usog1nZWbtUqZEsP1tQ9kBoPZ5AW9/UqZh6dVgDWspgf33GLDSW35+Q9xEE4FJRECUlEQJSURBlYlEQZREQEREGipRBe12UGGvEyZE5bAcwY/RQquzQWsG7YcoNjUfAktNjF5jn/mURBaIiICwURB//2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ETEhUUEhMWFRUXFhMYFxcYFhkXGxcXGxkWGBkYGB4cHyglGBomGxgYITIhJyorLi4uGh8/ODMuNyktLi4BCgoKDg0OGhAQGjglHxwrNy8sLCw3LDQsMCsrKywsNywsLCs0LissLCw3LCwsLCwsLCs3LCw3OCw3MSs3LC43LP/AABEIAPYAzQMBIgACEQEDEQH/xAAcAAEAAgIDAQAAAAAAAAAAAAAABAUBAwIGCAf/xABIEAABAwIDBQQGCAIIBAcAAAABAAIRAyEEEjEFEyJBUTJhcZEUI1OBk9IXM0JSYpKhsQYkFTRDcoLB0fAHFuHxNVRjc6Kzwv/EABgBAQADAQAAAAAAAAAAAAAAAAABAgME/8QAJBEBAAAGAQMFAQAAAAAAAAAAAAECAxMUYVERYqEEEiExQUL/2gAMAwEAAhEDEQA/APr/APEG3KGDomviHFtMFoJDS4y4wLC+q6r9LuyPbVPgVflW7/jDSD9nFpmHV8K0xEwarBaSB5keIXSaWwMOKz6b8NSFMOe1oimbAMEkQagdmbUEvMDduuC8TvTkkjL1mUmjGEfh3D6Xtke2qfAq/Kn0vbI9tU+BV+VfEBsZjmViJG7xFZueC71dOlWqkRzdFIRfndc6n8KvBPrOy5zXHdPIBFWvSHZnhO4JkwBnZOsrox6XMWdybh9s+l7ZHtqnwKvyp9L2yPbVPgVflXxZv8JOPZqzDnA+rcLNdUY46/epmxgQZJF1tw2wKQxO6q2a3DGo9xLgGuaSHOMCQyx5KLFHmJcmfZPpe2R7ap8Cr8qfS9sj21T4FX5V8TxP8LuY4hzjTnfOa17CXZKb6gOZw4C8MpveQD9m2qx/yq+43lwGR6t8Eup1KjYMQWxT7QJ7QU2KPMS5Nw+2/S9sj21T4FX5U+l7ZHtqnwKvyr4fjf4YqUmPe51mT/ZvvDqzQbA5WkUSQ424h4rn/wAvZ6THslsUw94LXl8xRFmtBzUyaocHt0a6HAEXY9LmJcm4fbfpe2R7ap8Cr8qfS9sj21T4FX5V8TZ/DYFXIaodlq06ThkcOJ8ZecwRnv8A+me5aMV/Dj2U3vL5yNpkxTeQS9jnjKRMshvbMAnzTHpcxLk3D7n9L2yPbVPgVflT6Xtke2qfAq/KvOKK+HT2rei9HfS9sj21T4FX5U+l7ZHtqnwKvyrziiYdPZei9HfS9sj21T4FX5U+l7ZHtqnwKvyrziiYdPZei9HfS9sj21T4FX5U+l7ZHtqnwKvyrziiYdPZei9HfS9sj21T4FX5U+l7ZHtqnwKvyrziiYdPZei9HfS9sj21T4FX5U+l7ZHtqnwKvyrziiYdPZei9HH/AIvbI9tU+BV+Vd7BXjR+h8F7Jp6DwC5vUUZafTp+tac8ZnRP+OH/AITV/wDcof8A2NXn923cQW5Tiapba29dFr9e4eQ6BetcexpbDgCJbMgHn3qH6DhujfyM+VKVeEkvSMOpPJ7o/byTvejv1VsMdgiXFzKly/LlLRDSZaNdRYTzgL1B6DhujfyM+VPQcN0b+RnyrSPq4R/nyrCj0/Xl/wBOwdxleRkAnMM2bM4l3a0ggRrYX1ni/F4LMC1tWzmyHOaZaHNJBveW5hyuQvUXoOG6N/Iz5VoxuCp5fVCmXSLOptII58hB71GVDjyWnmY4nAkS4VAfVyGlomGw9zRJAktFiedu7HpeBiMtYXNw9ukmOeuk++I1XpVtBpn1NNvCSD6s8cCGxluJJvI071qNEx9RSJtJlkaXMZJ15T/1ZUOPJaebBicFmHDUyxcZ2yYLIGukB3TUe7gMXhjTAc12847tcA2TmgQTZsEWHfrML07h8OwnjpU2CHezde0aM01/Ram0dAaNPlLvVjpMNynvGvRTlw48lrbzYcbg3QXNeHQJyFoHZbNiT9vMfAhcK+IwZa7IKgdHDme0jWwtqOfu8/Spp2/q9Ob2zU7dL7u65YihDyGUaT2WgyxhFr/YM38Ey4ceS08rbwdR5pvB1HmvVQoCD6mmDBtNMyYfF8nMhv5u5Z9GBzjdUmw12R3A6XSYDm5GxyOvNWze1FjbypvB1Hmm8HUea9SuYQY9Gpu1E5qYntXjIYmBaTr3StlGlLgHYem1pN3ZqZI15bu/nzTN7Sxt5W3g6jzTeDqPNeqNxxEbmkRLoPACRMNEZTeLzPuU2jg6BaC5rGuIEjKwweYnJfxTN7Sxt5K3g6jzTeDqPNet/QcN0b+RnyrPoOG6N/Iz5Uze0sbeR94Oo803g6jzXrj0HDdG/kZ8qwcDh+jfyM+VM3tLG3kjeDqPNN4Oo816/o7Po5RNKnMD7Denguf9HUPZU/yN/wBEze0sbePHvEG4817Kp6DwC0f0dQ9lT/I3/RSVz169zp8fTSST2soiLBcWuvUytLoJgTAif1IWxcXtBBB0IgoIFLbdAtaS8NLg0hrozQ6A2wJ1zNt+JvMhYqbbotqPpuOUs1JiNGnrIHEBJETbWFydsXDmPViwa0XMw3LlEzyLGHxaOi519k0HuLnUwXEgkyejR1/Aw+LWnUBBrG3cNf1zbEjXoXgx1E033/Aei5/0rSLajmOz7sS9rSMwF9QSI7LvIri/YmGJk0mzJM6XOYnTve8/4ndStrNm0RvCGAGoIfc8Qlx/d7vMoNdLbFE6vDTLBlcQCC8AsBgkSQQQJ5pQ2zhngFlZjgQCIcDYmAfeuR2VQOtMGHMfeTxMaGNd4hoA9y10dh4ZuXLSaMsZdeGMsRe3Yb5BA/pzDSBvWidCSAD2zHuFN5Pc09CpmFxDajQ9hlp0METeOag19g4dxpks+rMgTYjJVZldOrYrPt3+5T6FBrGhrAGtEwBoJM/5oNiIiAoG2a7W0yHNe4PlhyCS0FriXfpr1IW7HYYvAyvcwiSCJ1ykCRMOgkGDIso7sDW/8w7VxHC3mHAAxqBIP+EIKdrqd2itjND1kXIHK2h5eGhUrD1GZarQ7Eu9U8nODpfsZhGa9lYDB1eOa5Ic1wADQCwnQgi9uS0nZtewGKeAIjgYTYESSe0bzebgIIbHMtx4rtt6wD6vhsOzp3Xde8KZtANzMkVTwjswR26ev4pj9e5TcLQe0Q6oXnqQByHSOhPvUMbLfb+YqcuZ5ZL6/hP5vGQ0U8u+1xGjr5TkNqWttdIn8XJRA1luHEmw0gA2p6REcrW6RoBZs2W8RNeodPtEfd7/AMJ8/Gct2a8f27zpqT0aCLHSxN5MnXqFkiIgLBWVgoOGJBLHAEg5XQQJIMagcyut7KxAfVokY7OHAuFEsINQGnmE5nEtgFrtOV+7s5XEU2i8CesDw/ZB1rC42XZW46+bsupCTLi0ZZvlmGg3Etd4AMW57qTGY9pe6CAKIJfNIuBImGt+14wJPPsu6b0HkPH90FJo0aPIIKHZu2aTC9tXFCo/eObGTIQcwpZQ0SSA9j7+PSVY0dtYZxa1tVpc4AhoNyC0PED+6QVM3LfujyCx6OyxyttpYWsRb3Ej3oKnF1xvnN9JyGRDMs/ZYbXvzPv8Z34nNTeHurkNJMNySLMvp4EqxNNp5Dy8P9B5LLmA6gFBTY5lSm2XYkgcVwwm/GeR6ED3eEWWEx9OoSGGS3WxHMjn3tK3lg6DyWQ0dEGUREBEWJQZREQEREBEWJQZRYlZQEREBYKysFBB206iKRNcgMDmEkgOvmEWIOptpzKpQ/CAZDXqw0OOYuJgZQCBIsA1vSLnUkrstdzQ0l5AbF80RBteVpoY2gXZWVKZccxytc2TeHGB+IwT1KCiwjKFSKdOviJayWgPyy0QI0yg27tbaW14OpRqZQ7EYgPOlyDDyC3MWZm/abF47rFdkq4um0kOe0EaguAi0/ssurU8waXNzchImYOg8Af1QUOfDmmZxNaM5El7pkmALDT1Zgd5nVcGHCta1m/qhpa8C5gAZ6dhl4dDAAjhHvv3Y2kNajLT9od/yu8it4KDrL6mHFK2Jrhoc64c4ElrWtLLtsAItYSUq1cMdcVXEATxOgzETw69y7OoVTaOHnK6rTm1i5uoNv1H6IKZ2LwrxU/mapaQahuQGtaTOXh7PF36N6LBxeGa8H0nEEtLLS8h0mRIDbgyB5c1eUdp0Hxkq03TYQ8GTE2g9LrFTaOHuDVp9CC5uslsH3yI6goKiucORBxNa+WqOIkwxheMvD93ijuC4irhntYfSK4uKY43SXZQ6DIIc6Gm97k3XYKuIY0DM5rQZiSBoJMe5cXYumBJe0C4nMItM+UHyQdfr1MIGtbUxFRwlruOXE5Q11uG1mye4u0lWOE2Y3dkU6j2sexsFsNcLlwIMWNyNNPAKwqYqm0w57QYm5Atcz+h8lzpVWuEtIImLGb9EFa7YbTrVrTLTOcTwhwF404v08Z5u2RJB39cQ1rYFSxgRJtdx5kqyRBWDY93Hf1+Jrm/WdmQBLbWNte9YxGx8wA31WwA7WsOLpNu1eJ7h0VoiCodsEEOBr1zmDgZqciCNIjmeS2HYtMue43LjJkAjnYgi+uusAXCs0QRMNgQ1+fM5xyBl4gAEmRbU2nrAUtEQEREBYKysFBH2ixxpuDWhxIMNJgHuJ5BUWGwVVlTMzB02QHDMCM0TIA47NOSl18OET2HFNeWOFNwa8ghriJDTyMc46Ksq4HFmYxAGtsoPXnHf/vVBk4VzzUL6Lc3HlP3oEMni5jw0Huiei17n0WjM6GIIuNA6Juf9wrPB4eu10vq5mxpF9dZgd/6e+ego6mCf6v1FMyGby9mzmz5b8sxjrPKAt7quLzENpsDAeE6yJAvxiLSdOStUQVmDr4svipTYGRqDebWjMe/yHW1fiMBUBc5mFpuLnEmYk3dEnPqRAPce8gdjXWnYatvC7c1JBLmnOzKTNQgESCLlvuJ5zIbDs5zCx1LDU8zabYItlfDgWt4ha/6m5W87KpudNTDNdLRUJMH1sgxBcby1pB0tqtFHZpqVXmoyqGnNlJcw/anhA7IgnWTr3Tr/oOXkFrg0B0OBZxEQBIy6kEmY5IN724l5aH4dmUEAkkE3DQ4t49Lu1vYarjXwlTPAw1MszHihs5SY++DoXH/ACFlrOz6oYKe5tma4lrmAyGsbfh/vXjv7lzw2Eq03Ne2i4uyjNL2ATDAdB0B7pvCC3OzqP3GjXQRqCDp1Dit1Cg1ghoABJNuvVQW4vEZSTQ4pbAztvZs87XJ8lIwNaq6d5TyREcQdOs6acvNBKREQEREBERAREQEREBYKysFBqxeIFNjnkEhomAJJ8BzKg1NuU2zLXSJkcJNt7Ng6/1TvMKXtH6t0OLLQHASQTYQOZVKMQWuznFP3bSczTSIByBxcCSLG026e5BZf0uzJnyuILsscMzE3vb3rWdu0+TXm8GMpyutLTxa3GkjvVfjnPa4j0xzCYeBuiYY4uhtvCOvCuWz8YG1AH4lz8wADTTcAZMh09IEdEF/h6we0OGhAN+8T/mtiwFlBE2htGnRympMOJEhpdEAuvHcD+g1IWo7aoQTmMDU5H/jHS/YdprCsEQVzds0i0ObmcC/JZpF8mckgwYAXJ22KI1dF40J5Tynqp8LTia7GNzPsNNCf2QaHbUpDIZMPaHNMHQxlkaiZtbkVywu0aVQwx0mCdCNMp1I/EP9hRau0qbwBTqZDLYOQ6SyRcR9to7sy0bGxed4jE70FstG7LbZKV5OtzP+OOSC8REQEREBERAREQEREBERAWCsrBQRtpkik+CGnKbuEgd5EXHcuvGu9w+toOcM5NgeGKuW26PME5tDld3ldh2oPVPhrXcJ4XmGnudPJdb3bwTloYbUi7mg33gvxm5BiPxO6XCX6U7OCa1Ld5g2CADZzxluy5jvEEOW5tKs8uNN1KA5wacozAh1mmWaBuvOeaiPo3LjTwrny/i4RbO4g3edSSfEnmpjG1mAbmnRALGvfBsXntEcXZsL/ugt8M1waA+C6BMaTAnkOc8ltVDSx+LluZlEAlk8Y0OscV7aWv8AtcHFMBhz2g9C4T/u6Dciw1wIkXCygjY5lUgbpzWmZOYSCMrrfmy9LSo7aOILIeaZfmkEAwG25EG4vHuurFEFfiGObTbORr5YJtBNpgZe7u01ELTs7OKmV1SmSA4FrQJmKfcNL/p0gWVdjCOMCAQb8iDIPmolJrN8CwU4LXEuBGaeDvuCAPIIJ6IiAiIgIiICIiAiIgIiICwVlYKDRj2zTcAM1tASJ94uF1k7OMf1EfatvXTcVLa9kz4cei7LtJs03CJtoBM+7K6fIrqhwbY/qtbV3Pi/tbdjUzrOpbxCEEo4F2YH0OTLbms+0F99fsz5G2kK6fRkQacncFsZnRy4P+uq696G3MP5aqbt6hvafE+r7I59ZFjqr11IRGQ/1ctgaAW4Acov/poEFfs7Zbd4C7DFmUNIdvXmCC2GgZugB6W96t62y6Lu02bk9p2pIcbA9QD/ANyqTZ2zmOqNmlWblDC0uMgZS0BvE3u8p0JKtsTsSk8y4GZJnhmSWnWJIluh8NLIJ1CiGNDWzAgCSToI1Jk6LYtWGoBjQ0EkAACY0AAGgA5Lag4VnENJAkgEgaSeQ7lBp42veaB0MQ9tzaNYgXPkp1Z+VpIBMAmBqY5DvUGntJ5maFQQCdNYi1wOv6INOJz1WBtSge20wKkCBlMy0g2M20steycHleD6Pu4aQDvC6JykgAm0knyXPFVjWZDqVVvGywt90yZGknSOV4vGjYdBoe0ilVZwHt94YYNtZJGvLuhoX6IiAiIgIiICIiAiIgIiICwVlYKCPtIjdumdOUT7pIH6rqhqU4PFjNXCbT/a27Xa1i02b1C7XtF0U3GS22om3kR+4XVjjGwT6ZW53yGP7Tv1ESB+AWN5DkajMwE4s3bYZfvPseLT73u0Ol46IH1g/l3WBEgcOsH6zpeNbqkOLbmA9Lq6tEBrry58Cc3Pr3DSYV0+qLDeuH8u92XKS6Bk9ZrJcJ0vMoK3Z1Jr6jQKuJ4Q08cZYBaADGpMTe9z3q2xOyQ8zvHi5Nj1LTB7hEeBVTs95qVGgYt7soacuQiWgtHEQ68nzzeCtcRs6o4yK723Jtm0lpAjNEAAiwFj1ugm4allaGyXQAJPOAAtq1Yam5rQHOzEACYiYETqf3W1BwrVMrS4gmATAuTAm3eoNPa7TPBUEAnsTpGkT1ViiCnxmNFWnbfM42jhaJPZMSbQZA1k3hatjZd4IdWPCe3ERDD/APr9B3TeogIiICIiAiIgIiICIiAiIgLBWVgoI+0XkU3kODYB4iJA74gyuu+nPl382yOKCaeh9ZGbgjl1+y7rbtL2AiCAR0N1oOz6Mk7qnJBBORtwdQbd580FHRxlTegHEsI3gBaKZ+88Fk5dTETP2T1W6piqm8H8w0N3uWCw34oNMHKL8pnprebZuAoggikwERBDGyI0gwuXoVKZ3bJkunKJnrMa96DawW5clyWAFlAREQEREBERAREQEREBERAREQEREBERAWCsrBQR9pOcKVQsc1j8jsjnWa10HKXa2mFV1MfiBm9ZhAMzskudJbIy5r9qz5i1grTaLJpPENMtcIdobaG4101CoKmGeJy4ZutQgioBcmoC8xU58BP949AgnYCvjQ6cS7CimXPymmXglsDIOIwXaz+is3Y2kNajBeO0NeniqmkHvaWVabQwNJaMwPFLgBap2csdNeSiHB1BDm0aZynKBmJgC4gmrAvy5aoOxUcXTeYY9rjrAcCY9y4Px9EEg1WAgkEF4sREg37x5hU2BZVa4HIxhkTxl1pbP9p0k6ctOu7ENe6qctJjxMg57m1Pln/CBNoiYOhC3fiWBuYvaGmIcSAL6XShiGPEse1w6tIP7KpwdKsTu6lENpAgtIeSZblLT2pbeTF9NbrZUFdheKVIECMl7GwnV4jmdLnzIW6KNRqVd48OaAwZcjpueHim/W3JSUBERAREQEREBERAXDetvxCxANxYmIB77jzC5rQ/CMMy0Xc1573CIP8A8R5IMnF04Bzth12nMLiQLdbkeYQ4qmACXtg3BzC4sLddR5hRq+DaXMG7DmhrtT2YyZQB0Mfp3mYdag4spjcsJgyC6wks04rzedffzC7REQFgrKwUGnHtmm4Zc0ggt0kGx/2LrrjaLofOEqcYeCDWcZB3r40i7iYEwM/KAF2Daf1T7ONtG3J8BBnwgyutNY2HRSxUQRENJP1oMS3WHOvPNt0GxuzW1Hw7CPAJEudVNuN9xAvY5uXajkp9SmS00xhuDOZhxaMoIaHDh0i8d3NRaeEp1M006zY3lTQcRl0gS38Vh3CNFuqU2uY2oadaxbSDbSWtJhxESATafDTVBCq4MGB6E4iGD6xwsLCZbeAAe/vKsGUN1uzTw7i4tMjP2ZNORcRym8Gx6qC/D03ZfVYgCWNNoykNaPuy4Q7W8lp6KTg6bKTxlZXkcMm4ixkwLm0TcyQJ6BMftOuHADDOIJEuzGBcDTLOhnw77KVisU9paG0y4HUyRl8YBXCjtLMzOKbxemMpaWmHZbkEcs1+mUqINvkkRh60ETJYRFmGCCNeKI/C7oglUcdVO6mg5ufPnvO7y6Ta8+5WCwCsoCIiAiIgIiICIiAiIgi12TUYckwyoM0xlnJwxzmPdlVXXwwNOkPR3OhruHORkkstMXnX3eVpXA3jLPnJUuOyOxZ3eeXgVVV2M3dLgrmGugNFxxMs63vHv9wX6IiAsFZWCgi7WfFGocxZwnibEttqJtK68/FsNzWrCCTAtIG+eRGeSNRAvwgeHZNoE7t0OymIDgCYJsIA1MqgOKNwMW4kZ5IpOdBArDlaQWExzLEDAYymSW72sXPzUwXEcJJyyAHWIPdKw5wY7Ia9UlpzE62kiCQ/n01MCB1kYJziSfSS4UyS8ZHCwc4FpvqMpEdw96rjAXy3FQ17gxrQwkB5IgE8jxNsbadUEfB1WPqHLWrcAzOBm+WJy8V515jyVtS2xSLC+8BwYSYFzFxe48JnlKh4Ko4VajTiS8hj4buyMkGJHJ0EHquNPGQC30gl5eCHGm6GiYy99wdTyugsMHtenUfkaDN9Yi0dDfx0/Razt2gNSR2dRydBnw4gtcuouDqtclpBMFpsJFyeQEgSeXfJUfGYoS/Liwz7rcpzNgAmBIzW7uvOUEynt/DusHHlq0t6n7URYE3W4bVpFrXgktcHkGMtmdqzoPLSJWl2Ia8lra4BeW5I1hsF4byNgb8putOzGvc138wXlwYRLC3KJM634srhyhBctMrKpzs3ESf5p0RYBgEGNe+enlC208BWD535LZJykTbigTPeOXJBZoiICIiAiIgIiIItdw3jBmcDkqWGh7Fz3jl4lVNes3d0vW1RLTBbqb0+1e+ttbHnztq9SKjBniWVDlic0ZOKeUTpznuVbXxMMpn0jLIdxbsnNBbqOUXF+vigvEREBYKysFBpx31boIFtTEd+oP7HwK68a77+voN7cBpaeVYNJJp63YDbk7wN/tE+qfGWQ0kZuzI0m4594VFiaTrk0sO6x6CBFWTepdsxa1i7TQBMw5e0vzvpcTDu3AiYJcWl0MGojmRw6KNTdVd2KlAFpJcQQ6GiJJ9WIdM9At20Rnc006dF+VoPEWktALpgh1oIAmI1usQ7tU6dGDTGfsuhxPrATnEiA2/76IOT6jzkcyrSjgbVNjmP2xOW8iOnP3aMRWMnJVoNaHDLJbYWEHgtBaBz0Pdl453gFpbhw0lrosOI5Zn1l7E38LFcKbXGC5mGmxgRrNO87z7pdeDpzm4WOIc7csl9IVOGHOggiWzHDzOXQdFrpYaoWvAdSLiWbvsGG8ObNDBPl001WvCOLi0VG0N2AcsOGnA6SMxHQxfle97OhgKGZtRjGZhJa8AE8QAJB7wB4wgqMc+oKjjSr0WC5aDlBAytkngJNxUm/S/ITMXQxBzHDupN+7IECBFwGzrm59NLzPZgqQAAY0AGQIEDXTpqfMrbTphogd/6kk/qSgqXYXGx9c2bRZoGhkH1Z5xdWGz2VQyKrg517jxPcOUclJRAREQEREBERAREQRqrjvGw5oGSpIPaJlkEdwvPiFW1nvDKUVaIOUyTEOgsgjh5aGI5e6zrNO8bwtPDUue0OzYdx5+AVZWY7JS9XRJymQSIuWdni0PPX38wu0REBYKysFBqxTC5jmgAyCIJIBkdRce5VL9igyTTbeT9dV1O8Jm2mZ7vc53gsIgkDZ+QndMbBZlOao8GCXEgCDAk695XClswtzEU2ZnNc13rakEOIJ5anrEoiDmNmDKZptzGBG8fEcPOJ5dFwpbJbAJptDmluUCo8gRlHTkB0usog1nZWbtUqZEsP1tQ9kBoPZ5AW9/UqZh6dVgDWspgf33GLDSW35+Q9xEE4FJRECUlEQJSURBlYlEQZREQEREGipRBe12UGGvEyZE5bAcwY/RQquzQWsG7YcoNjUfAktNjF5jn/mURBaIiICwURB//2Q=="/>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2090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j-lt"/>
              </a:rPr>
              <a:t>IRS Data Retrieval Tool</a:t>
            </a:r>
            <a:endParaRPr lang="en-US" dirty="0">
              <a:latin typeface="+mj-lt"/>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600200"/>
            <a:ext cx="7423022" cy="4089607"/>
          </a:xfrm>
        </p:spPr>
      </p:pic>
      <p:sp>
        <p:nvSpPr>
          <p:cNvPr id="4" name="AutoShape 2" descr="data:image/jpeg;base64,/9j/4AAQSkZJRgABAQAAAQABAAD/2wCEAAkGBxETEhUUEhMWFRUXFhMYFxcYFhkXGxcXGxkWGBkYGB4cHyglGBomGxgYITIhJyorLi4uGh8/ODMuNyktLi4BCgoKDg0OGhAQGjglHxwrNy8sLCw3LDQsMCsrKywsNywsLCs0LissLCw3LCwsLCwsLCs3LCw3OCw3MSs3LC43LP/AABEIAPYAzQMBIgACEQEDEQH/xAAcAAEAAgIDAQAAAAAAAAAAAAAABAUBAwIGCAf/xABIEAABAwIDBQQGCAIIBAcAAAABAAIRAyEEEjEFEyJBUTJhcZEUI1OBk9IXM0JSYpKhsQYkFTRDcoLB0fAHFuHxNVRjc6Kzwv/EABgBAQADAQAAAAAAAAAAAAAAAAABAgME/8QAJBEBAAAGAQMFAQAAAAAAAAAAAAECAxMUYVERYqEEEiExQUL/2gAMAwEAAhEDEQA/APr/APEG3KGDomviHFtMFoJDS4y4wLC+q6r9LuyPbVPgVflW7/jDSD9nFpmHV8K0xEwarBaSB5keIXSaWwMOKz6b8NSFMOe1oimbAMEkQagdmbUEvMDduuC8TvTkkjL1mUmjGEfh3D6Xtke2qfAq/Kn0vbI9tU+BV+VfEBsZjmViJG7xFZueC71dOlWqkRzdFIRfndc6n8KvBPrOy5zXHdPIBFWvSHZnhO4JkwBnZOsrox6XMWdybh9s+l7ZHtqnwKvyp9L2yPbVPgVflXxZv8JOPZqzDnA+rcLNdUY46/epmxgQZJF1tw2wKQxO6q2a3DGo9xLgGuaSHOMCQyx5KLFHmJcmfZPpe2R7ap8Cr8qfS9sj21T4FX5V8TxP8LuY4hzjTnfOa17CXZKb6gOZw4C8MpveQD9m2qx/yq+43lwGR6t8Eup1KjYMQWxT7QJ7QU2KPMS5Nw+2/S9sj21T4FX5U+l7ZHtqnwKvyr4fjf4YqUmPe51mT/ZvvDqzQbA5WkUSQ424h4rn/wAvZ6THslsUw94LXl8xRFmtBzUyaocHt0a6HAEXY9LmJcm4fbfpe2R7ap8Cr8qfS9sj21T4FX5V8TZ/DYFXIaodlq06ThkcOJ8ZecwRnv8A+me5aMV/Dj2U3vL5yNpkxTeQS9jnjKRMshvbMAnzTHpcxLk3D7n9L2yPbVPgVflT6Xtke2qfAq/KvOKK+HT2rei9HfS9sj21T4FX5U+l7ZHtqnwKvyrziiYdPZei9HfS9sj21T4FX5U+l7ZHtqnwKvyrziiYdPZei9HfS9sj21T4FX5U+l7ZHtqnwKvyrziiYdPZei9HfS9sj21T4FX5U+l7ZHtqnwKvyrziiYdPZei9HfS9sj21T4FX5U+l7ZHtqnwKvyrziiYdPZei9HH/AIvbI9tU+BV+Vd7BXjR+h8F7Jp6DwC5vUUZafTp+tac8ZnRP+OH/AITV/wDcof8A2NXn923cQW5Tiapba29dFr9e4eQ6BetcexpbDgCJbMgHn3qH6DhujfyM+VKVeEkvSMOpPJ7o/byTvejv1VsMdgiXFzKly/LlLRDSZaNdRYTzgL1B6DhujfyM+VPQcN0b+RnyrSPq4R/nyrCj0/Xl/wBOwdxleRkAnMM2bM4l3a0ggRrYX1ni/F4LMC1tWzmyHOaZaHNJBveW5hyuQvUXoOG6N/Iz5VoxuCp5fVCmXSLOptII58hB71GVDjyWnmY4nAkS4VAfVyGlomGw9zRJAktFiedu7HpeBiMtYXNw9ukmOeuk++I1XpVtBpn1NNvCSD6s8cCGxluJJvI071qNEx9RSJtJlkaXMZJ15T/1ZUOPJaebBicFmHDUyxcZ2yYLIGukB3TUe7gMXhjTAc12847tcA2TmgQTZsEWHfrML07h8OwnjpU2CHezde0aM01/Ram0dAaNPlLvVjpMNynvGvRTlw48lrbzYcbg3QXNeHQJyFoHZbNiT9vMfAhcK+IwZa7IKgdHDme0jWwtqOfu8/Spp2/q9Ob2zU7dL7u65YihDyGUaT2WgyxhFr/YM38Ey4ceS08rbwdR5pvB1HmvVQoCD6mmDBtNMyYfF8nMhv5u5Z9GBzjdUmw12R3A6XSYDm5GxyOvNWze1FjbypvB1Hmm8HUea9SuYQY9Gpu1E5qYntXjIYmBaTr3StlGlLgHYem1pN3ZqZI15bu/nzTN7Sxt5W3g6jzTeDqPNeqNxxEbmkRLoPACRMNEZTeLzPuU2jg6BaC5rGuIEjKwweYnJfxTN7Sxt5K3g6jzTeDqPNet/QcN0b+RnyrPoOG6N/Iz5Uze0sbeR94Oo803g6jzXrj0HDdG/kZ8qwcDh+jfyM+VM3tLG3kjeDqPNN4Oo816/o7Po5RNKnMD7Denguf9HUPZU/yN/wBEze0sbePHvEG4817Kp6DwC0f0dQ9lT/I3/RSVz169zp8fTSST2soiLBcWuvUytLoJgTAif1IWxcXtBBB0IgoIFLbdAtaS8NLg0hrozQ6A2wJ1zNt+JvMhYqbbotqPpuOUs1JiNGnrIHEBJETbWFydsXDmPViwa0XMw3LlEzyLGHxaOi519k0HuLnUwXEgkyejR1/Aw+LWnUBBrG3cNf1zbEjXoXgx1E033/Aei5/0rSLajmOz7sS9rSMwF9QSI7LvIri/YmGJk0mzJM6XOYnTve8/4ndStrNm0RvCGAGoIfc8Qlx/d7vMoNdLbFE6vDTLBlcQCC8AsBgkSQQQJ5pQ2zhngFlZjgQCIcDYmAfeuR2VQOtMGHMfeTxMaGNd4hoA9y10dh4ZuXLSaMsZdeGMsRe3Yb5BA/pzDSBvWidCSAD2zHuFN5Pc09CpmFxDajQ9hlp0METeOag19g4dxpks+rMgTYjJVZldOrYrPt3+5T6FBrGhrAGtEwBoJM/5oNiIiAoG2a7W0yHNe4PlhyCS0FriXfpr1IW7HYYvAyvcwiSCJ1ykCRMOgkGDIso7sDW/8w7VxHC3mHAAxqBIP+EIKdrqd2itjND1kXIHK2h5eGhUrD1GZarQ7Eu9U8nODpfsZhGa9lYDB1eOa5Ic1wADQCwnQgi9uS0nZtewGKeAIjgYTYESSe0bzebgIIbHMtx4rtt6wD6vhsOzp3Xde8KZtANzMkVTwjswR26ev4pj9e5TcLQe0Q6oXnqQByHSOhPvUMbLfb+YqcuZ5ZL6/hP5vGQ0U8u+1xGjr5TkNqWttdIn8XJRA1luHEmw0gA2p6REcrW6RoBZs2W8RNeodPtEfd7/AMJ8/Gct2a8f27zpqT0aCLHSxN5MnXqFkiIgLBWVgoOGJBLHAEg5XQQJIMagcyut7KxAfVokY7OHAuFEsINQGnmE5nEtgFrtOV+7s5XEU2i8CesDw/ZB1rC42XZW46+bsupCTLi0ZZvlmGg3Etd4AMW57qTGY9pe6CAKIJfNIuBImGt+14wJPPsu6b0HkPH90FJo0aPIIKHZu2aTC9tXFCo/eObGTIQcwpZQ0SSA9j7+PSVY0dtYZxa1tVpc4AhoNyC0PED+6QVM3LfujyCx6OyxyttpYWsRb3Ej3oKnF1xvnN9JyGRDMs/ZYbXvzPv8Z34nNTeHurkNJMNySLMvp4EqxNNp5Dy8P9B5LLmA6gFBTY5lSm2XYkgcVwwm/GeR6ED3eEWWEx9OoSGGS3WxHMjn3tK3lg6DyWQ0dEGUREBEWJQZREQEREBEWJQZRYlZQEREBYKysFBB206iKRNcgMDmEkgOvmEWIOptpzKpQ/CAZDXqw0OOYuJgZQCBIsA1vSLnUkrstdzQ0l5AbF80RBteVpoY2gXZWVKZccxytc2TeHGB+IwT1KCiwjKFSKdOviJayWgPyy0QI0yg27tbaW14OpRqZQ7EYgPOlyDDyC3MWZm/abF47rFdkq4um0kOe0EaguAi0/ssurU8waXNzchImYOg8Af1QUOfDmmZxNaM5El7pkmALDT1Zgd5nVcGHCta1m/qhpa8C5gAZ6dhl4dDAAjhHvv3Y2kNajLT9od/yu8it4KDrL6mHFK2Jrhoc64c4ElrWtLLtsAItYSUq1cMdcVXEATxOgzETw69y7OoVTaOHnK6rTm1i5uoNv1H6IKZ2LwrxU/mapaQahuQGtaTOXh7PF36N6LBxeGa8H0nEEtLLS8h0mRIDbgyB5c1eUdp0Hxkq03TYQ8GTE2g9LrFTaOHuDVp9CC5uslsH3yI6goKiucORBxNa+WqOIkwxheMvD93ijuC4irhntYfSK4uKY43SXZQ6DIIc6Gm97k3XYKuIY0DM5rQZiSBoJMe5cXYumBJe0C4nMItM+UHyQdfr1MIGtbUxFRwlruOXE5Q11uG1mye4u0lWOE2Y3dkU6j2sexsFsNcLlwIMWNyNNPAKwqYqm0w57QYm5Atcz+h8lzpVWuEtIImLGb9EFa7YbTrVrTLTOcTwhwF404v08Z5u2RJB39cQ1rYFSxgRJtdx5kqyRBWDY93Hf1+Jrm/WdmQBLbWNte9YxGx8wA31WwA7WsOLpNu1eJ7h0VoiCodsEEOBr1zmDgZqciCNIjmeS2HYtMue43LjJkAjnYgi+uusAXCs0QRMNgQ1+fM5xyBl4gAEmRbU2nrAUtEQEREBYKysFBH2ixxpuDWhxIMNJgHuJ5BUWGwVVlTMzB02QHDMCM0TIA47NOSl18OET2HFNeWOFNwa8ghriJDTyMc46Ksq4HFmYxAGtsoPXnHf/vVBk4VzzUL6Lc3HlP3oEMni5jw0Huiei17n0WjM6GIIuNA6Juf9wrPB4eu10vq5mxpF9dZgd/6e+ego6mCf6v1FMyGby9mzmz5b8sxjrPKAt7quLzENpsDAeE6yJAvxiLSdOStUQVmDr4svipTYGRqDebWjMe/yHW1fiMBUBc5mFpuLnEmYk3dEnPqRAPce8gdjXWnYatvC7c1JBLmnOzKTNQgESCLlvuJ5zIbDs5zCx1LDU8zabYItlfDgWt4ha/6m5W87KpudNTDNdLRUJMH1sgxBcby1pB0tqtFHZpqVXmoyqGnNlJcw/anhA7IgnWTr3Tr/oOXkFrg0B0OBZxEQBIy6kEmY5IN724l5aH4dmUEAkkE3DQ4t49Lu1vYarjXwlTPAw1MszHihs5SY++DoXH/ACFlrOz6oYKe5tma4lrmAyGsbfh/vXjv7lzw2Eq03Ne2i4uyjNL2ATDAdB0B7pvCC3OzqP3GjXQRqCDp1Dit1Cg1ghoABJNuvVQW4vEZSTQ4pbAztvZs87XJ8lIwNaq6d5TyREcQdOs6acvNBKREQEREBERAREQEREBYKysFBqxeIFNjnkEhomAJJ8BzKg1NuU2zLXSJkcJNt7Ng6/1TvMKXtH6t0OLLQHASQTYQOZVKMQWuznFP3bSczTSIByBxcCSLG026e5BZf0uzJnyuILsscMzE3vb3rWdu0+TXm8GMpyutLTxa3GkjvVfjnPa4j0xzCYeBuiYY4uhtvCOvCuWz8YG1AH4lz8wADTTcAZMh09IEdEF/h6we0OGhAN+8T/mtiwFlBE2htGnRympMOJEhpdEAuvHcD+g1IWo7aoQTmMDU5H/jHS/YdprCsEQVzds0i0ObmcC/JZpF8mckgwYAXJ22KI1dF40J5Tynqp8LTia7GNzPsNNCf2QaHbUpDIZMPaHNMHQxlkaiZtbkVywu0aVQwx0mCdCNMp1I/EP9hRau0qbwBTqZDLYOQ6SyRcR9to7sy0bGxed4jE70FstG7LbZKV5OtzP+OOSC8REQEREBERAREQEREBERAWCsrBQRtpkik+CGnKbuEgd5EXHcuvGu9w+toOcM5NgeGKuW26PME5tDld3ldh2oPVPhrXcJ4XmGnudPJdb3bwTloYbUi7mg33gvxm5BiPxO6XCX6U7OCa1Ld5g2CADZzxluy5jvEEOW5tKs8uNN1KA5wacozAh1mmWaBuvOeaiPo3LjTwrny/i4RbO4g3edSSfEnmpjG1mAbmnRALGvfBsXntEcXZsL/ugt8M1waA+C6BMaTAnkOc8ltVDSx+LluZlEAlk8Y0OscV7aWv8AtcHFMBhz2g9C4T/u6Dciw1wIkXCygjY5lUgbpzWmZOYSCMrrfmy9LSo7aOILIeaZfmkEAwG25EG4vHuurFEFfiGObTbORr5YJtBNpgZe7u01ELTs7OKmV1SmSA4FrQJmKfcNL/p0gWVdjCOMCAQb8iDIPmolJrN8CwU4LXEuBGaeDvuCAPIIJ6IiAiIgIiICIiAiIgIiICwVlYKDRj2zTcAM1tASJ94uF1k7OMf1EfatvXTcVLa9kz4cei7LtJs03CJtoBM+7K6fIrqhwbY/qtbV3Pi/tbdjUzrOpbxCEEo4F2YH0OTLbms+0F99fsz5G2kK6fRkQacncFsZnRy4P+uq696G3MP5aqbt6hvafE+r7I59ZFjqr11IRGQ/1ctgaAW4Acov/poEFfs7Zbd4C7DFmUNIdvXmCC2GgZugB6W96t62y6Lu02bk9p2pIcbA9QD/ANyqTZ2zmOqNmlWblDC0uMgZS0BvE3u8p0JKtsTsSk8y4GZJnhmSWnWJIluh8NLIJ1CiGNDWzAgCSToI1Jk6LYtWGoBjQ0EkAACY0AAGgA5Lag4VnENJAkgEgaSeQ7lBp42veaB0MQ9tzaNYgXPkp1Z+VpIBMAmBqY5DvUGntJ5maFQQCdNYi1wOv6INOJz1WBtSge20wKkCBlMy0g2M20steycHleD6Pu4aQDvC6JykgAm0knyXPFVjWZDqVVvGywt90yZGknSOV4vGjYdBoe0ilVZwHt94YYNtZJGvLuhoX6IiAiIgIiICIiAiIgIiICwVlYKCPtIjdumdOUT7pIH6rqhqU4PFjNXCbT/a27Xa1i02b1C7XtF0U3GS22om3kR+4XVjjGwT6ZW53yGP7Tv1ESB+AWN5DkajMwE4s3bYZfvPseLT73u0Ol46IH1g/l3WBEgcOsH6zpeNbqkOLbmA9Lq6tEBrry58Cc3Pr3DSYV0+qLDeuH8u92XKS6Bk9ZrJcJ0vMoK3Z1Jr6jQKuJ4Q08cZYBaADGpMTe9z3q2xOyQ8zvHi5Nj1LTB7hEeBVTs95qVGgYt7soacuQiWgtHEQ68nzzeCtcRs6o4yK723Jtm0lpAjNEAAiwFj1ugm4allaGyXQAJPOAAtq1Yam5rQHOzEACYiYETqf3W1BwrVMrS4gmATAuTAm3eoNPa7TPBUEAnsTpGkT1ViiCnxmNFWnbfM42jhaJPZMSbQZA1k3hatjZd4IdWPCe3ERDD/APr9B3TeogIiICIiAiIgIiICIiAiIgLBWVgoI+0XkU3kODYB4iJA74gyuu+nPl382yOKCaeh9ZGbgjl1+y7rbtL2AiCAR0N1oOz6Mk7qnJBBORtwdQbd580FHRxlTegHEsI3gBaKZ+88Fk5dTETP2T1W6piqm8H8w0N3uWCw34oNMHKL8pnprebZuAoggikwERBDGyI0gwuXoVKZ3bJkunKJnrMa96DawW5clyWAFlAREQEREBERAREQEREBERAREQEREBERAWCsrBQR9pOcKVQsc1j8jsjnWa10HKXa2mFV1MfiBm9ZhAMzskudJbIy5r9qz5i1grTaLJpPENMtcIdobaG4101CoKmGeJy4ZutQgioBcmoC8xU58BP949AgnYCvjQ6cS7CimXPymmXglsDIOIwXaz+is3Y2kNajBeO0NeniqmkHvaWVabQwNJaMwPFLgBap2csdNeSiHB1BDm0aZynKBmJgC4gmrAvy5aoOxUcXTeYY9rjrAcCY9y4Px9EEg1WAgkEF4sREg37x5hU2BZVa4HIxhkTxl1pbP9p0k6ctOu7ENe6qctJjxMg57m1Pln/CBNoiYOhC3fiWBuYvaGmIcSAL6XShiGPEse1w6tIP7KpwdKsTu6lENpAgtIeSZblLT2pbeTF9NbrZUFdheKVIECMl7GwnV4jmdLnzIW6KNRqVd48OaAwZcjpueHim/W3JSUBERAREQEREBERAXDetvxCxANxYmIB77jzC5rQ/CMMy0Xc1573CIP8A8R5IMnF04Bzth12nMLiQLdbkeYQ4qmACXtg3BzC4sLddR5hRq+DaXMG7DmhrtT2YyZQB0Mfp3mYdag4spjcsJgyC6wks04rzedffzC7REQFgrKwUGnHtmm4Zc0ggt0kGx/2LrrjaLofOEqcYeCDWcZB3r40i7iYEwM/KAF2Daf1T7ONtG3J8BBnwgyutNY2HRSxUQRENJP1oMS3WHOvPNt0GxuzW1Hw7CPAJEudVNuN9xAvY5uXajkp9SmS00xhuDOZhxaMoIaHDh0i8d3NRaeEp1M006zY3lTQcRl0gS38Vh3CNFuqU2uY2oadaxbSDbSWtJhxESATafDTVBCq4MGB6E4iGD6xwsLCZbeAAe/vKsGUN1uzTw7i4tMjP2ZNORcRym8Gx6qC/D03ZfVYgCWNNoykNaPuy4Q7W8lp6KTg6bKTxlZXkcMm4ixkwLm0TcyQJ6BMftOuHADDOIJEuzGBcDTLOhnw77KVisU9paG0y4HUyRl8YBXCjtLMzOKbxemMpaWmHZbkEcs1+mUqINvkkRh60ETJYRFmGCCNeKI/C7oglUcdVO6mg5ufPnvO7y6Ta8+5WCwCsoCIiAiIgIiICIiAiIgi12TUYckwyoM0xlnJwxzmPdlVXXwwNOkPR3OhruHORkkstMXnX3eVpXA3jLPnJUuOyOxZ3eeXgVVV2M3dLgrmGugNFxxMs63vHv9wX6IiAsFZWCgi7WfFGocxZwnibEttqJtK68/FsNzWrCCTAtIG+eRGeSNRAvwgeHZNoE7t0OymIDgCYJsIA1MqgOKNwMW4kZ5IpOdBArDlaQWExzLEDAYymSW72sXPzUwXEcJJyyAHWIPdKw5wY7Ia9UlpzE62kiCQ/n01MCB1kYJziSfSS4UyS8ZHCwc4FpvqMpEdw96rjAXy3FQ17gxrQwkB5IgE8jxNsbadUEfB1WPqHLWrcAzOBm+WJy8V515jyVtS2xSLC+8BwYSYFzFxe48JnlKh4Ko4VajTiS8hj4buyMkGJHJ0EHquNPGQC30gl5eCHGm6GiYy99wdTyugsMHtenUfkaDN9Yi0dDfx0/Razt2gNSR2dRydBnw4gtcuouDqtclpBMFpsJFyeQEgSeXfJUfGYoS/Liwz7rcpzNgAmBIzW7uvOUEynt/DusHHlq0t6n7URYE3W4bVpFrXgktcHkGMtmdqzoPLSJWl2Ia8lra4BeW5I1hsF4byNgb8putOzGvc138wXlwYRLC3KJM634srhyhBctMrKpzs3ESf5p0RYBgEGNe+enlC208BWD535LZJykTbigTPeOXJBZoiICIiAiIgIiIItdw3jBmcDkqWGh7Fz3jl4lVNes3d0vW1RLTBbqb0+1e+ttbHnztq9SKjBniWVDlic0ZOKeUTpznuVbXxMMpn0jLIdxbsnNBbqOUXF+vigvEREBYKysFBpx31boIFtTEd+oP7HwK68a77+voN7cBpaeVYNJJp63YDbk7wN/tE+qfGWQ0kZuzI0m4594VFiaTrk0sO6x6CBFWTepdsxa1i7TQBMw5e0vzvpcTDu3AiYJcWl0MGojmRw6KNTdVd2KlAFpJcQQ6GiJJ9WIdM9At20Rnc006dF+VoPEWktALpgh1oIAmI1usQ7tU6dGDTGfsuhxPrATnEiA2/76IOT6jzkcyrSjgbVNjmP2xOW8iOnP3aMRWMnJVoNaHDLJbYWEHgtBaBz0Pdl453gFpbhw0lrosOI5Zn1l7E38LFcKbXGC5mGmxgRrNO87z7pdeDpzm4WOIc7csl9IVOGHOggiWzHDzOXQdFrpYaoWvAdSLiWbvsGG8ObNDBPl001WvCOLi0VG0N2AcsOGnA6SMxHQxfle97OhgKGZtRjGZhJa8AE8QAJB7wB4wgqMc+oKjjSr0WC5aDlBAytkngJNxUm/S/ITMXQxBzHDupN+7IECBFwGzrm59NLzPZgqQAAY0AGQIEDXTpqfMrbTphogd/6kk/qSgqXYXGx9c2bRZoGhkH1Z5xdWGz2VQyKrg517jxPcOUclJRAREQEREBERAREQRqrjvGw5oGSpIPaJlkEdwvPiFW1nvDKUVaIOUyTEOgsgjh5aGI5e6zrNO8bwtPDUue0OzYdx5+AVZWY7JS9XRJymQSIuWdni0PPX38wu0REBYKysFBqxTC5jmgAyCIJIBkdRce5VL9igyTTbeT9dV1O8Jm2mZ7vc53gsIgkDZ+QndMbBZlOao8GCXEgCDAk695XClswtzEU2ZnNc13rakEOIJ5anrEoiDmNmDKZptzGBG8fEcPOJ5dFwpbJbAJptDmluUCo8gRlHTkB0usog1nZWbtUqZEsP1tQ9kBoPZ5AW9/UqZh6dVgDWspgf33GLDSW35+Q9xEE4FJRECUlEQJSURBlYlEQZREQEREGipRBe12UGGvEyZE5bAcwY/RQquzQWsG7YcoNjUfAktNjF5jn/mURBaIiICwURB//2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ETEhUUEhMWFRUXFhMYFxcYFhkXGxcXGxkWGBkYGB4cHyglGBomGxgYITIhJyorLi4uGh8/ODMuNyktLi4BCgoKDg0OGhAQGjglHxwrNy8sLCw3LDQsMCsrKywsNywsLCs0LissLCw3LCwsLCwsLCs3LCw3OCw3MSs3LC43LP/AABEIAPYAzQMBIgACEQEDEQH/xAAcAAEAAgIDAQAAAAAAAAAAAAAABAUBAwIGCAf/xABIEAABAwIDBQQGCAIIBAcAAAABAAIRAyEEEjEFEyJBUTJhcZEUI1OBk9IXM0JSYpKhsQYkFTRDcoLB0fAHFuHxNVRjc6Kzwv/EABgBAQADAQAAAAAAAAAAAAAAAAABAgME/8QAJBEBAAAGAQMFAQAAAAAAAAAAAAECAxMUYVERYqEEEiExQUL/2gAMAwEAAhEDEQA/APr/APEG3KGDomviHFtMFoJDS4y4wLC+q6r9LuyPbVPgVflW7/jDSD9nFpmHV8K0xEwarBaSB5keIXSaWwMOKz6b8NSFMOe1oimbAMEkQagdmbUEvMDduuC8TvTkkjL1mUmjGEfh3D6Xtke2qfAq/Kn0vbI9tU+BV+VfEBsZjmViJG7xFZueC71dOlWqkRzdFIRfndc6n8KvBPrOy5zXHdPIBFWvSHZnhO4JkwBnZOsrox6XMWdybh9s+l7ZHtqnwKvyp9L2yPbVPgVflXxZv8JOPZqzDnA+rcLNdUY46/epmxgQZJF1tw2wKQxO6q2a3DGo9xLgGuaSHOMCQyx5KLFHmJcmfZPpe2R7ap8Cr8qfS9sj21T4FX5V8TxP8LuY4hzjTnfOa17CXZKb6gOZw4C8MpveQD9m2qx/yq+43lwGR6t8Eup1KjYMQWxT7QJ7QU2KPMS5Nw+2/S9sj21T4FX5U+l7ZHtqnwKvyr4fjf4YqUmPe51mT/ZvvDqzQbA5WkUSQ424h4rn/wAvZ6THslsUw94LXl8xRFmtBzUyaocHt0a6HAEXY9LmJcm4fbfpe2R7ap8Cr8qfS9sj21T4FX5V8TZ/DYFXIaodlq06ThkcOJ8ZecwRnv8A+me5aMV/Dj2U3vL5yNpkxTeQS9jnjKRMshvbMAnzTHpcxLk3D7n9L2yPbVPgVflT6Xtke2qfAq/KvOKK+HT2rei9HfS9sj21T4FX5U+l7ZHtqnwKvyrziiYdPZei9HfS9sj21T4FX5U+l7ZHtqnwKvyrziiYdPZei9HfS9sj21T4FX5U+l7ZHtqnwKvyrziiYdPZei9HfS9sj21T4FX5U+l7ZHtqnwKvyrziiYdPZei9HfS9sj21T4FX5U+l7ZHtqnwKvyrziiYdPZei9HH/AIvbI9tU+BV+Vd7BXjR+h8F7Jp6DwC5vUUZafTp+tac8ZnRP+OH/AITV/wDcof8A2NXn923cQW5Tiapba29dFr9e4eQ6BetcexpbDgCJbMgHn3qH6DhujfyM+VKVeEkvSMOpPJ7o/byTvejv1VsMdgiXFzKly/LlLRDSZaNdRYTzgL1B6DhujfyM+VPQcN0b+RnyrSPq4R/nyrCj0/Xl/wBOwdxleRkAnMM2bM4l3a0ggRrYX1ni/F4LMC1tWzmyHOaZaHNJBveW5hyuQvUXoOG6N/Iz5VoxuCp5fVCmXSLOptII58hB71GVDjyWnmY4nAkS4VAfVyGlomGw9zRJAktFiedu7HpeBiMtYXNw9ukmOeuk++I1XpVtBpn1NNvCSD6s8cCGxluJJvI071qNEx9RSJtJlkaXMZJ15T/1ZUOPJaebBicFmHDUyxcZ2yYLIGukB3TUe7gMXhjTAc12847tcA2TmgQTZsEWHfrML07h8OwnjpU2CHezde0aM01/Ram0dAaNPlLvVjpMNynvGvRTlw48lrbzYcbg3QXNeHQJyFoHZbNiT9vMfAhcK+IwZa7IKgdHDme0jWwtqOfu8/Spp2/q9Ob2zU7dL7u65YihDyGUaT2WgyxhFr/YM38Ey4ceS08rbwdR5pvB1HmvVQoCD6mmDBtNMyYfF8nMhv5u5Z9GBzjdUmw12R3A6XSYDm5GxyOvNWze1FjbypvB1Hmm8HUea9SuYQY9Gpu1E5qYntXjIYmBaTr3StlGlLgHYem1pN3ZqZI15bu/nzTN7Sxt5W3g6jzTeDqPNeqNxxEbmkRLoPACRMNEZTeLzPuU2jg6BaC5rGuIEjKwweYnJfxTN7Sxt5K3g6jzTeDqPNet/QcN0b+RnyrPoOG6N/Iz5Uze0sbeR94Oo803g6jzXrj0HDdG/kZ8qwcDh+jfyM+VM3tLG3kjeDqPNN4Oo816/o7Po5RNKnMD7Denguf9HUPZU/yN/wBEze0sbePHvEG4817Kp6DwC0f0dQ9lT/I3/RSVz169zp8fTSST2soiLBcWuvUytLoJgTAif1IWxcXtBBB0IgoIFLbdAtaS8NLg0hrozQ6A2wJ1zNt+JvMhYqbbotqPpuOUs1JiNGnrIHEBJETbWFydsXDmPViwa0XMw3LlEzyLGHxaOi519k0HuLnUwXEgkyejR1/Aw+LWnUBBrG3cNf1zbEjXoXgx1E033/Aei5/0rSLajmOz7sS9rSMwF9QSI7LvIri/YmGJk0mzJM6XOYnTve8/4ndStrNm0RvCGAGoIfc8Qlx/d7vMoNdLbFE6vDTLBlcQCC8AsBgkSQQQJ5pQ2zhngFlZjgQCIcDYmAfeuR2VQOtMGHMfeTxMaGNd4hoA9y10dh4ZuXLSaMsZdeGMsRe3Yb5BA/pzDSBvWidCSAD2zHuFN5Pc09CpmFxDajQ9hlp0METeOag19g4dxpks+rMgTYjJVZldOrYrPt3+5T6FBrGhrAGtEwBoJM/5oNiIiAoG2a7W0yHNe4PlhyCS0FriXfpr1IW7HYYvAyvcwiSCJ1ykCRMOgkGDIso7sDW/8w7VxHC3mHAAxqBIP+EIKdrqd2itjND1kXIHK2h5eGhUrD1GZarQ7Eu9U8nODpfsZhGa9lYDB1eOa5Ic1wADQCwnQgi9uS0nZtewGKeAIjgYTYESSe0bzebgIIbHMtx4rtt6wD6vhsOzp3Xde8KZtANzMkVTwjswR26ev4pj9e5TcLQe0Q6oXnqQByHSOhPvUMbLfb+YqcuZ5ZL6/hP5vGQ0U8u+1xGjr5TkNqWttdIn8XJRA1luHEmw0gA2p6REcrW6RoBZs2W8RNeodPtEfd7/AMJ8/Gct2a8f27zpqT0aCLHSxN5MnXqFkiIgLBWVgoOGJBLHAEg5XQQJIMagcyut7KxAfVokY7OHAuFEsINQGnmE5nEtgFrtOV+7s5XEU2i8CesDw/ZB1rC42XZW46+bsupCTLi0ZZvlmGg3Etd4AMW57qTGY9pe6CAKIJfNIuBImGt+14wJPPsu6b0HkPH90FJo0aPIIKHZu2aTC9tXFCo/eObGTIQcwpZQ0SSA9j7+PSVY0dtYZxa1tVpc4AhoNyC0PED+6QVM3LfujyCx6OyxyttpYWsRb3Ej3oKnF1xvnN9JyGRDMs/ZYbXvzPv8Z34nNTeHurkNJMNySLMvp4EqxNNp5Dy8P9B5LLmA6gFBTY5lSm2XYkgcVwwm/GeR6ED3eEWWEx9OoSGGS3WxHMjn3tK3lg6DyWQ0dEGUREBEWJQZREQEREBEWJQZRYlZQEREBYKysFBB206iKRNcgMDmEkgOvmEWIOptpzKpQ/CAZDXqw0OOYuJgZQCBIsA1vSLnUkrstdzQ0l5AbF80RBteVpoY2gXZWVKZccxytc2TeHGB+IwT1KCiwjKFSKdOviJayWgPyy0QI0yg27tbaW14OpRqZQ7EYgPOlyDDyC3MWZm/abF47rFdkq4um0kOe0EaguAi0/ssurU8waXNzchImYOg8Af1QUOfDmmZxNaM5El7pkmALDT1Zgd5nVcGHCta1m/qhpa8C5gAZ6dhl4dDAAjhHvv3Y2kNajLT9od/yu8it4KDrL6mHFK2Jrhoc64c4ElrWtLLtsAItYSUq1cMdcVXEATxOgzETw69y7OoVTaOHnK6rTm1i5uoNv1H6IKZ2LwrxU/mapaQahuQGtaTOXh7PF36N6LBxeGa8H0nEEtLLS8h0mRIDbgyB5c1eUdp0Hxkq03TYQ8GTE2g9LrFTaOHuDVp9CC5uslsH3yI6goKiucORBxNa+WqOIkwxheMvD93ijuC4irhntYfSK4uKY43SXZQ6DIIc6Gm97k3XYKuIY0DM5rQZiSBoJMe5cXYumBJe0C4nMItM+UHyQdfr1MIGtbUxFRwlruOXE5Q11uG1mye4u0lWOE2Y3dkU6j2sexsFsNcLlwIMWNyNNPAKwqYqm0w57QYm5Atcz+h8lzpVWuEtIImLGb9EFa7YbTrVrTLTOcTwhwF404v08Z5u2RJB39cQ1rYFSxgRJtdx5kqyRBWDY93Hf1+Jrm/WdmQBLbWNte9YxGx8wA31WwA7WsOLpNu1eJ7h0VoiCodsEEOBr1zmDgZqciCNIjmeS2HYtMue43LjJkAjnYgi+uusAXCs0QRMNgQ1+fM5xyBl4gAEmRbU2nrAUtEQEREBYKysFBH2ixxpuDWhxIMNJgHuJ5BUWGwVVlTMzB02QHDMCM0TIA47NOSl18OET2HFNeWOFNwa8ghriJDTyMc46Ksq4HFmYxAGtsoPXnHf/vVBk4VzzUL6Lc3HlP3oEMni5jw0Huiei17n0WjM6GIIuNA6Juf9wrPB4eu10vq5mxpF9dZgd/6e+ego6mCf6v1FMyGby9mzmz5b8sxjrPKAt7quLzENpsDAeE6yJAvxiLSdOStUQVmDr4svipTYGRqDebWjMe/yHW1fiMBUBc5mFpuLnEmYk3dEnPqRAPce8gdjXWnYatvC7c1JBLmnOzKTNQgESCLlvuJ5zIbDs5zCx1LDU8zabYItlfDgWt4ha/6m5W87KpudNTDNdLRUJMH1sgxBcby1pB0tqtFHZpqVXmoyqGnNlJcw/anhA7IgnWTr3Tr/oOXkFrg0B0OBZxEQBIy6kEmY5IN724l5aH4dmUEAkkE3DQ4t49Lu1vYarjXwlTPAw1MszHihs5SY++DoXH/ACFlrOz6oYKe5tma4lrmAyGsbfh/vXjv7lzw2Eq03Ne2i4uyjNL2ATDAdB0B7pvCC3OzqP3GjXQRqCDp1Dit1Cg1ghoABJNuvVQW4vEZSTQ4pbAztvZs87XJ8lIwNaq6d5TyREcQdOs6acvNBKREQEREBERAREQEREBYKysFBqxeIFNjnkEhomAJJ8BzKg1NuU2zLXSJkcJNt7Ng6/1TvMKXtH6t0OLLQHASQTYQOZVKMQWuznFP3bSczTSIByBxcCSLG026e5BZf0uzJnyuILsscMzE3vb3rWdu0+TXm8GMpyutLTxa3GkjvVfjnPa4j0xzCYeBuiYY4uhtvCOvCuWz8YG1AH4lz8wADTTcAZMh09IEdEF/h6we0OGhAN+8T/mtiwFlBE2htGnRympMOJEhpdEAuvHcD+g1IWo7aoQTmMDU5H/jHS/YdprCsEQVzds0i0ObmcC/JZpF8mckgwYAXJ22KI1dF40J5Tynqp8LTia7GNzPsNNCf2QaHbUpDIZMPaHNMHQxlkaiZtbkVywu0aVQwx0mCdCNMp1I/EP9hRau0qbwBTqZDLYOQ6SyRcR9to7sy0bGxed4jE70FstG7LbZKV5OtzP+OOSC8REQEREBERAREQEREBERAWCsrBQRtpkik+CGnKbuEgd5EXHcuvGu9w+toOcM5NgeGKuW26PME5tDld3ldh2oPVPhrXcJ4XmGnudPJdb3bwTloYbUi7mg33gvxm5BiPxO6XCX6U7OCa1Ld5g2CADZzxluy5jvEEOW5tKs8uNN1KA5wacozAh1mmWaBuvOeaiPo3LjTwrny/i4RbO4g3edSSfEnmpjG1mAbmnRALGvfBsXntEcXZsL/ugt8M1waA+C6BMaTAnkOc8ltVDSx+LluZlEAlk8Y0OscV7aWv8AtcHFMBhz2g9C4T/u6Dciw1wIkXCygjY5lUgbpzWmZOYSCMrrfmy9LSo7aOILIeaZfmkEAwG25EG4vHuurFEFfiGObTbORr5YJtBNpgZe7u01ELTs7OKmV1SmSA4FrQJmKfcNL/p0gWVdjCOMCAQb8iDIPmolJrN8CwU4LXEuBGaeDvuCAPIIJ6IiAiIgIiICIiAiIgIiICwVlYKDRj2zTcAM1tASJ94uF1k7OMf1EfatvXTcVLa9kz4cei7LtJs03CJtoBM+7K6fIrqhwbY/qtbV3Pi/tbdjUzrOpbxCEEo4F2YH0OTLbms+0F99fsz5G2kK6fRkQacncFsZnRy4P+uq696G3MP5aqbt6hvafE+r7I59ZFjqr11IRGQ/1ctgaAW4Acov/poEFfs7Zbd4C7DFmUNIdvXmCC2GgZugB6W96t62y6Lu02bk9p2pIcbA9QD/ANyqTZ2zmOqNmlWblDC0uMgZS0BvE3u8p0JKtsTsSk8y4GZJnhmSWnWJIluh8NLIJ1CiGNDWzAgCSToI1Jk6LYtWGoBjQ0EkAACY0AAGgA5Lag4VnENJAkgEgaSeQ7lBp42veaB0MQ9tzaNYgXPkp1Z+VpIBMAmBqY5DvUGntJ5maFQQCdNYi1wOv6INOJz1WBtSge20wKkCBlMy0g2M20steycHleD6Pu4aQDvC6JykgAm0knyXPFVjWZDqVVvGywt90yZGknSOV4vGjYdBoe0ilVZwHt94YYNtZJGvLuhoX6IiAiIgIiICIiAiIgIiICwVlYKCPtIjdumdOUT7pIH6rqhqU4PFjNXCbT/a27Xa1i02b1C7XtF0U3GS22om3kR+4XVjjGwT6ZW53yGP7Tv1ESB+AWN5DkajMwE4s3bYZfvPseLT73u0Ol46IH1g/l3WBEgcOsH6zpeNbqkOLbmA9Lq6tEBrry58Cc3Pr3DSYV0+qLDeuH8u92XKS6Bk9ZrJcJ0vMoK3Z1Jr6jQKuJ4Q08cZYBaADGpMTe9z3q2xOyQ8zvHi5Nj1LTB7hEeBVTs95qVGgYt7soacuQiWgtHEQ68nzzeCtcRs6o4yK723Jtm0lpAjNEAAiwFj1ugm4allaGyXQAJPOAAtq1Yam5rQHOzEACYiYETqf3W1BwrVMrS4gmATAuTAm3eoNPa7TPBUEAnsTpGkT1ViiCnxmNFWnbfM42jhaJPZMSbQZA1k3hatjZd4IdWPCe3ERDD/APr9B3TeogIiICIiAiIgIiICIiAiIgLBWVgoI+0XkU3kODYB4iJA74gyuu+nPl382yOKCaeh9ZGbgjl1+y7rbtL2AiCAR0N1oOz6Mk7qnJBBORtwdQbd580FHRxlTegHEsI3gBaKZ+88Fk5dTETP2T1W6piqm8H8w0N3uWCw34oNMHKL8pnprebZuAoggikwERBDGyI0gwuXoVKZ3bJkunKJnrMa96DawW5clyWAFlAREQEREBERAREQEREBERAREQEREBERAWCsrBQR9pOcKVQsc1j8jsjnWa10HKXa2mFV1MfiBm9ZhAMzskudJbIy5r9qz5i1grTaLJpPENMtcIdobaG4101CoKmGeJy4ZutQgioBcmoC8xU58BP949AgnYCvjQ6cS7CimXPymmXglsDIOIwXaz+is3Y2kNajBeO0NeniqmkHvaWVabQwNJaMwPFLgBap2csdNeSiHB1BDm0aZynKBmJgC4gmrAvy5aoOxUcXTeYY9rjrAcCY9y4Px9EEg1WAgkEF4sREg37x5hU2BZVa4HIxhkTxl1pbP9p0k6ctOu7ENe6qctJjxMg57m1Pln/CBNoiYOhC3fiWBuYvaGmIcSAL6XShiGPEse1w6tIP7KpwdKsTu6lENpAgtIeSZblLT2pbeTF9NbrZUFdheKVIECMl7GwnV4jmdLnzIW6KNRqVd48OaAwZcjpueHim/W3JSUBERAREQEREBERAXDetvxCxANxYmIB77jzC5rQ/CMMy0Xc1573CIP8A8R5IMnF04Bzth12nMLiQLdbkeYQ4qmACXtg3BzC4sLddR5hRq+DaXMG7DmhrtT2YyZQB0Mfp3mYdag4spjcsJgyC6wks04rzedffzC7REQFgrKwUGnHtmm4Zc0ggt0kGx/2LrrjaLofOEqcYeCDWcZB3r40i7iYEwM/KAF2Daf1T7ONtG3J8BBnwgyutNY2HRSxUQRENJP1oMS3WHOvPNt0GxuzW1Hw7CPAJEudVNuN9xAvY5uXajkp9SmS00xhuDOZhxaMoIaHDh0i8d3NRaeEp1M006zY3lTQcRl0gS38Vh3CNFuqU2uY2oadaxbSDbSWtJhxESATafDTVBCq4MGB6E4iGD6xwsLCZbeAAe/vKsGUN1uzTw7i4tMjP2ZNORcRym8Gx6qC/D03ZfVYgCWNNoykNaPuy4Q7W8lp6KTg6bKTxlZXkcMm4ixkwLm0TcyQJ6BMftOuHADDOIJEuzGBcDTLOhnw77KVisU9paG0y4HUyRl8YBXCjtLMzOKbxemMpaWmHZbkEcs1+mUqINvkkRh60ETJYRFmGCCNeKI/C7oglUcdVO6mg5ufPnvO7y6Ta8+5WCwCsoCIiAiIgIiICIiAiIgi12TUYckwyoM0xlnJwxzmPdlVXXwwNOkPR3OhruHORkkstMXnX3eVpXA3jLPnJUuOyOxZ3eeXgVVV2M3dLgrmGugNFxxMs63vHv9wX6IiAsFZWCgi7WfFGocxZwnibEttqJtK68/FsNzWrCCTAtIG+eRGeSNRAvwgeHZNoE7t0OymIDgCYJsIA1MqgOKNwMW4kZ5IpOdBArDlaQWExzLEDAYymSW72sXPzUwXEcJJyyAHWIPdKw5wY7Ia9UlpzE62kiCQ/n01MCB1kYJziSfSS4UyS8ZHCwc4FpvqMpEdw96rjAXy3FQ17gxrQwkB5IgE8jxNsbadUEfB1WPqHLWrcAzOBm+WJy8V515jyVtS2xSLC+8BwYSYFzFxe48JnlKh4Ko4VajTiS8hj4buyMkGJHJ0EHquNPGQC30gl5eCHGm6GiYy99wdTyugsMHtenUfkaDN9Yi0dDfx0/Razt2gNSR2dRydBnw4gtcuouDqtclpBMFpsJFyeQEgSeXfJUfGYoS/Liwz7rcpzNgAmBIzW7uvOUEynt/DusHHlq0t6n7URYE3W4bVpFrXgktcHkGMtmdqzoPLSJWl2Ia8lra4BeW5I1hsF4byNgb8putOzGvc138wXlwYRLC3KJM634srhyhBctMrKpzs3ESf5p0RYBgEGNe+enlC208BWD535LZJykTbigTPeOXJBZoiICIiAiIgIiIItdw3jBmcDkqWGh7Fz3jl4lVNes3d0vW1RLTBbqb0+1e+ttbHnztq9SKjBniWVDlic0ZOKeUTpznuVbXxMMpn0jLIdxbsnNBbqOUXF+vigvEREBYKysFBpx31boIFtTEd+oP7HwK68a77+voN7cBpaeVYNJJp63YDbk7wN/tE+qfGWQ0kZuzI0m4594VFiaTrk0sO6x6CBFWTepdsxa1i7TQBMw5e0vzvpcTDu3AiYJcWl0MGojmRw6KNTdVd2KlAFpJcQQ6GiJJ9WIdM9At20Rnc006dF+VoPEWktALpgh1oIAmI1usQ7tU6dGDTGfsuhxPrATnEiA2/76IOT6jzkcyrSjgbVNjmP2xOW8iOnP3aMRWMnJVoNaHDLJbYWEHgtBaBz0Pdl453gFpbhw0lrosOI5Zn1l7E38LFcKbXGC5mGmxgRrNO87z7pdeDpzm4WOIc7csl9IVOGHOggiWzHDzOXQdFrpYaoWvAdSLiWbvsGG8ObNDBPl001WvCOLi0VG0N2AcsOGnA6SMxHQxfle97OhgKGZtRjGZhJa8AE8QAJB7wB4wgqMc+oKjjSr0WC5aDlBAytkngJNxUm/S/ITMXQxBzHDupN+7IECBFwGzrm59NLzPZgqQAAY0AGQIEDXTpqfMrbTphogd/6kk/qSgqXYXGx9c2bRZoGhkH1Z5xdWGz2VQyKrg517jxPcOUclJRAREQEREBERAREQRqrjvGw5oGSpIPaJlkEdwvPiFW1nvDKUVaIOUyTEOgsgjh5aGI5e6zrNO8bwtPDUue0OzYdx5+AVZWY7JS9XRJymQSIuWdni0PPX38wu0REBYKysFBqxTC5jmgAyCIJIBkdRce5VL9igyTTbeT9dV1O8Jm2mZ7vc53gsIgkDZ+QndMbBZlOao8GCXEgCDAk695XClswtzEU2ZnNc13rakEOIJ5anrEoiDmNmDKZptzGBG8fEcPOJ5dFwpbJbAJptDmluUCo8gRlHTkB0usog1nZWbtUqZEsP1tQ9kBoPZ5AW9/UqZh6dVgDWspgf33GLDSW35+Q9xEE4FJRECUlEQJSURBlYlEQZREQEREGipRBe12UGGvEyZE5bAcwY/RQquzQWsG7YcoNjUfAktNjF5jn/mURBaIiICwURB//2Q=="/>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3006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US" dirty="0" smtClean="0">
                <a:latin typeface="+mj-lt"/>
              </a:rPr>
              <a:t>IRS Data Retrieval Tool</a:t>
            </a:r>
            <a:endParaRPr lang="en-US" dirty="0">
              <a:latin typeface="+mj-lt"/>
            </a:endParaRPr>
          </a:p>
        </p:txBody>
      </p:sp>
      <p:pic>
        <p:nvPicPr>
          <p:cNvPr id="9" name="Content Placeholder 8"/>
          <p:cNvPicPr>
            <a:picLocks noGrp="1" noChangeAspect="1"/>
          </p:cNvPicPr>
          <p:nvPr>
            <p:ph idx="1"/>
          </p:nvPr>
        </p:nvPicPr>
        <p:blipFill rotWithShape="1">
          <a:blip r:embed="rId2">
            <a:extLst>
              <a:ext uri="{28A0092B-C50C-407E-A947-70E740481C1C}">
                <a14:useLocalDpi xmlns:a14="http://schemas.microsoft.com/office/drawing/2010/main" val="0"/>
              </a:ext>
            </a:extLst>
          </a:blip>
          <a:srcRect b="6486"/>
          <a:stretch/>
        </p:blipFill>
        <p:spPr>
          <a:xfrm>
            <a:off x="838200" y="990600"/>
            <a:ext cx="6566794" cy="5353014"/>
          </a:xfrm>
        </p:spPr>
      </p:pic>
      <p:sp>
        <p:nvSpPr>
          <p:cNvPr id="4" name="AutoShape 2" descr="data:image/jpeg;base64,/9j/4AAQSkZJRgABAQAAAQABAAD/2wCEAAkGBxETEhUUEhMWFRUXFhMYFxcYFhkXGxcXGxkWGBkYGB4cHyglGBomGxgYITIhJyorLi4uGh8/ODMuNyktLi4BCgoKDg0OGhAQGjglHxwrNy8sLCw3LDQsMCsrKywsNywsLCs0LissLCw3LCwsLCwsLCs3LCw3OCw3MSs3LC43LP/AABEIAPYAzQMBIgACEQEDEQH/xAAcAAEAAgIDAQAAAAAAAAAAAAAABAUBAwIGCAf/xABIEAABAwIDBQQGCAIIBAcAAAABAAIRAyEEEjEFEyJBUTJhcZEUI1OBk9IXM0JSYpKhsQYkFTRDcoLB0fAHFuHxNVRjc6Kzwv/EABgBAQADAQAAAAAAAAAAAAAAAAABAgME/8QAJBEBAAAGAQMFAQAAAAAAAAAAAAECAxMUYVERYqEEEiExQUL/2gAMAwEAAhEDEQA/APr/APEG3KGDomviHFtMFoJDS4y4wLC+q6r9LuyPbVPgVflW7/jDSD9nFpmHV8K0xEwarBaSB5keIXSaWwMOKz6b8NSFMOe1oimbAMEkQagdmbUEvMDduuC8TvTkkjL1mUmjGEfh3D6Xtke2qfAq/Kn0vbI9tU+BV+VfEBsZjmViJG7xFZueC71dOlWqkRzdFIRfndc6n8KvBPrOy5zXHdPIBFWvSHZnhO4JkwBnZOsrox6XMWdybh9s+l7ZHtqnwKvyp9L2yPbVPgVflXxZv8JOPZqzDnA+rcLNdUY46/epmxgQZJF1tw2wKQxO6q2a3DGo9xLgGuaSHOMCQyx5KLFHmJcmfZPpe2R7ap8Cr8qfS9sj21T4FX5V8TxP8LuY4hzjTnfOa17CXZKb6gOZw4C8MpveQD9m2qx/yq+43lwGR6t8Eup1KjYMQWxT7QJ7QU2KPMS5Nw+2/S9sj21T4FX5U+l7ZHtqnwKvyr4fjf4YqUmPe51mT/ZvvDqzQbA5WkUSQ424h4rn/wAvZ6THslsUw94LXl8xRFmtBzUyaocHt0a6HAEXY9LmJcm4fbfpe2R7ap8Cr8qfS9sj21T4FX5V8TZ/DYFXIaodlq06ThkcOJ8ZecwRnv8A+me5aMV/Dj2U3vL5yNpkxTeQS9jnjKRMshvbMAnzTHpcxLk3D7n9L2yPbVPgVflT6Xtke2qfAq/KvOKK+HT2rei9HfS9sj21T4FX5U+l7ZHtqnwKvyrziiYdPZei9HfS9sj21T4FX5U+l7ZHtqnwKvyrziiYdPZei9HfS9sj21T4FX5U+l7ZHtqnwKvyrziiYdPZei9HfS9sj21T4FX5U+l7ZHtqnwKvyrziiYdPZei9HfS9sj21T4FX5U+l7ZHtqnwKvyrziiYdPZei9HH/AIvbI9tU+BV+Vd7BXjR+h8F7Jp6DwC5vUUZafTp+tac8ZnRP+OH/AITV/wDcof8A2NXn923cQW5Tiapba29dFr9e4eQ6BetcexpbDgCJbMgHn3qH6DhujfyM+VKVeEkvSMOpPJ7o/byTvejv1VsMdgiXFzKly/LlLRDSZaNdRYTzgL1B6DhujfyM+VPQcN0b+RnyrSPq4R/nyrCj0/Xl/wBOwdxleRkAnMM2bM4l3a0ggRrYX1ni/F4LMC1tWzmyHOaZaHNJBveW5hyuQvUXoOG6N/Iz5VoxuCp5fVCmXSLOptII58hB71GVDjyWnmY4nAkS4VAfVyGlomGw9zRJAktFiedu7HpeBiMtYXNw9ukmOeuk++I1XpVtBpn1NNvCSD6s8cCGxluJJvI071qNEx9RSJtJlkaXMZJ15T/1ZUOPJaebBicFmHDUyxcZ2yYLIGukB3TUe7gMXhjTAc12847tcA2TmgQTZsEWHfrML07h8OwnjpU2CHezde0aM01/Ram0dAaNPlLvVjpMNynvGvRTlw48lrbzYcbg3QXNeHQJyFoHZbNiT9vMfAhcK+IwZa7IKgdHDme0jWwtqOfu8/Spp2/q9Ob2zU7dL7u65YihDyGUaT2WgyxhFr/YM38Ey4ceS08rbwdR5pvB1HmvVQoCD6mmDBtNMyYfF8nMhv5u5Z9GBzjdUmw12R3A6XSYDm5GxyOvNWze1FjbypvB1Hmm8HUea9SuYQY9Gpu1E5qYntXjIYmBaTr3StlGlLgHYem1pN3ZqZI15bu/nzTN7Sxt5W3g6jzTeDqPNeqNxxEbmkRLoPACRMNEZTeLzPuU2jg6BaC5rGuIEjKwweYnJfxTN7Sxt5K3g6jzTeDqPNet/QcN0b+RnyrPoOG6N/Iz5Uze0sbeR94Oo803g6jzXrj0HDdG/kZ8qwcDh+jfyM+VM3tLG3kjeDqPNN4Oo816/o7Po5RNKnMD7Denguf9HUPZU/yN/wBEze0sbePHvEG4817Kp6DwC0f0dQ9lT/I3/RSVz169zp8fTSST2soiLBcWuvUytLoJgTAif1IWxcXtBBB0IgoIFLbdAtaS8NLg0hrozQ6A2wJ1zNt+JvMhYqbbotqPpuOUs1JiNGnrIHEBJETbWFydsXDmPViwa0XMw3LlEzyLGHxaOi519k0HuLnUwXEgkyejR1/Aw+LWnUBBrG3cNf1zbEjXoXgx1E033/Aei5/0rSLajmOz7sS9rSMwF9QSI7LvIri/YmGJk0mzJM6XOYnTve8/4ndStrNm0RvCGAGoIfc8Qlx/d7vMoNdLbFE6vDTLBlcQCC8AsBgkSQQQJ5pQ2zhngFlZjgQCIcDYmAfeuR2VQOtMGHMfeTxMaGNd4hoA9y10dh4ZuXLSaMsZdeGMsRe3Yb5BA/pzDSBvWidCSAD2zHuFN5Pc09CpmFxDajQ9hlp0METeOag19g4dxpks+rMgTYjJVZldOrYrPt3+5T6FBrGhrAGtEwBoJM/5oNiIiAoG2a7W0yHNe4PlhyCS0FriXfpr1IW7HYYvAyvcwiSCJ1ykCRMOgkGDIso7sDW/8w7VxHC3mHAAxqBIP+EIKdrqd2itjND1kXIHK2h5eGhUrD1GZarQ7Eu9U8nODpfsZhGa9lYDB1eOa5Ic1wADQCwnQgi9uS0nZtewGKeAIjgYTYESSe0bzebgIIbHMtx4rtt6wD6vhsOzp3Xde8KZtANzMkVTwjswR26ev4pj9e5TcLQe0Q6oXnqQByHSOhPvUMbLfb+YqcuZ5ZL6/hP5vGQ0U8u+1xGjr5TkNqWttdIn8XJRA1luHEmw0gA2p6REcrW6RoBZs2W8RNeodPtEfd7/AMJ8/Gct2a8f27zpqT0aCLHSxN5MnXqFkiIgLBWVgoOGJBLHAEg5XQQJIMagcyut7KxAfVokY7OHAuFEsINQGnmE5nEtgFrtOV+7s5XEU2i8CesDw/ZB1rC42XZW46+bsupCTLi0ZZvlmGg3Etd4AMW57qTGY9pe6CAKIJfNIuBImGt+14wJPPsu6b0HkPH90FJo0aPIIKHZu2aTC9tXFCo/eObGTIQcwpZQ0SSA9j7+PSVY0dtYZxa1tVpc4AhoNyC0PED+6QVM3LfujyCx6OyxyttpYWsRb3Ej3oKnF1xvnN9JyGRDMs/ZYbXvzPv8Z34nNTeHurkNJMNySLMvp4EqxNNp5Dy8P9B5LLmA6gFBTY5lSm2XYkgcVwwm/GeR6ED3eEWWEx9OoSGGS3WxHMjn3tK3lg6DyWQ0dEGUREBEWJQZREQEREBEWJQZRYlZQEREBYKysFBB206iKRNcgMDmEkgOvmEWIOptpzKpQ/CAZDXqw0OOYuJgZQCBIsA1vSLnUkrstdzQ0l5AbF80RBteVpoY2gXZWVKZccxytc2TeHGB+IwT1KCiwjKFSKdOviJayWgPyy0QI0yg27tbaW14OpRqZQ7EYgPOlyDDyC3MWZm/abF47rFdkq4um0kOe0EaguAi0/ssurU8waXNzchImYOg8Af1QUOfDmmZxNaM5El7pkmALDT1Zgd5nVcGHCta1m/qhpa8C5gAZ6dhl4dDAAjhHvv3Y2kNajLT9od/yu8it4KDrL6mHFK2Jrhoc64c4ElrWtLLtsAItYSUq1cMdcVXEATxOgzETw69y7OoVTaOHnK6rTm1i5uoNv1H6IKZ2LwrxU/mapaQahuQGtaTOXh7PF36N6LBxeGa8H0nEEtLLS8h0mRIDbgyB5c1eUdp0Hxkq03TYQ8GTE2g9LrFTaOHuDVp9CC5uslsH3yI6goKiucORBxNa+WqOIkwxheMvD93ijuC4irhntYfSK4uKY43SXZQ6DIIc6Gm97k3XYKuIY0DM5rQZiSBoJMe5cXYumBJe0C4nMItM+UHyQdfr1MIGtbUxFRwlruOXE5Q11uG1mye4u0lWOE2Y3dkU6j2sexsFsNcLlwIMWNyNNPAKwqYqm0w57QYm5Atcz+h8lzpVWuEtIImLGb9EFa7YbTrVrTLTOcTwhwF404v08Z5u2RJB39cQ1rYFSxgRJtdx5kqyRBWDY93Hf1+Jrm/WdmQBLbWNte9YxGx8wA31WwA7WsOLpNu1eJ7h0VoiCodsEEOBr1zmDgZqciCNIjmeS2HYtMue43LjJkAjnYgi+uusAXCs0QRMNgQ1+fM5xyBl4gAEmRbU2nrAUtEQEREBYKysFBH2ixxpuDWhxIMNJgHuJ5BUWGwVVlTMzB02QHDMCM0TIA47NOSl18OET2HFNeWOFNwa8ghriJDTyMc46Ksq4HFmYxAGtsoPXnHf/vVBk4VzzUL6Lc3HlP3oEMni5jw0Huiei17n0WjM6GIIuNA6Juf9wrPB4eu10vq5mxpF9dZgd/6e+ego6mCf6v1FMyGby9mzmz5b8sxjrPKAt7quLzENpsDAeE6yJAvxiLSdOStUQVmDr4svipTYGRqDebWjMe/yHW1fiMBUBc5mFpuLnEmYk3dEnPqRAPce8gdjXWnYatvC7c1JBLmnOzKTNQgESCLlvuJ5zIbDs5zCx1LDU8zabYItlfDgWt4ha/6m5W87KpudNTDNdLRUJMH1sgxBcby1pB0tqtFHZpqVXmoyqGnNlJcw/anhA7IgnWTr3Tr/oOXkFrg0B0OBZxEQBIy6kEmY5IN724l5aH4dmUEAkkE3DQ4t49Lu1vYarjXwlTPAw1MszHihs5SY++DoXH/ACFlrOz6oYKe5tma4lrmAyGsbfh/vXjv7lzw2Eq03Ne2i4uyjNL2ATDAdB0B7pvCC3OzqP3GjXQRqCDp1Dit1Cg1ghoABJNuvVQW4vEZSTQ4pbAztvZs87XJ8lIwNaq6d5TyREcQdOs6acvNBKREQEREBERAREQEREBYKysFBqxeIFNjnkEhomAJJ8BzKg1NuU2zLXSJkcJNt7Ng6/1TvMKXtH6t0OLLQHASQTYQOZVKMQWuznFP3bSczTSIByBxcCSLG026e5BZf0uzJnyuILsscMzE3vb3rWdu0+TXm8GMpyutLTxa3GkjvVfjnPa4j0xzCYeBuiYY4uhtvCOvCuWz8YG1AH4lz8wADTTcAZMh09IEdEF/h6we0OGhAN+8T/mtiwFlBE2htGnRympMOJEhpdEAuvHcD+g1IWo7aoQTmMDU5H/jHS/YdprCsEQVzds0i0ObmcC/JZpF8mckgwYAXJ22KI1dF40J5Tynqp8LTia7GNzPsNNCf2QaHbUpDIZMPaHNMHQxlkaiZtbkVywu0aVQwx0mCdCNMp1I/EP9hRau0qbwBTqZDLYOQ6SyRcR9to7sy0bGxed4jE70FstG7LbZKV5OtzP+OOSC8REQEREBERAREQEREBERAWCsrBQRtpkik+CGnKbuEgd5EXHcuvGu9w+toOcM5NgeGKuW26PME5tDld3ldh2oPVPhrXcJ4XmGnudPJdb3bwTloYbUi7mg33gvxm5BiPxO6XCX6U7OCa1Ld5g2CADZzxluy5jvEEOW5tKs8uNN1KA5wacozAh1mmWaBuvOeaiPo3LjTwrny/i4RbO4g3edSSfEnmpjG1mAbmnRALGvfBsXntEcXZsL/ugt8M1waA+C6BMaTAnkOc8ltVDSx+LluZlEAlk8Y0OscV7aWv8AtcHFMBhz2g9C4T/u6Dciw1wIkXCygjY5lUgbpzWmZOYSCMrrfmy9LSo7aOILIeaZfmkEAwG25EG4vHuurFEFfiGObTbORr5YJtBNpgZe7u01ELTs7OKmV1SmSA4FrQJmKfcNL/p0gWVdjCOMCAQb8iDIPmolJrN8CwU4LXEuBGaeDvuCAPIIJ6IiAiIgIiICIiAiIgIiICwVlYKDRj2zTcAM1tASJ94uF1k7OMf1EfatvXTcVLa9kz4cei7LtJs03CJtoBM+7K6fIrqhwbY/qtbV3Pi/tbdjUzrOpbxCEEo4F2YH0OTLbms+0F99fsz5G2kK6fRkQacncFsZnRy4P+uq696G3MP5aqbt6hvafE+r7I59ZFjqr11IRGQ/1ctgaAW4Acov/poEFfs7Zbd4C7DFmUNIdvXmCC2GgZugB6W96t62y6Lu02bk9p2pIcbA9QD/ANyqTZ2zmOqNmlWblDC0uMgZS0BvE3u8p0JKtsTsSk8y4GZJnhmSWnWJIluh8NLIJ1CiGNDWzAgCSToI1Jk6LYtWGoBjQ0EkAACY0AAGgA5Lag4VnENJAkgEgaSeQ7lBp42veaB0MQ9tzaNYgXPkp1Z+VpIBMAmBqY5DvUGntJ5maFQQCdNYi1wOv6INOJz1WBtSge20wKkCBlMy0g2M20steycHleD6Pu4aQDvC6JykgAm0knyXPFVjWZDqVVvGywt90yZGknSOV4vGjYdBoe0ilVZwHt94YYNtZJGvLuhoX6IiAiIgIiICIiAiIgIiICwVlYKCPtIjdumdOUT7pIH6rqhqU4PFjNXCbT/a27Xa1i02b1C7XtF0U3GS22om3kR+4XVjjGwT6ZW53yGP7Tv1ESB+AWN5DkajMwE4s3bYZfvPseLT73u0Ol46IH1g/l3WBEgcOsH6zpeNbqkOLbmA9Lq6tEBrry58Cc3Pr3DSYV0+qLDeuH8u92XKS6Bk9ZrJcJ0vMoK3Z1Jr6jQKuJ4Q08cZYBaADGpMTe9z3q2xOyQ8zvHi5Nj1LTB7hEeBVTs95qVGgYt7soacuQiWgtHEQ68nzzeCtcRs6o4yK723Jtm0lpAjNEAAiwFj1ugm4allaGyXQAJPOAAtq1Yam5rQHOzEACYiYETqf3W1BwrVMrS4gmATAuTAm3eoNPa7TPBUEAnsTpGkT1ViiCnxmNFWnbfM42jhaJPZMSbQZA1k3hatjZd4IdWPCe3ERDD/APr9B3TeogIiICIiAiIgIiICIiAiIgLBWVgoI+0XkU3kODYB4iJA74gyuu+nPl382yOKCaeh9ZGbgjl1+y7rbtL2AiCAR0N1oOz6Mk7qnJBBORtwdQbd580FHRxlTegHEsI3gBaKZ+88Fk5dTETP2T1W6piqm8H8w0N3uWCw34oNMHKL8pnprebZuAoggikwERBDGyI0gwuXoVKZ3bJkunKJnrMa96DawW5clyWAFlAREQEREBERAREQEREBERAREQEREBERAWCsrBQR9pOcKVQsc1j8jsjnWa10HKXa2mFV1MfiBm9ZhAMzskudJbIy5r9qz5i1grTaLJpPENMtcIdobaG4101CoKmGeJy4ZutQgioBcmoC8xU58BP949AgnYCvjQ6cS7CimXPymmXglsDIOIwXaz+is3Y2kNajBeO0NeniqmkHvaWVabQwNJaMwPFLgBap2csdNeSiHB1BDm0aZynKBmJgC4gmrAvy5aoOxUcXTeYY9rjrAcCY9y4Px9EEg1WAgkEF4sREg37x5hU2BZVa4HIxhkTxl1pbP9p0k6ctOu7ENe6qctJjxMg57m1Pln/CBNoiYOhC3fiWBuYvaGmIcSAL6XShiGPEse1w6tIP7KpwdKsTu6lENpAgtIeSZblLT2pbeTF9NbrZUFdheKVIECMl7GwnV4jmdLnzIW6KNRqVd48OaAwZcjpueHim/W3JSUBERAREQEREBERAXDetvxCxANxYmIB77jzC5rQ/CMMy0Xc1573CIP8A8R5IMnF04Bzth12nMLiQLdbkeYQ4qmACXtg3BzC4sLddR5hRq+DaXMG7DmhrtT2YyZQB0Mfp3mYdag4spjcsJgyC6wks04rzedffzC7REQFgrKwUGnHtmm4Zc0ggt0kGx/2LrrjaLofOEqcYeCDWcZB3r40i7iYEwM/KAF2Daf1T7ONtG3J8BBnwgyutNY2HRSxUQRENJP1oMS3WHOvPNt0GxuzW1Hw7CPAJEudVNuN9xAvY5uXajkp9SmS00xhuDOZhxaMoIaHDh0i8d3NRaeEp1M006zY3lTQcRl0gS38Vh3CNFuqU2uY2oadaxbSDbSWtJhxESATafDTVBCq4MGB6E4iGD6xwsLCZbeAAe/vKsGUN1uzTw7i4tMjP2ZNORcRym8Gx6qC/D03ZfVYgCWNNoykNaPuy4Q7W8lp6KTg6bKTxlZXkcMm4ixkwLm0TcyQJ6BMftOuHADDOIJEuzGBcDTLOhnw77KVisU9paG0y4HUyRl8YBXCjtLMzOKbxemMpaWmHZbkEcs1+mUqINvkkRh60ETJYRFmGCCNeKI/C7oglUcdVO6mg5ufPnvO7y6Ta8+5WCwCsoCIiAiIgIiICIiAiIgi12TUYckwyoM0xlnJwxzmPdlVXXwwNOkPR3OhruHORkkstMXnX3eVpXA3jLPnJUuOyOxZ3eeXgVVV2M3dLgrmGugNFxxMs63vHv9wX6IiAsFZWCgi7WfFGocxZwnibEttqJtK68/FsNzWrCCTAtIG+eRGeSNRAvwgeHZNoE7t0OymIDgCYJsIA1MqgOKNwMW4kZ5IpOdBArDlaQWExzLEDAYymSW72sXPzUwXEcJJyyAHWIPdKw5wY7Ia9UlpzE62kiCQ/n01MCB1kYJziSfSS4UyS8ZHCwc4FpvqMpEdw96rjAXy3FQ17gxrQwkB5IgE8jxNsbadUEfB1WPqHLWrcAzOBm+WJy8V515jyVtS2xSLC+8BwYSYFzFxe48JnlKh4Ko4VajTiS8hj4buyMkGJHJ0EHquNPGQC30gl5eCHGm6GiYy99wdTyugsMHtenUfkaDN9Yi0dDfx0/Razt2gNSR2dRydBnw4gtcuouDqtclpBMFpsJFyeQEgSeXfJUfGYoS/Liwz7rcpzNgAmBIzW7uvOUEynt/DusHHlq0t6n7URYE3W4bVpFrXgktcHkGMtmdqzoPLSJWl2Ia8lra4BeW5I1hsF4byNgb8putOzGvc138wXlwYRLC3KJM634srhyhBctMrKpzs3ESf5p0RYBgEGNe+enlC208BWD535LZJykTbigTPeOXJBZoiICIiAiIgIiIItdw3jBmcDkqWGh7Fz3jl4lVNes3d0vW1RLTBbqb0+1e+ttbHnztq9SKjBniWVDlic0ZOKeUTpznuVbXxMMpn0jLIdxbsnNBbqOUXF+vigvEREBYKysFBpx31boIFtTEd+oP7HwK68a77+voN7cBpaeVYNJJp63YDbk7wN/tE+qfGWQ0kZuzI0m4594VFiaTrk0sO6x6CBFWTepdsxa1i7TQBMw5e0vzvpcTDu3AiYJcWl0MGojmRw6KNTdVd2KlAFpJcQQ6GiJJ9WIdM9At20Rnc006dF+VoPEWktALpgh1oIAmI1usQ7tU6dGDTGfsuhxPrATnEiA2/76IOT6jzkcyrSjgbVNjmP2xOW8iOnP3aMRWMnJVoNaHDLJbYWEHgtBaBz0Pdl453gFpbhw0lrosOI5Zn1l7E38LFcKbXGC5mGmxgRrNO87z7pdeDpzm4WOIc7csl9IVOGHOggiWzHDzOXQdFrpYaoWvAdSLiWbvsGG8ObNDBPl001WvCOLi0VG0N2AcsOGnA6SMxHQxfle97OhgKGZtRjGZhJa8AE8QAJB7wB4wgqMc+oKjjSr0WC5aDlBAytkngJNxUm/S/ITMXQxBzHDupN+7IECBFwGzrm59NLzPZgqQAAY0AGQIEDXTpqfMrbTphogd/6kk/qSgqXYXGx9c2bRZoGhkH1Z5xdWGz2VQyKrg517jxPcOUclJRAREQEREBERAREQRqrjvGw5oGSpIPaJlkEdwvPiFW1nvDKUVaIOUyTEOgsgjh5aGI5e6zrNO8bwtPDUue0OzYdx5+AVZWY7JS9XRJymQSIuWdni0PPX38wu0REBYKysFBqxTC5jmgAyCIJIBkdRce5VL9igyTTbeT9dV1O8Jm2mZ7vc53gsIgkDZ+QndMbBZlOao8GCXEgCDAk695XClswtzEU2ZnNc13rakEOIJ5anrEoiDmNmDKZptzGBG8fEcPOJ5dFwpbJbAJptDmluUCo8gRlHTkB0usog1nZWbtUqZEsP1tQ9kBoPZ5AW9/UqZh6dVgDWspgf33GLDSW35+Q9xEE4FJRECUlEQJSURBlYlEQZREQEREGipRBe12UGGvEyZE5bAcwY/RQquzQWsG7YcoNjUfAktNjF5jn/mURBaIiICwURB//2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ETEhUUEhMWFRUXFhMYFxcYFhkXGxcXGxkWGBkYGB4cHyglGBomGxgYITIhJyorLi4uGh8/ODMuNyktLi4BCgoKDg0OGhAQGjglHxwrNy8sLCw3LDQsMCsrKywsNywsLCs0LissLCw3LCwsLCwsLCs3LCw3OCw3MSs3LC43LP/AABEIAPYAzQMBIgACEQEDEQH/xAAcAAEAAgIDAQAAAAAAAAAAAAAABAUBAwIGCAf/xABIEAABAwIDBQQGCAIIBAcAAAABAAIRAyEEEjEFEyJBUTJhcZEUI1OBk9IXM0JSYpKhsQYkFTRDcoLB0fAHFuHxNVRjc6Kzwv/EABgBAQADAQAAAAAAAAAAAAAAAAABAgME/8QAJBEBAAAGAQMFAQAAAAAAAAAAAAECAxMUYVERYqEEEiExQUL/2gAMAwEAAhEDEQA/APr/APEG3KGDomviHFtMFoJDS4y4wLC+q6r9LuyPbVPgVflW7/jDSD9nFpmHV8K0xEwarBaSB5keIXSaWwMOKz6b8NSFMOe1oimbAMEkQagdmbUEvMDduuC8TvTkkjL1mUmjGEfh3D6Xtke2qfAq/Kn0vbI9tU+BV+VfEBsZjmViJG7xFZueC71dOlWqkRzdFIRfndc6n8KvBPrOy5zXHdPIBFWvSHZnhO4JkwBnZOsrox6XMWdybh9s+l7ZHtqnwKvyp9L2yPbVPgVflXxZv8JOPZqzDnA+rcLNdUY46/epmxgQZJF1tw2wKQxO6q2a3DGo9xLgGuaSHOMCQyx5KLFHmJcmfZPpe2R7ap8Cr8qfS9sj21T4FX5V8TxP8LuY4hzjTnfOa17CXZKb6gOZw4C8MpveQD9m2qx/yq+43lwGR6t8Eup1KjYMQWxT7QJ7QU2KPMS5Nw+2/S9sj21T4FX5U+l7ZHtqnwKvyr4fjf4YqUmPe51mT/ZvvDqzQbA5WkUSQ424h4rn/wAvZ6THslsUw94LXl8xRFmtBzUyaocHt0a6HAEXY9LmJcm4fbfpe2R7ap8Cr8qfS9sj21T4FX5V8TZ/DYFXIaodlq06ThkcOJ8ZecwRnv8A+me5aMV/Dj2U3vL5yNpkxTeQS9jnjKRMshvbMAnzTHpcxLk3D7n9L2yPbVPgVflT6Xtke2qfAq/KvOKK+HT2rei9HfS9sj21T4FX5U+l7ZHtqnwKvyrziiYdPZei9HfS9sj21T4FX5U+l7ZHtqnwKvyrziiYdPZei9HfS9sj21T4FX5U+l7ZHtqnwKvyrziiYdPZei9HfS9sj21T4FX5U+l7ZHtqnwKvyrziiYdPZei9HfS9sj21T4FX5U+l7ZHtqnwKvyrziiYdPZei9HH/AIvbI9tU+BV+Vd7BXjR+h8F7Jp6DwC5vUUZafTp+tac8ZnRP+OH/AITV/wDcof8A2NXn923cQW5Tiapba29dFr9e4eQ6BetcexpbDgCJbMgHn3qH6DhujfyM+VKVeEkvSMOpPJ7o/byTvejv1VsMdgiXFzKly/LlLRDSZaNdRYTzgL1B6DhujfyM+VPQcN0b+RnyrSPq4R/nyrCj0/Xl/wBOwdxleRkAnMM2bM4l3a0ggRrYX1ni/F4LMC1tWzmyHOaZaHNJBveW5hyuQvUXoOG6N/Iz5VoxuCp5fVCmXSLOptII58hB71GVDjyWnmY4nAkS4VAfVyGlomGw9zRJAktFiedu7HpeBiMtYXNw9ukmOeuk++I1XpVtBpn1NNvCSD6s8cCGxluJJvI071qNEx9RSJtJlkaXMZJ15T/1ZUOPJaebBicFmHDUyxcZ2yYLIGukB3TUe7gMXhjTAc12847tcA2TmgQTZsEWHfrML07h8OwnjpU2CHezde0aM01/Ram0dAaNPlLvVjpMNynvGvRTlw48lrbzYcbg3QXNeHQJyFoHZbNiT9vMfAhcK+IwZa7IKgdHDme0jWwtqOfu8/Spp2/q9Ob2zU7dL7u65YihDyGUaT2WgyxhFr/YM38Ey4ceS08rbwdR5pvB1HmvVQoCD6mmDBtNMyYfF8nMhv5u5Z9GBzjdUmw12R3A6XSYDm5GxyOvNWze1FjbypvB1Hmm8HUea9SuYQY9Gpu1E5qYntXjIYmBaTr3StlGlLgHYem1pN3ZqZI15bu/nzTN7Sxt5W3g6jzTeDqPNeqNxxEbmkRLoPACRMNEZTeLzPuU2jg6BaC5rGuIEjKwweYnJfxTN7Sxt5K3g6jzTeDqPNet/QcN0b+RnyrPoOG6N/Iz5Uze0sbeR94Oo803g6jzXrj0HDdG/kZ8qwcDh+jfyM+VM3tLG3kjeDqPNN4Oo816/o7Po5RNKnMD7Denguf9HUPZU/yN/wBEze0sbePHvEG4817Kp6DwC0f0dQ9lT/I3/RSVz169zp8fTSST2soiLBcWuvUytLoJgTAif1IWxcXtBBB0IgoIFLbdAtaS8NLg0hrozQ6A2wJ1zNt+JvMhYqbbotqPpuOUs1JiNGnrIHEBJETbWFydsXDmPViwa0XMw3LlEzyLGHxaOi519k0HuLnUwXEgkyejR1/Aw+LWnUBBrG3cNf1zbEjXoXgx1E033/Aei5/0rSLajmOz7sS9rSMwF9QSI7LvIri/YmGJk0mzJM6XOYnTve8/4ndStrNm0RvCGAGoIfc8Qlx/d7vMoNdLbFE6vDTLBlcQCC8AsBgkSQQQJ5pQ2zhngFlZjgQCIcDYmAfeuR2VQOtMGHMfeTxMaGNd4hoA9y10dh4ZuXLSaMsZdeGMsRe3Yb5BA/pzDSBvWidCSAD2zHuFN5Pc09CpmFxDajQ9hlp0METeOag19g4dxpks+rMgTYjJVZldOrYrPt3+5T6FBrGhrAGtEwBoJM/5oNiIiAoG2a7W0yHNe4PlhyCS0FriXfpr1IW7HYYvAyvcwiSCJ1ykCRMOgkGDIso7sDW/8w7VxHC3mHAAxqBIP+EIKdrqd2itjND1kXIHK2h5eGhUrD1GZarQ7Eu9U8nODpfsZhGa9lYDB1eOa5Ic1wADQCwnQgi9uS0nZtewGKeAIjgYTYESSe0bzebgIIbHMtx4rtt6wD6vhsOzp3Xde8KZtANzMkVTwjswR26ev4pj9e5TcLQe0Q6oXnqQByHSOhPvUMbLfb+YqcuZ5ZL6/hP5vGQ0U8u+1xGjr5TkNqWttdIn8XJRA1luHEmw0gA2p6REcrW6RoBZs2W8RNeodPtEfd7/AMJ8/Gct2a8f27zpqT0aCLHSxN5MnXqFkiIgLBWVgoOGJBLHAEg5XQQJIMagcyut7KxAfVokY7OHAuFEsINQGnmE5nEtgFrtOV+7s5XEU2i8CesDw/ZB1rC42XZW46+bsupCTLi0ZZvlmGg3Etd4AMW57qTGY9pe6CAKIJfNIuBImGt+14wJPPsu6b0HkPH90FJo0aPIIKHZu2aTC9tXFCo/eObGTIQcwpZQ0SSA9j7+PSVY0dtYZxa1tVpc4AhoNyC0PED+6QVM3LfujyCx6OyxyttpYWsRb3Ej3oKnF1xvnN9JyGRDMs/ZYbXvzPv8Z34nNTeHurkNJMNySLMvp4EqxNNp5Dy8P9B5LLmA6gFBTY5lSm2XYkgcVwwm/GeR6ED3eEWWEx9OoSGGS3WxHMjn3tK3lg6DyWQ0dEGUREBEWJQZREQEREBEWJQZRYlZQEREBYKysFBB206iKRNcgMDmEkgOvmEWIOptpzKpQ/CAZDXqw0OOYuJgZQCBIsA1vSLnUkrstdzQ0l5AbF80RBteVpoY2gXZWVKZccxytc2TeHGB+IwT1KCiwjKFSKdOviJayWgPyy0QI0yg27tbaW14OpRqZQ7EYgPOlyDDyC3MWZm/abF47rFdkq4um0kOe0EaguAi0/ssurU8waXNzchImYOg8Af1QUOfDmmZxNaM5El7pkmALDT1Zgd5nVcGHCta1m/qhpa8C5gAZ6dhl4dDAAjhHvv3Y2kNajLT9od/yu8it4KDrL6mHFK2Jrhoc64c4ElrWtLLtsAItYSUq1cMdcVXEATxOgzETw69y7OoVTaOHnK6rTm1i5uoNv1H6IKZ2LwrxU/mapaQahuQGtaTOXh7PF36N6LBxeGa8H0nEEtLLS8h0mRIDbgyB5c1eUdp0Hxkq03TYQ8GTE2g9LrFTaOHuDVp9CC5uslsH3yI6goKiucORBxNa+WqOIkwxheMvD93ijuC4irhntYfSK4uKY43SXZQ6DIIc6Gm97k3XYKuIY0DM5rQZiSBoJMe5cXYumBJe0C4nMItM+UHyQdfr1MIGtbUxFRwlruOXE5Q11uG1mye4u0lWOE2Y3dkU6j2sexsFsNcLlwIMWNyNNPAKwqYqm0w57QYm5Atcz+h8lzpVWuEtIImLGb9EFa7YbTrVrTLTOcTwhwF404v08Z5u2RJB39cQ1rYFSxgRJtdx5kqyRBWDY93Hf1+Jrm/WdmQBLbWNte9YxGx8wA31WwA7WsOLpNu1eJ7h0VoiCodsEEOBr1zmDgZqciCNIjmeS2HYtMue43LjJkAjnYgi+uusAXCs0QRMNgQ1+fM5xyBl4gAEmRbU2nrAUtEQEREBYKysFBH2ixxpuDWhxIMNJgHuJ5BUWGwVVlTMzB02QHDMCM0TIA47NOSl18OET2HFNeWOFNwa8ghriJDTyMc46Ksq4HFmYxAGtsoPXnHf/vVBk4VzzUL6Lc3HlP3oEMni5jw0Huiei17n0WjM6GIIuNA6Juf9wrPB4eu10vq5mxpF9dZgd/6e+ego6mCf6v1FMyGby9mzmz5b8sxjrPKAt7quLzENpsDAeE6yJAvxiLSdOStUQVmDr4svipTYGRqDebWjMe/yHW1fiMBUBc5mFpuLnEmYk3dEnPqRAPce8gdjXWnYatvC7c1JBLmnOzKTNQgESCLlvuJ5zIbDs5zCx1LDU8zabYItlfDgWt4ha/6m5W87KpudNTDNdLRUJMH1sgxBcby1pB0tqtFHZpqVXmoyqGnNlJcw/anhA7IgnWTr3Tr/oOXkFrg0B0OBZxEQBIy6kEmY5IN724l5aH4dmUEAkkE3DQ4t49Lu1vYarjXwlTPAw1MszHihs5SY++DoXH/ACFlrOz6oYKe5tma4lrmAyGsbfh/vXjv7lzw2Eq03Ne2i4uyjNL2ATDAdB0B7pvCC3OzqP3GjXQRqCDp1Dit1Cg1ghoABJNuvVQW4vEZSTQ4pbAztvZs87XJ8lIwNaq6d5TyREcQdOs6acvNBKREQEREBERAREQEREBYKysFBqxeIFNjnkEhomAJJ8BzKg1NuU2zLXSJkcJNt7Ng6/1TvMKXtH6t0OLLQHASQTYQOZVKMQWuznFP3bSczTSIByBxcCSLG026e5BZf0uzJnyuILsscMzE3vb3rWdu0+TXm8GMpyutLTxa3GkjvVfjnPa4j0xzCYeBuiYY4uhtvCOvCuWz8YG1AH4lz8wADTTcAZMh09IEdEF/h6we0OGhAN+8T/mtiwFlBE2htGnRympMOJEhpdEAuvHcD+g1IWo7aoQTmMDU5H/jHS/YdprCsEQVzds0i0ObmcC/JZpF8mckgwYAXJ22KI1dF40J5Tynqp8LTia7GNzPsNNCf2QaHbUpDIZMPaHNMHQxlkaiZtbkVywu0aVQwx0mCdCNMp1I/EP9hRau0qbwBTqZDLYOQ6SyRcR9to7sy0bGxed4jE70FstG7LbZKV5OtzP+OOSC8REQEREBERAREQEREBERAWCsrBQRtpkik+CGnKbuEgd5EXHcuvGu9w+toOcM5NgeGKuW26PME5tDld3ldh2oPVPhrXcJ4XmGnudPJdb3bwTloYbUi7mg33gvxm5BiPxO6XCX6U7OCa1Ld5g2CADZzxluy5jvEEOW5tKs8uNN1KA5wacozAh1mmWaBuvOeaiPo3LjTwrny/i4RbO4g3edSSfEnmpjG1mAbmnRALGvfBsXntEcXZsL/ugt8M1waA+C6BMaTAnkOc8ltVDSx+LluZlEAlk8Y0OscV7aWv8AtcHFMBhz2g9C4T/u6Dciw1wIkXCygjY5lUgbpzWmZOYSCMrrfmy9LSo7aOILIeaZfmkEAwG25EG4vHuurFEFfiGObTbORr5YJtBNpgZe7u01ELTs7OKmV1SmSA4FrQJmKfcNL/p0gWVdjCOMCAQb8iDIPmolJrN8CwU4LXEuBGaeDvuCAPIIJ6IiAiIgIiICIiAiIgIiICwVlYKDRj2zTcAM1tASJ94uF1k7OMf1EfatvXTcVLa9kz4cei7LtJs03CJtoBM+7K6fIrqhwbY/qtbV3Pi/tbdjUzrOpbxCEEo4F2YH0OTLbms+0F99fsz5G2kK6fRkQacncFsZnRy4P+uq696G3MP5aqbt6hvafE+r7I59ZFjqr11IRGQ/1ctgaAW4Acov/poEFfs7Zbd4C7DFmUNIdvXmCC2GgZugB6W96t62y6Lu02bk9p2pIcbA9QD/ANyqTZ2zmOqNmlWblDC0uMgZS0BvE3u8p0JKtsTsSk8y4GZJnhmSWnWJIluh8NLIJ1CiGNDWzAgCSToI1Jk6LYtWGoBjQ0EkAACY0AAGgA5Lag4VnENJAkgEgaSeQ7lBp42veaB0MQ9tzaNYgXPkp1Z+VpIBMAmBqY5DvUGntJ5maFQQCdNYi1wOv6INOJz1WBtSge20wKkCBlMy0g2M20steycHleD6Pu4aQDvC6JykgAm0knyXPFVjWZDqVVvGywt90yZGknSOV4vGjYdBoe0ilVZwHt94YYNtZJGvLuhoX6IiAiIgIiICIiAiIgIiICwVlYKCPtIjdumdOUT7pIH6rqhqU4PFjNXCbT/a27Xa1i02b1C7XtF0U3GS22om3kR+4XVjjGwT6ZW53yGP7Tv1ESB+AWN5DkajMwE4s3bYZfvPseLT73u0Ol46IH1g/l3WBEgcOsH6zpeNbqkOLbmA9Lq6tEBrry58Cc3Pr3DSYV0+qLDeuH8u92XKS6Bk9ZrJcJ0vMoK3Z1Jr6jQKuJ4Q08cZYBaADGpMTe9z3q2xOyQ8zvHi5Nj1LTB7hEeBVTs95qVGgYt7soacuQiWgtHEQ68nzzeCtcRs6o4yK723Jtm0lpAjNEAAiwFj1ugm4allaGyXQAJPOAAtq1Yam5rQHOzEACYiYETqf3W1BwrVMrS4gmATAuTAm3eoNPa7TPBUEAnsTpGkT1ViiCnxmNFWnbfM42jhaJPZMSbQZA1k3hatjZd4IdWPCe3ERDD/APr9B3TeogIiICIiAiIgIiICIiAiIgLBWVgoI+0XkU3kODYB4iJA74gyuu+nPl382yOKCaeh9ZGbgjl1+y7rbtL2AiCAR0N1oOz6Mk7qnJBBORtwdQbd580FHRxlTegHEsI3gBaKZ+88Fk5dTETP2T1W6piqm8H8w0N3uWCw34oNMHKL8pnprebZuAoggikwERBDGyI0gwuXoVKZ3bJkunKJnrMa96DawW5clyWAFlAREQEREBERAREQEREBERAREQEREBERAWCsrBQR9pOcKVQsc1j8jsjnWa10HKXa2mFV1MfiBm9ZhAMzskudJbIy5r9qz5i1grTaLJpPENMtcIdobaG4101CoKmGeJy4ZutQgioBcmoC8xU58BP949AgnYCvjQ6cS7CimXPymmXglsDIOIwXaz+is3Y2kNajBeO0NeniqmkHvaWVabQwNJaMwPFLgBap2csdNeSiHB1BDm0aZynKBmJgC4gmrAvy5aoOxUcXTeYY9rjrAcCY9y4Px9EEg1WAgkEF4sREg37x5hU2BZVa4HIxhkTxl1pbP9p0k6ctOu7ENe6qctJjxMg57m1Pln/CBNoiYOhC3fiWBuYvaGmIcSAL6XShiGPEse1w6tIP7KpwdKsTu6lENpAgtIeSZblLT2pbeTF9NbrZUFdheKVIECMl7GwnV4jmdLnzIW6KNRqVd48OaAwZcjpueHim/W3JSUBERAREQEREBERAXDetvxCxANxYmIB77jzC5rQ/CMMy0Xc1573CIP8A8R5IMnF04Bzth12nMLiQLdbkeYQ4qmACXtg3BzC4sLddR5hRq+DaXMG7DmhrtT2YyZQB0Mfp3mYdag4spjcsJgyC6wks04rzedffzC7REQFgrKwUGnHtmm4Zc0ggt0kGx/2LrrjaLofOEqcYeCDWcZB3r40i7iYEwM/KAF2Daf1T7ONtG3J8BBnwgyutNY2HRSxUQRENJP1oMS3WHOvPNt0GxuzW1Hw7CPAJEudVNuN9xAvY5uXajkp9SmS00xhuDOZhxaMoIaHDh0i8d3NRaeEp1M006zY3lTQcRl0gS38Vh3CNFuqU2uY2oadaxbSDbSWtJhxESATafDTVBCq4MGB6E4iGD6xwsLCZbeAAe/vKsGUN1uzTw7i4tMjP2ZNORcRym8Gx6qC/D03ZfVYgCWNNoykNaPuy4Q7W8lp6KTg6bKTxlZXkcMm4ixkwLm0TcyQJ6BMftOuHADDOIJEuzGBcDTLOhnw77KVisU9paG0y4HUyRl8YBXCjtLMzOKbxemMpaWmHZbkEcs1+mUqINvkkRh60ETJYRFmGCCNeKI/C7oglUcdVO6mg5ufPnvO7y6Ta8+5WCwCsoCIiAiIgIiICIiAiIgi12TUYckwyoM0xlnJwxzmPdlVXXwwNOkPR3OhruHORkkstMXnX3eVpXA3jLPnJUuOyOxZ3eeXgVVV2M3dLgrmGugNFxxMs63vHv9wX6IiAsFZWCgi7WfFGocxZwnibEttqJtK68/FsNzWrCCTAtIG+eRGeSNRAvwgeHZNoE7t0OymIDgCYJsIA1MqgOKNwMW4kZ5IpOdBArDlaQWExzLEDAYymSW72sXPzUwXEcJJyyAHWIPdKw5wY7Ia9UlpzE62kiCQ/n01MCB1kYJziSfSS4UyS8ZHCwc4FpvqMpEdw96rjAXy3FQ17gxrQwkB5IgE8jxNsbadUEfB1WPqHLWrcAzOBm+WJy8V515jyVtS2xSLC+8BwYSYFzFxe48JnlKh4Ko4VajTiS8hj4buyMkGJHJ0EHquNPGQC30gl5eCHGm6GiYy99wdTyugsMHtenUfkaDN9Yi0dDfx0/Razt2gNSR2dRydBnw4gtcuouDqtclpBMFpsJFyeQEgSeXfJUfGYoS/Liwz7rcpzNgAmBIzW7uvOUEynt/DusHHlq0t6n7URYE3W4bVpFrXgktcHkGMtmdqzoPLSJWl2Ia8lra4BeW5I1hsF4byNgb8putOzGvc138wXlwYRLC3KJM634srhyhBctMrKpzs3ESf5p0RYBgEGNe+enlC208BWD535LZJykTbigTPeOXJBZoiICIiAiIgIiIItdw3jBmcDkqWGh7Fz3jl4lVNes3d0vW1RLTBbqb0+1e+ttbHnztq9SKjBniWVDlic0ZOKeUTpznuVbXxMMpn0jLIdxbsnNBbqOUXF+vigvEREBYKysFBpx31boIFtTEd+oP7HwK68a77+voN7cBpaeVYNJJp63YDbk7wN/tE+qfGWQ0kZuzI0m4594VFiaTrk0sO6x6CBFWTepdsxa1i7TQBMw5e0vzvpcTDu3AiYJcWl0MGojmRw6KNTdVd2KlAFpJcQQ6GiJJ9WIdM9At20Rnc006dF+VoPEWktALpgh1oIAmI1usQ7tU6dGDTGfsuhxPrATnEiA2/76IOT6jzkcyrSjgbVNjmP2xOW8iOnP3aMRWMnJVoNaHDLJbYWEHgtBaBz0Pdl453gFpbhw0lrosOI5Zn1l7E38LFcKbXGC5mGmxgRrNO87z7pdeDpzm4WOIc7csl9IVOGHOggiWzHDzOXQdFrpYaoWvAdSLiWbvsGG8ObNDBPl001WvCOLi0VG0N2AcsOGnA6SMxHQxfle97OhgKGZtRjGZhJa8AE8QAJB7wB4wgqMc+oKjjSr0WC5aDlBAytkngJNxUm/S/ITMXQxBzHDupN+7IECBFwGzrm59NLzPZgqQAAY0AGQIEDXTpqfMrbTphogd/6kk/qSgqXYXGx9c2bRZoGhkH1Z5xdWGz2VQyKrg517jxPcOUclJRAREQEREBERAREQRqrjvGw5oGSpIPaJlkEdwvPiFW1nvDKUVaIOUyTEOgsgjh5aGI5e6zrNO8bwtPDUue0OzYdx5+AVZWY7JS9XRJymQSIuWdni0PPX38wu0REBYKysFBqxTC5jmgAyCIJIBkdRce5VL9igyTTbeT9dV1O8Jm2mZ7vc53gsIgkDZ+QndMbBZlOao8GCXEgCDAk695XClswtzEU2ZnNc13rakEOIJ5anrEoiDmNmDKZptzGBG8fEcPOJ5dFwpbJbAJptDmluUCo8gRlHTkB0usog1nZWbtUqZEsP1tQ9kBoPZ5AW9/UqZh6dVgDWspgf33GLDSW35+Q9xEE4FJRECUlEQJSURBlYlEQZREQEREGipRBe12UGGvEyZE5bAcwY/RQquzQWsG7YcoNjUfAktNjF5jn/mURBaIiICwURB//2Q=="/>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6360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639762"/>
          </a:xfrm>
        </p:spPr>
        <p:txBody>
          <a:bodyPr>
            <a:normAutofit/>
          </a:bodyPr>
          <a:lstStyle/>
          <a:p>
            <a:r>
              <a:rPr lang="en-US" dirty="0" smtClean="0">
                <a:latin typeface="+mj-lt"/>
              </a:rPr>
              <a:t>Updating the FAFSA with the IRS DRT</a:t>
            </a:r>
            <a:endParaRPr lang="en-US" dirty="0">
              <a:latin typeface="+mj-lt"/>
            </a:endParaRPr>
          </a:p>
        </p:txBody>
      </p:sp>
      <p:sp>
        <p:nvSpPr>
          <p:cNvPr id="3" name="Content Placeholder 2"/>
          <p:cNvSpPr>
            <a:spLocks noGrp="1"/>
          </p:cNvSpPr>
          <p:nvPr>
            <p:ph idx="1"/>
          </p:nvPr>
        </p:nvSpPr>
        <p:spPr>
          <a:xfrm>
            <a:off x="457200" y="1066800"/>
            <a:ext cx="7467600" cy="5562600"/>
          </a:xfrm>
        </p:spPr>
        <p:txBody>
          <a:bodyPr>
            <a:normAutofit/>
          </a:bodyPr>
          <a:lstStyle/>
          <a:p>
            <a:r>
              <a:rPr lang="en-US" dirty="0" smtClean="0">
                <a:latin typeface="+mj-lt"/>
              </a:rPr>
              <a:t>If the IRS DRT is not initially used when completing the FAFSA, students/parents can go back and make corrections to use the IRS DRT.  </a:t>
            </a:r>
          </a:p>
          <a:p>
            <a:r>
              <a:rPr lang="en-US" dirty="0" smtClean="0">
                <a:latin typeface="+mj-lt"/>
              </a:rPr>
              <a:t>When the information is transferred from the IRS, they will get the following message:</a:t>
            </a:r>
            <a:br>
              <a:rPr lang="en-US" dirty="0" smtClean="0">
                <a:latin typeface="+mj-lt"/>
              </a:rPr>
            </a:br>
            <a:endParaRPr lang="en-US" dirty="0" smtClean="0">
              <a:latin typeface="+mj-lt"/>
            </a:endParaRPr>
          </a:p>
          <a:p>
            <a:pPr marL="45720" indent="0">
              <a:buNone/>
            </a:pPr>
            <a:endParaRPr lang="en-US" dirty="0" smtClean="0">
              <a:latin typeface="+mj-lt"/>
            </a:endParaRPr>
          </a:p>
          <a:p>
            <a:pPr marL="45720" indent="0">
              <a:buNone/>
            </a:pPr>
            <a:endParaRPr lang="en-US" dirty="0" smtClean="0">
              <a:latin typeface="+mj-lt"/>
            </a:endParaRPr>
          </a:p>
          <a:p>
            <a:pPr marL="0" indent="0">
              <a:buNone/>
            </a:pPr>
            <a:r>
              <a:rPr lang="en-US" dirty="0" smtClean="0">
                <a:latin typeface="+mj-lt"/>
              </a:rPr>
              <a:t/>
            </a:r>
            <a:br>
              <a:rPr lang="en-US" dirty="0" smtClean="0">
                <a:latin typeface="+mj-lt"/>
              </a:rPr>
            </a:br>
            <a:endParaRPr lang="en-US" dirty="0" smtClean="0">
              <a:latin typeface="+mj-lt"/>
            </a:endParaRPr>
          </a:p>
          <a:p>
            <a:r>
              <a:rPr lang="en-US" dirty="0" smtClean="0">
                <a:latin typeface="+mj-lt"/>
              </a:rPr>
              <a:t>Additionally – an email will be sent to students who have saved corrections after seven days of inactivity, encouraging them to return to the FAFSA on the Web to submit the corrections.</a:t>
            </a:r>
            <a:endParaRPr lang="en-US" dirty="0">
              <a:latin typeface="+mj-lt"/>
            </a:endParaRPr>
          </a:p>
          <a:p>
            <a:endParaRPr lang="en-US" dirty="0" smtClean="0">
              <a:latin typeface="+mj-lt"/>
            </a:endParaRPr>
          </a:p>
        </p:txBody>
      </p:sp>
      <p:pic>
        <p:nvPicPr>
          <p:cNvPr id="5" name="Picture 4" descr="image003"/>
          <p:cNvPicPr>
            <a:picLocks noChangeAspect="1" noChangeArrowheads="1"/>
          </p:cNvPicPr>
          <p:nvPr/>
        </p:nvPicPr>
        <p:blipFill rotWithShape="1">
          <a:blip r:embed="rId2">
            <a:extLst>
              <a:ext uri="{28A0092B-C50C-407E-A947-70E740481C1C}">
                <a14:useLocalDpi xmlns:a14="http://schemas.microsoft.com/office/drawing/2010/main" val="0"/>
              </a:ext>
            </a:extLst>
          </a:blip>
          <a:srcRect l="1737" r="1429" b="43456"/>
          <a:stretch/>
        </p:blipFill>
        <p:spPr bwMode="auto">
          <a:xfrm>
            <a:off x="685800" y="2819400"/>
            <a:ext cx="6248400" cy="198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952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Regulations define…</a:t>
            </a:r>
            <a:endParaRPr lang="en-US" dirty="0">
              <a:latin typeface="+mj-lt"/>
            </a:endParaRPr>
          </a:p>
        </p:txBody>
      </p:sp>
      <p:sp>
        <p:nvSpPr>
          <p:cNvPr id="3" name="Content Placeholder 2"/>
          <p:cNvSpPr>
            <a:spLocks noGrp="1"/>
          </p:cNvSpPr>
          <p:nvPr>
            <p:ph idx="1"/>
          </p:nvPr>
        </p:nvSpPr>
        <p:spPr/>
        <p:txBody>
          <a:bodyPr/>
          <a:lstStyle/>
          <a:p>
            <a:r>
              <a:rPr lang="en-US" dirty="0" smtClean="0">
                <a:latin typeface="+mj-lt"/>
              </a:rPr>
              <a:t>Whose application MUST be verified</a:t>
            </a:r>
          </a:p>
          <a:p>
            <a:r>
              <a:rPr lang="en-US" dirty="0" smtClean="0">
                <a:latin typeface="+mj-lt"/>
              </a:rPr>
              <a:t>FAFSA information to be verified (varying collected information began in 2013-2014)</a:t>
            </a:r>
          </a:p>
          <a:p>
            <a:r>
              <a:rPr lang="en-US" dirty="0" smtClean="0">
                <a:latin typeface="+mj-lt"/>
              </a:rPr>
              <a:t>Documentation used to verify data elements</a:t>
            </a:r>
          </a:p>
          <a:p>
            <a:r>
              <a:rPr lang="en-US" dirty="0" smtClean="0">
                <a:latin typeface="+mj-lt"/>
              </a:rPr>
              <a:t>Regardless of whether a student is selected for verification or not, you MUST always resolve discrepancies and conflicting information.</a:t>
            </a:r>
            <a:endParaRPr lang="en-US" dirty="0">
              <a:latin typeface="+mj-lt"/>
            </a:endParaRPr>
          </a:p>
        </p:txBody>
      </p:sp>
    </p:spTree>
    <p:extLst>
      <p:ext uri="{BB962C8B-B14F-4D97-AF65-F5344CB8AC3E}">
        <p14:creationId xmlns:p14="http://schemas.microsoft.com/office/powerpoint/2010/main" val="323799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1072"/>
            <a:ext cx="7132320" cy="1088136"/>
          </a:xfrm>
        </p:spPr>
        <p:txBody>
          <a:bodyPr/>
          <a:lstStyle/>
          <a:p>
            <a:r>
              <a:rPr lang="en-US" dirty="0" smtClean="0">
                <a:latin typeface="+mj-lt"/>
              </a:rPr>
              <a:t>IRS Display Flags – Parent – </a:t>
            </a:r>
            <a:br>
              <a:rPr lang="en-US" dirty="0" smtClean="0">
                <a:latin typeface="+mj-lt"/>
              </a:rPr>
            </a:br>
            <a:r>
              <a:rPr lang="en-US" sz="2400" dirty="0" smtClean="0">
                <a:latin typeface="+mj-lt"/>
              </a:rPr>
              <a:t>You will see these flags regarding IRS DRT</a:t>
            </a:r>
            <a:endParaRPr lang="en-US" sz="2400" dirty="0">
              <a:latin typeface="+mj-lt"/>
            </a:endParaRPr>
          </a:p>
        </p:txBody>
      </p:sp>
      <p:sp>
        <p:nvSpPr>
          <p:cNvPr id="3" name="Content Placeholder 2"/>
          <p:cNvSpPr>
            <a:spLocks noGrp="1"/>
          </p:cNvSpPr>
          <p:nvPr>
            <p:ph idx="1"/>
          </p:nvPr>
        </p:nvSpPr>
        <p:spPr>
          <a:xfrm>
            <a:off x="381000" y="1143000"/>
            <a:ext cx="8305800" cy="5410200"/>
          </a:xfrm>
        </p:spPr>
        <p:txBody>
          <a:bodyPr>
            <a:normAutofit fontScale="32500" lnSpcReduction="20000"/>
          </a:bodyPr>
          <a:lstStyle/>
          <a:p>
            <a:pPr>
              <a:lnSpc>
                <a:spcPct val="80000"/>
              </a:lnSpc>
            </a:pPr>
            <a:r>
              <a:rPr lang="en-US" altLang="en-US" sz="3600" b="1" dirty="0">
                <a:latin typeface="+mj-lt"/>
                <a:cs typeface="Arial" charset="0"/>
              </a:rPr>
              <a:t>Blank = IRS DRT not </a:t>
            </a:r>
            <a:r>
              <a:rPr lang="en-US" altLang="en-US" sz="3600" b="1" dirty="0" smtClean="0">
                <a:latin typeface="+mj-lt"/>
                <a:cs typeface="Arial" charset="0"/>
              </a:rPr>
              <a:t>available</a:t>
            </a:r>
            <a:br>
              <a:rPr lang="en-US" altLang="en-US" sz="3600" b="1" dirty="0" smtClean="0">
                <a:latin typeface="+mj-lt"/>
                <a:cs typeface="Arial" charset="0"/>
              </a:rPr>
            </a:br>
            <a:endParaRPr lang="en-US" altLang="en-US" sz="3600" b="1" dirty="0" smtClean="0">
              <a:latin typeface="+mj-lt"/>
              <a:cs typeface="Arial" charset="0"/>
            </a:endParaRPr>
          </a:p>
          <a:p>
            <a:pPr>
              <a:lnSpc>
                <a:spcPct val="80000"/>
              </a:lnSpc>
            </a:pPr>
            <a:r>
              <a:rPr lang="en-US" altLang="en-US" sz="3600" b="1" dirty="0" smtClean="0">
                <a:latin typeface="+mj-lt"/>
                <a:cs typeface="Arial" charset="0"/>
              </a:rPr>
              <a:t>A </a:t>
            </a:r>
            <a:r>
              <a:rPr lang="en-US" altLang="en-US" sz="3600" b="1" dirty="0">
                <a:latin typeface="+mj-lt"/>
                <a:cs typeface="Arial" charset="0"/>
              </a:rPr>
              <a:t>(if student is dependent) = Dependent student has special circumstances – IRS DRT </a:t>
            </a:r>
            <a:r>
              <a:rPr lang="en-US" altLang="en-US" sz="3600" b="1" dirty="0" smtClean="0">
                <a:latin typeface="+mj-lt"/>
                <a:cs typeface="Arial" charset="0"/>
              </a:rPr>
              <a:t>was </a:t>
            </a:r>
            <a:r>
              <a:rPr lang="en-US" altLang="en-US" sz="3600" b="1" dirty="0">
                <a:latin typeface="+mj-lt"/>
                <a:cs typeface="Arial" charset="0"/>
              </a:rPr>
              <a:t>not displayed</a:t>
            </a:r>
          </a:p>
          <a:p>
            <a:pPr>
              <a:lnSpc>
                <a:spcPct val="80000"/>
              </a:lnSpc>
            </a:pPr>
            <a:r>
              <a:rPr lang="en-US" altLang="en-US" sz="3600" b="1" dirty="0">
                <a:latin typeface="+mj-lt"/>
                <a:cs typeface="Arial" charset="0"/>
              </a:rPr>
              <a:t>A (if student is independent) = Independent student skipped the parent questions – </a:t>
            </a:r>
            <a:r>
              <a:rPr lang="en-US" altLang="en-US" sz="3600" b="1" dirty="0" smtClean="0">
                <a:latin typeface="+mj-lt"/>
                <a:cs typeface="Arial" charset="0"/>
              </a:rPr>
              <a:t>IRS DRT </a:t>
            </a:r>
            <a:r>
              <a:rPr lang="en-US" altLang="en-US" sz="3600" b="1" dirty="0">
                <a:latin typeface="+mj-lt"/>
                <a:cs typeface="Arial" charset="0"/>
              </a:rPr>
              <a:t>was not displayed</a:t>
            </a:r>
          </a:p>
          <a:p>
            <a:pPr>
              <a:lnSpc>
                <a:spcPct val="80000"/>
              </a:lnSpc>
            </a:pPr>
            <a:r>
              <a:rPr lang="en-US" altLang="en-US" sz="3600" b="1" dirty="0">
                <a:latin typeface="+mj-lt"/>
                <a:cs typeface="Arial" charset="0"/>
              </a:rPr>
              <a:t>B = IRS DRT was displayed to parent</a:t>
            </a:r>
          </a:p>
          <a:p>
            <a:pPr>
              <a:lnSpc>
                <a:spcPct val="80000"/>
              </a:lnSpc>
            </a:pPr>
            <a:r>
              <a:rPr lang="en-US" altLang="en-US" sz="3600" b="1" dirty="0">
                <a:latin typeface="+mj-lt"/>
                <a:cs typeface="Arial" charset="0"/>
              </a:rPr>
              <a:t>C = Tax return status not equal to “Already completed” – IRS DRT was not displayed</a:t>
            </a:r>
          </a:p>
          <a:p>
            <a:pPr>
              <a:lnSpc>
                <a:spcPct val="80000"/>
              </a:lnSpc>
            </a:pPr>
            <a:r>
              <a:rPr lang="en-US" altLang="en-US" sz="3600" b="1" dirty="0">
                <a:latin typeface="+mj-lt"/>
                <a:cs typeface="Arial" charset="0"/>
              </a:rPr>
              <a:t>D = Marital status date greater than or equal to January </a:t>
            </a:r>
            <a:r>
              <a:rPr lang="en-US" altLang="en-US" sz="3600" b="1" dirty="0" smtClean="0">
                <a:latin typeface="+mj-lt"/>
                <a:cs typeface="Arial" charset="0"/>
              </a:rPr>
              <a:t>2015 </a:t>
            </a:r>
            <a:r>
              <a:rPr lang="en-US" altLang="en-US" sz="3600" b="1" dirty="0">
                <a:latin typeface="+mj-lt"/>
                <a:cs typeface="Arial" charset="0"/>
              </a:rPr>
              <a:t>– IRS DRT was not </a:t>
            </a:r>
            <a:r>
              <a:rPr lang="en-US" altLang="en-US" sz="3600" b="1" dirty="0" smtClean="0">
                <a:latin typeface="+mj-lt"/>
                <a:cs typeface="Arial" charset="0"/>
              </a:rPr>
              <a:t>displayed </a:t>
            </a:r>
            <a:endParaRPr lang="en-US" altLang="en-US" sz="3600" b="1" dirty="0">
              <a:latin typeface="+mj-lt"/>
              <a:cs typeface="Arial" charset="0"/>
            </a:endParaRPr>
          </a:p>
          <a:p>
            <a:pPr>
              <a:lnSpc>
                <a:spcPct val="80000"/>
              </a:lnSpc>
            </a:pPr>
            <a:r>
              <a:rPr lang="en-US" altLang="en-US" sz="3600" b="1" dirty="0">
                <a:latin typeface="+mj-lt"/>
                <a:cs typeface="Arial" charset="0"/>
              </a:rPr>
              <a:t>E = First three digits of SSN are 666 – IRS DRT was not displayed </a:t>
            </a:r>
          </a:p>
          <a:p>
            <a:pPr>
              <a:lnSpc>
                <a:spcPct val="80000"/>
              </a:lnSpc>
            </a:pPr>
            <a:r>
              <a:rPr lang="en-US" altLang="en-US" sz="3600" b="1" dirty="0">
                <a:latin typeface="+mj-lt"/>
                <a:cs typeface="Arial" charset="0"/>
              </a:rPr>
              <a:t>F = Non-married parent or both married parents entered all zeroes in SSN – IRS DRT </a:t>
            </a:r>
            <a:r>
              <a:rPr lang="en-US" altLang="en-US" sz="3600" b="1" dirty="0" smtClean="0">
                <a:latin typeface="+mj-lt"/>
                <a:cs typeface="Arial" charset="0"/>
              </a:rPr>
              <a:t>was </a:t>
            </a:r>
            <a:r>
              <a:rPr lang="en-US" altLang="en-US" sz="3600" b="1" dirty="0">
                <a:latin typeface="+mj-lt"/>
                <a:cs typeface="Arial" charset="0"/>
              </a:rPr>
              <a:t>not displayed</a:t>
            </a:r>
          </a:p>
          <a:p>
            <a:pPr>
              <a:lnSpc>
                <a:spcPct val="80000"/>
              </a:lnSpc>
            </a:pPr>
            <a:r>
              <a:rPr lang="en-US" altLang="en-US" sz="3600" b="1" dirty="0">
                <a:latin typeface="+mj-lt"/>
                <a:cs typeface="Arial" charset="0"/>
              </a:rPr>
              <a:t>G = Neither married parent entered a valid SSN – IRS DRT was not displayed </a:t>
            </a:r>
          </a:p>
          <a:p>
            <a:pPr>
              <a:lnSpc>
                <a:spcPct val="80000"/>
              </a:lnSpc>
            </a:pPr>
            <a:r>
              <a:rPr lang="en-US" altLang="en-US" sz="3600" b="1" dirty="0">
                <a:latin typeface="+mj-lt"/>
                <a:cs typeface="Arial" charset="0"/>
              </a:rPr>
              <a:t>H = Parent amended his/her tax return – IRS DRT was not displayed </a:t>
            </a:r>
          </a:p>
          <a:p>
            <a:pPr>
              <a:lnSpc>
                <a:spcPct val="80000"/>
              </a:lnSpc>
            </a:pPr>
            <a:r>
              <a:rPr lang="en-US" altLang="en-US" sz="3600" b="1" dirty="0">
                <a:latin typeface="+mj-lt"/>
                <a:cs typeface="Arial" charset="0"/>
              </a:rPr>
              <a:t>J = Parent filed a Puerto Rican or Foreign tax return – IRS DRT was not displayed</a:t>
            </a:r>
          </a:p>
          <a:p>
            <a:pPr>
              <a:lnSpc>
                <a:spcPct val="80000"/>
              </a:lnSpc>
            </a:pPr>
            <a:r>
              <a:rPr lang="en-US" altLang="en-US" sz="3600" b="1" dirty="0">
                <a:latin typeface="+mj-lt"/>
                <a:cs typeface="Arial" charset="0"/>
              </a:rPr>
              <a:t>K = Parents are married and tax return filing status is Married Filed Separate Return – </a:t>
            </a:r>
            <a:r>
              <a:rPr lang="en-US" altLang="en-US" sz="3600" b="1" dirty="0" smtClean="0">
                <a:latin typeface="+mj-lt"/>
                <a:cs typeface="Arial" charset="0"/>
              </a:rPr>
              <a:t>IRS </a:t>
            </a:r>
            <a:r>
              <a:rPr lang="en-US" altLang="en-US" sz="3600" b="1" dirty="0">
                <a:latin typeface="+mj-lt"/>
                <a:cs typeface="Arial" charset="0"/>
              </a:rPr>
              <a:t>DRT was not displayed</a:t>
            </a:r>
          </a:p>
          <a:p>
            <a:pPr>
              <a:lnSpc>
                <a:spcPct val="80000"/>
              </a:lnSpc>
            </a:pPr>
            <a:r>
              <a:rPr lang="en-US" altLang="en-US" sz="3600" b="1" dirty="0">
                <a:latin typeface="+mj-lt"/>
                <a:cs typeface="Arial" charset="0"/>
              </a:rPr>
              <a:t>L = Parents are married and tax return filing status is Head of Household – IRS DRT </a:t>
            </a:r>
            <a:r>
              <a:rPr lang="en-US" altLang="en-US" sz="3600" b="1" dirty="0" smtClean="0">
                <a:latin typeface="+mj-lt"/>
                <a:cs typeface="Arial" charset="0"/>
              </a:rPr>
              <a:t>was </a:t>
            </a:r>
            <a:r>
              <a:rPr lang="en-US" altLang="en-US" sz="3600" b="1" dirty="0">
                <a:latin typeface="+mj-lt"/>
                <a:cs typeface="Arial" charset="0"/>
              </a:rPr>
              <a:t>not displayed</a:t>
            </a:r>
          </a:p>
          <a:p>
            <a:pPr>
              <a:lnSpc>
                <a:spcPct val="80000"/>
              </a:lnSpc>
            </a:pPr>
            <a:r>
              <a:rPr lang="en-US" altLang="en-US" sz="3700" b="1" dirty="0">
                <a:latin typeface="+mj-lt"/>
                <a:cs typeface="Arial" charset="0"/>
              </a:rPr>
              <a:t>M = Conflict between the parents’ marital status and tax return filing status – IRS </a:t>
            </a:r>
            <a:r>
              <a:rPr lang="en-US" altLang="en-US" sz="3700" b="1" dirty="0" smtClean="0">
                <a:latin typeface="+mj-lt"/>
                <a:cs typeface="Arial" charset="0"/>
              </a:rPr>
              <a:t>DRT  was </a:t>
            </a:r>
            <a:r>
              <a:rPr lang="en-US" altLang="en-US" sz="3700" b="1" dirty="0">
                <a:latin typeface="+mj-lt"/>
                <a:cs typeface="Arial" charset="0"/>
              </a:rPr>
              <a:t>not displayed</a:t>
            </a:r>
          </a:p>
          <a:p>
            <a:pPr>
              <a:lnSpc>
                <a:spcPct val="80000"/>
              </a:lnSpc>
            </a:pPr>
            <a:r>
              <a:rPr lang="en-US" altLang="en-US" sz="3700" b="1" dirty="0">
                <a:latin typeface="+mj-lt"/>
                <a:cs typeface="Arial" charset="0"/>
              </a:rPr>
              <a:t>N = Parents’ marital status is “Unmarried and both parents living together” – IRS </a:t>
            </a:r>
            <a:r>
              <a:rPr lang="en-US" altLang="en-US" sz="3700" b="1" dirty="0" smtClean="0">
                <a:latin typeface="+mj-lt"/>
                <a:cs typeface="Arial" charset="0"/>
              </a:rPr>
              <a:t>DRT </a:t>
            </a:r>
            <a:r>
              <a:rPr lang="en-US" altLang="en-US" sz="3700" b="1" dirty="0">
                <a:latin typeface="+mj-lt"/>
                <a:cs typeface="Arial" charset="0"/>
              </a:rPr>
              <a:t>was not displayed </a:t>
            </a:r>
          </a:p>
          <a:p>
            <a:endParaRPr lang="en-US" b="1" dirty="0">
              <a:latin typeface="+mj-lt"/>
            </a:endParaRPr>
          </a:p>
        </p:txBody>
      </p:sp>
    </p:spTree>
    <p:extLst>
      <p:ext uri="{BB962C8B-B14F-4D97-AF65-F5344CB8AC3E}">
        <p14:creationId xmlns:p14="http://schemas.microsoft.com/office/powerpoint/2010/main" val="289773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439"/>
            <a:ext cx="7132320" cy="1088136"/>
          </a:xfrm>
        </p:spPr>
        <p:txBody>
          <a:bodyPr/>
          <a:lstStyle/>
          <a:p>
            <a:r>
              <a:rPr lang="en-US" dirty="0" smtClean="0">
                <a:latin typeface="+mj-lt"/>
              </a:rPr>
              <a:t>IRS Display Flags – Student – </a:t>
            </a:r>
            <a:br>
              <a:rPr lang="en-US" dirty="0" smtClean="0">
                <a:latin typeface="+mj-lt"/>
              </a:rPr>
            </a:br>
            <a:r>
              <a:rPr lang="en-US" sz="2400" dirty="0" smtClean="0">
                <a:latin typeface="+mj-lt"/>
              </a:rPr>
              <a:t>You will see these flags regarding IRS DRT</a:t>
            </a:r>
            <a:endParaRPr lang="en-US" sz="2400" dirty="0">
              <a:latin typeface="+mj-lt"/>
            </a:endParaRPr>
          </a:p>
        </p:txBody>
      </p:sp>
      <p:sp>
        <p:nvSpPr>
          <p:cNvPr id="3" name="Content Placeholder 2"/>
          <p:cNvSpPr>
            <a:spLocks noGrp="1"/>
          </p:cNvSpPr>
          <p:nvPr>
            <p:ph idx="1"/>
          </p:nvPr>
        </p:nvSpPr>
        <p:spPr>
          <a:xfrm>
            <a:off x="381000" y="1295400"/>
            <a:ext cx="8305800" cy="4953000"/>
          </a:xfrm>
        </p:spPr>
        <p:txBody>
          <a:bodyPr>
            <a:normAutofit fontScale="92500" lnSpcReduction="10000"/>
          </a:bodyPr>
          <a:lstStyle/>
          <a:p>
            <a:pPr>
              <a:lnSpc>
                <a:spcPct val="80000"/>
              </a:lnSpc>
            </a:pPr>
            <a:r>
              <a:rPr lang="en-US" altLang="en-US" sz="1600" dirty="0">
                <a:latin typeface="+mj-lt"/>
                <a:cs typeface="Arial" charset="0"/>
              </a:rPr>
              <a:t>Blank = IRS DRT not available</a:t>
            </a:r>
          </a:p>
          <a:p>
            <a:pPr>
              <a:lnSpc>
                <a:spcPct val="80000"/>
              </a:lnSpc>
            </a:pPr>
            <a:r>
              <a:rPr lang="en-US" altLang="en-US" sz="1600" dirty="0">
                <a:latin typeface="+mj-lt"/>
                <a:cs typeface="Arial" charset="0"/>
              </a:rPr>
              <a:t>A = Dependent student skipped the income and asset questions – IRS DRT was not </a:t>
            </a:r>
            <a:r>
              <a:rPr lang="en-US" altLang="en-US" sz="1600" dirty="0" smtClean="0">
                <a:latin typeface="+mj-lt"/>
                <a:cs typeface="Arial" charset="0"/>
              </a:rPr>
              <a:t/>
            </a:r>
            <a:br>
              <a:rPr lang="en-US" altLang="en-US" sz="1600" dirty="0" smtClean="0">
                <a:latin typeface="+mj-lt"/>
                <a:cs typeface="Arial" charset="0"/>
              </a:rPr>
            </a:br>
            <a:r>
              <a:rPr lang="en-US" altLang="en-US" sz="1600" dirty="0" smtClean="0">
                <a:latin typeface="+mj-lt"/>
                <a:cs typeface="Arial" charset="0"/>
              </a:rPr>
              <a:t>       displayed</a:t>
            </a:r>
            <a:endParaRPr lang="en-US" altLang="en-US" sz="1600" dirty="0">
              <a:latin typeface="+mj-lt"/>
              <a:cs typeface="Arial" charset="0"/>
            </a:endParaRPr>
          </a:p>
          <a:p>
            <a:pPr>
              <a:lnSpc>
                <a:spcPct val="80000"/>
              </a:lnSpc>
            </a:pPr>
            <a:r>
              <a:rPr lang="en-US" altLang="en-US" sz="1600" dirty="0">
                <a:latin typeface="+mj-lt"/>
                <a:cs typeface="Arial" charset="0"/>
              </a:rPr>
              <a:t>B = IRS DRT was displayed to student</a:t>
            </a:r>
          </a:p>
          <a:p>
            <a:pPr>
              <a:lnSpc>
                <a:spcPct val="80000"/>
              </a:lnSpc>
            </a:pPr>
            <a:r>
              <a:rPr lang="en-US" altLang="en-US" sz="1600" dirty="0">
                <a:latin typeface="+mj-lt"/>
                <a:cs typeface="Arial" charset="0"/>
              </a:rPr>
              <a:t>C = Tax return status not equal to “Already completed” – IRS DRT was not displayed </a:t>
            </a:r>
          </a:p>
          <a:p>
            <a:pPr>
              <a:lnSpc>
                <a:spcPct val="80000"/>
              </a:lnSpc>
            </a:pPr>
            <a:r>
              <a:rPr lang="en-US" altLang="en-US" sz="1600" dirty="0">
                <a:latin typeface="+mj-lt"/>
                <a:cs typeface="Arial" charset="0"/>
              </a:rPr>
              <a:t>D = Marital status date greater than or equal to </a:t>
            </a:r>
            <a:r>
              <a:rPr lang="en-US" altLang="en-US" sz="1600">
                <a:latin typeface="+mj-lt"/>
                <a:cs typeface="Arial" charset="0"/>
              </a:rPr>
              <a:t>January </a:t>
            </a:r>
            <a:r>
              <a:rPr lang="en-US" altLang="en-US" sz="1600" smtClean="0">
                <a:latin typeface="+mj-lt"/>
                <a:cs typeface="Arial" charset="0"/>
              </a:rPr>
              <a:t>2015 </a:t>
            </a:r>
            <a:r>
              <a:rPr lang="en-US" altLang="en-US" sz="1600" dirty="0">
                <a:latin typeface="+mj-lt"/>
                <a:cs typeface="Arial" charset="0"/>
              </a:rPr>
              <a:t>– IRS DRT was not </a:t>
            </a:r>
            <a:r>
              <a:rPr lang="en-US" altLang="en-US" sz="1600" dirty="0" smtClean="0">
                <a:latin typeface="+mj-lt"/>
                <a:cs typeface="Arial" charset="0"/>
              </a:rPr>
              <a:t/>
            </a:r>
            <a:br>
              <a:rPr lang="en-US" altLang="en-US" sz="1600" dirty="0" smtClean="0">
                <a:latin typeface="+mj-lt"/>
                <a:cs typeface="Arial" charset="0"/>
              </a:rPr>
            </a:br>
            <a:r>
              <a:rPr lang="en-US" altLang="en-US" sz="1600" dirty="0" smtClean="0">
                <a:latin typeface="+mj-lt"/>
                <a:cs typeface="Arial" charset="0"/>
              </a:rPr>
              <a:t>       displayed</a:t>
            </a:r>
            <a:endParaRPr lang="en-US" altLang="en-US" sz="1600" dirty="0">
              <a:latin typeface="+mj-lt"/>
              <a:cs typeface="Arial" charset="0"/>
            </a:endParaRPr>
          </a:p>
          <a:p>
            <a:pPr>
              <a:lnSpc>
                <a:spcPct val="80000"/>
              </a:lnSpc>
            </a:pPr>
            <a:r>
              <a:rPr lang="en-US" altLang="en-US" sz="1600" dirty="0">
                <a:latin typeface="+mj-lt"/>
                <a:cs typeface="Arial" charset="0"/>
              </a:rPr>
              <a:t>E = First three digits of SSN are 666 – IRS DRT was not displayed</a:t>
            </a:r>
          </a:p>
          <a:p>
            <a:pPr>
              <a:lnSpc>
                <a:spcPct val="80000"/>
              </a:lnSpc>
            </a:pPr>
            <a:r>
              <a:rPr lang="en-US" altLang="en-US" sz="1600" dirty="0">
                <a:latin typeface="+mj-lt"/>
                <a:cs typeface="Arial" charset="0"/>
              </a:rPr>
              <a:t>H = Student amended his/her tax return – IRS DRT was not displayed</a:t>
            </a:r>
          </a:p>
          <a:p>
            <a:pPr>
              <a:lnSpc>
                <a:spcPct val="80000"/>
              </a:lnSpc>
            </a:pPr>
            <a:r>
              <a:rPr lang="en-US" altLang="en-US" sz="1600" dirty="0">
                <a:latin typeface="+mj-lt"/>
                <a:cs typeface="Arial" charset="0"/>
              </a:rPr>
              <a:t>J = Student filed a Puerto Rican or Foreign tax return – IRS DRT was not displayed</a:t>
            </a:r>
          </a:p>
          <a:p>
            <a:pPr>
              <a:lnSpc>
                <a:spcPct val="80000"/>
              </a:lnSpc>
            </a:pPr>
            <a:r>
              <a:rPr lang="en-US" altLang="en-US" sz="1600" dirty="0">
                <a:latin typeface="+mj-lt"/>
                <a:cs typeface="Arial" charset="0"/>
              </a:rPr>
              <a:t>K = Student is married and tax return filing status is Married Filed Separate Return – </a:t>
            </a:r>
            <a:r>
              <a:rPr lang="en-US" altLang="en-US" sz="1600" dirty="0" smtClean="0">
                <a:latin typeface="+mj-lt"/>
                <a:cs typeface="Arial" charset="0"/>
              </a:rPr>
              <a:t/>
            </a:r>
            <a:br>
              <a:rPr lang="en-US" altLang="en-US" sz="1600" dirty="0" smtClean="0">
                <a:latin typeface="+mj-lt"/>
                <a:cs typeface="Arial" charset="0"/>
              </a:rPr>
            </a:br>
            <a:r>
              <a:rPr lang="en-US" altLang="en-US" sz="1600" dirty="0" smtClean="0">
                <a:latin typeface="+mj-lt"/>
                <a:cs typeface="Arial" charset="0"/>
              </a:rPr>
              <a:t>       IRS </a:t>
            </a:r>
            <a:r>
              <a:rPr lang="en-US" altLang="en-US" sz="1600" dirty="0">
                <a:latin typeface="+mj-lt"/>
                <a:cs typeface="Arial" charset="0"/>
              </a:rPr>
              <a:t>DRT was not displayed</a:t>
            </a:r>
          </a:p>
          <a:p>
            <a:pPr>
              <a:lnSpc>
                <a:spcPct val="80000"/>
              </a:lnSpc>
            </a:pPr>
            <a:r>
              <a:rPr lang="en-US" altLang="en-US" sz="1600" dirty="0">
                <a:latin typeface="+mj-lt"/>
                <a:cs typeface="Arial" charset="0"/>
              </a:rPr>
              <a:t>L = Student is married and tax return filing status is Head of Household – IRS DRT </a:t>
            </a:r>
            <a:r>
              <a:rPr lang="en-US" altLang="en-US" sz="1600" dirty="0" smtClean="0">
                <a:latin typeface="+mj-lt"/>
                <a:cs typeface="Arial" charset="0"/>
              </a:rPr>
              <a:t>was</a:t>
            </a:r>
            <a:br>
              <a:rPr lang="en-US" altLang="en-US" sz="1600" dirty="0" smtClean="0">
                <a:latin typeface="+mj-lt"/>
                <a:cs typeface="Arial" charset="0"/>
              </a:rPr>
            </a:br>
            <a:r>
              <a:rPr lang="en-US" altLang="en-US" sz="1600" dirty="0" smtClean="0">
                <a:latin typeface="+mj-lt"/>
                <a:cs typeface="Arial" charset="0"/>
              </a:rPr>
              <a:t>      not </a:t>
            </a:r>
            <a:r>
              <a:rPr lang="en-US" altLang="en-US" sz="1600" dirty="0">
                <a:latin typeface="+mj-lt"/>
                <a:cs typeface="Arial" charset="0"/>
              </a:rPr>
              <a:t>displayed</a:t>
            </a:r>
          </a:p>
          <a:p>
            <a:pPr>
              <a:lnSpc>
                <a:spcPct val="80000"/>
              </a:lnSpc>
            </a:pPr>
            <a:r>
              <a:rPr lang="en-US" altLang="en-US" sz="1600" dirty="0">
                <a:latin typeface="+mj-lt"/>
                <a:cs typeface="Arial" charset="0"/>
              </a:rPr>
              <a:t>M = Conflict between the student’s marital status and tax return filing status – IRS </a:t>
            </a:r>
            <a:r>
              <a:rPr lang="en-US" altLang="en-US" sz="1600" dirty="0" smtClean="0">
                <a:latin typeface="+mj-lt"/>
                <a:cs typeface="Arial" charset="0"/>
              </a:rPr>
              <a:t/>
            </a:r>
            <a:br>
              <a:rPr lang="en-US" altLang="en-US" sz="1600" dirty="0" smtClean="0">
                <a:latin typeface="+mj-lt"/>
                <a:cs typeface="Arial" charset="0"/>
              </a:rPr>
            </a:br>
            <a:r>
              <a:rPr lang="en-US" altLang="en-US" sz="1600" dirty="0" smtClean="0">
                <a:latin typeface="+mj-lt"/>
                <a:cs typeface="Arial" charset="0"/>
              </a:rPr>
              <a:t>       DRT </a:t>
            </a:r>
            <a:r>
              <a:rPr lang="en-US" altLang="en-US" sz="1600" dirty="0">
                <a:latin typeface="+mj-lt"/>
                <a:cs typeface="Arial" charset="0"/>
              </a:rPr>
              <a:t>was not displayed</a:t>
            </a:r>
          </a:p>
          <a:p>
            <a:endParaRPr lang="en-US" dirty="0">
              <a:latin typeface="+mj-lt"/>
            </a:endParaRPr>
          </a:p>
        </p:txBody>
      </p:sp>
    </p:spTree>
    <p:extLst>
      <p:ext uri="{BB962C8B-B14F-4D97-AF65-F5344CB8AC3E}">
        <p14:creationId xmlns:p14="http://schemas.microsoft.com/office/powerpoint/2010/main" val="215037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IRS Tax Return Transcript</a:t>
            </a:r>
            <a:br>
              <a:rPr lang="en-US" dirty="0">
                <a:latin typeface="+mj-lt"/>
              </a:rPr>
            </a:br>
            <a:r>
              <a:rPr lang="en-US" sz="2200" dirty="0">
                <a:latin typeface="+mj-lt"/>
              </a:rPr>
              <a:t>via </a:t>
            </a:r>
            <a:r>
              <a:rPr lang="en-US" sz="2400" dirty="0" smtClean="0">
                <a:latin typeface="+mj-lt"/>
                <a:hlinkClick r:id="rId2"/>
              </a:rPr>
              <a:t>www.irs.gov/Individuals/Get-Transcript</a:t>
            </a:r>
            <a:endParaRPr lang="en-US" dirty="0">
              <a:latin typeface="+mj-lt"/>
            </a:endParaRPr>
          </a:p>
        </p:txBody>
      </p:sp>
      <p:sp>
        <p:nvSpPr>
          <p:cNvPr id="3" name="Content Placeholder 2"/>
          <p:cNvSpPr>
            <a:spLocks noGrp="1"/>
          </p:cNvSpPr>
          <p:nvPr>
            <p:ph idx="1"/>
          </p:nvPr>
        </p:nvSpPr>
        <p:spPr/>
        <p:txBody>
          <a:bodyPr/>
          <a:lstStyle/>
          <a:p>
            <a:pPr lvl="0"/>
            <a:r>
              <a:rPr lang="en-US" dirty="0">
                <a:latin typeface="+mj-lt"/>
              </a:rPr>
              <a:t>Click on Get Transcript Online</a:t>
            </a:r>
          </a:p>
          <a:p>
            <a:pPr lvl="0"/>
            <a:r>
              <a:rPr lang="en-US" dirty="0">
                <a:latin typeface="+mj-lt"/>
              </a:rPr>
              <a:t>Create an Account with the IRS (if you already have one, skip this step)</a:t>
            </a:r>
          </a:p>
          <a:p>
            <a:pPr lvl="0"/>
            <a:r>
              <a:rPr lang="en-US" dirty="0">
                <a:latin typeface="+mj-lt"/>
              </a:rPr>
              <a:t>Once an account has been created, log in</a:t>
            </a:r>
          </a:p>
          <a:p>
            <a:pPr lvl="0"/>
            <a:r>
              <a:rPr lang="en-US" dirty="0">
                <a:latin typeface="+mj-lt"/>
              </a:rPr>
              <a:t>Indicate the reason for requesting the transcript is “Higher Education/Student Aid”</a:t>
            </a:r>
          </a:p>
          <a:p>
            <a:pPr lvl="0"/>
            <a:r>
              <a:rPr lang="en-US" dirty="0">
                <a:latin typeface="+mj-lt"/>
              </a:rPr>
              <a:t>The Return Transcript will be boxed and highlighted – select year “</a:t>
            </a:r>
            <a:r>
              <a:rPr lang="en-US" dirty="0" smtClean="0">
                <a:latin typeface="+mj-lt"/>
              </a:rPr>
              <a:t>2014”</a:t>
            </a:r>
            <a:endParaRPr lang="en-US" dirty="0">
              <a:latin typeface="+mj-lt"/>
            </a:endParaRPr>
          </a:p>
          <a:p>
            <a:pPr lvl="0"/>
            <a:r>
              <a:rPr lang="en-US" dirty="0">
                <a:latin typeface="+mj-lt"/>
              </a:rPr>
              <a:t>Be sure to disable the pop-up blocker in order to receive the PDF version of your Tax Return Transcript</a:t>
            </a:r>
          </a:p>
          <a:p>
            <a:endParaRPr lang="en-US" dirty="0">
              <a:latin typeface="+mj-lt"/>
            </a:endParaRPr>
          </a:p>
        </p:txBody>
      </p:sp>
    </p:spTree>
    <p:extLst>
      <p:ext uri="{BB962C8B-B14F-4D97-AF65-F5344CB8AC3E}">
        <p14:creationId xmlns:p14="http://schemas.microsoft.com/office/powerpoint/2010/main" val="355317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latin typeface="+mj-lt"/>
              </a:rPr>
              <a:t>Get Transcript</a:t>
            </a:r>
            <a:endParaRPr lang="en-US" dirty="0">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1178051242"/>
              </p:ext>
            </p:extLst>
          </p:nvPr>
        </p:nvGraphicFramePr>
        <p:xfrm>
          <a:off x="533400" y="3429000"/>
          <a:ext cx="7429500" cy="2803906"/>
        </p:xfrm>
        <a:graphic>
          <a:graphicData uri="http://schemas.openxmlformats.org/drawingml/2006/table">
            <a:tbl>
              <a:tblPr firstRow="1" firstCol="1" bandRow="1">
                <a:tableStyleId>{5C22544A-7EE6-4342-B048-85BDC9FD1C3A}</a:tableStyleId>
              </a:tblPr>
              <a:tblGrid>
                <a:gridCol w="3616960"/>
                <a:gridCol w="195580"/>
                <a:gridCol w="3616960"/>
              </a:tblGrid>
              <a:tr h="2757869">
                <a:tc>
                  <a:txBody>
                    <a:bodyPr/>
                    <a:lstStyle/>
                    <a:p>
                      <a:pPr marL="0" marR="0" algn="ctr">
                        <a:lnSpc>
                          <a:spcPct val="115000"/>
                        </a:lnSpc>
                        <a:spcBef>
                          <a:spcPts val="0"/>
                        </a:spcBef>
                        <a:spcAft>
                          <a:spcPts val="1000"/>
                        </a:spcAft>
                      </a:pPr>
                      <a:r>
                        <a:rPr lang="en-US" sz="1200" dirty="0">
                          <a:solidFill>
                            <a:schemeClr val="tx1"/>
                          </a:solidFill>
                          <a:effectLst/>
                        </a:rPr>
                        <a:t> </a:t>
                      </a:r>
                      <a:br>
                        <a:rPr lang="en-US" sz="1200" dirty="0">
                          <a:solidFill>
                            <a:schemeClr val="tx1"/>
                          </a:solidFill>
                          <a:effectLst/>
                        </a:rPr>
                      </a:br>
                      <a:endParaRPr lang="en-US" sz="1200" dirty="0" smtClean="0">
                        <a:solidFill>
                          <a:schemeClr val="tx1"/>
                        </a:solidFill>
                        <a:effectLst/>
                      </a:endParaRPr>
                    </a:p>
                    <a:p>
                      <a:pPr marL="0" marR="0" algn="ctr">
                        <a:lnSpc>
                          <a:spcPct val="115000"/>
                        </a:lnSpc>
                        <a:spcBef>
                          <a:spcPts val="0"/>
                        </a:spcBef>
                        <a:spcAft>
                          <a:spcPts val="1000"/>
                        </a:spcAft>
                      </a:pPr>
                      <a:endParaRPr lang="en-US" sz="1100" dirty="0">
                        <a:solidFill>
                          <a:schemeClr val="tx1"/>
                        </a:solidFill>
                        <a:effectLst/>
                      </a:endParaRPr>
                    </a:p>
                    <a:p>
                      <a:pPr marL="342900" marR="0" lvl="0" indent="-342900" algn="l">
                        <a:lnSpc>
                          <a:spcPct val="115000"/>
                        </a:lnSpc>
                        <a:spcBef>
                          <a:spcPts val="0"/>
                        </a:spcBef>
                        <a:spcAft>
                          <a:spcPts val="1000"/>
                        </a:spcAft>
                        <a:buSzPts val="1000"/>
                        <a:buFont typeface="Symbol"/>
                        <a:buChar char=""/>
                        <a:tabLst>
                          <a:tab pos="457200" algn="l"/>
                        </a:tabLst>
                      </a:pPr>
                      <a:r>
                        <a:rPr lang="en-US" sz="1200" dirty="0">
                          <a:solidFill>
                            <a:schemeClr val="tx1"/>
                          </a:solidFill>
                          <a:effectLst/>
                        </a:rPr>
                        <a:t>View and print your transcript immediately.</a:t>
                      </a:r>
                      <a:endParaRPr lang="en-US" sz="1100" dirty="0">
                        <a:solidFill>
                          <a:schemeClr val="tx1"/>
                        </a:solidFill>
                        <a:effectLst/>
                      </a:endParaRPr>
                    </a:p>
                    <a:p>
                      <a:pPr marL="342900" marR="0" lvl="0" indent="-342900" algn="l">
                        <a:lnSpc>
                          <a:spcPct val="115000"/>
                        </a:lnSpc>
                        <a:spcBef>
                          <a:spcPts val="0"/>
                        </a:spcBef>
                        <a:spcAft>
                          <a:spcPts val="1000"/>
                        </a:spcAft>
                        <a:buSzPts val="1000"/>
                        <a:buFont typeface="Symbol"/>
                        <a:buChar char=""/>
                        <a:tabLst>
                          <a:tab pos="457200" algn="l"/>
                        </a:tabLst>
                      </a:pPr>
                      <a:r>
                        <a:rPr lang="en-US" sz="1200" dirty="0">
                          <a:solidFill>
                            <a:schemeClr val="tx1"/>
                          </a:solidFill>
                          <a:effectLst/>
                        </a:rPr>
                        <a:t>Choose among </a:t>
                      </a:r>
                      <a:r>
                        <a:rPr lang="en-US" sz="1200" dirty="0">
                          <a:solidFill>
                            <a:schemeClr val="tx1"/>
                          </a:solidFill>
                          <a:effectLst/>
                          <a:hlinkClick r:id="rId2"/>
                        </a:rPr>
                        <a:t>Tax Return</a:t>
                      </a:r>
                      <a:r>
                        <a:rPr lang="en-US" sz="1200" dirty="0">
                          <a:solidFill>
                            <a:schemeClr val="tx1"/>
                          </a:solidFill>
                          <a:effectLst/>
                        </a:rPr>
                        <a:t>, </a:t>
                      </a:r>
                      <a:r>
                        <a:rPr lang="en-US" sz="1200" dirty="0">
                          <a:solidFill>
                            <a:schemeClr val="tx1"/>
                          </a:solidFill>
                          <a:effectLst/>
                          <a:hlinkClick r:id="rId3"/>
                        </a:rPr>
                        <a:t>Tax Account</a:t>
                      </a:r>
                      <a:r>
                        <a:rPr lang="en-US" sz="1200" dirty="0">
                          <a:solidFill>
                            <a:schemeClr val="tx1"/>
                          </a:solidFill>
                          <a:effectLst/>
                        </a:rPr>
                        <a:t>, </a:t>
                      </a:r>
                      <a:r>
                        <a:rPr lang="en-US" sz="1200" dirty="0">
                          <a:solidFill>
                            <a:schemeClr val="tx1"/>
                          </a:solidFill>
                          <a:effectLst/>
                          <a:hlinkClick r:id="rId4"/>
                        </a:rPr>
                        <a:t>Record of Account</a:t>
                      </a:r>
                      <a:r>
                        <a:rPr lang="en-US" sz="1200" dirty="0">
                          <a:solidFill>
                            <a:schemeClr val="tx1"/>
                          </a:solidFill>
                          <a:effectLst/>
                        </a:rPr>
                        <a:t>, or </a:t>
                      </a:r>
                      <a:r>
                        <a:rPr lang="en-US" sz="1200" dirty="0">
                          <a:solidFill>
                            <a:schemeClr val="tx1"/>
                          </a:solidFill>
                          <a:effectLst/>
                          <a:hlinkClick r:id="rId5"/>
                        </a:rPr>
                        <a:t>Wage and Income</a:t>
                      </a:r>
                      <a:r>
                        <a:rPr lang="en-US" sz="1200" dirty="0">
                          <a:solidFill>
                            <a:schemeClr val="tx1"/>
                          </a:solidFill>
                          <a:effectLst/>
                        </a:rPr>
                        <a:t> transcripts or a </a:t>
                      </a:r>
                      <a:r>
                        <a:rPr lang="en-US" sz="1200" dirty="0">
                          <a:solidFill>
                            <a:schemeClr val="tx1"/>
                          </a:solidFill>
                          <a:effectLst/>
                          <a:hlinkClick r:id="rId6"/>
                        </a:rPr>
                        <a:t>Verification of </a:t>
                      </a:r>
                      <a:r>
                        <a:rPr lang="en-US" sz="1200" dirty="0" err="1">
                          <a:solidFill>
                            <a:schemeClr val="tx1"/>
                          </a:solidFill>
                          <a:effectLst/>
                          <a:hlinkClick r:id="rId6"/>
                        </a:rPr>
                        <a:t>Nonfiling</a:t>
                      </a:r>
                      <a:r>
                        <a:rPr lang="en-US" sz="1200" dirty="0">
                          <a:solidFill>
                            <a:schemeClr val="tx1"/>
                          </a:solidFill>
                          <a:effectLst/>
                          <a:hlinkClick r:id="rId6"/>
                        </a:rPr>
                        <a:t> Letter</a:t>
                      </a:r>
                      <a:r>
                        <a:rPr lang="en-US" sz="1200" dirty="0">
                          <a:solidFill>
                            <a:schemeClr val="tx1"/>
                          </a:solidFill>
                          <a:effectLst/>
                        </a:rPr>
                        <a:t>.</a:t>
                      </a:r>
                      <a:endParaRPr lang="en-US" sz="1100" dirty="0">
                        <a:solidFill>
                          <a:schemeClr val="tx1"/>
                        </a:solidFill>
                        <a:effectLst/>
                      </a:endParaRPr>
                    </a:p>
                    <a:p>
                      <a:pPr marL="342900" marR="0" lvl="0" indent="-342900" algn="l">
                        <a:lnSpc>
                          <a:spcPct val="115000"/>
                        </a:lnSpc>
                        <a:spcBef>
                          <a:spcPts val="0"/>
                        </a:spcBef>
                        <a:spcAft>
                          <a:spcPts val="1000"/>
                        </a:spcAft>
                        <a:buSzPts val="1000"/>
                        <a:buFont typeface="Symbol"/>
                        <a:buChar char=""/>
                        <a:tabLst>
                          <a:tab pos="457200" algn="l"/>
                        </a:tabLst>
                      </a:pPr>
                      <a:r>
                        <a:rPr lang="en-US" sz="1200" dirty="0">
                          <a:solidFill>
                            <a:schemeClr val="tx1"/>
                          </a:solidFill>
                          <a:effectLst/>
                        </a:rPr>
                        <a:t>Need help? </a:t>
                      </a:r>
                      <a:r>
                        <a:rPr lang="en-US" sz="1200" dirty="0">
                          <a:solidFill>
                            <a:schemeClr val="tx1"/>
                          </a:solidFill>
                          <a:effectLst/>
                          <a:hlinkClick r:id="rId7"/>
                        </a:rPr>
                        <a:t>More information about Get Transcript Online</a:t>
                      </a:r>
                      <a:r>
                        <a:rPr lang="en-US" sz="1200" dirty="0">
                          <a:solidFill>
                            <a:schemeClr val="tx1"/>
                          </a:solidFill>
                          <a:effectLst/>
                        </a:rPr>
                        <a:t>.</a:t>
                      </a:r>
                      <a:br>
                        <a:rPr lang="en-US" sz="1200" dirty="0">
                          <a:solidFill>
                            <a:schemeClr val="tx1"/>
                          </a:solidFill>
                          <a:effectLst/>
                        </a:rPr>
                      </a:br>
                      <a:r>
                        <a:rPr lang="en-US" sz="1200" dirty="0">
                          <a:solidFill>
                            <a:schemeClr val="tx1"/>
                          </a:solidFill>
                          <a:effectLst/>
                        </a:rPr>
                        <a:t> </a:t>
                      </a:r>
                      <a:endParaRPr lang="en-US" sz="1100" dirty="0">
                        <a:solidFill>
                          <a:schemeClr val="tx1"/>
                        </a:solidFill>
                        <a:effectLst/>
                        <a:latin typeface="Calibri"/>
                        <a:ea typeface="Calibri"/>
                        <a:cs typeface="Times New Roman"/>
                      </a:endParaRPr>
                    </a:p>
                  </a:txBody>
                  <a:tcPr marL="0" marR="0" marT="0" marB="0">
                    <a:solidFill>
                      <a:schemeClr val="accent2">
                        <a:lumMod val="60000"/>
                        <a:lumOff val="40000"/>
                      </a:schemeClr>
                    </a:solidFill>
                  </a:tcPr>
                </a:tc>
                <a:tc>
                  <a:txBody>
                    <a:bodyPr/>
                    <a:lstStyle/>
                    <a:p>
                      <a:pPr marL="0" marR="0" algn="l">
                        <a:lnSpc>
                          <a:spcPct val="115000"/>
                        </a:lnSpc>
                        <a:spcBef>
                          <a:spcPts val="0"/>
                        </a:spcBef>
                        <a:spcAft>
                          <a:spcPts val="0"/>
                        </a:spcAft>
                      </a:pPr>
                      <a:r>
                        <a:rPr lang="en-US" sz="1200" dirty="0">
                          <a:solidFill>
                            <a:schemeClr val="tx1"/>
                          </a:solidFill>
                          <a:effectLst/>
                        </a:rPr>
                        <a:t> </a:t>
                      </a:r>
                      <a:endParaRPr lang="en-US" sz="1100" dirty="0">
                        <a:solidFill>
                          <a:schemeClr val="tx1"/>
                        </a:solidFill>
                        <a:effectLst/>
                        <a:latin typeface="Calibri"/>
                        <a:ea typeface="Calibri"/>
                        <a:cs typeface="Times New Roman"/>
                      </a:endParaRPr>
                    </a:p>
                  </a:txBody>
                  <a:tcPr marL="0" marR="0" marT="0" marB="0">
                    <a:solidFill>
                      <a:schemeClr val="bg1"/>
                    </a:solidFill>
                  </a:tcPr>
                </a:tc>
                <a:tc>
                  <a:txBody>
                    <a:bodyPr/>
                    <a:lstStyle/>
                    <a:p>
                      <a:pPr marL="0" marR="0" algn="ctr">
                        <a:lnSpc>
                          <a:spcPct val="115000"/>
                        </a:lnSpc>
                        <a:spcBef>
                          <a:spcPts val="0"/>
                        </a:spcBef>
                        <a:spcAft>
                          <a:spcPts val="1000"/>
                        </a:spcAft>
                      </a:pPr>
                      <a:r>
                        <a:rPr lang="en-US" sz="1200" dirty="0">
                          <a:solidFill>
                            <a:schemeClr val="tx1"/>
                          </a:solidFill>
                          <a:effectLst/>
                        </a:rPr>
                        <a:t> </a:t>
                      </a:r>
                      <a:br>
                        <a:rPr lang="en-US" sz="1200" dirty="0">
                          <a:solidFill>
                            <a:schemeClr val="tx1"/>
                          </a:solidFill>
                          <a:effectLst/>
                        </a:rPr>
                      </a:br>
                      <a:endParaRPr lang="en-US" sz="1200" dirty="0" smtClean="0">
                        <a:solidFill>
                          <a:schemeClr val="tx1"/>
                        </a:solidFill>
                        <a:effectLst/>
                      </a:endParaRPr>
                    </a:p>
                    <a:p>
                      <a:pPr marL="0" marR="0" algn="ctr">
                        <a:lnSpc>
                          <a:spcPct val="115000"/>
                        </a:lnSpc>
                        <a:spcBef>
                          <a:spcPts val="0"/>
                        </a:spcBef>
                        <a:spcAft>
                          <a:spcPts val="1000"/>
                        </a:spcAft>
                      </a:pPr>
                      <a:endParaRPr lang="en-US" sz="1100" dirty="0">
                        <a:solidFill>
                          <a:schemeClr val="tx1"/>
                        </a:solidFill>
                        <a:effectLst/>
                      </a:endParaRPr>
                    </a:p>
                    <a:p>
                      <a:pPr marL="342900" marR="0" lvl="0" indent="-342900" algn="l">
                        <a:lnSpc>
                          <a:spcPct val="115000"/>
                        </a:lnSpc>
                        <a:spcBef>
                          <a:spcPts val="0"/>
                        </a:spcBef>
                        <a:spcAft>
                          <a:spcPts val="1000"/>
                        </a:spcAft>
                        <a:buSzPts val="1000"/>
                        <a:buFont typeface="Symbol"/>
                        <a:buChar char=""/>
                        <a:tabLst>
                          <a:tab pos="457200" algn="l"/>
                        </a:tabLst>
                      </a:pPr>
                      <a:r>
                        <a:rPr lang="en-US" sz="1200" dirty="0">
                          <a:solidFill>
                            <a:schemeClr val="tx1"/>
                          </a:solidFill>
                          <a:effectLst/>
                        </a:rPr>
                        <a:t>Transcripts arrive in 5 to 10 business days.</a:t>
                      </a:r>
                      <a:endParaRPr lang="en-US" sz="1100" dirty="0">
                        <a:solidFill>
                          <a:schemeClr val="tx1"/>
                        </a:solidFill>
                        <a:effectLst/>
                      </a:endParaRPr>
                    </a:p>
                    <a:p>
                      <a:pPr marL="342900" marR="0" lvl="0" indent="-342900" algn="l">
                        <a:lnSpc>
                          <a:spcPct val="115000"/>
                        </a:lnSpc>
                        <a:spcBef>
                          <a:spcPts val="0"/>
                        </a:spcBef>
                        <a:spcAft>
                          <a:spcPts val="1000"/>
                        </a:spcAft>
                        <a:buSzPts val="1000"/>
                        <a:buFont typeface="Symbol"/>
                        <a:buChar char=""/>
                        <a:tabLst>
                          <a:tab pos="457200" algn="l"/>
                        </a:tabLst>
                      </a:pPr>
                      <a:r>
                        <a:rPr lang="en-US" sz="1200" dirty="0">
                          <a:solidFill>
                            <a:schemeClr val="tx1"/>
                          </a:solidFill>
                          <a:effectLst/>
                        </a:rPr>
                        <a:t>Choose from either a </a:t>
                      </a:r>
                      <a:r>
                        <a:rPr lang="en-US" sz="1200" dirty="0">
                          <a:solidFill>
                            <a:schemeClr val="tx1"/>
                          </a:solidFill>
                          <a:effectLst/>
                          <a:hlinkClick r:id="rId2"/>
                        </a:rPr>
                        <a:t>Tax Return</a:t>
                      </a:r>
                      <a:r>
                        <a:rPr lang="en-US" sz="1200" dirty="0">
                          <a:solidFill>
                            <a:schemeClr val="tx1"/>
                          </a:solidFill>
                          <a:effectLst/>
                        </a:rPr>
                        <a:t> or </a:t>
                      </a:r>
                      <a:r>
                        <a:rPr lang="en-US" sz="1200" dirty="0">
                          <a:solidFill>
                            <a:schemeClr val="tx1"/>
                          </a:solidFill>
                          <a:effectLst/>
                          <a:hlinkClick r:id="rId3"/>
                        </a:rPr>
                        <a:t>Tax Account</a:t>
                      </a:r>
                      <a:r>
                        <a:rPr lang="en-US" sz="1200" dirty="0">
                          <a:solidFill>
                            <a:schemeClr val="tx1"/>
                          </a:solidFill>
                          <a:effectLst/>
                        </a:rPr>
                        <a:t>.</a:t>
                      </a:r>
                      <a:endParaRPr lang="en-US" sz="1100" dirty="0">
                        <a:solidFill>
                          <a:schemeClr val="tx1"/>
                        </a:solidFill>
                        <a:effectLst/>
                      </a:endParaRPr>
                    </a:p>
                    <a:p>
                      <a:pPr marL="342900" marR="0" lvl="0" indent="-342900" algn="l">
                        <a:lnSpc>
                          <a:spcPct val="115000"/>
                        </a:lnSpc>
                        <a:spcBef>
                          <a:spcPts val="0"/>
                        </a:spcBef>
                        <a:spcAft>
                          <a:spcPts val="1000"/>
                        </a:spcAft>
                        <a:buSzPts val="1000"/>
                        <a:buFont typeface="Symbol"/>
                        <a:buChar char=""/>
                        <a:tabLst>
                          <a:tab pos="457200" algn="l"/>
                        </a:tabLst>
                      </a:pPr>
                      <a:r>
                        <a:rPr lang="en-US" sz="1200" dirty="0">
                          <a:solidFill>
                            <a:schemeClr val="tx1"/>
                          </a:solidFill>
                          <a:effectLst/>
                        </a:rPr>
                        <a:t>Transcript by Mail is available </a:t>
                      </a:r>
                      <a:r>
                        <a:rPr lang="en-US" sz="1200" dirty="0">
                          <a:solidFill>
                            <a:schemeClr val="tx1"/>
                          </a:solidFill>
                          <a:effectLst/>
                          <a:hlinkClick r:id="rId8"/>
                        </a:rPr>
                        <a:t>en </a:t>
                      </a:r>
                      <a:r>
                        <a:rPr lang="en-US" sz="1200" dirty="0" err="1">
                          <a:solidFill>
                            <a:schemeClr val="tx1"/>
                          </a:solidFill>
                          <a:effectLst/>
                          <a:hlinkClick r:id="rId8"/>
                        </a:rPr>
                        <a:t>Español</a:t>
                      </a:r>
                      <a:r>
                        <a:rPr lang="en-US" sz="1200" dirty="0">
                          <a:solidFill>
                            <a:schemeClr val="tx1"/>
                          </a:solidFill>
                          <a:effectLst/>
                        </a:rPr>
                        <a:t>.</a:t>
                      </a:r>
                      <a:endParaRPr lang="en-US" sz="1100" dirty="0">
                        <a:solidFill>
                          <a:schemeClr val="tx1"/>
                        </a:solidFill>
                        <a:effectLst/>
                        <a:latin typeface="Calibri"/>
                        <a:ea typeface="Calibri"/>
                        <a:cs typeface="Times New Roman"/>
                      </a:endParaRPr>
                    </a:p>
                  </a:txBody>
                  <a:tcPr marL="0" marR="0" marT="0" marB="0">
                    <a:solidFill>
                      <a:schemeClr val="accent2">
                        <a:lumMod val="60000"/>
                        <a:lumOff val="40000"/>
                      </a:schemeClr>
                    </a:solidFill>
                  </a:tcPr>
                </a:tc>
              </a:tr>
            </a:tbl>
          </a:graphicData>
        </a:graphic>
      </p:graphicFrame>
      <p:pic>
        <p:nvPicPr>
          <p:cNvPr id="1028" name="Picture 1" descr="Get Transcript Online button">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61730" y="3581401"/>
            <a:ext cx="1676400" cy="5429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2" descr="Get Transcript by Mail button">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23643" y="3581400"/>
            <a:ext cx="1676400" cy="542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33400" y="1143000"/>
            <a:ext cx="7391400" cy="2069797"/>
          </a:xfrm>
          <a:prstGeom prst="rect">
            <a:avLst/>
          </a:prstGeom>
        </p:spPr>
        <p:txBody>
          <a:bodyPr wrap="square">
            <a:spAutoFit/>
          </a:bodyPr>
          <a:lstStyle/>
          <a:p>
            <a:r>
              <a:rPr lang="en-US" dirty="0" smtClean="0">
                <a:hlinkClick r:id="rId13"/>
              </a:rPr>
              <a:t>www.irs.gov/Individuals/Get-Transcript</a:t>
            </a:r>
            <a:endParaRPr lang="en-US" dirty="0" smtClean="0"/>
          </a:p>
          <a:p>
            <a:endParaRPr lang="en-US" sz="1200" b="1" dirty="0" smtClean="0"/>
          </a:p>
          <a:p>
            <a:r>
              <a:rPr lang="en-US" sz="1600" b="1" dirty="0" smtClean="0"/>
              <a:t>Get Transcript</a:t>
            </a:r>
            <a:br>
              <a:rPr lang="en-US" sz="1600" b="1" dirty="0" smtClean="0"/>
            </a:br>
            <a:endParaRPr lang="en-US" sz="1050" b="1" dirty="0"/>
          </a:p>
          <a:p>
            <a:r>
              <a:rPr lang="en-US" sz="1200" dirty="0"/>
              <a:t>Get a record of your past tax returns, also referred to as transcripts. IRS transcripts are often used to validate income and tax filing status for mortgage applications, student and small business loan applications, and during tax preparation.</a:t>
            </a:r>
          </a:p>
          <a:p>
            <a:r>
              <a:rPr lang="en-US" sz="1200" dirty="0" smtClean="0"/>
              <a:t/>
            </a:r>
            <a:br>
              <a:rPr lang="en-US" sz="1200" dirty="0" smtClean="0"/>
            </a:br>
            <a:r>
              <a:rPr lang="en-US" sz="1200" dirty="0" smtClean="0"/>
              <a:t>You </a:t>
            </a:r>
            <a:r>
              <a:rPr lang="en-US" sz="1200" dirty="0"/>
              <a:t>can download and print your transcript immediately, or request the transcript be mailed to your address on record.</a:t>
            </a:r>
          </a:p>
        </p:txBody>
      </p:sp>
    </p:spTree>
    <p:extLst>
      <p:ext uri="{BB962C8B-B14F-4D97-AF65-F5344CB8AC3E}">
        <p14:creationId xmlns:p14="http://schemas.microsoft.com/office/powerpoint/2010/main" val="17264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IRS Tax Return </a:t>
            </a:r>
            <a:r>
              <a:rPr lang="en-US" dirty="0" smtClean="0">
                <a:latin typeface="+mj-lt"/>
              </a:rPr>
              <a:t>Transcript</a:t>
            </a:r>
            <a:r>
              <a:rPr lang="en-US" dirty="0">
                <a:latin typeface="+mj-lt"/>
              </a:rPr>
              <a:t/>
            </a:r>
            <a:br>
              <a:rPr lang="en-US" dirty="0">
                <a:latin typeface="+mj-lt"/>
              </a:rPr>
            </a:br>
            <a:r>
              <a:rPr lang="en-US" sz="2200" dirty="0">
                <a:latin typeface="+mj-lt"/>
              </a:rPr>
              <a:t>via </a:t>
            </a:r>
            <a:r>
              <a:rPr lang="en-US" sz="2400" dirty="0" smtClean="0">
                <a:latin typeface="+mj-lt"/>
                <a:hlinkClick r:id="rId2"/>
              </a:rPr>
              <a:t>www.irs.gov/Individuals/Get-Transcript</a:t>
            </a:r>
            <a:endParaRPr lang="en-US" dirty="0">
              <a:latin typeface="+mj-lt"/>
            </a:endParaRPr>
          </a:p>
        </p:txBody>
      </p:sp>
      <p:sp>
        <p:nvSpPr>
          <p:cNvPr id="3" name="Content Placeholder 2"/>
          <p:cNvSpPr>
            <a:spLocks noGrp="1"/>
          </p:cNvSpPr>
          <p:nvPr>
            <p:ph idx="1"/>
          </p:nvPr>
        </p:nvSpPr>
        <p:spPr>
          <a:xfrm>
            <a:off x="990600" y="1905000"/>
            <a:ext cx="7132320" cy="4343400"/>
          </a:xfrm>
        </p:spPr>
        <p:txBody>
          <a:bodyPr/>
          <a:lstStyle/>
          <a:p>
            <a:pPr lvl="0"/>
            <a:r>
              <a:rPr lang="en-US" dirty="0">
                <a:latin typeface="+mj-lt"/>
              </a:rPr>
              <a:t>Go to </a:t>
            </a:r>
            <a:r>
              <a:rPr lang="en-US" dirty="0">
                <a:latin typeface="+mj-lt"/>
                <a:hlinkClick r:id="rId2"/>
              </a:rPr>
              <a:t>http://www.irs.gov/Individuals/Get-Transcript</a:t>
            </a:r>
            <a:endParaRPr lang="en-US" dirty="0">
              <a:latin typeface="+mj-lt"/>
            </a:endParaRPr>
          </a:p>
          <a:p>
            <a:pPr lvl="0"/>
            <a:r>
              <a:rPr lang="en-US" dirty="0">
                <a:latin typeface="+mj-lt"/>
              </a:rPr>
              <a:t>Click on Get Transcript by Mail </a:t>
            </a:r>
          </a:p>
          <a:p>
            <a:pPr lvl="0"/>
            <a:r>
              <a:rPr lang="en-US" dirty="0">
                <a:latin typeface="+mj-lt"/>
              </a:rPr>
              <a:t>Enter your SSN, Date of Birth, Street Address, and Zip Code</a:t>
            </a:r>
          </a:p>
          <a:p>
            <a:pPr lvl="0"/>
            <a:r>
              <a:rPr lang="en-US" dirty="0">
                <a:latin typeface="+mj-lt"/>
              </a:rPr>
              <a:t>Click Continue</a:t>
            </a:r>
          </a:p>
          <a:p>
            <a:pPr lvl="0"/>
            <a:r>
              <a:rPr lang="en-US" dirty="0">
                <a:latin typeface="+mj-lt"/>
              </a:rPr>
              <a:t>Select Return Transcript for Tax Year (i.e. </a:t>
            </a:r>
            <a:r>
              <a:rPr lang="en-US" dirty="0" smtClean="0">
                <a:latin typeface="+mj-lt"/>
              </a:rPr>
              <a:t>2014)</a:t>
            </a:r>
            <a:endParaRPr lang="en-US" dirty="0">
              <a:latin typeface="+mj-lt"/>
            </a:endParaRPr>
          </a:p>
          <a:p>
            <a:pPr lvl="0"/>
            <a:r>
              <a:rPr lang="en-US" dirty="0">
                <a:latin typeface="+mj-lt"/>
              </a:rPr>
              <a:t>Click Continue</a:t>
            </a:r>
          </a:p>
          <a:p>
            <a:endParaRPr lang="en-US" dirty="0">
              <a:latin typeface="+mj-lt"/>
            </a:endParaRPr>
          </a:p>
        </p:txBody>
      </p:sp>
    </p:spTree>
    <p:extLst>
      <p:ext uri="{BB962C8B-B14F-4D97-AF65-F5344CB8AC3E}">
        <p14:creationId xmlns:p14="http://schemas.microsoft.com/office/powerpoint/2010/main" val="333985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a:bodyPr>
          <a:lstStyle/>
          <a:p>
            <a:r>
              <a:rPr lang="en-US" dirty="0" smtClean="0">
                <a:latin typeface="+mj-lt"/>
              </a:rPr>
              <a:t>IRS Tax Return Transcript</a:t>
            </a:r>
            <a:endParaRPr lang="en-US" dirty="0">
              <a:latin typeface="+mj-lt"/>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066800"/>
            <a:ext cx="4615646" cy="5540683"/>
          </a:xfrm>
        </p:spPr>
      </p:pic>
      <p:sp>
        <p:nvSpPr>
          <p:cNvPr id="4" name="AutoShape 2" descr="data:image/jpeg;base64,/9j/4AAQSkZJRgABAQAAAQABAAD/2wCEAAkGBxETEhUUEhMWFRUXFhMYFxcYFhkXGxcXGxkWGBkYGB4cHyglGBomGxgYITIhJyorLi4uGh8/ODMuNyktLi4BCgoKDg0OGhAQGjglHxwrNy8sLCw3LDQsMCsrKywsNywsLCs0LissLCw3LCwsLCwsLCs3LCw3OCw3MSs3LC43LP/AABEIAPYAzQMBIgACEQEDEQH/xAAcAAEAAgIDAQAAAAAAAAAAAAAABAUBAwIGCAf/xABIEAABAwIDBQQGCAIIBAcAAAABAAIRAyEEEjEFEyJBUTJhcZEUI1OBk9IXM0JSYpKhsQYkFTRDcoLB0fAHFuHxNVRjc6Kzwv/EABgBAQADAQAAAAAAAAAAAAAAAAABAgME/8QAJBEBAAAGAQMFAQAAAAAAAAAAAAECAxMUYVERYqEEEiExQUL/2gAMAwEAAhEDEQA/APr/APEG3KGDomviHFtMFoJDS4y4wLC+q6r9LuyPbVPgVflW7/jDSD9nFpmHV8K0xEwarBaSB5keIXSaWwMOKz6b8NSFMOe1oimbAMEkQagdmbUEvMDduuC8TvTkkjL1mUmjGEfh3D6Xtke2qfAq/Kn0vbI9tU+BV+VfEBsZjmViJG7xFZueC71dOlWqkRzdFIRfndc6n8KvBPrOy5zXHdPIBFWvSHZnhO4JkwBnZOsrox6XMWdybh9s+l7ZHtqnwKvyp9L2yPbVPgVflXxZv8JOPZqzDnA+rcLNdUY46/epmxgQZJF1tw2wKQxO6q2a3DGo9xLgGuaSHOMCQyx5KLFHmJcmfZPpe2R7ap8Cr8qfS9sj21T4FX5V8TxP8LuY4hzjTnfOa17CXZKb6gOZw4C8MpveQD9m2qx/yq+43lwGR6t8Eup1KjYMQWxT7QJ7QU2KPMS5Nw+2/S9sj21T4FX5U+l7ZHtqnwKvyr4fjf4YqUmPe51mT/ZvvDqzQbA5WkUSQ424h4rn/wAvZ6THslsUw94LXl8xRFmtBzUyaocHt0a6HAEXY9LmJcm4fbfpe2R7ap8Cr8qfS9sj21T4FX5V8TZ/DYFXIaodlq06ThkcOJ8ZecwRnv8A+me5aMV/Dj2U3vL5yNpkxTeQS9jnjKRMshvbMAnzTHpcxLk3D7n9L2yPbVPgVflT6Xtke2qfAq/KvOKK+HT2rei9HfS9sj21T4FX5U+l7ZHtqnwKvyrziiYdPZei9HfS9sj21T4FX5U+l7ZHtqnwKvyrziiYdPZei9HfS9sj21T4FX5U+l7ZHtqnwKvyrziiYdPZei9HfS9sj21T4FX5U+l7ZHtqnwKvyrziiYdPZei9HfS9sj21T4FX5U+l7ZHtqnwKvyrziiYdPZei9HH/AIvbI9tU+BV+Vd7BXjR+h8F7Jp6DwC5vUUZafTp+tac8ZnRP+OH/AITV/wDcof8A2NXn923cQW5Tiapba29dFr9e4eQ6BetcexpbDgCJbMgHn3qH6DhujfyM+VKVeEkvSMOpPJ7o/byTvejv1VsMdgiXFzKly/LlLRDSZaNdRYTzgL1B6DhujfyM+VPQcN0b+RnyrSPq4R/nyrCj0/Xl/wBOwdxleRkAnMM2bM4l3a0ggRrYX1ni/F4LMC1tWzmyHOaZaHNJBveW5hyuQvUXoOG6N/Iz5VoxuCp5fVCmXSLOptII58hB71GVDjyWnmY4nAkS4VAfVyGlomGw9zRJAktFiedu7HpeBiMtYXNw9ukmOeuk++I1XpVtBpn1NNvCSD6s8cCGxluJJvI071qNEx9RSJtJlkaXMZJ15T/1ZUOPJaebBicFmHDUyxcZ2yYLIGukB3TUe7gMXhjTAc12847tcA2TmgQTZsEWHfrML07h8OwnjpU2CHezde0aM01/Ram0dAaNPlLvVjpMNynvGvRTlw48lrbzYcbg3QXNeHQJyFoHZbNiT9vMfAhcK+IwZa7IKgdHDme0jWwtqOfu8/Spp2/q9Ob2zU7dL7u65YihDyGUaT2WgyxhFr/YM38Ey4ceS08rbwdR5pvB1HmvVQoCD6mmDBtNMyYfF8nMhv5u5Z9GBzjdUmw12R3A6XSYDm5GxyOvNWze1FjbypvB1Hmm8HUea9SuYQY9Gpu1E5qYntXjIYmBaTr3StlGlLgHYem1pN3ZqZI15bu/nzTN7Sxt5W3g6jzTeDqPNeqNxxEbmkRLoPACRMNEZTeLzPuU2jg6BaC5rGuIEjKwweYnJfxTN7Sxt5K3g6jzTeDqPNet/QcN0b+RnyrPoOG6N/Iz5Uze0sbeR94Oo803g6jzXrj0HDdG/kZ8qwcDh+jfyM+VM3tLG3kjeDqPNN4Oo816/o7Po5RNKnMD7Denguf9HUPZU/yN/wBEze0sbePHvEG4817Kp6DwC0f0dQ9lT/I3/RSVz169zp8fTSST2soiLBcWuvUytLoJgTAif1IWxcXtBBB0IgoIFLbdAtaS8NLg0hrozQ6A2wJ1zNt+JvMhYqbbotqPpuOUs1JiNGnrIHEBJETbWFydsXDmPViwa0XMw3LlEzyLGHxaOi519k0HuLnUwXEgkyejR1/Aw+LWnUBBrG3cNf1zbEjXoXgx1E033/Aei5/0rSLajmOz7sS9rSMwF9QSI7LvIri/YmGJk0mzJM6XOYnTve8/4ndStrNm0RvCGAGoIfc8Qlx/d7vMoNdLbFE6vDTLBlcQCC8AsBgkSQQQJ5pQ2zhngFlZjgQCIcDYmAfeuR2VQOtMGHMfeTxMaGNd4hoA9y10dh4ZuXLSaMsZdeGMsRe3Yb5BA/pzDSBvWidCSAD2zHuFN5Pc09CpmFxDajQ9hlp0METeOag19g4dxpks+rMgTYjJVZldOrYrPt3+5T6FBrGhrAGtEwBoJM/5oNiIiAoG2a7W0yHNe4PlhyCS0FriXfpr1IW7HYYvAyvcwiSCJ1ykCRMOgkGDIso7sDW/8w7VxHC3mHAAxqBIP+EIKdrqd2itjND1kXIHK2h5eGhUrD1GZarQ7Eu9U8nODpfsZhGa9lYDB1eOa5Ic1wADQCwnQgi9uS0nZtewGKeAIjgYTYESSe0bzebgIIbHMtx4rtt6wD6vhsOzp3Xde8KZtANzMkVTwjswR26ev4pj9e5TcLQe0Q6oXnqQByHSOhPvUMbLfb+YqcuZ5ZL6/hP5vGQ0U8u+1xGjr5TkNqWttdIn8XJRA1luHEmw0gA2p6REcrW6RoBZs2W8RNeodPtEfd7/AMJ8/Gct2a8f27zpqT0aCLHSxN5MnXqFkiIgLBWVgoOGJBLHAEg5XQQJIMagcyut7KxAfVokY7OHAuFEsINQGnmE5nEtgFrtOV+7s5XEU2i8CesDw/ZB1rC42XZW46+bsupCTLi0ZZvlmGg3Etd4AMW57qTGY9pe6CAKIJfNIuBImGt+14wJPPsu6b0HkPH90FJo0aPIIKHZu2aTC9tXFCo/eObGTIQcwpZQ0SSA9j7+PSVY0dtYZxa1tVpc4AhoNyC0PED+6QVM3LfujyCx6OyxyttpYWsRb3Ej3oKnF1xvnN9JyGRDMs/ZYbXvzPv8Z34nNTeHurkNJMNySLMvp4EqxNNp5Dy8P9B5LLmA6gFBTY5lSm2XYkgcVwwm/GeR6ED3eEWWEx9OoSGGS3WxHMjn3tK3lg6DyWQ0dEGUREBEWJQZREQEREBEWJQZRYlZQEREBYKysFBB206iKRNcgMDmEkgOvmEWIOptpzKpQ/CAZDXqw0OOYuJgZQCBIsA1vSLnUkrstdzQ0l5AbF80RBteVpoY2gXZWVKZccxytc2TeHGB+IwT1KCiwjKFSKdOviJayWgPyy0QI0yg27tbaW14OpRqZQ7EYgPOlyDDyC3MWZm/abF47rFdkq4um0kOe0EaguAi0/ssurU8waXNzchImYOg8Af1QUOfDmmZxNaM5El7pkmALDT1Zgd5nVcGHCta1m/qhpa8C5gAZ6dhl4dDAAjhHvv3Y2kNajLT9od/yu8it4KDrL6mHFK2Jrhoc64c4ElrWtLLtsAItYSUq1cMdcVXEATxOgzETw69y7OoVTaOHnK6rTm1i5uoNv1H6IKZ2LwrxU/mapaQahuQGtaTOXh7PF36N6LBxeGa8H0nEEtLLS8h0mRIDbgyB5c1eUdp0Hxkq03TYQ8GTE2g9LrFTaOHuDVp9CC5uslsH3yI6goKiucORBxNa+WqOIkwxheMvD93ijuC4irhntYfSK4uKY43SXZQ6DIIc6Gm97k3XYKuIY0DM5rQZiSBoJMe5cXYumBJe0C4nMItM+UHyQdfr1MIGtbUxFRwlruOXE5Q11uG1mye4u0lWOE2Y3dkU6j2sexsFsNcLlwIMWNyNNPAKwqYqm0w57QYm5Atcz+h8lzpVWuEtIImLGb9EFa7YbTrVrTLTOcTwhwF404v08Z5u2RJB39cQ1rYFSxgRJtdx5kqyRBWDY93Hf1+Jrm/WdmQBLbWNte9YxGx8wA31WwA7WsOLpNu1eJ7h0VoiCodsEEOBr1zmDgZqciCNIjmeS2HYtMue43LjJkAjnYgi+uusAXCs0QRMNgQ1+fM5xyBl4gAEmRbU2nrAUtEQEREBYKysFBH2ixxpuDWhxIMNJgHuJ5BUWGwVVlTMzB02QHDMCM0TIA47NOSl18OET2HFNeWOFNwa8ghriJDTyMc46Ksq4HFmYxAGtsoPXnHf/vVBk4VzzUL6Lc3HlP3oEMni5jw0Huiei17n0WjM6GIIuNA6Juf9wrPB4eu10vq5mxpF9dZgd/6e+ego6mCf6v1FMyGby9mzmz5b8sxjrPKAt7quLzENpsDAeE6yJAvxiLSdOStUQVmDr4svipTYGRqDebWjMe/yHW1fiMBUBc5mFpuLnEmYk3dEnPqRAPce8gdjXWnYatvC7c1JBLmnOzKTNQgESCLlvuJ5zIbDs5zCx1LDU8zabYItlfDgWt4ha/6m5W87KpudNTDNdLRUJMH1sgxBcby1pB0tqtFHZpqVXmoyqGnNlJcw/anhA7IgnWTr3Tr/oOXkFrg0B0OBZxEQBIy6kEmY5IN724l5aH4dmUEAkkE3DQ4t49Lu1vYarjXwlTPAw1MszHihs5SY++DoXH/ACFlrOz6oYKe5tma4lrmAyGsbfh/vXjv7lzw2Eq03Ne2i4uyjNL2ATDAdB0B7pvCC3OzqP3GjXQRqCDp1Dit1Cg1ghoABJNuvVQW4vEZSTQ4pbAztvZs87XJ8lIwNaq6d5TyREcQdOs6acvNBKREQEREBERAREQEREBYKysFBqxeIFNjnkEhomAJJ8BzKg1NuU2zLXSJkcJNt7Ng6/1TvMKXtH6t0OLLQHASQTYQOZVKMQWuznFP3bSczTSIByBxcCSLG026e5BZf0uzJnyuILsscMzE3vb3rWdu0+TXm8GMpyutLTxa3GkjvVfjnPa4j0xzCYeBuiYY4uhtvCOvCuWz8YG1AH4lz8wADTTcAZMh09IEdEF/h6we0OGhAN+8T/mtiwFlBE2htGnRympMOJEhpdEAuvHcD+g1IWo7aoQTmMDU5H/jHS/YdprCsEQVzds0i0ObmcC/JZpF8mckgwYAXJ22KI1dF40J5Tynqp8LTia7GNzPsNNCf2QaHbUpDIZMPaHNMHQxlkaiZtbkVywu0aVQwx0mCdCNMp1I/EP9hRau0qbwBTqZDLYOQ6SyRcR9to7sy0bGxed4jE70FstG7LbZKV5OtzP+OOSC8REQEREBERAREQEREBERAWCsrBQRtpkik+CGnKbuEgd5EXHcuvGu9w+toOcM5NgeGKuW26PME5tDld3ldh2oPVPhrXcJ4XmGnudPJdb3bwTloYbUi7mg33gvxm5BiPxO6XCX6U7OCa1Ld5g2CADZzxluy5jvEEOW5tKs8uNN1KA5wacozAh1mmWaBuvOeaiPo3LjTwrny/i4RbO4g3edSSfEnmpjG1mAbmnRALGvfBsXntEcXZsL/ugt8M1waA+C6BMaTAnkOc8ltVDSx+LluZlEAlk8Y0OscV7aWv8AtcHFMBhz2g9C4T/u6Dciw1wIkXCygjY5lUgbpzWmZOYSCMrrfmy9LSo7aOILIeaZfmkEAwG25EG4vHuurFEFfiGObTbORr5YJtBNpgZe7u01ELTs7OKmV1SmSA4FrQJmKfcNL/p0gWVdjCOMCAQb8iDIPmolJrN8CwU4LXEuBGaeDvuCAPIIJ6IiAiIgIiICIiAiIgIiICwVlYKDRj2zTcAM1tASJ94uF1k7OMf1EfatvXTcVLa9kz4cei7LtJs03CJtoBM+7K6fIrqhwbY/qtbV3Pi/tbdjUzrOpbxCEEo4F2YH0OTLbms+0F99fsz5G2kK6fRkQacncFsZnRy4P+uq696G3MP5aqbt6hvafE+r7I59ZFjqr11IRGQ/1ctgaAW4Acov/poEFfs7Zbd4C7DFmUNIdvXmCC2GgZugB6W96t62y6Lu02bk9p2pIcbA9QD/ANyqTZ2zmOqNmlWblDC0uMgZS0BvE3u8p0JKtsTsSk8y4GZJnhmSWnWJIluh8NLIJ1CiGNDWzAgCSToI1Jk6LYtWGoBjQ0EkAACY0AAGgA5Lag4VnENJAkgEgaSeQ7lBp42veaB0MQ9tzaNYgXPkp1Z+VpIBMAmBqY5DvUGntJ5maFQQCdNYi1wOv6INOJz1WBtSge20wKkCBlMy0g2M20steycHleD6Pu4aQDvC6JykgAm0knyXPFVjWZDqVVvGywt90yZGknSOV4vGjYdBoe0ilVZwHt94YYNtZJGvLuhoX6IiAiIgIiICIiAiIgIiICwVlYKCPtIjdumdOUT7pIH6rqhqU4PFjNXCbT/a27Xa1i02b1C7XtF0U3GS22om3kR+4XVjjGwT6ZW53yGP7Tv1ESB+AWN5DkajMwE4s3bYZfvPseLT73u0Ol46IH1g/l3WBEgcOsH6zpeNbqkOLbmA9Lq6tEBrry58Cc3Pr3DSYV0+qLDeuH8u92XKS6Bk9ZrJcJ0vMoK3Z1Jr6jQKuJ4Q08cZYBaADGpMTe9z3q2xOyQ8zvHi5Nj1LTB7hEeBVTs95qVGgYt7soacuQiWgtHEQ68nzzeCtcRs6o4yK723Jtm0lpAjNEAAiwFj1ugm4allaGyXQAJPOAAtq1Yam5rQHOzEACYiYETqf3W1BwrVMrS4gmATAuTAm3eoNPa7TPBUEAnsTpGkT1ViiCnxmNFWnbfM42jhaJPZMSbQZA1k3hatjZd4IdWPCe3ERDD/APr9B3TeogIiICIiAiIgIiICIiAiIgLBWVgoI+0XkU3kODYB4iJA74gyuu+nPl382yOKCaeh9ZGbgjl1+y7rbtL2AiCAR0N1oOz6Mk7qnJBBORtwdQbd580FHRxlTegHEsI3gBaKZ+88Fk5dTETP2T1W6piqm8H8w0N3uWCw34oNMHKL8pnprebZuAoggikwERBDGyI0gwuXoVKZ3bJkunKJnrMa96DawW5clyWAFlAREQEREBERAREQEREBERAREQEREBERAWCsrBQR9pOcKVQsc1j8jsjnWa10HKXa2mFV1MfiBm9ZhAMzskudJbIy5r9qz5i1grTaLJpPENMtcIdobaG4101CoKmGeJy4ZutQgioBcmoC8xU58BP949AgnYCvjQ6cS7CimXPymmXglsDIOIwXaz+is3Y2kNajBeO0NeniqmkHvaWVabQwNJaMwPFLgBap2csdNeSiHB1BDm0aZynKBmJgC4gmrAvy5aoOxUcXTeYY9rjrAcCY9y4Px9EEg1WAgkEF4sREg37x5hU2BZVa4HIxhkTxl1pbP9p0k6ctOu7ENe6qctJjxMg57m1Pln/CBNoiYOhC3fiWBuYvaGmIcSAL6XShiGPEse1w6tIP7KpwdKsTu6lENpAgtIeSZblLT2pbeTF9NbrZUFdheKVIECMl7GwnV4jmdLnzIW6KNRqVd48OaAwZcjpueHim/W3JSUBERAREQEREBERAXDetvxCxANxYmIB77jzC5rQ/CMMy0Xc1573CIP8A8R5IMnF04Bzth12nMLiQLdbkeYQ4qmACXtg3BzC4sLddR5hRq+DaXMG7DmhrtT2YyZQB0Mfp3mYdag4spjcsJgyC6wks04rzedffzC7REQFgrKwUGnHtmm4Zc0ggt0kGx/2LrrjaLofOEqcYeCDWcZB3r40i7iYEwM/KAF2Daf1T7ONtG3J8BBnwgyutNY2HRSxUQRENJP1oMS3WHOvPNt0GxuzW1Hw7CPAJEudVNuN9xAvY5uXajkp9SmS00xhuDOZhxaMoIaHDh0i8d3NRaeEp1M006zY3lTQcRl0gS38Vh3CNFuqU2uY2oadaxbSDbSWtJhxESATafDTVBCq4MGB6E4iGD6xwsLCZbeAAe/vKsGUN1uzTw7i4tMjP2ZNORcRym8Gx6qC/D03ZfVYgCWNNoykNaPuy4Q7W8lp6KTg6bKTxlZXkcMm4ixkwLm0TcyQJ6BMftOuHADDOIJEuzGBcDTLOhnw77KVisU9paG0y4HUyRl8YBXCjtLMzOKbxemMpaWmHZbkEcs1+mUqINvkkRh60ETJYRFmGCCNeKI/C7oglUcdVO6mg5ufPnvO7y6Ta8+5WCwCsoCIiAiIgIiICIiAiIgi12TUYckwyoM0xlnJwxzmPdlVXXwwNOkPR3OhruHORkkstMXnX3eVpXA3jLPnJUuOyOxZ3eeXgVVV2M3dLgrmGugNFxxMs63vHv9wX6IiAsFZWCgi7WfFGocxZwnibEttqJtK68/FsNzWrCCTAtIG+eRGeSNRAvwgeHZNoE7t0OymIDgCYJsIA1MqgOKNwMW4kZ5IpOdBArDlaQWExzLEDAYymSW72sXPzUwXEcJJyyAHWIPdKw5wY7Ia9UlpzE62kiCQ/n01MCB1kYJziSfSS4UyS8ZHCwc4FpvqMpEdw96rjAXy3FQ17gxrQwkB5IgE8jxNsbadUEfB1WPqHLWrcAzOBm+WJy8V515jyVtS2xSLC+8BwYSYFzFxe48JnlKh4Ko4VajTiS8hj4buyMkGJHJ0EHquNPGQC30gl5eCHGm6GiYy99wdTyugsMHtenUfkaDN9Yi0dDfx0/Razt2gNSR2dRydBnw4gtcuouDqtclpBMFpsJFyeQEgSeXfJUfGYoS/Liwz7rcpzNgAmBIzW7uvOUEynt/DusHHlq0t6n7URYE3W4bVpFrXgktcHkGMtmdqzoPLSJWl2Ia8lra4BeW5I1hsF4byNgb8putOzGvc138wXlwYRLC3KJM634srhyhBctMrKpzs3ESf5p0RYBgEGNe+enlC208BWD535LZJykTbigTPeOXJBZoiICIiAiIgIiIItdw3jBmcDkqWGh7Fz3jl4lVNes3d0vW1RLTBbqb0+1e+ttbHnztq9SKjBniWVDlic0ZOKeUTpznuVbXxMMpn0jLIdxbsnNBbqOUXF+vigvEREBYKysFBpx31boIFtTEd+oP7HwK68a77+voN7cBpaeVYNJJp63YDbk7wN/tE+qfGWQ0kZuzI0m4594VFiaTrk0sO6x6CBFWTepdsxa1i7TQBMw5e0vzvpcTDu3AiYJcWl0MGojmRw6KNTdVd2KlAFpJcQQ6GiJJ9WIdM9At20Rnc006dF+VoPEWktALpgh1oIAmI1usQ7tU6dGDTGfsuhxPrATnEiA2/76IOT6jzkcyrSjgbVNjmP2xOW8iOnP3aMRWMnJVoNaHDLJbYWEHgtBaBz0Pdl453gFpbhw0lrosOI5Zn1l7E38LFcKbXGC5mGmxgRrNO87z7pdeDpzm4WOIc7csl9IVOGHOggiWzHDzOXQdFrpYaoWvAdSLiWbvsGG8ObNDBPl001WvCOLi0VG0N2AcsOGnA6SMxHQxfle97OhgKGZtRjGZhJa8AE8QAJB7wB4wgqMc+oKjjSr0WC5aDlBAytkngJNxUm/S/ITMXQxBzHDupN+7IECBFwGzrm59NLzPZgqQAAY0AGQIEDXTpqfMrbTphogd/6kk/qSgqXYXGx9c2bRZoGhkH1Z5xdWGz2VQyKrg517jxPcOUclJRAREQEREBERAREQRqrjvGw5oGSpIPaJlkEdwvPiFW1nvDKUVaIOUyTEOgsgjh5aGI5e6zrNO8bwtPDUue0OzYdx5+AVZWY7JS9XRJymQSIuWdni0PPX38wu0REBYKysFBqxTC5jmgAyCIJIBkdRce5VL9igyTTbeT9dV1O8Jm2mZ7vc53gsIgkDZ+QndMbBZlOao8GCXEgCDAk695XClswtzEU2ZnNc13rakEOIJ5anrEoiDmNmDKZptzGBG8fEcPOJ5dFwpbJbAJptDmluUCo8gRlHTkB0usog1nZWbtUqZEsP1tQ9kBoPZ5AW9/UqZh6dVgDWspgf33GLDSW35+Q9xEE4FJRECUlEQJSURBlYlEQZREQEREGipRBe12UGGvEyZE5bAcwY/RQquzQWsG7YcoNjUfAktNjF5jn/mURBaIiICwURB//2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ETEhUUEhMWFRUXFhMYFxcYFhkXGxcXGxkWGBkYGB4cHyglGBomGxgYITIhJyorLi4uGh8/ODMuNyktLi4BCgoKDg0OGhAQGjglHxwrNy8sLCw3LDQsMCsrKywsNywsLCs0LissLCw3LCwsLCwsLCs3LCw3OCw3MSs3LC43LP/AABEIAPYAzQMBIgACEQEDEQH/xAAcAAEAAgIDAQAAAAAAAAAAAAAABAUBAwIGCAf/xABIEAABAwIDBQQGCAIIBAcAAAABAAIRAyEEEjEFEyJBUTJhcZEUI1OBk9IXM0JSYpKhsQYkFTRDcoLB0fAHFuHxNVRjc6Kzwv/EABgBAQADAQAAAAAAAAAAAAAAAAABAgME/8QAJBEBAAAGAQMFAQAAAAAAAAAAAAECAxMUYVERYqEEEiExQUL/2gAMAwEAAhEDEQA/APr/APEG3KGDomviHFtMFoJDS4y4wLC+q6r9LuyPbVPgVflW7/jDSD9nFpmHV8K0xEwarBaSB5keIXSaWwMOKz6b8NSFMOe1oimbAMEkQagdmbUEvMDduuC8TvTkkjL1mUmjGEfh3D6Xtke2qfAq/Kn0vbI9tU+BV+VfEBsZjmViJG7xFZueC71dOlWqkRzdFIRfndc6n8KvBPrOy5zXHdPIBFWvSHZnhO4JkwBnZOsrox6XMWdybh9s+l7ZHtqnwKvyp9L2yPbVPgVflXxZv8JOPZqzDnA+rcLNdUY46/epmxgQZJF1tw2wKQxO6q2a3DGo9xLgGuaSHOMCQyx5KLFHmJcmfZPpe2R7ap8Cr8qfS9sj21T4FX5V8TxP8LuY4hzjTnfOa17CXZKb6gOZw4C8MpveQD9m2qx/yq+43lwGR6t8Eup1KjYMQWxT7QJ7QU2KPMS5Nw+2/S9sj21T4FX5U+l7ZHtqnwKvyr4fjf4YqUmPe51mT/ZvvDqzQbA5WkUSQ424h4rn/wAvZ6THslsUw94LXl8xRFmtBzUyaocHt0a6HAEXY9LmJcm4fbfpe2R7ap8Cr8qfS9sj21T4FX5V8TZ/DYFXIaodlq06ThkcOJ8ZecwRnv8A+me5aMV/Dj2U3vL5yNpkxTeQS9jnjKRMshvbMAnzTHpcxLk3D7n9L2yPbVPgVflT6Xtke2qfAq/KvOKK+HT2rei9HfS9sj21T4FX5U+l7ZHtqnwKvyrziiYdPZei9HfS9sj21T4FX5U+l7ZHtqnwKvyrziiYdPZei9HfS9sj21T4FX5U+l7ZHtqnwKvyrziiYdPZei9HfS9sj21T4FX5U+l7ZHtqnwKvyrziiYdPZei9HfS9sj21T4FX5U+l7ZHtqnwKvyrziiYdPZei9HH/AIvbI9tU+BV+Vd7BXjR+h8F7Jp6DwC5vUUZafTp+tac8ZnRP+OH/AITV/wDcof8A2NXn923cQW5Tiapba29dFr9e4eQ6BetcexpbDgCJbMgHn3qH6DhujfyM+VKVeEkvSMOpPJ7o/byTvejv1VsMdgiXFzKly/LlLRDSZaNdRYTzgL1B6DhujfyM+VPQcN0b+RnyrSPq4R/nyrCj0/Xl/wBOwdxleRkAnMM2bM4l3a0ggRrYX1ni/F4LMC1tWzmyHOaZaHNJBveW5hyuQvUXoOG6N/Iz5VoxuCp5fVCmXSLOptII58hB71GVDjyWnmY4nAkS4VAfVyGlomGw9zRJAktFiedu7HpeBiMtYXNw9ukmOeuk++I1XpVtBpn1NNvCSD6s8cCGxluJJvI071qNEx9RSJtJlkaXMZJ15T/1ZUOPJaebBicFmHDUyxcZ2yYLIGukB3TUe7gMXhjTAc12847tcA2TmgQTZsEWHfrML07h8OwnjpU2CHezde0aM01/Ram0dAaNPlLvVjpMNynvGvRTlw48lrbzYcbg3QXNeHQJyFoHZbNiT9vMfAhcK+IwZa7IKgdHDme0jWwtqOfu8/Spp2/q9Ob2zU7dL7u65YihDyGUaT2WgyxhFr/YM38Ey4ceS08rbwdR5pvB1HmvVQoCD6mmDBtNMyYfF8nMhv5u5Z9GBzjdUmw12R3A6XSYDm5GxyOvNWze1FjbypvB1Hmm8HUea9SuYQY9Gpu1E5qYntXjIYmBaTr3StlGlLgHYem1pN3ZqZI15bu/nzTN7Sxt5W3g6jzTeDqPNeqNxxEbmkRLoPACRMNEZTeLzPuU2jg6BaC5rGuIEjKwweYnJfxTN7Sxt5K3g6jzTeDqPNet/QcN0b+RnyrPoOG6N/Iz5Uze0sbeR94Oo803g6jzXrj0HDdG/kZ8qwcDh+jfyM+VM3tLG3kjeDqPNN4Oo816/o7Po5RNKnMD7Denguf9HUPZU/yN/wBEze0sbePHvEG4817Kp6DwC0f0dQ9lT/I3/RSVz169zp8fTSST2soiLBcWuvUytLoJgTAif1IWxcXtBBB0IgoIFLbdAtaS8NLg0hrozQ6A2wJ1zNt+JvMhYqbbotqPpuOUs1JiNGnrIHEBJETbWFydsXDmPViwa0XMw3LlEzyLGHxaOi519k0HuLnUwXEgkyejR1/Aw+LWnUBBrG3cNf1zbEjXoXgx1E033/Aei5/0rSLajmOz7sS9rSMwF9QSI7LvIri/YmGJk0mzJM6XOYnTve8/4ndStrNm0RvCGAGoIfc8Qlx/d7vMoNdLbFE6vDTLBlcQCC8AsBgkSQQQJ5pQ2zhngFlZjgQCIcDYmAfeuR2VQOtMGHMfeTxMaGNd4hoA9y10dh4ZuXLSaMsZdeGMsRe3Yb5BA/pzDSBvWidCSAD2zHuFN5Pc09CpmFxDajQ9hlp0METeOag19g4dxpks+rMgTYjJVZldOrYrPt3+5T6FBrGhrAGtEwBoJM/5oNiIiAoG2a7W0yHNe4PlhyCS0FriXfpr1IW7HYYvAyvcwiSCJ1ykCRMOgkGDIso7sDW/8w7VxHC3mHAAxqBIP+EIKdrqd2itjND1kXIHK2h5eGhUrD1GZarQ7Eu9U8nODpfsZhGa9lYDB1eOa5Ic1wADQCwnQgi9uS0nZtewGKeAIjgYTYESSe0bzebgIIbHMtx4rtt6wD6vhsOzp3Xde8KZtANzMkVTwjswR26ev4pj9e5TcLQe0Q6oXnqQByHSOhPvUMbLfb+YqcuZ5ZL6/hP5vGQ0U8u+1xGjr5TkNqWttdIn8XJRA1luHEmw0gA2p6REcrW6RoBZs2W8RNeodPtEfd7/AMJ8/Gct2a8f27zpqT0aCLHSxN5MnXqFkiIgLBWVgoOGJBLHAEg5XQQJIMagcyut7KxAfVokY7OHAuFEsINQGnmE5nEtgFrtOV+7s5XEU2i8CesDw/ZB1rC42XZW46+bsupCTLi0ZZvlmGg3Etd4AMW57qTGY9pe6CAKIJfNIuBImGt+14wJPPsu6b0HkPH90FJo0aPIIKHZu2aTC9tXFCo/eObGTIQcwpZQ0SSA9j7+PSVY0dtYZxa1tVpc4AhoNyC0PED+6QVM3LfujyCx6OyxyttpYWsRb3Ej3oKnF1xvnN9JyGRDMs/ZYbXvzPv8Z34nNTeHurkNJMNySLMvp4EqxNNp5Dy8P9B5LLmA6gFBTY5lSm2XYkgcVwwm/GeR6ED3eEWWEx9OoSGGS3WxHMjn3tK3lg6DyWQ0dEGUREBEWJQZREQEREBEWJQZRYlZQEREBYKysFBB206iKRNcgMDmEkgOvmEWIOptpzKpQ/CAZDXqw0OOYuJgZQCBIsA1vSLnUkrstdzQ0l5AbF80RBteVpoY2gXZWVKZccxytc2TeHGB+IwT1KCiwjKFSKdOviJayWgPyy0QI0yg27tbaW14OpRqZQ7EYgPOlyDDyC3MWZm/abF47rFdkq4um0kOe0EaguAi0/ssurU8waXNzchImYOg8Af1QUOfDmmZxNaM5El7pkmALDT1Zgd5nVcGHCta1m/qhpa8C5gAZ6dhl4dDAAjhHvv3Y2kNajLT9od/yu8it4KDrL6mHFK2Jrhoc64c4ElrWtLLtsAItYSUq1cMdcVXEATxOgzETw69y7OoVTaOHnK6rTm1i5uoNv1H6IKZ2LwrxU/mapaQahuQGtaTOXh7PF36N6LBxeGa8H0nEEtLLS8h0mRIDbgyB5c1eUdp0Hxkq03TYQ8GTE2g9LrFTaOHuDVp9CC5uslsH3yI6goKiucORBxNa+WqOIkwxheMvD93ijuC4irhntYfSK4uKY43SXZQ6DIIc6Gm97k3XYKuIY0DM5rQZiSBoJMe5cXYumBJe0C4nMItM+UHyQdfr1MIGtbUxFRwlruOXE5Q11uG1mye4u0lWOE2Y3dkU6j2sexsFsNcLlwIMWNyNNPAKwqYqm0w57QYm5Atcz+h8lzpVWuEtIImLGb9EFa7YbTrVrTLTOcTwhwF404v08Z5u2RJB39cQ1rYFSxgRJtdx5kqyRBWDY93Hf1+Jrm/WdmQBLbWNte9YxGx8wA31WwA7WsOLpNu1eJ7h0VoiCodsEEOBr1zmDgZqciCNIjmeS2HYtMue43LjJkAjnYgi+uusAXCs0QRMNgQ1+fM5xyBl4gAEmRbU2nrAUtEQEREBYKysFBH2ixxpuDWhxIMNJgHuJ5BUWGwVVlTMzB02QHDMCM0TIA47NOSl18OET2HFNeWOFNwa8ghriJDTyMc46Ksq4HFmYxAGtsoPXnHf/vVBk4VzzUL6Lc3HlP3oEMni5jw0Huiei17n0WjM6GIIuNA6Juf9wrPB4eu10vq5mxpF9dZgd/6e+ego6mCf6v1FMyGby9mzmz5b8sxjrPKAt7quLzENpsDAeE6yJAvxiLSdOStUQVmDr4svipTYGRqDebWjMe/yHW1fiMBUBc5mFpuLnEmYk3dEnPqRAPce8gdjXWnYatvC7c1JBLmnOzKTNQgESCLlvuJ5zIbDs5zCx1LDU8zabYItlfDgWt4ha/6m5W87KpudNTDNdLRUJMH1sgxBcby1pB0tqtFHZpqVXmoyqGnNlJcw/anhA7IgnWTr3Tr/oOXkFrg0B0OBZxEQBIy6kEmY5IN724l5aH4dmUEAkkE3DQ4t49Lu1vYarjXwlTPAw1MszHihs5SY++DoXH/ACFlrOz6oYKe5tma4lrmAyGsbfh/vXjv7lzw2Eq03Ne2i4uyjNL2ATDAdB0B7pvCC3OzqP3GjXQRqCDp1Dit1Cg1ghoABJNuvVQW4vEZSTQ4pbAztvZs87XJ8lIwNaq6d5TyREcQdOs6acvNBKREQEREBERAREQEREBYKysFBqxeIFNjnkEhomAJJ8BzKg1NuU2zLXSJkcJNt7Ng6/1TvMKXtH6t0OLLQHASQTYQOZVKMQWuznFP3bSczTSIByBxcCSLG026e5BZf0uzJnyuILsscMzE3vb3rWdu0+TXm8GMpyutLTxa3GkjvVfjnPa4j0xzCYeBuiYY4uhtvCOvCuWz8YG1AH4lz8wADTTcAZMh09IEdEF/h6we0OGhAN+8T/mtiwFlBE2htGnRympMOJEhpdEAuvHcD+g1IWo7aoQTmMDU5H/jHS/YdprCsEQVzds0i0ObmcC/JZpF8mckgwYAXJ22KI1dF40J5Tynqp8LTia7GNzPsNNCf2QaHbUpDIZMPaHNMHQxlkaiZtbkVywu0aVQwx0mCdCNMp1I/EP9hRau0qbwBTqZDLYOQ6SyRcR9to7sy0bGxed4jE70FstG7LbZKV5OtzP+OOSC8REQEREBERAREQEREBERAWCsrBQRtpkik+CGnKbuEgd5EXHcuvGu9w+toOcM5NgeGKuW26PME5tDld3ldh2oPVPhrXcJ4XmGnudPJdb3bwTloYbUi7mg33gvxm5BiPxO6XCX6U7OCa1Ld5g2CADZzxluy5jvEEOW5tKs8uNN1KA5wacozAh1mmWaBuvOeaiPo3LjTwrny/i4RbO4g3edSSfEnmpjG1mAbmnRALGvfBsXntEcXZsL/ugt8M1waA+C6BMaTAnkOc8ltVDSx+LluZlEAlk8Y0OscV7aWv8AtcHFMBhz2g9C4T/u6Dciw1wIkXCygjY5lUgbpzWmZOYSCMrrfmy9LSo7aOILIeaZfmkEAwG25EG4vHuurFEFfiGObTbORr5YJtBNpgZe7u01ELTs7OKmV1SmSA4FrQJmKfcNL/p0gWVdjCOMCAQb8iDIPmolJrN8CwU4LXEuBGaeDvuCAPIIJ6IiAiIgIiICIiAiIgIiICwVlYKDRj2zTcAM1tASJ94uF1k7OMf1EfatvXTcVLa9kz4cei7LtJs03CJtoBM+7K6fIrqhwbY/qtbV3Pi/tbdjUzrOpbxCEEo4F2YH0OTLbms+0F99fsz5G2kK6fRkQacncFsZnRy4P+uq696G3MP5aqbt6hvafE+r7I59ZFjqr11IRGQ/1ctgaAW4Acov/poEFfs7Zbd4C7DFmUNIdvXmCC2GgZugB6W96t62y6Lu02bk9p2pIcbA9QD/ANyqTZ2zmOqNmlWblDC0uMgZS0BvE3u8p0JKtsTsSk8y4GZJnhmSWnWJIluh8NLIJ1CiGNDWzAgCSToI1Jk6LYtWGoBjQ0EkAACY0AAGgA5Lag4VnENJAkgEgaSeQ7lBp42veaB0MQ9tzaNYgXPkp1Z+VpIBMAmBqY5DvUGntJ5maFQQCdNYi1wOv6INOJz1WBtSge20wKkCBlMy0g2M20steycHleD6Pu4aQDvC6JykgAm0knyXPFVjWZDqVVvGywt90yZGknSOV4vGjYdBoe0ilVZwHt94YYNtZJGvLuhoX6IiAiIgIiICIiAiIgIiICwVlYKCPtIjdumdOUT7pIH6rqhqU4PFjNXCbT/a27Xa1i02b1C7XtF0U3GS22om3kR+4XVjjGwT6ZW53yGP7Tv1ESB+AWN5DkajMwE4s3bYZfvPseLT73u0Ol46IH1g/l3WBEgcOsH6zpeNbqkOLbmA9Lq6tEBrry58Cc3Pr3DSYV0+qLDeuH8u92XKS6Bk9ZrJcJ0vMoK3Z1Jr6jQKuJ4Q08cZYBaADGpMTe9z3q2xOyQ8zvHi5Nj1LTB7hEeBVTs95qVGgYt7soacuQiWgtHEQ68nzzeCtcRs6o4yK723Jtm0lpAjNEAAiwFj1ugm4allaGyXQAJPOAAtq1Yam5rQHOzEACYiYETqf3W1BwrVMrS4gmATAuTAm3eoNPa7TPBUEAnsTpGkT1ViiCnxmNFWnbfM42jhaJPZMSbQZA1k3hatjZd4IdWPCe3ERDD/APr9B3TeogIiICIiAiIgIiICIiAiIgLBWVgoI+0XkU3kODYB4iJA74gyuu+nPl382yOKCaeh9ZGbgjl1+y7rbtL2AiCAR0N1oOz6Mk7qnJBBORtwdQbd580FHRxlTegHEsI3gBaKZ+88Fk5dTETP2T1W6piqm8H8w0N3uWCw34oNMHKL8pnprebZuAoggikwERBDGyI0gwuXoVKZ3bJkunKJnrMa96DawW5clyWAFlAREQEREBERAREQEREBERAREQEREBERAWCsrBQR9pOcKVQsc1j8jsjnWa10HKXa2mFV1MfiBm9ZhAMzskudJbIy5r9qz5i1grTaLJpPENMtcIdobaG4101CoKmGeJy4ZutQgioBcmoC8xU58BP949AgnYCvjQ6cS7CimXPymmXglsDIOIwXaz+is3Y2kNajBeO0NeniqmkHvaWVabQwNJaMwPFLgBap2csdNeSiHB1BDm0aZynKBmJgC4gmrAvy5aoOxUcXTeYY9rjrAcCY9y4Px9EEg1WAgkEF4sREg37x5hU2BZVa4HIxhkTxl1pbP9p0k6ctOu7ENe6qctJjxMg57m1Pln/CBNoiYOhC3fiWBuYvaGmIcSAL6XShiGPEse1w6tIP7KpwdKsTu6lENpAgtIeSZblLT2pbeTF9NbrZUFdheKVIECMl7GwnV4jmdLnzIW6KNRqVd48OaAwZcjpueHim/W3JSUBERAREQEREBERAXDetvxCxANxYmIB77jzC5rQ/CMMy0Xc1573CIP8A8R5IMnF04Bzth12nMLiQLdbkeYQ4qmACXtg3BzC4sLddR5hRq+DaXMG7DmhrtT2YyZQB0Mfp3mYdag4spjcsJgyC6wks04rzedffzC7REQFgrKwUGnHtmm4Zc0ggt0kGx/2LrrjaLofOEqcYeCDWcZB3r40i7iYEwM/KAF2Daf1T7ONtG3J8BBnwgyutNY2HRSxUQRENJP1oMS3WHOvPNt0GxuzW1Hw7CPAJEudVNuN9xAvY5uXajkp9SmS00xhuDOZhxaMoIaHDh0i8d3NRaeEp1M006zY3lTQcRl0gS38Vh3CNFuqU2uY2oadaxbSDbSWtJhxESATafDTVBCq4MGB6E4iGD6xwsLCZbeAAe/vKsGUN1uzTw7i4tMjP2ZNORcRym8Gx6qC/D03ZfVYgCWNNoykNaPuy4Q7W8lp6KTg6bKTxlZXkcMm4ixkwLm0TcyQJ6BMftOuHADDOIJEuzGBcDTLOhnw77KVisU9paG0y4HUyRl8YBXCjtLMzOKbxemMpaWmHZbkEcs1+mUqINvkkRh60ETJYRFmGCCNeKI/C7oglUcdVO6mg5ufPnvO7y6Ta8+5WCwCsoCIiAiIgIiICIiAiIgi12TUYckwyoM0xlnJwxzmPdlVXXwwNOkPR3OhruHORkkstMXnX3eVpXA3jLPnJUuOyOxZ3eeXgVVV2M3dLgrmGugNFxxMs63vHv9wX6IiAsFZWCgi7WfFGocxZwnibEttqJtK68/FsNzWrCCTAtIG+eRGeSNRAvwgeHZNoE7t0OymIDgCYJsIA1MqgOKNwMW4kZ5IpOdBArDlaQWExzLEDAYymSW72sXPzUwXEcJJyyAHWIPdKw5wY7Ia9UlpzE62kiCQ/n01MCB1kYJziSfSS4UyS8ZHCwc4FpvqMpEdw96rjAXy3FQ17gxrQwkB5IgE8jxNsbadUEfB1WPqHLWrcAzOBm+WJy8V515jyVtS2xSLC+8BwYSYFzFxe48JnlKh4Ko4VajTiS8hj4buyMkGJHJ0EHquNPGQC30gl5eCHGm6GiYy99wdTyugsMHtenUfkaDN9Yi0dDfx0/Razt2gNSR2dRydBnw4gtcuouDqtclpBMFpsJFyeQEgSeXfJUfGYoS/Liwz7rcpzNgAmBIzW7uvOUEynt/DusHHlq0t6n7URYE3W4bVpFrXgktcHkGMtmdqzoPLSJWl2Ia8lra4BeW5I1hsF4byNgb8putOzGvc138wXlwYRLC3KJM634srhyhBctMrKpzs3ESf5p0RYBgEGNe+enlC208BWD535LZJykTbigTPeOXJBZoiICIiAiIgIiIItdw3jBmcDkqWGh7Fz3jl4lVNes3d0vW1RLTBbqb0+1e+ttbHnztq9SKjBniWVDlic0ZOKeUTpznuVbXxMMpn0jLIdxbsnNBbqOUXF+vigvEREBYKysFBpx31boIFtTEd+oP7HwK68a77+voN7cBpaeVYNJJp63YDbk7wN/tE+qfGWQ0kZuzI0m4594VFiaTrk0sO6x6CBFWTepdsxa1i7TQBMw5e0vzvpcTDu3AiYJcWl0MGojmRw6KNTdVd2KlAFpJcQQ6GiJJ9WIdM9At20Rnc006dF+VoPEWktALpgh1oIAmI1usQ7tU6dGDTGfsuhxPrATnEiA2/76IOT6jzkcyrSjgbVNjmP2xOW8iOnP3aMRWMnJVoNaHDLJbYWEHgtBaBz0Pdl453gFpbhw0lrosOI5Zn1l7E38LFcKbXGC5mGmxgRrNO87z7pdeDpzm4WOIc7csl9IVOGHOggiWzHDzOXQdFrpYaoWvAdSLiWbvsGG8ObNDBPl001WvCOLi0VG0N2AcsOGnA6SMxHQxfle97OhgKGZtRjGZhJa8AE8QAJB7wB4wgqMc+oKjjSr0WC5aDlBAytkngJNxUm/S/ITMXQxBzHDupN+7IECBFwGzrm59NLzPZgqQAAY0AGQIEDXTpqfMrbTphogd/6kk/qSgqXYXGx9c2bRZoGhkH1Z5xdWGz2VQyKrg517jxPcOUclJRAREQEREBERAREQRqrjvGw5oGSpIPaJlkEdwvPiFW1nvDKUVaIOUyTEOgsgjh5aGI5e6zrNO8bwtPDUue0OzYdx5+AVZWY7JS9XRJymQSIuWdni0PPX38wu0REBYKysFBqxTC5jmgAyCIJIBkdRce5VL9igyTTbeT9dV1O8Jm2mZ7vc53gsIgkDZ+QndMbBZlOao8GCXEgCDAk695XClswtzEU2ZnNc13rakEOIJ5anrEoiDmNmDKZptzGBG8fEcPOJ5dFwpbJbAJptDmluUCo8gRlHTkB0usog1nZWbtUqZEsP1tQ9kBoPZ5AW9/UqZh6dVgDWspgf33GLDSW35+Q9xEE4FJRECUlEQJSURBlYlEQZREQEREGipRBe12UGGvEyZE5bAcwY/RQquzQWsG7YcoNjUfAktNjF5jn/mURBaIiICwURB//2Q=="/>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5638800" y="2468616"/>
            <a:ext cx="2743200" cy="707886"/>
          </a:xfrm>
          <a:prstGeom prst="rect">
            <a:avLst/>
          </a:prstGeom>
          <a:noFill/>
        </p:spPr>
        <p:txBody>
          <a:bodyPr wrap="square" rtlCol="0">
            <a:spAutoFit/>
          </a:bodyPr>
          <a:lstStyle/>
          <a:p>
            <a:r>
              <a:rPr lang="en-US" sz="4000" dirty="0" smtClean="0">
                <a:solidFill>
                  <a:srgbClr val="FF0000"/>
                </a:solidFill>
              </a:rPr>
              <a:t>CORRECT</a:t>
            </a:r>
          </a:p>
        </p:txBody>
      </p:sp>
    </p:spTree>
    <p:extLst>
      <p:ext uri="{BB962C8B-B14F-4D97-AF65-F5344CB8AC3E}">
        <p14:creationId xmlns:p14="http://schemas.microsoft.com/office/powerpoint/2010/main" val="73084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US" dirty="0" smtClean="0">
                <a:latin typeface="+mj-lt"/>
              </a:rPr>
              <a:t>IRS Tax Return Transcript</a:t>
            </a:r>
            <a:endParaRPr lang="en-US" dirty="0">
              <a:latin typeface="+mj-lt"/>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143000"/>
            <a:ext cx="5181600" cy="4872080"/>
          </a:xfrm>
        </p:spPr>
      </p:pic>
      <p:sp>
        <p:nvSpPr>
          <p:cNvPr id="4" name="AutoShape 2" descr="data:image/jpeg;base64,/9j/4AAQSkZJRgABAQAAAQABAAD/2wCEAAkGBxETEhUUEhMWFRUXFhMYFxcYFhkXGxcXGxkWGBkYGB4cHyglGBomGxgYITIhJyorLi4uGh8/ODMuNyktLi4BCgoKDg0OGhAQGjglHxwrNy8sLCw3LDQsMCsrKywsNywsLCs0LissLCw3LCwsLCwsLCs3LCw3OCw3MSs3LC43LP/AABEIAPYAzQMBIgACEQEDEQH/xAAcAAEAAgIDAQAAAAAAAAAAAAAABAUBAwIGCAf/xABIEAABAwIDBQQGCAIIBAcAAAABAAIRAyEEEjEFEyJBUTJhcZEUI1OBk9IXM0JSYpKhsQYkFTRDcoLB0fAHFuHxNVRjc6Kzwv/EABgBAQADAQAAAAAAAAAAAAAAAAABAgME/8QAJBEBAAAGAQMFAQAAAAAAAAAAAAECAxMUYVERYqEEEiExQUL/2gAMAwEAAhEDEQA/APr/APEG3KGDomviHFtMFoJDS4y4wLC+q6r9LuyPbVPgVflW7/jDSD9nFpmHV8K0xEwarBaSB5keIXSaWwMOKz6b8NSFMOe1oimbAMEkQagdmbUEvMDduuC8TvTkkjL1mUmjGEfh3D6Xtke2qfAq/Kn0vbI9tU+BV+VfEBsZjmViJG7xFZueC71dOlWqkRzdFIRfndc6n8KvBPrOy5zXHdPIBFWvSHZnhO4JkwBnZOsrox6XMWdybh9s+l7ZHtqnwKvyp9L2yPbVPgVflXxZv8JOPZqzDnA+rcLNdUY46/epmxgQZJF1tw2wKQxO6q2a3DGo9xLgGuaSHOMCQyx5KLFHmJcmfZPpe2R7ap8Cr8qfS9sj21T4FX5V8TxP8LuY4hzjTnfOa17CXZKb6gOZw4C8MpveQD9m2qx/yq+43lwGR6t8Eup1KjYMQWxT7QJ7QU2KPMS5Nw+2/S9sj21T4FX5U+l7ZHtqnwKvyr4fjf4YqUmPe51mT/ZvvDqzQbA5WkUSQ424h4rn/wAvZ6THslsUw94LXl8xRFmtBzUyaocHt0a6HAEXY9LmJcm4fbfpe2R7ap8Cr8qfS9sj21T4FX5V8TZ/DYFXIaodlq06ThkcOJ8ZecwRnv8A+me5aMV/Dj2U3vL5yNpkxTeQS9jnjKRMshvbMAnzTHpcxLk3D7n9L2yPbVPgVflT6Xtke2qfAq/KvOKK+HT2rei9HfS9sj21T4FX5U+l7ZHtqnwKvyrziiYdPZei9HfS9sj21T4FX5U+l7ZHtqnwKvyrziiYdPZei9HfS9sj21T4FX5U+l7ZHtqnwKvyrziiYdPZei9HfS9sj21T4FX5U+l7ZHtqnwKvyrziiYdPZei9HfS9sj21T4FX5U+l7ZHtqnwKvyrziiYdPZei9HH/AIvbI9tU+BV+Vd7BXjR+h8F7Jp6DwC5vUUZafTp+tac8ZnRP+OH/AITV/wDcof8A2NXn923cQW5Tiapba29dFr9e4eQ6BetcexpbDgCJbMgHn3qH6DhujfyM+VKVeEkvSMOpPJ7o/byTvejv1VsMdgiXFzKly/LlLRDSZaNdRYTzgL1B6DhujfyM+VPQcN0b+RnyrSPq4R/nyrCj0/Xl/wBOwdxleRkAnMM2bM4l3a0ggRrYX1ni/F4LMC1tWzmyHOaZaHNJBveW5hyuQvUXoOG6N/Iz5VoxuCp5fVCmXSLOptII58hB71GVDjyWnmY4nAkS4VAfVyGlomGw9zRJAktFiedu7HpeBiMtYXNw9ukmOeuk++I1XpVtBpn1NNvCSD6s8cCGxluJJvI071qNEx9RSJtJlkaXMZJ15T/1ZUOPJaebBicFmHDUyxcZ2yYLIGukB3TUe7gMXhjTAc12847tcA2TmgQTZsEWHfrML07h8OwnjpU2CHezde0aM01/Ram0dAaNPlLvVjpMNynvGvRTlw48lrbzYcbg3QXNeHQJyFoHZbNiT9vMfAhcK+IwZa7IKgdHDme0jWwtqOfu8/Spp2/q9Ob2zU7dL7u65YihDyGUaT2WgyxhFr/YM38Ey4ceS08rbwdR5pvB1HmvVQoCD6mmDBtNMyYfF8nMhv5u5Z9GBzjdUmw12R3A6XSYDm5GxyOvNWze1FjbypvB1Hmm8HUea9SuYQY9Gpu1E5qYntXjIYmBaTr3StlGlLgHYem1pN3ZqZI15bu/nzTN7Sxt5W3g6jzTeDqPNeqNxxEbmkRLoPACRMNEZTeLzPuU2jg6BaC5rGuIEjKwweYnJfxTN7Sxt5K3g6jzTeDqPNet/QcN0b+RnyrPoOG6N/Iz5Uze0sbeR94Oo803g6jzXrj0HDdG/kZ8qwcDh+jfyM+VM3tLG3kjeDqPNN4Oo816/o7Po5RNKnMD7Denguf9HUPZU/yN/wBEze0sbePHvEG4817Kp6DwC0f0dQ9lT/I3/RSVz169zp8fTSST2soiLBcWuvUytLoJgTAif1IWxcXtBBB0IgoIFLbdAtaS8NLg0hrozQ6A2wJ1zNt+JvMhYqbbotqPpuOUs1JiNGnrIHEBJETbWFydsXDmPViwa0XMw3LlEzyLGHxaOi519k0HuLnUwXEgkyejR1/Aw+LWnUBBrG3cNf1zbEjXoXgx1E033/Aei5/0rSLajmOz7sS9rSMwF9QSI7LvIri/YmGJk0mzJM6XOYnTve8/4ndStrNm0RvCGAGoIfc8Qlx/d7vMoNdLbFE6vDTLBlcQCC8AsBgkSQQQJ5pQ2zhngFlZjgQCIcDYmAfeuR2VQOtMGHMfeTxMaGNd4hoA9y10dh4ZuXLSaMsZdeGMsRe3Yb5BA/pzDSBvWidCSAD2zHuFN5Pc09CpmFxDajQ9hlp0METeOag19g4dxpks+rMgTYjJVZldOrYrPt3+5T6FBrGhrAGtEwBoJM/5oNiIiAoG2a7W0yHNe4PlhyCS0FriXfpr1IW7HYYvAyvcwiSCJ1ykCRMOgkGDIso7sDW/8w7VxHC3mHAAxqBIP+EIKdrqd2itjND1kXIHK2h5eGhUrD1GZarQ7Eu9U8nODpfsZhGa9lYDB1eOa5Ic1wADQCwnQgi9uS0nZtewGKeAIjgYTYESSe0bzebgIIbHMtx4rtt6wD6vhsOzp3Xde8KZtANzMkVTwjswR26ev4pj9e5TcLQe0Q6oXnqQByHSOhPvUMbLfb+YqcuZ5ZL6/hP5vGQ0U8u+1xGjr5TkNqWttdIn8XJRA1luHEmw0gA2p6REcrW6RoBZs2W8RNeodPtEfd7/AMJ8/Gct2a8f27zpqT0aCLHSxN5MnXqFkiIgLBWVgoOGJBLHAEg5XQQJIMagcyut7KxAfVokY7OHAuFEsINQGnmE5nEtgFrtOV+7s5XEU2i8CesDw/ZB1rC42XZW46+bsupCTLi0ZZvlmGg3Etd4AMW57qTGY9pe6CAKIJfNIuBImGt+14wJPPsu6b0HkPH90FJo0aPIIKHZu2aTC9tXFCo/eObGTIQcwpZQ0SSA9j7+PSVY0dtYZxa1tVpc4AhoNyC0PED+6QVM3LfujyCx6OyxyttpYWsRb3Ej3oKnF1xvnN9JyGRDMs/ZYbXvzPv8Z34nNTeHurkNJMNySLMvp4EqxNNp5Dy8P9B5LLmA6gFBTY5lSm2XYkgcVwwm/GeR6ED3eEWWEx9OoSGGS3WxHMjn3tK3lg6DyWQ0dEGUREBEWJQZREQEREBEWJQZRYlZQEREBYKysFBB206iKRNcgMDmEkgOvmEWIOptpzKpQ/CAZDXqw0OOYuJgZQCBIsA1vSLnUkrstdzQ0l5AbF80RBteVpoY2gXZWVKZccxytc2TeHGB+IwT1KCiwjKFSKdOviJayWgPyy0QI0yg27tbaW14OpRqZQ7EYgPOlyDDyC3MWZm/abF47rFdkq4um0kOe0EaguAi0/ssurU8waXNzchImYOg8Af1QUOfDmmZxNaM5El7pkmALDT1Zgd5nVcGHCta1m/qhpa8C5gAZ6dhl4dDAAjhHvv3Y2kNajLT9od/yu8it4KDrL6mHFK2Jrhoc64c4ElrWtLLtsAItYSUq1cMdcVXEATxOgzETw69y7OoVTaOHnK6rTm1i5uoNv1H6IKZ2LwrxU/mapaQahuQGtaTOXh7PF36N6LBxeGa8H0nEEtLLS8h0mRIDbgyB5c1eUdp0Hxkq03TYQ8GTE2g9LrFTaOHuDVp9CC5uslsH3yI6goKiucORBxNa+WqOIkwxheMvD93ijuC4irhntYfSK4uKY43SXZQ6DIIc6Gm97k3XYKuIY0DM5rQZiSBoJMe5cXYumBJe0C4nMItM+UHyQdfr1MIGtbUxFRwlruOXE5Q11uG1mye4u0lWOE2Y3dkU6j2sexsFsNcLlwIMWNyNNPAKwqYqm0w57QYm5Atcz+h8lzpVWuEtIImLGb9EFa7YbTrVrTLTOcTwhwF404v08Z5u2RJB39cQ1rYFSxgRJtdx5kqyRBWDY93Hf1+Jrm/WdmQBLbWNte9YxGx8wA31WwA7WsOLpNu1eJ7h0VoiCodsEEOBr1zmDgZqciCNIjmeS2HYtMue43LjJkAjnYgi+uusAXCs0QRMNgQ1+fM5xyBl4gAEmRbU2nrAUtEQEREBYKysFBH2ixxpuDWhxIMNJgHuJ5BUWGwVVlTMzB02QHDMCM0TIA47NOSl18OET2HFNeWOFNwa8ghriJDTyMc46Ksq4HFmYxAGtsoPXnHf/vVBk4VzzUL6Lc3HlP3oEMni5jw0Huiei17n0WjM6GIIuNA6Juf9wrPB4eu10vq5mxpF9dZgd/6e+ego6mCf6v1FMyGby9mzmz5b8sxjrPKAt7quLzENpsDAeE6yJAvxiLSdOStUQVmDr4svipTYGRqDebWjMe/yHW1fiMBUBc5mFpuLnEmYk3dEnPqRAPce8gdjXWnYatvC7c1JBLmnOzKTNQgESCLlvuJ5zIbDs5zCx1LDU8zabYItlfDgWt4ha/6m5W87KpudNTDNdLRUJMH1sgxBcby1pB0tqtFHZpqVXmoyqGnNlJcw/anhA7IgnWTr3Tr/oOXkFrg0B0OBZxEQBIy6kEmY5IN724l5aH4dmUEAkkE3DQ4t49Lu1vYarjXwlTPAw1MszHihs5SY++DoXH/ACFlrOz6oYKe5tma4lrmAyGsbfh/vXjv7lzw2Eq03Ne2i4uyjNL2ATDAdB0B7pvCC3OzqP3GjXQRqCDp1Dit1Cg1ghoABJNuvVQW4vEZSTQ4pbAztvZs87XJ8lIwNaq6d5TyREcQdOs6acvNBKREQEREBERAREQEREBYKysFBqxeIFNjnkEhomAJJ8BzKg1NuU2zLXSJkcJNt7Ng6/1TvMKXtH6t0OLLQHASQTYQOZVKMQWuznFP3bSczTSIByBxcCSLG026e5BZf0uzJnyuILsscMzE3vb3rWdu0+TXm8GMpyutLTxa3GkjvVfjnPa4j0xzCYeBuiYY4uhtvCOvCuWz8YG1AH4lz8wADTTcAZMh09IEdEF/h6we0OGhAN+8T/mtiwFlBE2htGnRympMOJEhpdEAuvHcD+g1IWo7aoQTmMDU5H/jHS/YdprCsEQVzds0i0ObmcC/JZpF8mckgwYAXJ22KI1dF40J5Tynqp8LTia7GNzPsNNCf2QaHbUpDIZMPaHNMHQxlkaiZtbkVywu0aVQwx0mCdCNMp1I/EP9hRau0qbwBTqZDLYOQ6SyRcR9to7sy0bGxed4jE70FstG7LbZKV5OtzP+OOSC8REQEREBERAREQEREBERAWCsrBQRtpkik+CGnKbuEgd5EXHcuvGu9w+toOcM5NgeGKuW26PME5tDld3ldh2oPVPhrXcJ4XmGnudPJdb3bwTloYbUi7mg33gvxm5BiPxO6XCX6U7OCa1Ld5g2CADZzxluy5jvEEOW5tKs8uNN1KA5wacozAh1mmWaBuvOeaiPo3LjTwrny/i4RbO4g3edSSfEnmpjG1mAbmnRALGvfBsXntEcXZsL/ugt8M1waA+C6BMaTAnkOc8ltVDSx+LluZlEAlk8Y0OscV7aWv8AtcHFMBhz2g9C4T/u6Dciw1wIkXCygjY5lUgbpzWmZOYSCMrrfmy9LSo7aOILIeaZfmkEAwG25EG4vHuurFEFfiGObTbORr5YJtBNpgZe7u01ELTs7OKmV1SmSA4FrQJmKfcNL/p0gWVdjCOMCAQb8iDIPmolJrN8CwU4LXEuBGaeDvuCAPIIJ6IiAiIgIiICIiAiIgIiICwVlYKDRj2zTcAM1tASJ94uF1k7OMf1EfatvXTcVLa9kz4cei7LtJs03CJtoBM+7K6fIrqhwbY/qtbV3Pi/tbdjUzrOpbxCEEo4F2YH0OTLbms+0F99fsz5G2kK6fRkQacncFsZnRy4P+uq696G3MP5aqbt6hvafE+r7I59ZFjqr11IRGQ/1ctgaAW4Acov/poEFfs7Zbd4C7DFmUNIdvXmCC2GgZugB6W96t62y6Lu02bk9p2pIcbA9QD/ANyqTZ2zmOqNmlWblDC0uMgZS0BvE3u8p0JKtsTsSk8y4GZJnhmSWnWJIluh8NLIJ1CiGNDWzAgCSToI1Jk6LYtWGoBjQ0EkAACY0AAGgA5Lag4VnENJAkgEgaSeQ7lBp42veaB0MQ9tzaNYgXPkp1Z+VpIBMAmBqY5DvUGntJ5maFQQCdNYi1wOv6INOJz1WBtSge20wKkCBlMy0g2M20steycHleD6Pu4aQDvC6JykgAm0knyXPFVjWZDqVVvGywt90yZGknSOV4vGjYdBoe0ilVZwHt94YYNtZJGvLuhoX6IiAiIgIiICIiAiIgIiICwVlYKCPtIjdumdOUT7pIH6rqhqU4PFjNXCbT/a27Xa1i02b1C7XtF0U3GS22om3kR+4XVjjGwT6ZW53yGP7Tv1ESB+AWN5DkajMwE4s3bYZfvPseLT73u0Ol46IH1g/l3WBEgcOsH6zpeNbqkOLbmA9Lq6tEBrry58Cc3Pr3DSYV0+qLDeuH8u92XKS6Bk9ZrJcJ0vMoK3Z1Jr6jQKuJ4Q08cZYBaADGpMTe9z3q2xOyQ8zvHi5Nj1LTB7hEeBVTs95qVGgYt7soacuQiWgtHEQ68nzzeCtcRs6o4yK723Jtm0lpAjNEAAiwFj1ugm4allaGyXQAJPOAAtq1Yam5rQHOzEACYiYETqf3W1BwrVMrS4gmATAuTAm3eoNPa7TPBUEAnsTpGkT1ViiCnxmNFWnbfM42jhaJPZMSbQZA1k3hatjZd4IdWPCe3ERDD/APr9B3TeogIiICIiAiIgIiICIiAiIgLBWVgoI+0XkU3kODYB4iJA74gyuu+nPl382yOKCaeh9ZGbgjl1+y7rbtL2AiCAR0N1oOz6Mk7qnJBBORtwdQbd580FHRxlTegHEsI3gBaKZ+88Fk5dTETP2T1W6piqm8H8w0N3uWCw34oNMHKL8pnprebZuAoggikwERBDGyI0gwuXoVKZ3bJkunKJnrMa96DawW5clyWAFlAREQEREBERAREQEREBERAREQEREBERAWCsrBQR9pOcKVQsc1j8jsjnWa10HKXa2mFV1MfiBm9ZhAMzskudJbIy5r9qz5i1grTaLJpPENMtcIdobaG4101CoKmGeJy4ZutQgioBcmoC8xU58BP949AgnYCvjQ6cS7CimXPymmXglsDIOIwXaz+is3Y2kNajBeO0NeniqmkHvaWVabQwNJaMwPFLgBap2csdNeSiHB1BDm0aZynKBmJgC4gmrAvy5aoOxUcXTeYY9rjrAcCY9y4Px9EEg1WAgkEF4sREg37x5hU2BZVa4HIxhkTxl1pbP9p0k6ctOu7ENe6qctJjxMg57m1Pln/CBNoiYOhC3fiWBuYvaGmIcSAL6XShiGPEse1w6tIP7KpwdKsTu6lENpAgtIeSZblLT2pbeTF9NbrZUFdheKVIECMl7GwnV4jmdLnzIW6KNRqVd48OaAwZcjpueHim/W3JSUBERAREQEREBERAXDetvxCxANxYmIB77jzC5rQ/CMMy0Xc1573CIP8A8R5IMnF04Bzth12nMLiQLdbkeYQ4qmACXtg3BzC4sLddR5hRq+DaXMG7DmhrtT2YyZQB0Mfp3mYdag4spjcsJgyC6wks04rzedffzC7REQFgrKwUGnHtmm4Zc0ggt0kGx/2LrrjaLofOEqcYeCDWcZB3r40i7iYEwM/KAF2Daf1T7ONtG3J8BBnwgyutNY2HRSxUQRENJP1oMS3WHOvPNt0GxuzW1Hw7CPAJEudVNuN9xAvY5uXajkp9SmS00xhuDOZhxaMoIaHDh0i8d3NRaeEp1M006zY3lTQcRl0gS38Vh3CNFuqU2uY2oadaxbSDbSWtJhxESATafDTVBCq4MGB6E4iGD6xwsLCZbeAAe/vKsGUN1uzTw7i4tMjP2ZNORcRym8Gx6qC/D03ZfVYgCWNNoykNaPuy4Q7W8lp6KTg6bKTxlZXkcMm4ixkwLm0TcyQJ6BMftOuHADDOIJEuzGBcDTLOhnw77KVisU9paG0y4HUyRl8YBXCjtLMzOKbxemMpaWmHZbkEcs1+mUqINvkkRh60ETJYRFmGCCNeKI/C7oglUcdVO6mg5ufPnvO7y6Ta8+5WCwCsoCIiAiIgIiICIiAiIgi12TUYckwyoM0xlnJwxzmPdlVXXwwNOkPR3OhruHORkkstMXnX3eVpXA3jLPnJUuOyOxZ3eeXgVVV2M3dLgrmGugNFxxMs63vHv9wX6IiAsFZWCgi7WfFGocxZwnibEttqJtK68/FsNzWrCCTAtIG+eRGeSNRAvwgeHZNoE7t0OymIDgCYJsIA1MqgOKNwMW4kZ5IpOdBArDlaQWExzLEDAYymSW72sXPzUwXEcJJyyAHWIPdKw5wY7Ia9UlpzE62kiCQ/n01MCB1kYJziSfSS4UyS8ZHCwc4FpvqMpEdw96rjAXy3FQ17gxrQwkB5IgE8jxNsbadUEfB1WPqHLWrcAzOBm+WJy8V515jyVtS2xSLC+8BwYSYFzFxe48JnlKh4Ko4VajTiS8hj4buyMkGJHJ0EHquNPGQC30gl5eCHGm6GiYy99wdTyugsMHtenUfkaDN9Yi0dDfx0/Razt2gNSR2dRydBnw4gtcuouDqtclpBMFpsJFyeQEgSeXfJUfGYoS/Liwz7rcpzNgAmBIzW7uvOUEynt/DusHHlq0t6n7URYE3W4bVpFrXgktcHkGMtmdqzoPLSJWl2Ia8lra4BeW5I1hsF4byNgb8putOzGvc138wXlwYRLC3KJM634srhyhBctMrKpzs3ESf5p0RYBgEGNe+enlC208BWD535LZJykTbigTPeOXJBZoiICIiAiIgIiIItdw3jBmcDkqWGh7Fz3jl4lVNes3d0vW1RLTBbqb0+1e+ttbHnztq9SKjBniWVDlic0ZOKeUTpznuVbXxMMpn0jLIdxbsnNBbqOUXF+vigvEREBYKysFBpx31boIFtTEd+oP7HwK68a77+voN7cBpaeVYNJJp63YDbk7wN/tE+qfGWQ0kZuzI0m4594VFiaTrk0sO6x6CBFWTepdsxa1i7TQBMw5e0vzvpcTDu3AiYJcWl0MGojmRw6KNTdVd2KlAFpJcQQ6GiJJ9WIdM9At20Rnc006dF+VoPEWktALpgh1oIAmI1usQ7tU6dGDTGfsuhxPrATnEiA2/76IOT6jzkcyrSjgbVNjmP2xOW8iOnP3aMRWMnJVoNaHDLJbYWEHgtBaBz0Pdl453gFpbhw0lrosOI5Zn1l7E38LFcKbXGC5mGmxgRrNO87z7pdeDpzm4WOIc7csl9IVOGHOggiWzHDzOXQdFrpYaoWvAdSLiWbvsGG8ObNDBPl001WvCOLi0VG0N2AcsOGnA6SMxHQxfle97OhgKGZtRjGZhJa8AE8QAJB7wB4wgqMc+oKjjSr0WC5aDlBAytkngJNxUm/S/ITMXQxBzHDupN+7IECBFwGzrm59NLzPZgqQAAY0AGQIEDXTpqfMrbTphogd/6kk/qSgqXYXGx9c2bRZoGhkH1Z5xdWGz2VQyKrg517jxPcOUclJRAREQEREBERAREQRqrjvGw5oGSpIPaJlkEdwvPiFW1nvDKUVaIOUyTEOgsgjh5aGI5e6zrNO8bwtPDUue0OzYdx5+AVZWY7JS9XRJymQSIuWdni0PPX38wu0REBYKysFBqxTC5jmgAyCIJIBkdRce5VL9igyTTbeT9dV1O8Jm2mZ7vc53gsIgkDZ+QndMbBZlOao8GCXEgCDAk695XClswtzEU2ZnNc13rakEOIJ5anrEoiDmNmDKZptzGBG8fEcPOJ5dFwpbJbAJptDmluUCo8gRlHTkB0usog1nZWbtUqZEsP1tQ9kBoPZ5AW9/UqZh6dVgDWspgf33GLDSW35+Q9xEE4FJRECUlEQJSURBlYlEQZREQEREGipRBe12UGGvEyZE5bAcwY/RQquzQWsG7YcoNjUfAktNjF5jn/mURBaIiICwURB//2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ETEhUUEhMWFRUXFhMYFxcYFhkXGxcXGxkWGBkYGB4cHyglGBomGxgYITIhJyorLi4uGh8/ODMuNyktLi4BCgoKDg0OGhAQGjglHxwrNy8sLCw3LDQsMCsrKywsNywsLCs0LissLCw3LCwsLCwsLCs3LCw3OCw3MSs3LC43LP/AABEIAPYAzQMBIgACEQEDEQH/xAAcAAEAAgIDAQAAAAAAAAAAAAAABAUBAwIGCAf/xABIEAABAwIDBQQGCAIIBAcAAAABAAIRAyEEEjEFEyJBUTJhcZEUI1OBk9IXM0JSYpKhsQYkFTRDcoLB0fAHFuHxNVRjc6Kzwv/EABgBAQADAQAAAAAAAAAAAAAAAAABAgME/8QAJBEBAAAGAQMFAQAAAAAAAAAAAAECAxMUYVERYqEEEiExQUL/2gAMAwEAAhEDEQA/APr/APEG3KGDomviHFtMFoJDS4y4wLC+q6r9LuyPbVPgVflW7/jDSD9nFpmHV8K0xEwarBaSB5keIXSaWwMOKz6b8NSFMOe1oimbAMEkQagdmbUEvMDduuC8TvTkkjL1mUmjGEfh3D6Xtke2qfAq/Kn0vbI9tU+BV+VfEBsZjmViJG7xFZueC71dOlWqkRzdFIRfndc6n8KvBPrOy5zXHdPIBFWvSHZnhO4JkwBnZOsrox6XMWdybh9s+l7ZHtqnwKvyp9L2yPbVPgVflXxZv8JOPZqzDnA+rcLNdUY46/epmxgQZJF1tw2wKQxO6q2a3DGo9xLgGuaSHOMCQyx5KLFHmJcmfZPpe2R7ap8Cr8qfS9sj21T4FX5V8TxP8LuY4hzjTnfOa17CXZKb6gOZw4C8MpveQD9m2qx/yq+43lwGR6t8Eup1KjYMQWxT7QJ7QU2KPMS5Nw+2/S9sj21T4FX5U+l7ZHtqnwKvyr4fjf4YqUmPe51mT/ZvvDqzQbA5WkUSQ424h4rn/wAvZ6THslsUw94LXl8xRFmtBzUyaocHt0a6HAEXY9LmJcm4fbfpe2R7ap8Cr8qfS9sj21T4FX5V8TZ/DYFXIaodlq06ThkcOJ8ZecwRnv8A+me5aMV/Dj2U3vL5yNpkxTeQS9jnjKRMshvbMAnzTHpcxLk3D7n9L2yPbVPgVflT6Xtke2qfAq/KvOKK+HT2rei9HfS9sj21T4FX5U+l7ZHtqnwKvyrziiYdPZei9HfS9sj21T4FX5U+l7ZHtqnwKvyrziiYdPZei9HfS9sj21T4FX5U+l7ZHtqnwKvyrziiYdPZei9HfS9sj21T4FX5U+l7ZHtqnwKvyrziiYdPZei9HfS9sj21T4FX5U+l7ZHtqnwKvyrziiYdPZei9HH/AIvbI9tU+BV+Vd7BXjR+h8F7Jp6DwC5vUUZafTp+tac8ZnRP+OH/AITV/wDcof8A2NXn923cQW5Tiapba29dFr9e4eQ6BetcexpbDgCJbMgHn3qH6DhujfyM+VKVeEkvSMOpPJ7o/byTvejv1VsMdgiXFzKly/LlLRDSZaNdRYTzgL1B6DhujfyM+VPQcN0b+RnyrSPq4R/nyrCj0/Xl/wBOwdxleRkAnMM2bM4l3a0ggRrYX1ni/F4LMC1tWzmyHOaZaHNJBveW5hyuQvUXoOG6N/Iz5VoxuCp5fVCmXSLOptII58hB71GVDjyWnmY4nAkS4VAfVyGlomGw9zRJAktFiedu7HpeBiMtYXNw9ukmOeuk++I1XpVtBpn1NNvCSD6s8cCGxluJJvI071qNEx9RSJtJlkaXMZJ15T/1ZUOPJaebBicFmHDUyxcZ2yYLIGukB3TUe7gMXhjTAc12847tcA2TmgQTZsEWHfrML07h8OwnjpU2CHezde0aM01/Ram0dAaNPlLvVjpMNynvGvRTlw48lrbzYcbg3QXNeHQJyFoHZbNiT9vMfAhcK+IwZa7IKgdHDme0jWwtqOfu8/Spp2/q9Ob2zU7dL7u65YihDyGUaT2WgyxhFr/YM38Ey4ceS08rbwdR5pvB1HmvVQoCD6mmDBtNMyYfF8nMhv5u5Z9GBzjdUmw12R3A6XSYDm5GxyOvNWze1FjbypvB1Hmm8HUea9SuYQY9Gpu1E5qYntXjIYmBaTr3StlGlLgHYem1pN3ZqZI15bu/nzTN7Sxt5W3g6jzTeDqPNeqNxxEbmkRLoPACRMNEZTeLzPuU2jg6BaC5rGuIEjKwweYnJfxTN7Sxt5K3g6jzTeDqPNet/QcN0b+RnyrPoOG6N/Iz5Uze0sbeR94Oo803g6jzXrj0HDdG/kZ8qwcDh+jfyM+VM3tLG3kjeDqPNN4Oo816/o7Po5RNKnMD7Denguf9HUPZU/yN/wBEze0sbePHvEG4817Kp6DwC0f0dQ9lT/I3/RSVz169zp8fTSST2soiLBcWuvUytLoJgTAif1IWxcXtBBB0IgoIFLbdAtaS8NLg0hrozQ6A2wJ1zNt+JvMhYqbbotqPpuOUs1JiNGnrIHEBJETbWFydsXDmPViwa0XMw3LlEzyLGHxaOi519k0HuLnUwXEgkyejR1/Aw+LWnUBBrG3cNf1zbEjXoXgx1E033/Aei5/0rSLajmOz7sS9rSMwF9QSI7LvIri/YmGJk0mzJM6XOYnTve8/4ndStrNm0RvCGAGoIfc8Qlx/d7vMoNdLbFE6vDTLBlcQCC8AsBgkSQQQJ5pQ2zhngFlZjgQCIcDYmAfeuR2VQOtMGHMfeTxMaGNd4hoA9y10dh4ZuXLSaMsZdeGMsRe3Yb5BA/pzDSBvWidCSAD2zHuFN5Pc09CpmFxDajQ9hlp0METeOag19g4dxpks+rMgTYjJVZldOrYrPt3+5T6FBrGhrAGtEwBoJM/5oNiIiAoG2a7W0yHNe4PlhyCS0FriXfpr1IW7HYYvAyvcwiSCJ1ykCRMOgkGDIso7sDW/8w7VxHC3mHAAxqBIP+EIKdrqd2itjND1kXIHK2h5eGhUrD1GZarQ7Eu9U8nODpfsZhGa9lYDB1eOa5Ic1wADQCwnQgi9uS0nZtewGKeAIjgYTYESSe0bzebgIIbHMtx4rtt6wD6vhsOzp3Xde8KZtANzMkVTwjswR26ev4pj9e5TcLQe0Q6oXnqQByHSOhPvUMbLfb+YqcuZ5ZL6/hP5vGQ0U8u+1xGjr5TkNqWttdIn8XJRA1luHEmw0gA2p6REcrW6RoBZs2W8RNeodPtEfd7/AMJ8/Gct2a8f27zpqT0aCLHSxN5MnXqFkiIgLBWVgoOGJBLHAEg5XQQJIMagcyut7KxAfVokY7OHAuFEsINQGnmE5nEtgFrtOV+7s5XEU2i8CesDw/ZB1rC42XZW46+bsupCTLi0ZZvlmGg3Etd4AMW57qTGY9pe6CAKIJfNIuBImGt+14wJPPsu6b0HkPH90FJo0aPIIKHZu2aTC9tXFCo/eObGTIQcwpZQ0SSA9j7+PSVY0dtYZxa1tVpc4AhoNyC0PED+6QVM3LfujyCx6OyxyttpYWsRb3Ej3oKnF1xvnN9JyGRDMs/ZYbXvzPv8Z34nNTeHurkNJMNySLMvp4EqxNNp5Dy8P9B5LLmA6gFBTY5lSm2XYkgcVwwm/GeR6ED3eEWWEx9OoSGGS3WxHMjn3tK3lg6DyWQ0dEGUREBEWJQZREQEREBEWJQZRYlZQEREBYKysFBB206iKRNcgMDmEkgOvmEWIOptpzKpQ/CAZDXqw0OOYuJgZQCBIsA1vSLnUkrstdzQ0l5AbF80RBteVpoY2gXZWVKZccxytc2TeHGB+IwT1KCiwjKFSKdOviJayWgPyy0QI0yg27tbaW14OpRqZQ7EYgPOlyDDyC3MWZm/abF47rFdkq4um0kOe0EaguAi0/ssurU8waXNzchImYOg8Af1QUOfDmmZxNaM5El7pkmALDT1Zgd5nVcGHCta1m/qhpa8C5gAZ6dhl4dDAAjhHvv3Y2kNajLT9od/yu8it4KDrL6mHFK2Jrhoc64c4ElrWtLLtsAItYSUq1cMdcVXEATxOgzETw69y7OoVTaOHnK6rTm1i5uoNv1H6IKZ2LwrxU/mapaQahuQGtaTOXh7PF36N6LBxeGa8H0nEEtLLS8h0mRIDbgyB5c1eUdp0Hxkq03TYQ8GTE2g9LrFTaOHuDVp9CC5uslsH3yI6goKiucORBxNa+WqOIkwxheMvD93ijuC4irhntYfSK4uKY43SXZQ6DIIc6Gm97k3XYKuIY0DM5rQZiSBoJMe5cXYumBJe0C4nMItM+UHyQdfr1MIGtbUxFRwlruOXE5Q11uG1mye4u0lWOE2Y3dkU6j2sexsFsNcLlwIMWNyNNPAKwqYqm0w57QYm5Atcz+h8lzpVWuEtIImLGb9EFa7YbTrVrTLTOcTwhwF404v08Z5u2RJB39cQ1rYFSxgRJtdx5kqyRBWDY93Hf1+Jrm/WdmQBLbWNte9YxGx8wA31WwA7WsOLpNu1eJ7h0VoiCodsEEOBr1zmDgZqciCNIjmeS2HYtMue43LjJkAjnYgi+uusAXCs0QRMNgQ1+fM5xyBl4gAEmRbU2nrAUtEQEREBYKysFBH2ixxpuDWhxIMNJgHuJ5BUWGwVVlTMzB02QHDMCM0TIA47NOSl18OET2HFNeWOFNwa8ghriJDTyMc46Ksq4HFmYxAGtsoPXnHf/vVBk4VzzUL6Lc3HlP3oEMni5jw0Huiei17n0WjM6GIIuNA6Juf9wrPB4eu10vq5mxpF9dZgd/6e+ego6mCf6v1FMyGby9mzmz5b8sxjrPKAt7quLzENpsDAeE6yJAvxiLSdOStUQVmDr4svipTYGRqDebWjMe/yHW1fiMBUBc5mFpuLnEmYk3dEnPqRAPce8gdjXWnYatvC7c1JBLmnOzKTNQgESCLlvuJ5zIbDs5zCx1LDU8zabYItlfDgWt4ha/6m5W87KpudNTDNdLRUJMH1sgxBcby1pB0tqtFHZpqVXmoyqGnNlJcw/anhA7IgnWTr3Tr/oOXkFrg0B0OBZxEQBIy6kEmY5IN724l5aH4dmUEAkkE3DQ4t49Lu1vYarjXwlTPAw1MszHihs5SY++DoXH/ACFlrOz6oYKe5tma4lrmAyGsbfh/vXjv7lzw2Eq03Ne2i4uyjNL2ATDAdB0B7pvCC3OzqP3GjXQRqCDp1Dit1Cg1ghoABJNuvVQW4vEZSTQ4pbAztvZs87XJ8lIwNaq6d5TyREcQdOs6acvNBKREQEREBERAREQEREBYKysFBqxeIFNjnkEhomAJJ8BzKg1NuU2zLXSJkcJNt7Ng6/1TvMKXtH6t0OLLQHASQTYQOZVKMQWuznFP3bSczTSIByBxcCSLG026e5BZf0uzJnyuILsscMzE3vb3rWdu0+TXm8GMpyutLTxa3GkjvVfjnPa4j0xzCYeBuiYY4uhtvCOvCuWz8YG1AH4lz8wADTTcAZMh09IEdEF/h6we0OGhAN+8T/mtiwFlBE2htGnRympMOJEhpdEAuvHcD+g1IWo7aoQTmMDU5H/jHS/YdprCsEQVzds0i0ObmcC/JZpF8mckgwYAXJ22KI1dF40J5Tynqp8LTia7GNzPsNNCf2QaHbUpDIZMPaHNMHQxlkaiZtbkVywu0aVQwx0mCdCNMp1I/EP9hRau0qbwBTqZDLYOQ6SyRcR9to7sy0bGxed4jE70FstG7LbZKV5OtzP+OOSC8REQEREBERAREQEREBERAWCsrBQRtpkik+CGnKbuEgd5EXHcuvGu9w+toOcM5NgeGKuW26PME5tDld3ldh2oPVPhrXcJ4XmGnudPJdb3bwTloYbUi7mg33gvxm5BiPxO6XCX6U7OCa1Ld5g2CADZzxluy5jvEEOW5tKs8uNN1KA5wacozAh1mmWaBuvOeaiPo3LjTwrny/i4RbO4g3edSSfEnmpjG1mAbmnRALGvfBsXntEcXZsL/ugt8M1waA+C6BMaTAnkOc8ltVDSx+LluZlEAlk8Y0OscV7aWv8AtcHFMBhz2g9C4T/u6Dciw1wIkXCygjY5lUgbpzWmZOYSCMrrfmy9LSo7aOILIeaZfmkEAwG25EG4vHuurFEFfiGObTbORr5YJtBNpgZe7u01ELTs7OKmV1SmSA4FrQJmKfcNL/p0gWVdjCOMCAQb8iDIPmolJrN8CwU4LXEuBGaeDvuCAPIIJ6IiAiIgIiICIiAiIgIiICwVlYKDRj2zTcAM1tASJ94uF1k7OMf1EfatvXTcVLa9kz4cei7LtJs03CJtoBM+7K6fIrqhwbY/qtbV3Pi/tbdjUzrOpbxCEEo4F2YH0OTLbms+0F99fsz5G2kK6fRkQacncFsZnRy4P+uq696G3MP5aqbt6hvafE+r7I59ZFjqr11IRGQ/1ctgaAW4Acov/poEFfs7Zbd4C7DFmUNIdvXmCC2GgZugB6W96t62y6Lu02bk9p2pIcbA9QD/ANyqTZ2zmOqNmlWblDC0uMgZS0BvE3u8p0JKtsTsSk8y4GZJnhmSWnWJIluh8NLIJ1CiGNDWzAgCSToI1Jk6LYtWGoBjQ0EkAACY0AAGgA5Lag4VnENJAkgEgaSeQ7lBp42veaB0MQ9tzaNYgXPkp1Z+VpIBMAmBqY5DvUGntJ5maFQQCdNYi1wOv6INOJz1WBtSge20wKkCBlMy0g2M20steycHleD6Pu4aQDvC6JykgAm0knyXPFVjWZDqVVvGywt90yZGknSOV4vGjYdBoe0ilVZwHt94YYNtZJGvLuhoX6IiAiIgIiICIiAiIgIiICwVlYKCPtIjdumdOUT7pIH6rqhqU4PFjNXCbT/a27Xa1i02b1C7XtF0U3GS22om3kR+4XVjjGwT6ZW53yGP7Tv1ESB+AWN5DkajMwE4s3bYZfvPseLT73u0Ol46IH1g/l3WBEgcOsH6zpeNbqkOLbmA9Lq6tEBrry58Cc3Pr3DSYV0+qLDeuH8u92XKS6Bk9ZrJcJ0vMoK3Z1Jr6jQKuJ4Q08cZYBaADGpMTe9z3q2xOyQ8zvHi5Nj1LTB7hEeBVTs95qVGgYt7soacuQiWgtHEQ68nzzeCtcRs6o4yK723Jtm0lpAjNEAAiwFj1ugm4allaGyXQAJPOAAtq1Yam5rQHOzEACYiYETqf3W1BwrVMrS4gmATAuTAm3eoNPa7TPBUEAnsTpGkT1ViiCnxmNFWnbfM42jhaJPZMSbQZA1k3hatjZd4IdWPCe3ERDD/APr9B3TeogIiICIiAiIgIiICIiAiIgLBWVgoI+0XkU3kODYB4iJA74gyuu+nPl382yOKCaeh9ZGbgjl1+y7rbtL2AiCAR0N1oOz6Mk7qnJBBORtwdQbd580FHRxlTegHEsI3gBaKZ+88Fk5dTETP2T1W6piqm8H8w0N3uWCw34oNMHKL8pnprebZuAoggikwERBDGyI0gwuXoVKZ3bJkunKJnrMa96DawW5clyWAFlAREQEREBERAREQEREBERAREQEREBERAWCsrBQR9pOcKVQsc1j8jsjnWa10HKXa2mFV1MfiBm9ZhAMzskudJbIy5r9qz5i1grTaLJpPENMtcIdobaG4101CoKmGeJy4ZutQgioBcmoC8xU58BP949AgnYCvjQ6cS7CimXPymmXglsDIOIwXaz+is3Y2kNajBeO0NeniqmkHvaWVabQwNJaMwPFLgBap2csdNeSiHB1BDm0aZynKBmJgC4gmrAvy5aoOxUcXTeYY9rjrAcCY9y4Px9EEg1WAgkEF4sREg37x5hU2BZVa4HIxhkTxl1pbP9p0k6ctOu7ENe6qctJjxMg57m1Pln/CBNoiYOhC3fiWBuYvaGmIcSAL6XShiGPEse1w6tIP7KpwdKsTu6lENpAgtIeSZblLT2pbeTF9NbrZUFdheKVIECMl7GwnV4jmdLnzIW6KNRqVd48OaAwZcjpueHim/W3JSUBERAREQEREBERAXDetvxCxANxYmIB77jzC5rQ/CMMy0Xc1573CIP8A8R5IMnF04Bzth12nMLiQLdbkeYQ4qmACXtg3BzC4sLddR5hRq+DaXMG7DmhrtT2YyZQB0Mfp3mYdag4spjcsJgyC6wks04rzedffzC7REQFgrKwUGnHtmm4Zc0ggt0kGx/2LrrjaLofOEqcYeCDWcZB3r40i7iYEwM/KAF2Daf1T7ONtG3J8BBnwgyutNY2HRSxUQRENJP1oMS3WHOvPNt0GxuzW1Hw7CPAJEudVNuN9xAvY5uXajkp9SmS00xhuDOZhxaMoIaHDh0i8d3NRaeEp1M006zY3lTQcRl0gS38Vh3CNFuqU2uY2oadaxbSDbSWtJhxESATafDTVBCq4MGB6E4iGD6xwsLCZbeAAe/vKsGUN1uzTw7i4tMjP2ZNORcRym8Gx6qC/D03ZfVYgCWNNoykNaPuy4Q7W8lp6KTg6bKTxlZXkcMm4ixkwLm0TcyQJ6BMftOuHADDOIJEuzGBcDTLOhnw77KVisU9paG0y4HUyRl8YBXCjtLMzOKbxemMpaWmHZbkEcs1+mUqINvkkRh60ETJYRFmGCCNeKI/C7oglUcdVO6mg5ufPnvO7y6Ta8+5WCwCsoCIiAiIgIiICIiAiIgi12TUYckwyoM0xlnJwxzmPdlVXXwwNOkPR3OhruHORkkstMXnX3eVpXA3jLPnJUuOyOxZ3eeXgVVV2M3dLgrmGugNFxxMs63vHv9wX6IiAsFZWCgi7WfFGocxZwnibEttqJtK68/FsNzWrCCTAtIG+eRGeSNRAvwgeHZNoE7t0OymIDgCYJsIA1MqgOKNwMW4kZ5IpOdBArDlaQWExzLEDAYymSW72sXPzUwXEcJJyyAHWIPdKw5wY7Ia9UlpzE62kiCQ/n01MCB1kYJziSfSS4UyS8ZHCwc4FpvqMpEdw96rjAXy3FQ17gxrQwkB5IgE8jxNsbadUEfB1WPqHLWrcAzOBm+WJy8V515jyVtS2xSLC+8BwYSYFzFxe48JnlKh4Ko4VajTiS8hj4buyMkGJHJ0EHquNPGQC30gl5eCHGm6GiYy99wdTyugsMHtenUfkaDN9Yi0dDfx0/Razt2gNSR2dRydBnw4gtcuouDqtclpBMFpsJFyeQEgSeXfJUfGYoS/Liwz7rcpzNgAmBIzW7uvOUEynt/DusHHlq0t6n7URYE3W4bVpFrXgktcHkGMtmdqzoPLSJWl2Ia8lra4BeW5I1hsF4byNgb8putOzGvc138wXlwYRLC3KJM634srhyhBctMrKpzs3ESf5p0RYBgEGNe+enlC208BWD535LZJykTbigTPeOXJBZoiICIiAiIgIiIItdw3jBmcDkqWGh7Fz3jl4lVNes3d0vW1RLTBbqb0+1e+ttbHnztq9SKjBniWVDlic0ZOKeUTpznuVbXxMMpn0jLIdxbsnNBbqOUXF+vigvEREBYKysFBpx31boIFtTEd+oP7HwK68a77+voN7cBpaeVYNJJp63YDbk7wN/tE+qfGWQ0kZuzI0m4594VFiaTrk0sO6x6CBFWTepdsxa1i7TQBMw5e0vzvpcTDu3AiYJcWl0MGojmRw6KNTdVd2KlAFpJcQQ6GiJJ9WIdM9At20Rnc006dF+VoPEWktALpgh1oIAmI1usQ7tU6dGDTGfsuhxPrATnEiA2/76IOT6jzkcyrSjgbVNjmP2xOW8iOnP3aMRWMnJVoNaHDLJbYWEHgtBaBz0Pdl453gFpbhw0lrosOI5Zn1l7E38LFcKbXGC5mGmxgRrNO87z7pdeDpzm4WOIc7csl9IVOGHOggiWzHDzOXQdFrpYaoWvAdSLiWbvsGG8ObNDBPl001WvCOLi0VG0N2AcsOGnA6SMxHQxfle97OhgKGZtRjGZhJa8AE8QAJB7wB4wgqMc+oKjjSr0WC5aDlBAytkngJNxUm/S/ITMXQxBzHDupN+7IECBFwGzrm59NLzPZgqQAAY0AGQIEDXTpqfMrbTphogd/6kk/qSgqXYXGx9c2bRZoGhkH1Z5xdWGz2VQyKrg517jxPcOUclJRAREQEREBERAREQRqrjvGw5oGSpIPaJlkEdwvPiFW1nvDKUVaIOUyTEOgsgjh5aGI5e6zrNO8bwtPDUue0OzYdx5+AVZWY7JS9XRJymQSIuWdni0PPX38wu0REBYKysFBqxTC5jmgAyCIJIBkdRce5VL9igyTTbeT9dV1O8Jm2mZ7vc53gsIgkDZ+QndMbBZlOao8GCXEgCDAk695XClswtzEU2ZnNc13rakEOIJ5anrEoiDmNmDKZptzGBG8fEcPOJ5dFwpbJbAJptDmluUCo8gRlHTkB0usog1nZWbtUqZEsP1tQ9kBoPZ5AW9/UqZh6dVgDWspgf33GLDSW35+Q9xEE4FJRECUlEQJSURBlYlEQZREQEREGipRBe12UGGvEyZE5bAcwY/RQquzQWsG7YcoNjUfAktNjF5jn/mURBaIiICwURB//2Q=="/>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5486400" y="2468616"/>
            <a:ext cx="3352800" cy="707886"/>
          </a:xfrm>
          <a:prstGeom prst="rect">
            <a:avLst/>
          </a:prstGeom>
          <a:noFill/>
        </p:spPr>
        <p:txBody>
          <a:bodyPr wrap="square" rtlCol="0">
            <a:spAutoFit/>
          </a:bodyPr>
          <a:lstStyle/>
          <a:p>
            <a:r>
              <a:rPr lang="en-US" sz="4000" dirty="0" smtClean="0">
                <a:solidFill>
                  <a:srgbClr val="FF0000"/>
                </a:solidFill>
              </a:rPr>
              <a:t>INCORRECT</a:t>
            </a:r>
          </a:p>
        </p:txBody>
      </p:sp>
    </p:spTree>
    <p:extLst>
      <p:ext uri="{BB962C8B-B14F-4D97-AF65-F5344CB8AC3E}">
        <p14:creationId xmlns:p14="http://schemas.microsoft.com/office/powerpoint/2010/main" val="86205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fontScale="90000"/>
          </a:bodyPr>
          <a:lstStyle/>
          <a:p>
            <a:r>
              <a:rPr lang="en-US" dirty="0" smtClean="0">
                <a:latin typeface="+mj-lt"/>
              </a:rPr>
              <a:t>Reasons the IRS DRT cannot be used</a:t>
            </a:r>
            <a:endParaRPr lang="en-US" dirty="0">
              <a:latin typeface="+mj-lt"/>
            </a:endParaRPr>
          </a:p>
        </p:txBody>
      </p:sp>
      <p:sp>
        <p:nvSpPr>
          <p:cNvPr id="3" name="Content Placeholder 2"/>
          <p:cNvSpPr>
            <a:spLocks noGrp="1"/>
          </p:cNvSpPr>
          <p:nvPr>
            <p:ph idx="1"/>
          </p:nvPr>
        </p:nvSpPr>
        <p:spPr>
          <a:xfrm>
            <a:off x="457200" y="1371600"/>
            <a:ext cx="8229600" cy="5181600"/>
          </a:xfrm>
        </p:spPr>
        <p:txBody>
          <a:bodyPr>
            <a:normAutofit/>
          </a:bodyPr>
          <a:lstStyle/>
          <a:p>
            <a:r>
              <a:rPr lang="en-US" dirty="0" smtClean="0">
                <a:latin typeface="+mj-lt"/>
              </a:rPr>
              <a:t>The person did not indicate on the FAFSA that the tax return has been completed (indicated “will complete” or “not required to file”)</a:t>
            </a:r>
          </a:p>
          <a:p>
            <a:r>
              <a:rPr lang="en-US" dirty="0" smtClean="0">
                <a:latin typeface="+mj-lt"/>
              </a:rPr>
              <a:t>The marriage date is January 2015 or later</a:t>
            </a:r>
          </a:p>
          <a:p>
            <a:r>
              <a:rPr lang="en-US" dirty="0" smtClean="0">
                <a:latin typeface="+mj-lt"/>
              </a:rPr>
              <a:t>The first three digits of the SSN are 666</a:t>
            </a:r>
          </a:p>
          <a:p>
            <a:r>
              <a:rPr lang="en-US" dirty="0" smtClean="0">
                <a:latin typeface="+mj-lt"/>
              </a:rPr>
              <a:t>The tax return was amended</a:t>
            </a:r>
          </a:p>
          <a:p>
            <a:r>
              <a:rPr lang="en-US" dirty="0" smtClean="0">
                <a:latin typeface="+mj-lt"/>
              </a:rPr>
              <a:t>The person filed a Puerto Rican or foreign tax return</a:t>
            </a:r>
          </a:p>
          <a:p>
            <a:r>
              <a:rPr lang="en-US" dirty="0" smtClean="0">
                <a:latin typeface="+mj-lt"/>
              </a:rPr>
              <a:t>The person is married and filed the tax return as Head of Household (HOH) or Married, filing Separately (MFS)</a:t>
            </a:r>
          </a:p>
          <a:p>
            <a:r>
              <a:rPr lang="en-US" dirty="0" smtClean="0">
                <a:latin typeface="+mj-lt"/>
              </a:rPr>
              <a:t>Neither married parent entered a valid SSN</a:t>
            </a:r>
          </a:p>
          <a:p>
            <a:r>
              <a:rPr lang="en-US" dirty="0" smtClean="0">
                <a:latin typeface="+mj-lt"/>
              </a:rPr>
              <a:t>A non-married parent or both parents entered all zeroes for the SSN</a:t>
            </a:r>
          </a:p>
        </p:txBody>
      </p:sp>
    </p:spTree>
    <p:extLst>
      <p:ext uri="{BB962C8B-B14F-4D97-AF65-F5344CB8AC3E}">
        <p14:creationId xmlns:p14="http://schemas.microsoft.com/office/powerpoint/2010/main" val="16220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latin typeface="+mj-lt"/>
              </a:rPr>
              <a:t>IRS Tax Transcript Required</a:t>
            </a:r>
            <a:endParaRPr lang="en-US" dirty="0">
              <a:latin typeface="+mj-lt"/>
            </a:endParaRPr>
          </a:p>
        </p:txBody>
      </p:sp>
      <p:sp>
        <p:nvSpPr>
          <p:cNvPr id="3" name="Content Placeholder 2"/>
          <p:cNvSpPr>
            <a:spLocks noGrp="1"/>
          </p:cNvSpPr>
          <p:nvPr>
            <p:ph idx="1"/>
          </p:nvPr>
        </p:nvSpPr>
        <p:spPr/>
        <p:txBody>
          <a:bodyPr>
            <a:normAutofit/>
          </a:bodyPr>
          <a:lstStyle/>
          <a:p>
            <a:r>
              <a:rPr lang="en-US" dirty="0" smtClean="0">
                <a:latin typeface="+mj-lt"/>
              </a:rPr>
              <a:t>When the applicant or parent did not use the IRS DRT – either at initial FAFSA filing or through the FOTW correction process.</a:t>
            </a:r>
          </a:p>
          <a:p>
            <a:r>
              <a:rPr lang="en-US" dirty="0" smtClean="0">
                <a:latin typeface="+mj-lt"/>
              </a:rPr>
              <a:t>When information obtained by using the IRS DRT was changed before or after submission of the FAFSA or the FAFSA correction.</a:t>
            </a:r>
          </a:p>
          <a:p>
            <a:r>
              <a:rPr lang="en-US" dirty="0" smtClean="0">
                <a:latin typeface="+mj-lt"/>
              </a:rPr>
              <a:t>When a married independent applicant and spouse filed separate returns.</a:t>
            </a:r>
          </a:p>
          <a:p>
            <a:r>
              <a:rPr lang="en-US" dirty="0" smtClean="0">
                <a:latin typeface="+mj-lt"/>
              </a:rPr>
              <a:t>When the married parents of a dependent student filed separate returns</a:t>
            </a:r>
          </a:p>
          <a:p>
            <a:r>
              <a:rPr lang="en-US" dirty="0">
                <a:latin typeface="+mj-lt"/>
              </a:rPr>
              <a:t>In all instances, when the dependent student’s legal parents are unmarried and living together</a:t>
            </a:r>
            <a:r>
              <a:rPr lang="en-US" dirty="0" smtClean="0">
                <a:latin typeface="+mj-lt"/>
              </a:rPr>
              <a:t>.</a:t>
            </a:r>
            <a:endParaRPr lang="en-US" dirty="0">
              <a:latin typeface="+mj-lt"/>
            </a:endParaRPr>
          </a:p>
        </p:txBody>
      </p:sp>
    </p:spTree>
    <p:extLst>
      <p:ext uri="{BB962C8B-B14F-4D97-AF65-F5344CB8AC3E}">
        <p14:creationId xmlns:p14="http://schemas.microsoft.com/office/powerpoint/2010/main" val="190572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a:latin typeface="+mj-lt"/>
              </a:rPr>
              <a:t>IRS Tax Transcript Required</a:t>
            </a:r>
          </a:p>
        </p:txBody>
      </p:sp>
      <p:sp>
        <p:nvSpPr>
          <p:cNvPr id="3" name="Content Placeholder 2"/>
          <p:cNvSpPr>
            <a:spLocks noGrp="1"/>
          </p:cNvSpPr>
          <p:nvPr>
            <p:ph idx="1"/>
          </p:nvPr>
        </p:nvSpPr>
        <p:spPr/>
        <p:txBody>
          <a:bodyPr>
            <a:normAutofit lnSpcReduction="10000"/>
          </a:bodyPr>
          <a:lstStyle/>
          <a:p>
            <a:r>
              <a:rPr lang="en-US" dirty="0" smtClean="0">
                <a:latin typeface="+mj-lt"/>
              </a:rPr>
              <a:t>When an applicant or applicant’s parents had a change in marital status after the end of the 2014 IRS tax year on December 31, 2014.</a:t>
            </a:r>
          </a:p>
          <a:p>
            <a:r>
              <a:rPr lang="en-US" dirty="0" smtClean="0">
                <a:latin typeface="+mj-lt"/>
              </a:rPr>
              <a:t>When the applicant or parent or spouse file an amended tax return.  Under this condition, the institution must obtain the documents below to complete verification:</a:t>
            </a:r>
          </a:p>
          <a:p>
            <a:pPr lvl="1"/>
            <a:r>
              <a:rPr lang="en-US" dirty="0" smtClean="0">
                <a:latin typeface="+mj-lt"/>
              </a:rPr>
              <a:t>A signed copy of the original tax return that was filed with IRS, an IRS Tax Return Transcript, or any IRS tax transcript that includes all of the income and tax information required to be verified, and</a:t>
            </a:r>
          </a:p>
          <a:p>
            <a:pPr lvl="1"/>
            <a:r>
              <a:rPr lang="en-US" dirty="0" smtClean="0">
                <a:latin typeface="+mj-lt"/>
              </a:rPr>
              <a:t>A signed copy of the IRS Form 1040X that was filed with the IRS.  </a:t>
            </a:r>
          </a:p>
          <a:p>
            <a:pPr lvl="2"/>
            <a:r>
              <a:rPr lang="en-US" dirty="0" smtClean="0">
                <a:latin typeface="+mj-lt"/>
              </a:rPr>
              <a:t>In order to be complete, it should include the updated 1040, 1040A, or 1040EZ, along with the 1040X.</a:t>
            </a:r>
          </a:p>
          <a:p>
            <a:endParaRPr lang="en-US" dirty="0">
              <a:latin typeface="+mj-lt"/>
            </a:endParaRPr>
          </a:p>
          <a:p>
            <a:endParaRPr lang="en-US" dirty="0">
              <a:latin typeface="+mj-lt"/>
            </a:endParaRPr>
          </a:p>
        </p:txBody>
      </p:sp>
    </p:spTree>
    <p:extLst>
      <p:ext uri="{BB962C8B-B14F-4D97-AF65-F5344CB8AC3E}">
        <p14:creationId xmlns:p14="http://schemas.microsoft.com/office/powerpoint/2010/main" val="46070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latin typeface="+mj-lt"/>
              </a:rPr>
              <a:t>Who Must Be Verified?</a:t>
            </a:r>
            <a:endParaRPr lang="en-US" dirty="0">
              <a:latin typeface="+mj-lt"/>
            </a:endParaRPr>
          </a:p>
        </p:txBody>
      </p:sp>
      <p:sp>
        <p:nvSpPr>
          <p:cNvPr id="3" name="Content Placeholder 2"/>
          <p:cNvSpPr>
            <a:spLocks noGrp="1"/>
          </p:cNvSpPr>
          <p:nvPr>
            <p:ph idx="1"/>
          </p:nvPr>
        </p:nvSpPr>
        <p:spPr>
          <a:xfrm>
            <a:off x="457200" y="1219200"/>
            <a:ext cx="8229600" cy="5334000"/>
          </a:xfrm>
        </p:spPr>
        <p:txBody>
          <a:bodyPr>
            <a:normAutofit fontScale="92500" lnSpcReduction="10000"/>
          </a:bodyPr>
          <a:lstStyle/>
          <a:p>
            <a:r>
              <a:rPr lang="en-US" dirty="0">
                <a:latin typeface="+mj-lt"/>
              </a:rPr>
              <a:t>You must verify </a:t>
            </a:r>
            <a:r>
              <a:rPr lang="en-US" dirty="0" smtClean="0">
                <a:latin typeface="+mj-lt"/>
              </a:rPr>
              <a:t>applications, </a:t>
            </a:r>
            <a:r>
              <a:rPr lang="en-US" dirty="0">
                <a:latin typeface="+mj-lt"/>
              </a:rPr>
              <a:t>selected by </a:t>
            </a:r>
            <a:r>
              <a:rPr lang="en-US" dirty="0" smtClean="0">
                <a:latin typeface="+mj-lt"/>
              </a:rPr>
              <a:t>CPS, </a:t>
            </a:r>
            <a:r>
              <a:rPr lang="en-US" dirty="0">
                <a:latin typeface="+mj-lt"/>
              </a:rPr>
              <a:t>of students who will receive (or have received) </a:t>
            </a:r>
            <a:r>
              <a:rPr lang="en-US" b="1" dirty="0" smtClean="0">
                <a:latin typeface="+mj-lt"/>
              </a:rPr>
              <a:t>SUBSIDIZED</a:t>
            </a:r>
            <a:r>
              <a:rPr lang="en-US" dirty="0" smtClean="0">
                <a:latin typeface="+mj-lt"/>
              </a:rPr>
              <a:t> </a:t>
            </a:r>
            <a:r>
              <a:rPr lang="en-US" dirty="0">
                <a:latin typeface="+mj-lt"/>
              </a:rPr>
              <a:t>student financial assistance - Title IV programs for which eligibility is determined by the EFC:</a:t>
            </a:r>
          </a:p>
          <a:p>
            <a:pPr lvl="1"/>
            <a:r>
              <a:rPr lang="en-US" dirty="0">
                <a:latin typeface="+mj-lt"/>
              </a:rPr>
              <a:t>Federal Pell grant</a:t>
            </a:r>
          </a:p>
          <a:p>
            <a:pPr lvl="1"/>
            <a:r>
              <a:rPr lang="en-US" dirty="0">
                <a:latin typeface="+mj-lt"/>
              </a:rPr>
              <a:t>FSEOG</a:t>
            </a:r>
          </a:p>
          <a:p>
            <a:pPr lvl="1"/>
            <a:r>
              <a:rPr lang="en-US" dirty="0">
                <a:latin typeface="+mj-lt"/>
              </a:rPr>
              <a:t>Federal Work Study</a:t>
            </a:r>
          </a:p>
          <a:p>
            <a:pPr lvl="1"/>
            <a:r>
              <a:rPr lang="en-US" dirty="0">
                <a:latin typeface="+mj-lt"/>
              </a:rPr>
              <a:t>Federal Perkins Loan</a:t>
            </a:r>
          </a:p>
          <a:p>
            <a:pPr lvl="1"/>
            <a:r>
              <a:rPr lang="en-US" dirty="0">
                <a:latin typeface="+mj-lt"/>
              </a:rPr>
              <a:t>Direct Subsidized Loan </a:t>
            </a:r>
            <a:r>
              <a:rPr lang="en-US" dirty="0" smtClean="0">
                <a:latin typeface="+mj-lt"/>
              </a:rPr>
              <a:t>Program</a:t>
            </a:r>
            <a:br>
              <a:rPr lang="en-US" dirty="0" smtClean="0">
                <a:latin typeface="+mj-lt"/>
              </a:rPr>
            </a:br>
            <a:endParaRPr lang="en-US" dirty="0" smtClean="0">
              <a:latin typeface="+mj-lt"/>
            </a:endParaRPr>
          </a:p>
          <a:p>
            <a:r>
              <a:rPr lang="en-US" dirty="0" smtClean="0">
                <a:latin typeface="+mj-lt"/>
              </a:rPr>
              <a:t>Verification is not required if the student will only receive </a:t>
            </a:r>
            <a:r>
              <a:rPr lang="en-US" b="1" dirty="0" smtClean="0">
                <a:latin typeface="+mj-lt"/>
              </a:rPr>
              <a:t>UNSUBSIDIZED</a:t>
            </a:r>
            <a:r>
              <a:rPr lang="en-US" dirty="0" smtClean="0">
                <a:latin typeface="+mj-lt"/>
              </a:rPr>
              <a:t> student financial assistance – Title IV programs for which eligibility is NOT based on the EFC:</a:t>
            </a:r>
          </a:p>
          <a:p>
            <a:pPr lvl="1"/>
            <a:r>
              <a:rPr lang="en-US" dirty="0" smtClean="0">
                <a:latin typeface="+mj-lt"/>
              </a:rPr>
              <a:t>TEACH Grant</a:t>
            </a:r>
          </a:p>
          <a:p>
            <a:pPr lvl="1"/>
            <a:r>
              <a:rPr lang="en-US" dirty="0" smtClean="0">
                <a:latin typeface="+mj-lt"/>
              </a:rPr>
              <a:t>Direct Unsubsidized Loan Program</a:t>
            </a:r>
          </a:p>
          <a:p>
            <a:pPr lvl="1"/>
            <a:r>
              <a:rPr lang="en-US" dirty="0" smtClean="0">
                <a:latin typeface="+mj-lt"/>
              </a:rPr>
              <a:t>Direct PLUS Loan Program</a:t>
            </a:r>
          </a:p>
          <a:p>
            <a:pPr lvl="1"/>
            <a:r>
              <a:rPr lang="en-US" dirty="0" smtClean="0">
                <a:latin typeface="+mj-lt"/>
              </a:rPr>
              <a:t>Iraq and Afghanistan Service Grant (this is a non-need based grant and not subject to verification)</a:t>
            </a:r>
            <a:endParaRPr lang="en-US" dirty="0">
              <a:latin typeface="+mj-lt"/>
            </a:endParaRPr>
          </a:p>
        </p:txBody>
      </p:sp>
      <p:pic>
        <p:nvPicPr>
          <p:cNvPr id="3074" name="Picture 2" descr="C:\Users\thsiung.FANDM\AppData\Local\Microsoft\Windows\Temporary Internet Files\Content.IE5\2QQQ79AZ\MC90003708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5300" y="2224088"/>
            <a:ext cx="1254125" cy="1760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81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Availability of IRS Transcripts</a:t>
            </a:r>
            <a:endParaRPr lang="en-US" dirty="0"/>
          </a:p>
        </p:txBody>
      </p:sp>
      <p:sp>
        <p:nvSpPr>
          <p:cNvPr id="3" name="Content Placeholder 2"/>
          <p:cNvSpPr>
            <a:spLocks noGrp="1"/>
          </p:cNvSpPr>
          <p:nvPr>
            <p:ph idx="1"/>
          </p:nvPr>
        </p:nvSpPr>
        <p:spPr>
          <a:xfrm>
            <a:off x="457200" y="1066800"/>
            <a:ext cx="7467600" cy="5486400"/>
          </a:xfrm>
        </p:spPr>
        <p:txBody>
          <a:bodyPr>
            <a:normAutofit fontScale="92500" lnSpcReduction="20000"/>
          </a:bodyPr>
          <a:lstStyle/>
          <a:p>
            <a:r>
              <a:rPr lang="en-US" b="1" dirty="0"/>
              <a:t>Electronically filed Tax Returns</a:t>
            </a:r>
            <a:endParaRPr lang="en-US" dirty="0"/>
          </a:p>
          <a:p>
            <a:pPr lvl="1"/>
            <a:r>
              <a:rPr lang="en-US" dirty="0"/>
              <a:t>$0 balance/refund returns: Generally available 2-3 weeks after the return has been accepted by IRS</a:t>
            </a:r>
          </a:p>
          <a:p>
            <a:pPr lvl="1"/>
            <a:r>
              <a:rPr lang="en-US" dirty="0"/>
              <a:t>Balance due/partial pay returns: Generally available by end of June or 3-4 weeks after the IRS receives the full/final payment</a:t>
            </a:r>
          </a:p>
          <a:p>
            <a:r>
              <a:rPr lang="en-US" b="1" dirty="0"/>
              <a:t>Paper Tax Returns</a:t>
            </a:r>
            <a:endParaRPr lang="en-US" dirty="0"/>
          </a:p>
          <a:p>
            <a:pPr lvl="1"/>
            <a:r>
              <a:rPr lang="en-US" dirty="0"/>
              <a:t>$0 balance/refund returns: Generally available 8-11 weeks after the IRS receives the return</a:t>
            </a:r>
          </a:p>
          <a:p>
            <a:pPr lvl="1"/>
            <a:r>
              <a:rPr lang="en-US" dirty="0"/>
              <a:t>Balance due/partial pay returns: Generally available by end of July</a:t>
            </a:r>
          </a:p>
          <a:p>
            <a:r>
              <a:rPr lang="en-US" b="1" dirty="0"/>
              <a:t>Amended Returns</a:t>
            </a:r>
            <a:endParaRPr lang="en-US" dirty="0"/>
          </a:p>
          <a:p>
            <a:pPr lvl="1"/>
            <a:r>
              <a:rPr lang="en-US" dirty="0"/>
              <a:t>Must be filed as a paper return</a:t>
            </a:r>
          </a:p>
          <a:p>
            <a:pPr lvl="1"/>
            <a:r>
              <a:rPr lang="en-US" dirty="0"/>
              <a:t>Generally available 12 weeks after the IRS receives the amended return</a:t>
            </a:r>
          </a:p>
          <a:p>
            <a:r>
              <a:rPr lang="en-US" b="1" dirty="0"/>
              <a:t>ID Theft Cases</a:t>
            </a:r>
            <a:endParaRPr lang="en-US" dirty="0"/>
          </a:p>
          <a:p>
            <a:pPr lvl="1"/>
            <a:r>
              <a:rPr lang="en-US" dirty="0"/>
              <a:t>Must be filed as a paper return</a:t>
            </a:r>
          </a:p>
          <a:p>
            <a:pPr lvl="1"/>
            <a:r>
              <a:rPr lang="en-US" dirty="0"/>
              <a:t>Generally available 8-11 weeks after the IRS receives the duplicate return</a:t>
            </a:r>
          </a:p>
          <a:p>
            <a:endParaRPr lang="en-US" dirty="0"/>
          </a:p>
        </p:txBody>
      </p:sp>
    </p:spTree>
    <p:extLst>
      <p:ext uri="{BB962C8B-B14F-4D97-AF65-F5344CB8AC3E}">
        <p14:creationId xmlns:p14="http://schemas.microsoft.com/office/powerpoint/2010/main" val="270251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latin typeface="+mj-lt"/>
              </a:rPr>
              <a:t>IRS DRT or Tax Transcript Items</a:t>
            </a:r>
            <a:endParaRPr lang="en-US" dirty="0">
              <a:latin typeface="+mj-lt"/>
            </a:endParaRPr>
          </a:p>
        </p:txBody>
      </p:sp>
      <p:sp>
        <p:nvSpPr>
          <p:cNvPr id="3" name="Content Placeholder 2"/>
          <p:cNvSpPr>
            <a:spLocks noGrp="1"/>
          </p:cNvSpPr>
          <p:nvPr>
            <p:ph idx="1"/>
          </p:nvPr>
        </p:nvSpPr>
        <p:spPr/>
        <p:txBody>
          <a:bodyPr>
            <a:normAutofit fontScale="92500" lnSpcReduction="20000"/>
          </a:bodyPr>
          <a:lstStyle/>
          <a:p>
            <a:r>
              <a:rPr lang="en-US" dirty="0">
                <a:latin typeface="+mj-lt"/>
              </a:rPr>
              <a:t>Adjusted Gross Income</a:t>
            </a:r>
          </a:p>
          <a:p>
            <a:r>
              <a:rPr lang="en-US" dirty="0">
                <a:latin typeface="+mj-lt"/>
              </a:rPr>
              <a:t>US Income Tax Paid</a:t>
            </a:r>
          </a:p>
          <a:p>
            <a:r>
              <a:rPr lang="en-US" dirty="0">
                <a:latin typeface="+mj-lt"/>
              </a:rPr>
              <a:t>Untaxed Portions of IRA </a:t>
            </a:r>
            <a:r>
              <a:rPr lang="en-US" dirty="0" smtClean="0">
                <a:latin typeface="+mj-lt"/>
              </a:rPr>
              <a:t>distributions* </a:t>
            </a:r>
          </a:p>
          <a:p>
            <a:r>
              <a:rPr lang="en-US" dirty="0" smtClean="0">
                <a:latin typeface="+mj-lt"/>
              </a:rPr>
              <a:t>Untaxed </a:t>
            </a:r>
            <a:r>
              <a:rPr lang="en-US" dirty="0">
                <a:latin typeface="+mj-lt"/>
              </a:rPr>
              <a:t>Portions of </a:t>
            </a:r>
            <a:r>
              <a:rPr lang="en-US" dirty="0" smtClean="0">
                <a:latin typeface="+mj-lt"/>
              </a:rPr>
              <a:t>Pensions* </a:t>
            </a:r>
          </a:p>
          <a:p>
            <a:r>
              <a:rPr lang="en-US" dirty="0" smtClean="0">
                <a:latin typeface="+mj-lt"/>
              </a:rPr>
              <a:t>IRA Deductions and Payments</a:t>
            </a:r>
            <a:endParaRPr lang="en-US" dirty="0">
              <a:latin typeface="+mj-lt"/>
            </a:endParaRPr>
          </a:p>
          <a:p>
            <a:r>
              <a:rPr lang="en-US" dirty="0">
                <a:latin typeface="+mj-lt"/>
              </a:rPr>
              <a:t>Tax-Exempt Interest Income</a:t>
            </a:r>
          </a:p>
          <a:p>
            <a:r>
              <a:rPr lang="en-US" dirty="0">
                <a:latin typeface="+mj-lt"/>
              </a:rPr>
              <a:t>Education </a:t>
            </a:r>
            <a:r>
              <a:rPr lang="en-US" dirty="0" smtClean="0">
                <a:latin typeface="+mj-lt"/>
              </a:rPr>
              <a:t>Credits</a:t>
            </a:r>
            <a:br>
              <a:rPr lang="en-US" dirty="0" smtClean="0">
                <a:latin typeface="+mj-lt"/>
              </a:rPr>
            </a:br>
            <a:endParaRPr lang="en-US" sz="1600" dirty="0">
              <a:latin typeface="+mj-lt"/>
            </a:endParaRPr>
          </a:p>
          <a:p>
            <a:pPr marL="0" indent="0">
              <a:buNone/>
            </a:pPr>
            <a:r>
              <a:rPr lang="en-US" sz="2600" i="1" dirty="0" smtClean="0">
                <a:latin typeface="+mj-lt"/>
              </a:rPr>
              <a:t>*IRS DRT &amp; Tax Return Transcript cannot identify rollovers – may need 1099-R to verify if IRA or Pension distribution is a rollover</a:t>
            </a:r>
            <a:endParaRPr lang="en-US" sz="2600" i="1" dirty="0">
              <a:latin typeface="+mj-lt"/>
            </a:endParaRPr>
          </a:p>
        </p:txBody>
      </p:sp>
      <p:pic>
        <p:nvPicPr>
          <p:cNvPr id="11266" name="Picture 2" descr="C:\Users\thsiung.FANDM\AppData\Local\Microsoft\Windows\Temporary Internet Files\Content.IE5\VVV69A30\MP90031686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971800"/>
            <a:ext cx="2502066" cy="166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294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a:bodyPr>
          <a:lstStyle/>
          <a:p>
            <a:r>
              <a:rPr lang="en-US" dirty="0" smtClean="0">
                <a:latin typeface="+mj-lt"/>
              </a:rPr>
              <a:t>Other Information Regarding Taxes</a:t>
            </a:r>
            <a:endParaRPr lang="en-US" dirty="0">
              <a:latin typeface="+mj-lt"/>
            </a:endParaRPr>
          </a:p>
        </p:txBody>
      </p:sp>
      <p:sp>
        <p:nvSpPr>
          <p:cNvPr id="3" name="Content Placeholder 2"/>
          <p:cNvSpPr>
            <a:spLocks noGrp="1"/>
          </p:cNvSpPr>
          <p:nvPr>
            <p:ph idx="1"/>
          </p:nvPr>
        </p:nvSpPr>
        <p:spPr>
          <a:xfrm>
            <a:off x="457200" y="1371600"/>
            <a:ext cx="8229600" cy="4830763"/>
          </a:xfrm>
        </p:spPr>
        <p:txBody>
          <a:bodyPr>
            <a:normAutofit/>
          </a:bodyPr>
          <a:lstStyle/>
          <a:p>
            <a:r>
              <a:rPr lang="en-US" dirty="0" smtClean="0">
                <a:latin typeface="+mj-lt"/>
              </a:rPr>
              <a:t>IRS Tax Return Transcripts submitted to the institution for verification do not need to be signed by the tax filer, unless the institution has reason to doubt the authenticity of the document.</a:t>
            </a:r>
          </a:p>
          <a:p>
            <a:r>
              <a:rPr lang="en-US" dirty="0" smtClean="0">
                <a:latin typeface="+mj-lt"/>
              </a:rPr>
              <a:t>Paper Tax Returns – in very limited circumstances, an institution may accept a signed paper copy of a 2014 income tax return for verification purposes through guidance provided by the US Department of Education and must document the limited circumstances that allowed the applicant to submit a copy of the income tax return</a:t>
            </a:r>
          </a:p>
        </p:txBody>
      </p:sp>
      <p:pic>
        <p:nvPicPr>
          <p:cNvPr id="1026" name="Picture 2" descr="C:\Users\thsiung.FANDM\AppData\Local\Microsoft\Windows\Temporary Internet Files\Content.IE5\MZNF6QZM\MP90030962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257800"/>
            <a:ext cx="1954212" cy="1394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58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US" dirty="0" smtClean="0">
                <a:latin typeface="+mj-lt"/>
              </a:rPr>
              <a:t>Other Information Regarding Taxes</a:t>
            </a:r>
            <a:endParaRPr lang="en-US" dirty="0">
              <a:latin typeface="+mj-lt"/>
            </a:endParaRPr>
          </a:p>
        </p:txBody>
      </p:sp>
      <p:sp>
        <p:nvSpPr>
          <p:cNvPr id="3" name="Content Placeholder 2"/>
          <p:cNvSpPr>
            <a:spLocks noGrp="1"/>
          </p:cNvSpPr>
          <p:nvPr>
            <p:ph idx="1"/>
          </p:nvPr>
        </p:nvSpPr>
        <p:spPr>
          <a:xfrm>
            <a:off x="457200" y="1600200"/>
            <a:ext cx="8229600" cy="4800600"/>
          </a:xfrm>
        </p:spPr>
        <p:txBody>
          <a:bodyPr>
            <a:normAutofit lnSpcReduction="10000"/>
          </a:bodyPr>
          <a:lstStyle/>
          <a:p>
            <a:r>
              <a:rPr lang="en-US" dirty="0" smtClean="0">
                <a:latin typeface="+mj-lt"/>
              </a:rPr>
              <a:t>On 8/21/12, the US Department of Education issued guidance in an Electronic Announcement on the limited circumstances when a signed copy of an income tax return or other documentation is acceptable for completing verification for individuals who:</a:t>
            </a:r>
          </a:p>
          <a:p>
            <a:pPr lvl="1"/>
            <a:r>
              <a:rPr lang="en-US" dirty="0" smtClean="0">
                <a:latin typeface="+mj-lt"/>
              </a:rPr>
              <a:t>Filed an amended IRS income tax return</a:t>
            </a:r>
          </a:p>
          <a:p>
            <a:pPr lvl="1"/>
            <a:r>
              <a:rPr lang="en-US" dirty="0" smtClean="0">
                <a:latin typeface="+mj-lt"/>
              </a:rPr>
              <a:t>Were victims of IRS identity theft (more on next slide)</a:t>
            </a:r>
          </a:p>
          <a:p>
            <a:pPr lvl="1"/>
            <a:r>
              <a:rPr lang="en-US" dirty="0" smtClean="0">
                <a:latin typeface="+mj-lt"/>
              </a:rPr>
              <a:t>File non-IRS income tax returns</a:t>
            </a:r>
          </a:p>
          <a:p>
            <a:pPr marL="457200" lvl="1" indent="0">
              <a:buNone/>
            </a:pPr>
            <a:r>
              <a:rPr lang="en-US" dirty="0" smtClean="0">
                <a:latin typeface="+mj-lt"/>
              </a:rPr>
              <a:t>This guidance continues to be in effect for the 2015-2016 award year and subsequent award years until further notice.</a:t>
            </a:r>
            <a:br>
              <a:rPr lang="en-US" dirty="0" smtClean="0">
                <a:latin typeface="+mj-lt"/>
              </a:rPr>
            </a:br>
            <a:endParaRPr lang="en-US" sz="1500" dirty="0">
              <a:latin typeface="+mj-lt"/>
            </a:endParaRPr>
          </a:p>
          <a:p>
            <a:pPr marL="422910" indent="-285750"/>
            <a:r>
              <a:rPr lang="en-US" dirty="0" smtClean="0">
                <a:latin typeface="+mj-lt"/>
              </a:rPr>
              <a:t>If you listened to the Jim Briggs Webinar in January, he mentioned about not accepting a statement of non-filing status that was dated after June 15 to be valid – what he was speaking of was the IRS “Verification of </a:t>
            </a:r>
            <a:r>
              <a:rPr lang="en-US" dirty="0" err="1" smtClean="0">
                <a:latin typeface="+mj-lt"/>
              </a:rPr>
              <a:t>Nonfiling</a:t>
            </a:r>
            <a:r>
              <a:rPr lang="en-US" dirty="0" smtClean="0">
                <a:latin typeface="+mj-lt"/>
              </a:rPr>
              <a:t> Letter” – you only need that if you question the student or parent in their status of not being required to file a tax return.</a:t>
            </a:r>
          </a:p>
        </p:txBody>
      </p:sp>
    </p:spTree>
    <p:extLst>
      <p:ext uri="{BB962C8B-B14F-4D97-AF65-F5344CB8AC3E}">
        <p14:creationId xmlns:p14="http://schemas.microsoft.com/office/powerpoint/2010/main" val="112574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fontScale="90000"/>
          </a:bodyPr>
          <a:lstStyle/>
          <a:p>
            <a:r>
              <a:rPr lang="en-US" dirty="0"/>
              <a:t>Other Information Regarding </a:t>
            </a:r>
            <a:r>
              <a:rPr lang="en-US" dirty="0" smtClean="0"/>
              <a:t>Taxes</a:t>
            </a:r>
            <a:br>
              <a:rPr lang="en-US" dirty="0" smtClean="0"/>
            </a:br>
            <a:r>
              <a:rPr lang="en-US" sz="2800" dirty="0"/>
              <a:t>Who is required to file taxes?  </a:t>
            </a:r>
            <a:endParaRPr lang="en-US" dirty="0"/>
          </a:p>
        </p:txBody>
      </p:sp>
      <p:sp>
        <p:nvSpPr>
          <p:cNvPr id="3" name="Content Placeholder 2"/>
          <p:cNvSpPr>
            <a:spLocks noGrp="1"/>
          </p:cNvSpPr>
          <p:nvPr>
            <p:ph idx="1"/>
          </p:nvPr>
        </p:nvSpPr>
        <p:spPr>
          <a:xfrm>
            <a:off x="457200" y="1066800"/>
            <a:ext cx="7467600" cy="5407152"/>
          </a:xfrm>
        </p:spPr>
        <p:txBody>
          <a:bodyPr>
            <a:normAutofit fontScale="77500" lnSpcReduction="20000"/>
          </a:bodyPr>
          <a:lstStyle/>
          <a:p>
            <a:pPr marL="0" indent="0">
              <a:buNone/>
            </a:pPr>
            <a:r>
              <a:rPr lang="en-US" b="1" dirty="0" smtClean="0"/>
              <a:t/>
            </a:r>
            <a:br>
              <a:rPr lang="en-US" b="1" dirty="0" smtClean="0"/>
            </a:br>
            <a:r>
              <a:rPr lang="en-US" b="1" dirty="0" smtClean="0"/>
              <a:t>Single </a:t>
            </a:r>
            <a:r>
              <a:rPr lang="en-US" b="1" dirty="0"/>
              <a:t>dependents. </a:t>
            </a:r>
            <a:r>
              <a:rPr lang="en-US" dirty="0"/>
              <a:t>Were you </a:t>
            </a:r>
            <a:r>
              <a:rPr lang="en-US" b="1" dirty="0"/>
              <a:t>either </a:t>
            </a:r>
            <a:r>
              <a:rPr lang="en-US" dirty="0"/>
              <a:t>age 65 or older </a:t>
            </a:r>
            <a:r>
              <a:rPr lang="en-US" b="1" dirty="0"/>
              <a:t>or </a:t>
            </a:r>
            <a:r>
              <a:rPr lang="en-US" dirty="0"/>
              <a:t>blind</a:t>
            </a:r>
            <a:r>
              <a:rPr lang="en-US" dirty="0" smtClean="0"/>
              <a:t>?</a:t>
            </a:r>
            <a:br>
              <a:rPr lang="en-US" dirty="0" smtClean="0"/>
            </a:br>
            <a:endParaRPr lang="en-US" dirty="0"/>
          </a:p>
          <a:p>
            <a:pPr marL="0" indent="0">
              <a:buNone/>
            </a:pPr>
            <a:r>
              <a:rPr lang="en-US" sz="2800" b="1" dirty="0"/>
              <a:t>No. </a:t>
            </a:r>
            <a:r>
              <a:rPr lang="en-US" sz="2800" dirty="0"/>
              <a:t>You must file a return if </a:t>
            </a:r>
            <a:r>
              <a:rPr lang="en-US" sz="2800" b="1" dirty="0"/>
              <a:t>any </a:t>
            </a:r>
            <a:r>
              <a:rPr lang="en-US" sz="2800" dirty="0"/>
              <a:t>of the following apply.</a:t>
            </a:r>
          </a:p>
          <a:p>
            <a:r>
              <a:rPr lang="en-US" sz="2800" dirty="0"/>
              <a:t>Your unearned income was over $1,000.</a:t>
            </a:r>
          </a:p>
          <a:p>
            <a:r>
              <a:rPr lang="en-US" sz="2800" dirty="0"/>
              <a:t>Your earned income was over $</a:t>
            </a:r>
            <a:r>
              <a:rPr lang="en-US" sz="2800" dirty="0" smtClean="0"/>
              <a:t>6,200</a:t>
            </a:r>
            <a:r>
              <a:rPr lang="en-US" sz="2800" dirty="0"/>
              <a:t>.</a:t>
            </a:r>
          </a:p>
          <a:p>
            <a:r>
              <a:rPr lang="en-US" sz="2800" dirty="0"/>
              <a:t>Your gross income was more than the </a:t>
            </a:r>
            <a:r>
              <a:rPr lang="en-US" sz="2800" b="1" dirty="0"/>
              <a:t>larger </a:t>
            </a:r>
            <a:r>
              <a:rPr lang="en-US" sz="2800" dirty="0"/>
              <a:t>of—</a:t>
            </a:r>
          </a:p>
          <a:p>
            <a:pPr lvl="1"/>
            <a:r>
              <a:rPr lang="en-US" sz="2400" dirty="0"/>
              <a:t>$1,000, or</a:t>
            </a:r>
          </a:p>
          <a:p>
            <a:pPr lvl="1"/>
            <a:r>
              <a:rPr lang="en-US" sz="2400" dirty="0"/>
              <a:t>Your earned income (up to $</a:t>
            </a:r>
            <a:r>
              <a:rPr lang="en-US" sz="2400" dirty="0" smtClean="0"/>
              <a:t>5,850</a:t>
            </a:r>
            <a:r>
              <a:rPr lang="en-US" sz="2400" dirty="0"/>
              <a:t>) plus $350</a:t>
            </a:r>
            <a:r>
              <a:rPr lang="en-US" sz="2400" dirty="0" smtClean="0"/>
              <a:t>.</a:t>
            </a:r>
            <a:endParaRPr lang="en-US" dirty="0" smtClean="0"/>
          </a:p>
          <a:p>
            <a:pPr lvl="1"/>
            <a:endParaRPr lang="en-US" dirty="0"/>
          </a:p>
          <a:p>
            <a:pPr marL="365760" lvl="1" indent="0">
              <a:buNone/>
            </a:pPr>
            <a:endParaRPr lang="en-US" sz="1500" dirty="0" smtClean="0">
              <a:solidFill>
                <a:srgbClr val="FF0000"/>
              </a:solidFill>
            </a:endParaRPr>
          </a:p>
          <a:p>
            <a:pPr marL="0" indent="0">
              <a:buNone/>
            </a:pPr>
            <a:r>
              <a:rPr lang="en-US" b="1" dirty="0"/>
              <a:t>Other Situations When You Must File</a:t>
            </a:r>
            <a:endParaRPr lang="en-US" sz="2800" dirty="0" smtClean="0">
              <a:solidFill>
                <a:srgbClr val="FF0000"/>
              </a:solidFill>
            </a:endParaRPr>
          </a:p>
          <a:p>
            <a:pPr marL="0" indent="0">
              <a:buNone/>
            </a:pPr>
            <a:r>
              <a:rPr lang="en-US" sz="2800" dirty="0" smtClean="0">
                <a:solidFill>
                  <a:srgbClr val="FF0000"/>
                </a:solidFill>
              </a:rPr>
              <a:t>You </a:t>
            </a:r>
            <a:r>
              <a:rPr lang="en-US" sz="2800" dirty="0">
                <a:solidFill>
                  <a:srgbClr val="FF0000"/>
                </a:solidFill>
              </a:rPr>
              <a:t>had net earnings from self-employment of at least $400.</a:t>
            </a:r>
          </a:p>
          <a:p>
            <a:pPr lvl="1"/>
            <a:endParaRPr lang="en-US" sz="2300" dirty="0"/>
          </a:p>
        </p:txBody>
      </p:sp>
    </p:spTree>
    <p:extLst>
      <p:ext uri="{BB962C8B-B14F-4D97-AF65-F5344CB8AC3E}">
        <p14:creationId xmlns:p14="http://schemas.microsoft.com/office/powerpoint/2010/main" val="4147367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latin typeface="+mj-lt"/>
              </a:rPr>
              <a:t>Tax Extensions</a:t>
            </a:r>
            <a:endParaRPr lang="en-US" dirty="0">
              <a:latin typeface="+mj-lt"/>
            </a:endParaRPr>
          </a:p>
        </p:txBody>
      </p:sp>
      <p:sp>
        <p:nvSpPr>
          <p:cNvPr id="3" name="Content Placeholder 2"/>
          <p:cNvSpPr>
            <a:spLocks noGrp="1"/>
          </p:cNvSpPr>
          <p:nvPr>
            <p:ph idx="1"/>
          </p:nvPr>
        </p:nvSpPr>
        <p:spPr>
          <a:xfrm>
            <a:off x="457200" y="1524000"/>
            <a:ext cx="7467600" cy="4949952"/>
          </a:xfrm>
        </p:spPr>
        <p:txBody>
          <a:bodyPr/>
          <a:lstStyle/>
          <a:p>
            <a:r>
              <a:rPr lang="en-US" dirty="0" smtClean="0">
                <a:latin typeface="+mj-lt"/>
              </a:rPr>
              <a:t>If a student or parent has been granted a tax filing extension, you </a:t>
            </a:r>
            <a:r>
              <a:rPr lang="en-US" b="1" dirty="0" smtClean="0">
                <a:latin typeface="+mj-lt"/>
              </a:rPr>
              <a:t>MUST</a:t>
            </a:r>
            <a:r>
              <a:rPr lang="en-US" dirty="0" smtClean="0">
                <a:latin typeface="+mj-lt"/>
              </a:rPr>
              <a:t> accept the following to complete verification:</a:t>
            </a:r>
          </a:p>
          <a:p>
            <a:pPr lvl="1"/>
            <a:r>
              <a:rPr lang="en-US" dirty="0" smtClean="0">
                <a:latin typeface="+mj-lt"/>
              </a:rPr>
              <a:t>A copy of IRS Form 4868 – Application for Automatic Extension of Time to File U.S. Individual Income Tax Return</a:t>
            </a:r>
          </a:p>
          <a:p>
            <a:pPr lvl="1"/>
            <a:r>
              <a:rPr lang="en-US" dirty="0" smtClean="0">
                <a:latin typeface="+mj-lt"/>
              </a:rPr>
              <a:t>Copies of all W-2 forms and/or</a:t>
            </a:r>
          </a:p>
          <a:p>
            <a:pPr lvl="1"/>
            <a:r>
              <a:rPr lang="en-US" dirty="0" smtClean="0">
                <a:latin typeface="+mj-lt"/>
              </a:rPr>
              <a:t>If self-employed, a signed statement with the amount of their AGI and their U.S. income taxes paid.</a:t>
            </a:r>
          </a:p>
          <a:p>
            <a:r>
              <a:rPr lang="en-US" dirty="0" smtClean="0">
                <a:latin typeface="+mj-lt"/>
              </a:rPr>
              <a:t>Once the tax return has been filed, you </a:t>
            </a:r>
            <a:r>
              <a:rPr lang="en-US" b="1" dirty="0" smtClean="0">
                <a:latin typeface="+mj-lt"/>
              </a:rPr>
              <a:t>MAY</a:t>
            </a:r>
            <a:r>
              <a:rPr lang="en-US" dirty="0" smtClean="0">
                <a:latin typeface="+mj-lt"/>
              </a:rPr>
              <a:t> request they use the IRS DRT or submit a copy of the tax return transcript.  However, if you do that, you </a:t>
            </a:r>
            <a:r>
              <a:rPr lang="en-US" b="1" dirty="0" smtClean="0">
                <a:latin typeface="+mj-lt"/>
              </a:rPr>
              <a:t>MUST</a:t>
            </a:r>
            <a:r>
              <a:rPr lang="en-US" dirty="0" smtClean="0">
                <a:latin typeface="+mj-lt"/>
              </a:rPr>
              <a:t> re-verify the income information.</a:t>
            </a:r>
            <a:endParaRPr lang="en-US" dirty="0">
              <a:latin typeface="+mj-lt"/>
            </a:endParaRPr>
          </a:p>
        </p:txBody>
      </p:sp>
    </p:spTree>
    <p:extLst>
      <p:ext uri="{BB962C8B-B14F-4D97-AF65-F5344CB8AC3E}">
        <p14:creationId xmlns:p14="http://schemas.microsoft.com/office/powerpoint/2010/main" val="145376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latin typeface="+mj-lt"/>
              </a:rPr>
              <a:t>Identity Theft</a:t>
            </a:r>
            <a:endParaRPr lang="en-US" dirty="0">
              <a:latin typeface="+mj-lt"/>
            </a:endParaRPr>
          </a:p>
        </p:txBody>
      </p:sp>
      <p:sp>
        <p:nvSpPr>
          <p:cNvPr id="3" name="Content Placeholder 2"/>
          <p:cNvSpPr>
            <a:spLocks noGrp="1"/>
          </p:cNvSpPr>
          <p:nvPr>
            <p:ph idx="1"/>
          </p:nvPr>
        </p:nvSpPr>
        <p:spPr/>
        <p:txBody>
          <a:bodyPr/>
          <a:lstStyle/>
          <a:p>
            <a:pPr marL="274320" lvl="2" indent="-274320">
              <a:spcBef>
                <a:spcPts val="600"/>
              </a:spcBef>
              <a:buClr>
                <a:schemeClr val="accent1"/>
              </a:buClr>
              <a:buSzPct val="70000"/>
            </a:pPr>
            <a:r>
              <a:rPr lang="en-US" sz="2000" dirty="0">
                <a:latin typeface="+mj-lt"/>
              </a:rPr>
              <a:t>At the FSA Conference, </a:t>
            </a:r>
            <a:r>
              <a:rPr lang="en-US" sz="2000" dirty="0" smtClean="0">
                <a:latin typeface="+mj-lt"/>
              </a:rPr>
              <a:t>Department </a:t>
            </a:r>
            <a:r>
              <a:rPr lang="en-US" sz="2000" dirty="0">
                <a:latin typeface="+mj-lt"/>
              </a:rPr>
              <a:t>of Ed officials indicated that students or parents who are victims of identity theft could contact 1-800-908-4490 and a transcript would be mailed to those individuals</a:t>
            </a:r>
            <a:r>
              <a:rPr lang="en-US" sz="2000" dirty="0" smtClean="0">
                <a:latin typeface="+mj-lt"/>
              </a:rPr>
              <a:t>.</a:t>
            </a:r>
          </a:p>
          <a:p>
            <a:pPr marL="274320" lvl="2" indent="-274320">
              <a:spcBef>
                <a:spcPts val="600"/>
              </a:spcBef>
              <a:buClr>
                <a:schemeClr val="accent1"/>
              </a:buClr>
              <a:buSzPct val="70000"/>
            </a:pPr>
            <a:r>
              <a:rPr lang="en-US" sz="2000" dirty="0" smtClean="0">
                <a:latin typeface="+mj-lt"/>
              </a:rPr>
              <a:t>To Complete Verification – if they cannot obtain the tax return transcript:	</a:t>
            </a:r>
          </a:p>
          <a:p>
            <a:pPr marL="548640" lvl="3" indent="-274320">
              <a:spcBef>
                <a:spcPts val="600"/>
              </a:spcBef>
              <a:buClr>
                <a:schemeClr val="accent1"/>
              </a:buClr>
              <a:buSzPct val="70000"/>
            </a:pPr>
            <a:r>
              <a:rPr lang="en-US" sz="2000" dirty="0" smtClean="0">
                <a:latin typeface="+mj-lt"/>
              </a:rPr>
              <a:t>Send in a copy of the signed IRS income tax return AND</a:t>
            </a:r>
          </a:p>
          <a:p>
            <a:pPr marL="548640" lvl="3" indent="-274320">
              <a:spcBef>
                <a:spcPts val="600"/>
              </a:spcBef>
              <a:buClr>
                <a:schemeClr val="accent1"/>
              </a:buClr>
              <a:buSzPct val="70000"/>
            </a:pPr>
            <a:r>
              <a:rPr lang="en-US" sz="2000" dirty="0" smtClean="0">
                <a:latin typeface="+mj-lt"/>
              </a:rPr>
              <a:t>One of the following:</a:t>
            </a:r>
          </a:p>
          <a:p>
            <a:pPr marL="822960" lvl="4" indent="-274320">
              <a:spcBef>
                <a:spcPts val="600"/>
              </a:spcBef>
              <a:buClr>
                <a:schemeClr val="accent1"/>
              </a:buClr>
              <a:buSzPct val="70000"/>
            </a:pPr>
            <a:r>
              <a:rPr lang="en-US" sz="1800" dirty="0" smtClean="0">
                <a:latin typeface="+mj-lt"/>
              </a:rPr>
              <a:t>IRS Form 14039, “Identity Theft Affidavit”</a:t>
            </a:r>
          </a:p>
          <a:p>
            <a:pPr marL="822960" lvl="4" indent="-274320">
              <a:spcBef>
                <a:spcPts val="600"/>
              </a:spcBef>
              <a:buClr>
                <a:schemeClr val="accent1"/>
              </a:buClr>
              <a:buSzPct val="70000"/>
            </a:pPr>
            <a:r>
              <a:rPr lang="en-US" sz="1800" dirty="0" smtClean="0">
                <a:latin typeface="+mj-lt"/>
              </a:rPr>
              <a:t>Signed, dated statement indicating victim of identity them and IRS is investigating</a:t>
            </a:r>
          </a:p>
          <a:p>
            <a:pPr marL="822960" lvl="4" indent="-274320">
              <a:spcBef>
                <a:spcPts val="600"/>
              </a:spcBef>
              <a:buClr>
                <a:schemeClr val="accent1"/>
              </a:buClr>
              <a:buSzPct val="70000"/>
            </a:pPr>
            <a:r>
              <a:rPr lang="en-US" sz="1800" dirty="0" smtClean="0">
                <a:latin typeface="+mj-lt"/>
              </a:rPr>
              <a:t>Copy of the police report filed by the tax filer</a:t>
            </a:r>
            <a:endParaRPr lang="en-US" sz="1800" dirty="0">
              <a:latin typeface="+mj-lt"/>
            </a:endParaRPr>
          </a:p>
          <a:p>
            <a:endParaRPr lang="en-US" dirty="0">
              <a:latin typeface="+mj-lt"/>
            </a:endParaRPr>
          </a:p>
        </p:txBody>
      </p:sp>
    </p:spTree>
    <p:extLst>
      <p:ext uri="{BB962C8B-B14F-4D97-AF65-F5344CB8AC3E}">
        <p14:creationId xmlns:p14="http://schemas.microsoft.com/office/powerpoint/2010/main" val="230299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j-lt"/>
              </a:rPr>
              <a:t>Documents to Verify </a:t>
            </a:r>
            <a:br>
              <a:rPr lang="en-US" dirty="0" smtClean="0">
                <a:latin typeface="+mj-lt"/>
              </a:rPr>
            </a:br>
            <a:r>
              <a:rPr lang="en-US" dirty="0" smtClean="0">
                <a:latin typeface="+mj-lt"/>
              </a:rPr>
              <a:t>Untaxed Income and Benefits</a:t>
            </a:r>
            <a:endParaRPr lang="en-US" dirty="0">
              <a:latin typeface="+mj-lt"/>
            </a:endParaRPr>
          </a:p>
        </p:txBody>
      </p:sp>
      <p:sp>
        <p:nvSpPr>
          <p:cNvPr id="3" name="Content Placeholder 2"/>
          <p:cNvSpPr>
            <a:spLocks noGrp="1"/>
          </p:cNvSpPr>
          <p:nvPr>
            <p:ph idx="1"/>
          </p:nvPr>
        </p:nvSpPr>
        <p:spPr/>
        <p:txBody>
          <a:bodyPr>
            <a:normAutofit/>
          </a:bodyPr>
          <a:lstStyle/>
          <a:p>
            <a:r>
              <a:rPr lang="en-US" dirty="0" smtClean="0">
                <a:latin typeface="+mj-lt"/>
              </a:rPr>
              <a:t>The US Department of Education no longer has a Verification Form for school use.  They have a example forms in the Federal Student Aid Handbook with suggested or required text.  Each institution will need to create a form or forms to verify information, based on the customized verification groups.</a:t>
            </a:r>
          </a:p>
          <a:p>
            <a:pPr lvl="1"/>
            <a:r>
              <a:rPr lang="en-US" dirty="0" smtClean="0">
                <a:latin typeface="+mj-lt"/>
              </a:rPr>
              <a:t>If one form is used, you will need to determine</a:t>
            </a:r>
            <a:br>
              <a:rPr lang="en-US" dirty="0" smtClean="0">
                <a:latin typeface="+mj-lt"/>
              </a:rPr>
            </a:br>
            <a:r>
              <a:rPr lang="en-US" dirty="0" smtClean="0">
                <a:latin typeface="+mj-lt"/>
              </a:rPr>
              <a:t>how you will notify the student of what </a:t>
            </a:r>
            <a:br>
              <a:rPr lang="en-US" dirty="0" smtClean="0">
                <a:latin typeface="+mj-lt"/>
              </a:rPr>
            </a:br>
            <a:r>
              <a:rPr lang="en-US" dirty="0" smtClean="0">
                <a:latin typeface="+mj-lt"/>
              </a:rPr>
              <a:t>sections to complete based on their </a:t>
            </a:r>
            <a:br>
              <a:rPr lang="en-US" dirty="0" smtClean="0">
                <a:latin typeface="+mj-lt"/>
              </a:rPr>
            </a:br>
            <a:r>
              <a:rPr lang="en-US" dirty="0" smtClean="0">
                <a:latin typeface="+mj-lt"/>
              </a:rPr>
              <a:t>verification selection group.</a:t>
            </a:r>
          </a:p>
          <a:p>
            <a:pPr lvl="1"/>
            <a:r>
              <a:rPr lang="en-US" dirty="0" smtClean="0">
                <a:latin typeface="+mj-lt"/>
              </a:rPr>
              <a:t>All text is suggested with the exception of the </a:t>
            </a:r>
            <a:br>
              <a:rPr lang="en-US" dirty="0" smtClean="0">
                <a:latin typeface="+mj-lt"/>
              </a:rPr>
            </a:br>
            <a:r>
              <a:rPr lang="en-US" dirty="0" smtClean="0">
                <a:latin typeface="+mj-lt"/>
              </a:rPr>
              <a:t>Statement of Educational Purpose – the text </a:t>
            </a:r>
            <a:br>
              <a:rPr lang="en-US" dirty="0" smtClean="0">
                <a:latin typeface="+mj-lt"/>
              </a:rPr>
            </a:br>
            <a:r>
              <a:rPr lang="en-US" dirty="0" smtClean="0">
                <a:latin typeface="+mj-lt"/>
              </a:rPr>
              <a:t>provided is the exact language that must be used.</a:t>
            </a:r>
            <a:endParaRPr lang="en-US" dirty="0">
              <a:latin typeface="+mj-lt"/>
            </a:endParaRPr>
          </a:p>
        </p:txBody>
      </p:sp>
      <p:pic>
        <p:nvPicPr>
          <p:cNvPr id="2050" name="Picture 2" descr="C:\Users\thsiung.FANDM\AppData\Local\Microsoft\Windows\Temporary Internet Files\Content.IE5\Z31Y6IVJ\MC90029556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3124200"/>
            <a:ext cx="1471613" cy="186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97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latin typeface="+mj-lt"/>
              </a:rPr>
              <a:t>Verifying SNAP Benefits &amp; Child Support Paid</a:t>
            </a:r>
            <a:endParaRPr lang="en-US" sz="3400" dirty="0">
              <a:latin typeface="+mj-lt"/>
            </a:endParaRPr>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latin typeface="+mj-lt"/>
              </a:rPr>
              <a:t>SNAP Benefits</a:t>
            </a:r>
          </a:p>
          <a:p>
            <a:pPr lvl="1"/>
            <a:r>
              <a:rPr lang="en-US" dirty="0" smtClean="0">
                <a:latin typeface="+mj-lt"/>
              </a:rPr>
              <a:t>If the ISIR shows that someone in the parents’ or student’s household received SNAP benefits in 2013 or 2014, the student must provide a signed statement indicating receipt of the benefit (this can be done on your customized verification form)</a:t>
            </a:r>
          </a:p>
          <a:p>
            <a:r>
              <a:rPr lang="en-US" dirty="0" smtClean="0">
                <a:latin typeface="+mj-lt"/>
              </a:rPr>
              <a:t>Child Support Paid</a:t>
            </a:r>
          </a:p>
          <a:p>
            <a:pPr lvl="1"/>
            <a:r>
              <a:rPr lang="en-US" dirty="0" smtClean="0">
                <a:latin typeface="+mj-lt"/>
              </a:rPr>
              <a:t>If the ISIR shows that the student or parent paid child support in 2014, the student must provide a statement signed by him/her or, </a:t>
            </a:r>
            <a:br>
              <a:rPr lang="en-US" dirty="0" smtClean="0">
                <a:latin typeface="+mj-lt"/>
              </a:rPr>
            </a:br>
            <a:r>
              <a:rPr lang="en-US" dirty="0" smtClean="0">
                <a:latin typeface="+mj-lt"/>
              </a:rPr>
              <a:t>if she is dependent, either parent and giving the annual amount </a:t>
            </a:r>
            <a:br>
              <a:rPr lang="en-US" dirty="0" smtClean="0">
                <a:latin typeface="+mj-lt"/>
              </a:rPr>
            </a:br>
            <a:r>
              <a:rPr lang="en-US" dirty="0" smtClean="0">
                <a:latin typeface="+mj-lt"/>
              </a:rPr>
              <a:t>of the support, the names of those who paid it and whom it was </a:t>
            </a:r>
            <a:br>
              <a:rPr lang="en-US" dirty="0" smtClean="0">
                <a:latin typeface="+mj-lt"/>
              </a:rPr>
            </a:br>
            <a:r>
              <a:rPr lang="en-US" dirty="0" smtClean="0">
                <a:latin typeface="+mj-lt"/>
              </a:rPr>
              <a:t>paid to, and the name(s) of the child(</a:t>
            </a:r>
            <a:r>
              <a:rPr lang="en-US" dirty="0" err="1" smtClean="0">
                <a:latin typeface="+mj-lt"/>
              </a:rPr>
              <a:t>ren</a:t>
            </a:r>
            <a:r>
              <a:rPr lang="en-US" dirty="0" smtClean="0">
                <a:latin typeface="+mj-lt"/>
              </a:rPr>
              <a:t>) for whom it was paid</a:t>
            </a:r>
            <a:br>
              <a:rPr lang="en-US" dirty="0" smtClean="0">
                <a:latin typeface="+mj-lt"/>
              </a:rPr>
            </a:br>
            <a:r>
              <a:rPr lang="en-US" dirty="0" smtClean="0">
                <a:latin typeface="+mj-lt"/>
              </a:rPr>
              <a:t>(</a:t>
            </a:r>
            <a:r>
              <a:rPr lang="en-US" dirty="0">
                <a:latin typeface="+mj-lt"/>
              </a:rPr>
              <a:t>this can be done on your customized verification form</a:t>
            </a:r>
            <a:r>
              <a:rPr lang="en-US" dirty="0" smtClean="0">
                <a:latin typeface="+mj-lt"/>
              </a:rPr>
              <a:t>)</a:t>
            </a:r>
          </a:p>
          <a:p>
            <a:r>
              <a:rPr lang="en-US" dirty="0" smtClean="0">
                <a:latin typeface="+mj-lt"/>
              </a:rPr>
              <a:t>You may request documentation to verify receipt of SNAP or Child Support Paid if you believe the information to be inaccurate.</a:t>
            </a:r>
            <a:endParaRPr lang="en-US" dirty="0">
              <a:latin typeface="+mj-lt"/>
            </a:endParaRPr>
          </a:p>
          <a:p>
            <a:pPr lvl="1"/>
            <a:endParaRPr lang="en-US" dirty="0">
              <a:latin typeface="+mj-lt"/>
            </a:endParaRPr>
          </a:p>
        </p:txBody>
      </p:sp>
      <p:pic>
        <p:nvPicPr>
          <p:cNvPr id="3074" name="Picture 2" descr="C:\Users\thsiung.FANDM\AppData\Local\Microsoft\Windows\Temporary Internet Files\Content.IE5\XEGMF5PT\MC90005916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5257800"/>
            <a:ext cx="842469" cy="1325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28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normAutofit/>
          </a:bodyPr>
          <a:lstStyle/>
          <a:p>
            <a:r>
              <a:rPr lang="en-US" dirty="0" smtClean="0">
                <a:latin typeface="+mj-lt"/>
              </a:rPr>
              <a:t>Verifying High School Completion</a:t>
            </a:r>
            <a:br>
              <a:rPr lang="en-US" dirty="0" smtClean="0">
                <a:latin typeface="+mj-lt"/>
              </a:rPr>
            </a:br>
            <a:r>
              <a:rPr lang="en-US" sz="3100" dirty="0" smtClean="0">
                <a:latin typeface="+mj-lt"/>
              </a:rPr>
              <a:t>Acceptable Documentation</a:t>
            </a:r>
            <a:endParaRPr lang="en-US" dirty="0">
              <a:latin typeface="+mj-lt"/>
            </a:endParaRPr>
          </a:p>
        </p:txBody>
      </p:sp>
      <p:sp>
        <p:nvSpPr>
          <p:cNvPr id="3" name="Content Placeholder 2"/>
          <p:cNvSpPr>
            <a:spLocks noGrp="1"/>
          </p:cNvSpPr>
          <p:nvPr>
            <p:ph idx="1"/>
          </p:nvPr>
        </p:nvSpPr>
        <p:spPr>
          <a:xfrm>
            <a:off x="381000" y="1524000"/>
            <a:ext cx="8229600" cy="5105400"/>
          </a:xfrm>
        </p:spPr>
        <p:txBody>
          <a:bodyPr>
            <a:normAutofit/>
          </a:bodyPr>
          <a:lstStyle/>
          <a:p>
            <a:r>
              <a:rPr lang="en-US" dirty="0" smtClean="0">
                <a:latin typeface="+mj-lt"/>
              </a:rPr>
              <a:t>A copy of high school diploma</a:t>
            </a:r>
          </a:p>
          <a:p>
            <a:r>
              <a:rPr lang="en-US" dirty="0" smtClean="0">
                <a:latin typeface="+mj-lt"/>
              </a:rPr>
              <a:t>A copy of final, official high school transcript that shows the date when the diploma was awarded</a:t>
            </a:r>
          </a:p>
          <a:p>
            <a:r>
              <a:rPr lang="en-US" dirty="0" smtClean="0">
                <a:latin typeface="+mj-lt"/>
              </a:rPr>
              <a:t>A copy of a General Education Development (GED) certificate or GED transcript that indicates the student passed the exam.</a:t>
            </a:r>
          </a:p>
          <a:p>
            <a:r>
              <a:rPr lang="en-US" dirty="0" smtClean="0">
                <a:latin typeface="+mj-lt"/>
              </a:rPr>
              <a:t>Certification of a passing score on a test that the student’s state authorize and recognizes as the equivalent of a high school diploma.  This includes tests similar to the GED, such as the High School Equivalency Test or the Test Assessing Secondary Completion.</a:t>
            </a:r>
          </a:p>
          <a:p>
            <a:r>
              <a:rPr lang="en-US" dirty="0" smtClean="0">
                <a:latin typeface="+mj-lt"/>
              </a:rPr>
              <a:t>A copy of the “secondary school leaving certificate” or similar document, obtained from the appropriate government agency, for students who completed secondary school in a foreign country.</a:t>
            </a:r>
          </a:p>
        </p:txBody>
      </p:sp>
      <p:pic>
        <p:nvPicPr>
          <p:cNvPr id="4098" name="Picture 2" descr="C:\Users\thsiung.FANDM\AppData\Local\Microsoft\Windows\Temporary Internet Files\Content.IE5\OAKDSNU8\MC90039102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457200"/>
            <a:ext cx="885825" cy="1306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22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j-lt"/>
              </a:rPr>
              <a:t>Customized Verification </a:t>
            </a:r>
            <a:br>
              <a:rPr lang="en-US" dirty="0" smtClean="0">
                <a:latin typeface="+mj-lt"/>
              </a:rPr>
            </a:br>
            <a:r>
              <a:rPr lang="en-US" sz="3100" dirty="0" smtClean="0">
                <a:latin typeface="+mj-lt"/>
              </a:rPr>
              <a:t>(started in 2013-2014)</a:t>
            </a:r>
            <a:endParaRPr lang="en-US" sz="3100" dirty="0">
              <a:latin typeface="+mj-lt"/>
            </a:endParaRPr>
          </a:p>
        </p:txBody>
      </p:sp>
      <p:sp>
        <p:nvSpPr>
          <p:cNvPr id="3" name="Content Placeholder 2"/>
          <p:cNvSpPr>
            <a:spLocks noGrp="1"/>
          </p:cNvSpPr>
          <p:nvPr>
            <p:ph idx="1"/>
          </p:nvPr>
        </p:nvSpPr>
        <p:spPr/>
        <p:txBody>
          <a:bodyPr>
            <a:normAutofit/>
          </a:bodyPr>
          <a:lstStyle/>
          <a:p>
            <a:r>
              <a:rPr lang="en-US" sz="2800" dirty="0" smtClean="0">
                <a:latin typeface="+mj-lt"/>
              </a:rPr>
              <a:t>The FAFSA information that must be verified:</a:t>
            </a:r>
          </a:p>
          <a:p>
            <a:pPr lvl="1"/>
            <a:r>
              <a:rPr lang="en-US" sz="2400" dirty="0" smtClean="0">
                <a:latin typeface="+mj-lt"/>
              </a:rPr>
              <a:t>Will vary between applicants</a:t>
            </a:r>
          </a:p>
          <a:p>
            <a:pPr lvl="1"/>
            <a:r>
              <a:rPr lang="en-US" sz="2400" dirty="0" smtClean="0">
                <a:latin typeface="+mj-lt"/>
              </a:rPr>
              <a:t>May be information that is not used in calculating the applicant’s EFC</a:t>
            </a:r>
          </a:p>
          <a:p>
            <a:pPr lvl="1"/>
            <a:r>
              <a:rPr lang="en-US" sz="2400" dirty="0" smtClean="0">
                <a:latin typeface="+mj-lt"/>
              </a:rPr>
              <a:t>May differ between award years</a:t>
            </a:r>
            <a:endParaRPr lang="en-US" sz="2400" dirty="0">
              <a:latin typeface="+mj-lt"/>
            </a:endParaRPr>
          </a:p>
        </p:txBody>
      </p:sp>
      <p:pic>
        <p:nvPicPr>
          <p:cNvPr id="4098" name="Picture 2" descr="C:\Users\thsiung.FANDM\AppData\Local\Microsoft\Windows\Temporary Internet Files\Content.IE5\JNWX0GRN\MC90006014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2774" y="4615317"/>
            <a:ext cx="2232025" cy="1552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76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normAutofit/>
          </a:bodyPr>
          <a:lstStyle/>
          <a:p>
            <a:r>
              <a:rPr lang="en-US" dirty="0" smtClean="0">
                <a:latin typeface="+mj-lt"/>
              </a:rPr>
              <a:t>Verifying High School Completion</a:t>
            </a:r>
            <a:br>
              <a:rPr lang="en-US" dirty="0" smtClean="0">
                <a:latin typeface="+mj-lt"/>
              </a:rPr>
            </a:br>
            <a:r>
              <a:rPr lang="en-US" sz="3100" dirty="0" smtClean="0">
                <a:latin typeface="+mj-lt"/>
              </a:rPr>
              <a:t>Acceptable Documentation-cont’d</a:t>
            </a:r>
            <a:endParaRPr lang="en-US" dirty="0">
              <a:latin typeface="+mj-lt"/>
            </a:endParaRPr>
          </a:p>
        </p:txBody>
      </p:sp>
      <p:sp>
        <p:nvSpPr>
          <p:cNvPr id="3" name="Content Placeholder 2"/>
          <p:cNvSpPr>
            <a:spLocks noGrp="1"/>
          </p:cNvSpPr>
          <p:nvPr>
            <p:ph idx="1"/>
          </p:nvPr>
        </p:nvSpPr>
        <p:spPr>
          <a:xfrm>
            <a:off x="381000" y="1524000"/>
            <a:ext cx="8229600" cy="5105400"/>
          </a:xfrm>
        </p:spPr>
        <p:txBody>
          <a:bodyPr>
            <a:normAutofit fontScale="85000" lnSpcReduction="10000"/>
          </a:bodyPr>
          <a:lstStyle/>
          <a:p>
            <a:r>
              <a:rPr lang="en-US" dirty="0" smtClean="0">
                <a:latin typeface="+mj-lt"/>
              </a:rPr>
              <a:t>An academic transcript that indicates the student successfully completed at least a two-year program that is acceptable for full credit toward a bachelor’s degree</a:t>
            </a:r>
          </a:p>
          <a:p>
            <a:r>
              <a:rPr lang="en-US" dirty="0" smtClean="0">
                <a:latin typeface="+mj-lt"/>
              </a:rPr>
              <a:t>A copy of a secondary school completion credential for homeschool (other than a high school diploma or its recognized equivalent) if state law requires homeschooled students to obtain that credential</a:t>
            </a:r>
          </a:p>
          <a:p>
            <a:r>
              <a:rPr lang="en-US" dirty="0" smtClean="0">
                <a:latin typeface="+mj-lt"/>
              </a:rPr>
              <a:t>A transcript or the equivalent, signed by the parent or guardian of a homeschooled student, that lists the secondary school courses the student completed and documents the successful completion of a secondary school education in a homeschool setting.</a:t>
            </a:r>
          </a:p>
          <a:p>
            <a:r>
              <a:rPr lang="en-US" dirty="0" smtClean="0">
                <a:latin typeface="+mj-lt"/>
              </a:rPr>
              <a:t>For a student who has not completed high school and is seeking enrollment in a program that leads to at least an associate degree or its equivalent, documentation from the high school that he excelled academically and from your school that he meets your written policy for admitting such students (this should be a rare occurrence).</a:t>
            </a:r>
          </a:p>
          <a:p>
            <a:r>
              <a:rPr lang="en-US" dirty="0" smtClean="0">
                <a:latin typeface="+mj-lt"/>
              </a:rPr>
              <a:t>If your school has already received one of the documents as </a:t>
            </a:r>
            <a:br>
              <a:rPr lang="en-US" dirty="0" smtClean="0">
                <a:latin typeface="+mj-lt"/>
              </a:rPr>
            </a:br>
            <a:r>
              <a:rPr lang="en-US" dirty="0" smtClean="0">
                <a:latin typeface="+mj-lt"/>
              </a:rPr>
              <a:t>part of the admission process, you do not need to ask for another.  </a:t>
            </a:r>
            <a:br>
              <a:rPr lang="en-US" dirty="0" smtClean="0">
                <a:latin typeface="+mj-lt"/>
              </a:rPr>
            </a:br>
            <a:r>
              <a:rPr lang="en-US" dirty="0" smtClean="0">
                <a:latin typeface="+mj-lt"/>
              </a:rPr>
              <a:t>Students who are unable to get one of these documents must </a:t>
            </a:r>
            <a:br>
              <a:rPr lang="en-US" dirty="0" smtClean="0">
                <a:latin typeface="+mj-lt"/>
              </a:rPr>
            </a:br>
            <a:r>
              <a:rPr lang="en-US" dirty="0" smtClean="0">
                <a:latin typeface="+mj-lt"/>
              </a:rPr>
              <a:t>contact your financial aid office.</a:t>
            </a:r>
            <a:endParaRPr lang="en-US" dirty="0">
              <a:latin typeface="+mj-lt"/>
            </a:endParaRPr>
          </a:p>
        </p:txBody>
      </p:sp>
      <p:pic>
        <p:nvPicPr>
          <p:cNvPr id="4098" name="Picture 2" descr="C:\Users\thsiung.FANDM\AppData\Local\Microsoft\Windows\Temporary Internet Files\Content.IE5\OAKDSNU8\MC90039102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0903" y="76200"/>
            <a:ext cx="885825" cy="1306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84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thsiung.FANDM\AppData\Local\Microsoft\Windows\Temporary Internet Files\Content.IE5\MZNF6QZM\MP90044853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1910" y="152399"/>
            <a:ext cx="1762090" cy="12953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7467600" cy="1143000"/>
          </a:xfrm>
        </p:spPr>
        <p:txBody>
          <a:bodyPr>
            <a:normAutofit/>
          </a:bodyPr>
          <a:lstStyle/>
          <a:p>
            <a:r>
              <a:rPr lang="en-US" dirty="0" smtClean="0">
                <a:latin typeface="+mj-lt"/>
              </a:rPr>
              <a:t>Verifying Identity and Statement </a:t>
            </a:r>
            <a:br>
              <a:rPr lang="en-US" dirty="0" smtClean="0">
                <a:latin typeface="+mj-lt"/>
              </a:rPr>
            </a:br>
            <a:r>
              <a:rPr lang="en-US" dirty="0" smtClean="0">
                <a:latin typeface="+mj-lt"/>
              </a:rPr>
              <a:t>of Educational Purpose</a:t>
            </a:r>
            <a:endParaRPr lang="en-US" dirty="0">
              <a:latin typeface="+mj-lt"/>
            </a:endParaRPr>
          </a:p>
        </p:txBody>
      </p:sp>
      <p:sp>
        <p:nvSpPr>
          <p:cNvPr id="3" name="Content Placeholder 2"/>
          <p:cNvSpPr>
            <a:spLocks noGrp="1"/>
          </p:cNvSpPr>
          <p:nvPr>
            <p:ph idx="1"/>
          </p:nvPr>
        </p:nvSpPr>
        <p:spPr>
          <a:xfrm>
            <a:off x="457200" y="1371600"/>
            <a:ext cx="7467600" cy="4873752"/>
          </a:xfrm>
        </p:spPr>
        <p:txBody>
          <a:bodyPr>
            <a:normAutofit lnSpcReduction="10000"/>
          </a:bodyPr>
          <a:lstStyle/>
          <a:p>
            <a:r>
              <a:rPr lang="en-US" dirty="0" smtClean="0">
                <a:latin typeface="+mj-lt"/>
              </a:rPr>
              <a:t>Students must appear IN PERSON at the school and present a valid, government-issued photo identification (ID) such as a passport, drivers license, etc.  </a:t>
            </a:r>
          </a:p>
          <a:p>
            <a:r>
              <a:rPr lang="en-US" dirty="0" smtClean="0">
                <a:latin typeface="+mj-lt"/>
              </a:rPr>
              <a:t>You must maintain an annotated copy of the ID.  The annotation must include the date it was received and the name of the person your school authorized to receive it.</a:t>
            </a:r>
          </a:p>
          <a:p>
            <a:r>
              <a:rPr lang="en-US" dirty="0" smtClean="0">
                <a:latin typeface="+mj-lt"/>
              </a:rPr>
              <a:t>Students must also sign a statement of educational purpose (you create the form, but must use the Department of Education’s wording on the form).</a:t>
            </a:r>
          </a:p>
          <a:p>
            <a:r>
              <a:rPr lang="en-US" dirty="0">
                <a:latin typeface="+mj-lt"/>
              </a:rPr>
              <a:t>If they are unable to appear in person, they </a:t>
            </a:r>
            <a:r>
              <a:rPr lang="en-US" dirty="0" smtClean="0">
                <a:latin typeface="+mj-lt"/>
              </a:rPr>
              <a:t>must sign and submit the statement of educational purpose and must submit a copy of his/her ID with the statement signed by a notary public confirming that the student appeared before him/her and presented the ID confirming his/her identity.</a:t>
            </a:r>
            <a:endParaRPr lang="en-US" dirty="0">
              <a:latin typeface="+mj-lt"/>
            </a:endParaRPr>
          </a:p>
          <a:p>
            <a:pPr lvl="1"/>
            <a:endParaRPr lang="en-US" dirty="0">
              <a:latin typeface="+mj-lt"/>
            </a:endParaRPr>
          </a:p>
        </p:txBody>
      </p:sp>
    </p:spTree>
    <p:extLst>
      <p:ext uri="{BB962C8B-B14F-4D97-AF65-F5344CB8AC3E}">
        <p14:creationId xmlns:p14="http://schemas.microsoft.com/office/powerpoint/2010/main" val="42767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normAutofit/>
          </a:bodyPr>
          <a:lstStyle/>
          <a:p>
            <a:pPr algn="ctr"/>
            <a:r>
              <a:rPr lang="en-US" sz="3600" dirty="0">
                <a:latin typeface="+mj-lt"/>
              </a:rPr>
              <a:t>FAA </a:t>
            </a:r>
            <a:r>
              <a:rPr lang="en-US" sz="3600" dirty="0" smtClean="0">
                <a:latin typeface="+mj-lt"/>
              </a:rPr>
              <a:t>Access 2015-2016</a:t>
            </a:r>
            <a:endParaRPr lang="en-US" sz="3600" dirty="0">
              <a:latin typeface="+mj-lt"/>
            </a:endParaRPr>
          </a:p>
        </p:txBody>
      </p:sp>
      <p:sp>
        <p:nvSpPr>
          <p:cNvPr id="3" name="Content Placeholder 2"/>
          <p:cNvSpPr>
            <a:spLocks noGrp="1"/>
          </p:cNvSpPr>
          <p:nvPr>
            <p:ph idx="1"/>
          </p:nvPr>
        </p:nvSpPr>
        <p:spPr>
          <a:xfrm>
            <a:off x="228600" y="1600200"/>
            <a:ext cx="5319149" cy="4525963"/>
          </a:xfrm>
        </p:spPr>
        <p:txBody>
          <a:bodyPr/>
          <a:lstStyle/>
          <a:p>
            <a:pPr marL="0" indent="0">
              <a:buNone/>
            </a:pPr>
            <a:r>
              <a:rPr lang="en-US" dirty="0" smtClean="0">
                <a:latin typeface="+mj-lt"/>
              </a:rPr>
              <a:t>   </a:t>
            </a:r>
            <a:endParaRPr lang="en-US" dirty="0">
              <a:latin typeface="+mj-lt"/>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p>
            <a:pPr>
              <a:defRPr/>
            </a:pPr>
            <a:fld id="{4E445518-5F55-4477-A0DB-089C5681E36C}" type="slidenum">
              <a:rPr lang="en-US" smtClean="0">
                <a:solidFill>
                  <a:schemeClr val="bg1"/>
                </a:solidFill>
              </a:rPr>
              <a:pPr>
                <a:defRPr/>
              </a:pPr>
              <a:t>42</a:t>
            </a:fld>
            <a:endParaRPr lang="en-US"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492000"/>
            <a:ext cx="5151898" cy="4661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2971800" y="4038600"/>
            <a:ext cx="304800" cy="457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48000" y="4419600"/>
            <a:ext cx="0" cy="25119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45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98" y="457200"/>
            <a:ext cx="8229600" cy="685800"/>
          </a:xfrm>
        </p:spPr>
        <p:txBody>
          <a:bodyPr>
            <a:normAutofit/>
          </a:bodyPr>
          <a:lstStyle/>
          <a:p>
            <a:pPr algn="ctr"/>
            <a:r>
              <a:rPr lang="en-US" sz="3600" dirty="0" smtClean="0">
                <a:latin typeface="+mj-lt"/>
              </a:rPr>
              <a:t>FAA Access 2015-2016</a:t>
            </a:r>
            <a:endParaRPr lang="en-US" sz="3600" dirty="0">
              <a:latin typeface="+mj-lt"/>
            </a:endParaRPr>
          </a:p>
        </p:txBody>
      </p:sp>
      <p:sp>
        <p:nvSpPr>
          <p:cNvPr id="3" name="Content Placeholder 2"/>
          <p:cNvSpPr>
            <a:spLocks noGrp="1"/>
          </p:cNvSpPr>
          <p:nvPr>
            <p:ph sz="half" idx="1"/>
          </p:nvPr>
        </p:nvSpPr>
        <p:spPr>
          <a:xfrm>
            <a:off x="228600" y="1785894"/>
            <a:ext cx="2895600" cy="4171993"/>
          </a:xfrm>
        </p:spPr>
        <p:txBody>
          <a:bodyPr>
            <a:normAutofit fontScale="92500"/>
          </a:bodyPr>
          <a:lstStyle/>
          <a:p>
            <a:pPr marL="228600" indent="-228600"/>
            <a:r>
              <a:rPr lang="en-US" sz="2400" dirty="0" smtClean="0">
                <a:latin typeface="+mj-lt"/>
              </a:rPr>
              <a:t>FAAs are able to enter SSNs/Name ID/ Verification </a:t>
            </a:r>
            <a:r>
              <a:rPr lang="en-US" sz="2400" dirty="0">
                <a:latin typeface="+mj-lt"/>
              </a:rPr>
              <a:t>R</a:t>
            </a:r>
            <a:r>
              <a:rPr lang="en-US" sz="2400" dirty="0" smtClean="0">
                <a:latin typeface="+mj-lt"/>
              </a:rPr>
              <a:t>esults from a dropdown menu on this page</a:t>
            </a:r>
          </a:p>
          <a:p>
            <a:pPr marL="228600" indent="-228600"/>
            <a:r>
              <a:rPr lang="en-US" sz="2400" dirty="0" smtClean="0">
                <a:latin typeface="+mj-lt"/>
              </a:rPr>
              <a:t>Click “Enter More Results” and enter additional ones or “Results Entry Complete” if done. </a:t>
            </a:r>
            <a:endParaRPr lang="en-US" sz="2400" dirty="0">
              <a:latin typeface="+mj-lt"/>
            </a:endParaRPr>
          </a:p>
        </p:txBody>
      </p:sp>
      <p:sp>
        <p:nvSpPr>
          <p:cNvPr id="4" name="Content Placeholder 3"/>
          <p:cNvSpPr>
            <a:spLocks noGrp="1"/>
          </p:cNvSpPr>
          <p:nvPr>
            <p:ph sz="half" idx="2"/>
          </p:nvPr>
        </p:nvSpPr>
        <p:spPr/>
        <p:txBody>
          <a:bodyPr>
            <a:normAutofit fontScale="92500"/>
          </a:bodyPr>
          <a:lstStyle/>
          <a:p>
            <a:pPr marL="0" indent="0">
              <a:buNone/>
            </a:pPr>
            <a:r>
              <a:rPr lang="en-US" dirty="0">
                <a:latin typeface="+mj-lt"/>
              </a:rPr>
              <a:t> </a:t>
            </a:r>
            <a:r>
              <a:rPr lang="en-US" dirty="0" smtClean="0">
                <a:latin typeface="+mj-lt"/>
              </a:rPr>
              <a:t> </a:t>
            </a:r>
            <a:endParaRPr lang="en-US" dirty="0">
              <a:latin typeface="+mj-lt"/>
            </a:endParaRPr>
          </a:p>
        </p:txBody>
      </p:sp>
      <p:sp>
        <p:nvSpPr>
          <p:cNvPr id="11" name="Slide Number Placeholder 3"/>
          <p:cNvSpPr>
            <a:spLocks noGrp="1"/>
          </p:cNvSpPr>
          <p:nvPr>
            <p:ph type="sldNum" sz="quarter" idx="12"/>
          </p:nvPr>
        </p:nvSpPr>
        <p:spPr/>
        <p:txBody>
          <a:bodyPr/>
          <a:lstStyle/>
          <a:p>
            <a:pPr>
              <a:defRPr/>
            </a:pPr>
            <a:fld id="{4E445518-5F55-4477-A0DB-089C5681E36C}" type="slidenum">
              <a:rPr lang="en-US" smtClean="0">
                <a:solidFill>
                  <a:schemeClr val="bg1"/>
                </a:solidFill>
              </a:rPr>
              <a:pPr>
                <a:defRPr/>
              </a:pPr>
              <a:t>43</a:t>
            </a:fld>
            <a:endParaRPr lang="en-US"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4607" y="1752600"/>
            <a:ext cx="5528393" cy="420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4419600" y="3276600"/>
            <a:ext cx="4572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172200" y="3272589"/>
            <a:ext cx="4572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8305800" y="3581400"/>
            <a:ext cx="4572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521117" y="4419600"/>
            <a:ext cx="4572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5" name="Picture 34" descr="Enter More Results">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5562600" y="4784090"/>
            <a:ext cx="940761" cy="168910"/>
          </a:xfrm>
          <a:prstGeom prst="rect">
            <a:avLst/>
          </a:prstGeom>
          <a:noFill/>
          <a:ln>
            <a:noFill/>
          </a:ln>
        </p:spPr>
      </p:pic>
      <p:pic>
        <p:nvPicPr>
          <p:cNvPr id="36" name="Picture 35" descr="Results Entry Complete">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7301071" y="5064827"/>
            <a:ext cx="1233329" cy="168909"/>
          </a:xfrm>
          <a:prstGeom prst="rect">
            <a:avLst/>
          </a:prstGeom>
          <a:noFill/>
          <a:ln>
            <a:noFill/>
          </a:ln>
        </p:spPr>
      </p:pic>
      <p:pic>
        <p:nvPicPr>
          <p:cNvPr id="37" name="Picture 36" descr="Previous">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6751667" y="5064827"/>
            <a:ext cx="566420" cy="168910"/>
          </a:xfrm>
          <a:prstGeom prst="rect">
            <a:avLst/>
          </a:prstGeom>
          <a:noFill/>
          <a:ln>
            <a:noFill/>
          </a:ln>
        </p:spPr>
      </p:pic>
    </p:spTree>
    <p:extLst>
      <p:ext uri="{BB962C8B-B14F-4D97-AF65-F5344CB8AC3E}">
        <p14:creationId xmlns:p14="http://schemas.microsoft.com/office/powerpoint/2010/main" val="146959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76200"/>
            <a:ext cx="7467600" cy="563562"/>
          </a:xfrm>
        </p:spPr>
        <p:txBody>
          <a:bodyPr/>
          <a:lstStyle/>
          <a:p>
            <a:pPr algn="ctr"/>
            <a:r>
              <a:rPr lang="en-US" dirty="0" smtClean="0">
                <a:latin typeface="+mj-lt"/>
              </a:rPr>
              <a:t>FAA Access 2015-2016</a:t>
            </a:r>
            <a:endParaRPr lang="en-US" dirty="0">
              <a:latin typeface="+mj-lt"/>
            </a:endParaRPr>
          </a:p>
        </p:txBody>
      </p:sp>
      <p:sp>
        <p:nvSpPr>
          <p:cNvPr id="5" name="Content Placeholder 4"/>
          <p:cNvSpPr>
            <a:spLocks noGrp="1"/>
          </p:cNvSpPr>
          <p:nvPr>
            <p:ph idx="1"/>
          </p:nvPr>
        </p:nvSpPr>
        <p:spPr>
          <a:xfrm>
            <a:off x="228600" y="609600"/>
            <a:ext cx="8680882" cy="2438400"/>
          </a:xfrm>
        </p:spPr>
        <p:txBody>
          <a:bodyPr>
            <a:normAutofit/>
          </a:bodyPr>
          <a:lstStyle/>
          <a:p>
            <a:pPr lvl="0">
              <a:buClrTx/>
              <a:buSzTx/>
              <a:buFont typeface="Arial" pitchFamily="34" charset="0"/>
              <a:buChar char="•"/>
            </a:pPr>
            <a:r>
              <a:rPr lang="en-US" sz="1600" dirty="0">
                <a:solidFill>
                  <a:prstClr val="black"/>
                </a:solidFill>
                <a:latin typeface="+mj-lt"/>
              </a:rPr>
              <a:t>Dropdown options </a:t>
            </a:r>
            <a:r>
              <a:rPr lang="en-US" sz="1600" dirty="0" smtClean="0">
                <a:solidFill>
                  <a:prstClr val="black"/>
                </a:solidFill>
                <a:latin typeface="+mj-lt"/>
              </a:rPr>
              <a:t>are</a:t>
            </a:r>
            <a:endParaRPr lang="en-US" sz="1600" dirty="0">
              <a:solidFill>
                <a:prstClr val="black"/>
              </a:solidFill>
              <a:latin typeface="+mj-lt"/>
            </a:endParaRPr>
          </a:p>
          <a:p>
            <a:pPr lvl="1">
              <a:buClrTx/>
              <a:buSzTx/>
              <a:buFont typeface="Symbol"/>
              <a:buChar char=""/>
              <a:tabLst>
                <a:tab pos="0" algn="l"/>
              </a:tabLst>
            </a:pPr>
            <a:r>
              <a:rPr lang="en-US" sz="1400" dirty="0">
                <a:solidFill>
                  <a:prstClr val="black"/>
                </a:solidFill>
                <a:latin typeface="+mj-lt"/>
                <a:ea typeface="Calibri"/>
                <a:cs typeface="Times New Roman"/>
              </a:rPr>
              <a:t>Verification completed in person, no issues found</a:t>
            </a:r>
            <a:endParaRPr lang="en-US" sz="1400" dirty="0">
              <a:solidFill>
                <a:prstClr val="black"/>
              </a:solidFill>
              <a:latin typeface="+mj-lt"/>
            </a:endParaRPr>
          </a:p>
          <a:p>
            <a:pPr lvl="1">
              <a:buClrTx/>
              <a:buSzTx/>
              <a:buFont typeface="Symbol"/>
              <a:buChar char=""/>
              <a:tabLst>
                <a:tab pos="0" algn="l"/>
              </a:tabLst>
            </a:pPr>
            <a:r>
              <a:rPr lang="en-US" sz="1400" dirty="0">
                <a:solidFill>
                  <a:prstClr val="black"/>
                </a:solidFill>
                <a:latin typeface="+mj-lt"/>
                <a:ea typeface="Calibri"/>
                <a:cs typeface="Times New Roman"/>
              </a:rPr>
              <a:t>Verification completed remotely, no issues found</a:t>
            </a:r>
            <a:endParaRPr lang="en-US" sz="1400" dirty="0">
              <a:solidFill>
                <a:prstClr val="black"/>
              </a:solidFill>
              <a:latin typeface="+mj-lt"/>
            </a:endParaRPr>
          </a:p>
          <a:p>
            <a:pPr lvl="1">
              <a:buClrTx/>
              <a:buSzTx/>
              <a:buFont typeface="Symbol"/>
              <a:buChar char=""/>
              <a:tabLst>
                <a:tab pos="0" algn="l"/>
              </a:tabLst>
            </a:pPr>
            <a:r>
              <a:rPr lang="en-US" sz="1400" dirty="0">
                <a:solidFill>
                  <a:prstClr val="black"/>
                </a:solidFill>
                <a:latin typeface="+mj-lt"/>
                <a:ea typeface="Calibri"/>
                <a:cs typeface="Times New Roman"/>
              </a:rPr>
              <a:t>Verification attempted, issues found with identity</a:t>
            </a:r>
            <a:endParaRPr lang="en-US" sz="1400" dirty="0">
              <a:solidFill>
                <a:prstClr val="black"/>
              </a:solidFill>
              <a:latin typeface="+mj-lt"/>
            </a:endParaRPr>
          </a:p>
          <a:p>
            <a:pPr lvl="1">
              <a:buClrTx/>
              <a:buSzTx/>
              <a:buFont typeface="Symbol"/>
              <a:buChar char=""/>
              <a:tabLst>
                <a:tab pos="0" algn="l"/>
              </a:tabLst>
            </a:pPr>
            <a:r>
              <a:rPr lang="en-US" sz="1400" dirty="0">
                <a:solidFill>
                  <a:prstClr val="black"/>
                </a:solidFill>
                <a:latin typeface="+mj-lt"/>
                <a:ea typeface="Calibri"/>
                <a:cs typeface="Times New Roman"/>
              </a:rPr>
              <a:t>Verification attempted, issues found with HS completion</a:t>
            </a:r>
            <a:endParaRPr lang="en-US" sz="1400" dirty="0">
              <a:solidFill>
                <a:prstClr val="black"/>
              </a:solidFill>
              <a:latin typeface="+mj-lt"/>
            </a:endParaRPr>
          </a:p>
          <a:p>
            <a:pPr lvl="1">
              <a:buClrTx/>
              <a:buSzTx/>
              <a:buFont typeface="Symbol"/>
              <a:buChar char=""/>
              <a:tabLst>
                <a:tab pos="0" algn="l"/>
              </a:tabLst>
            </a:pPr>
            <a:r>
              <a:rPr lang="en-US" sz="1400" dirty="0">
                <a:solidFill>
                  <a:prstClr val="black"/>
                </a:solidFill>
                <a:latin typeface="+mj-lt"/>
                <a:ea typeface="Calibri"/>
                <a:cs typeface="Calibri" pitchFamily="34" charset="0"/>
              </a:rPr>
              <a:t>No response from applicant or unable to </a:t>
            </a:r>
            <a:r>
              <a:rPr lang="en-US" sz="1400" dirty="0" smtClean="0">
                <a:solidFill>
                  <a:prstClr val="black"/>
                </a:solidFill>
                <a:latin typeface="+mj-lt"/>
                <a:ea typeface="Calibri"/>
                <a:cs typeface="Calibri" pitchFamily="34" charset="0"/>
              </a:rPr>
              <a:t>locate</a:t>
            </a:r>
            <a:endParaRPr lang="en-US" sz="600" dirty="0">
              <a:solidFill>
                <a:prstClr val="black"/>
              </a:solidFill>
              <a:latin typeface="+mj-lt"/>
              <a:cs typeface="Calibri" pitchFamily="34" charset="0"/>
            </a:endParaRPr>
          </a:p>
          <a:p>
            <a:pPr lvl="1">
              <a:buClrTx/>
              <a:buSzTx/>
              <a:buFont typeface="Symbol"/>
              <a:buChar char=""/>
              <a:tabLst>
                <a:tab pos="0" algn="l"/>
              </a:tabLst>
            </a:pPr>
            <a:r>
              <a:rPr lang="en-US" sz="1400" dirty="0" smtClean="0">
                <a:solidFill>
                  <a:srgbClr val="FF0000"/>
                </a:solidFill>
                <a:latin typeface="+mj-lt"/>
                <a:cs typeface="Calibri" pitchFamily="34" charset="0"/>
              </a:rPr>
              <a:t>You must only report on students from whom you attempt to collect or request documentation</a:t>
            </a:r>
            <a:endParaRPr lang="en-US" sz="1400" dirty="0">
              <a:latin typeface="+mj-l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738971"/>
            <a:ext cx="6656588" cy="2885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3886200" y="5181600"/>
            <a:ext cx="533400"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705600" y="4165937"/>
            <a:ext cx="2203882" cy="2031325"/>
          </a:xfrm>
          <a:prstGeom prst="rect">
            <a:avLst/>
          </a:prstGeom>
          <a:noFill/>
        </p:spPr>
        <p:txBody>
          <a:bodyPr wrap="square" rtlCol="0">
            <a:spAutoFit/>
          </a:bodyPr>
          <a:lstStyle/>
          <a:p>
            <a:r>
              <a:rPr lang="en-US" dirty="0" smtClean="0"/>
              <a:t>FAAs will get a confirmation page with the results submitted.  FAAs can print the page for their records.</a:t>
            </a:r>
            <a:endParaRPr lang="en-US" dirty="0"/>
          </a:p>
        </p:txBody>
      </p:sp>
    </p:spTree>
    <p:extLst>
      <p:ext uri="{BB962C8B-B14F-4D97-AF65-F5344CB8AC3E}">
        <p14:creationId xmlns:p14="http://schemas.microsoft.com/office/powerpoint/2010/main" val="87247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174" y="76200"/>
            <a:ext cx="8229600" cy="685800"/>
          </a:xfrm>
        </p:spPr>
        <p:txBody>
          <a:bodyPr>
            <a:normAutofit/>
          </a:bodyPr>
          <a:lstStyle/>
          <a:p>
            <a:pPr algn="ctr"/>
            <a:r>
              <a:rPr lang="en-US" sz="3600" dirty="0">
                <a:latin typeface="+mj-lt"/>
              </a:rPr>
              <a:t>FAA Access </a:t>
            </a:r>
            <a:r>
              <a:rPr lang="en-US" sz="3600" dirty="0" smtClean="0">
                <a:latin typeface="+mj-lt"/>
              </a:rPr>
              <a:t>2015-2016</a:t>
            </a:r>
            <a:endParaRPr lang="en-US" sz="3600" dirty="0">
              <a:latin typeface="+mj-lt"/>
            </a:endParaRPr>
          </a:p>
        </p:txBody>
      </p:sp>
      <p:sp>
        <p:nvSpPr>
          <p:cNvPr id="3" name="Content Placeholder 2"/>
          <p:cNvSpPr>
            <a:spLocks noGrp="1"/>
          </p:cNvSpPr>
          <p:nvPr>
            <p:ph idx="1"/>
          </p:nvPr>
        </p:nvSpPr>
        <p:spPr/>
        <p:txBody>
          <a:bodyPr/>
          <a:lstStyle/>
          <a:p>
            <a:pPr marL="0" indent="0">
              <a:buNone/>
            </a:pPr>
            <a:r>
              <a:rPr lang="en-US" dirty="0" smtClean="0">
                <a:latin typeface="+mj-lt"/>
              </a:rPr>
              <a:t>  </a:t>
            </a:r>
            <a:endParaRPr lang="en-US" dirty="0">
              <a:latin typeface="+mj-lt"/>
            </a:endParaRPr>
          </a:p>
        </p:txBody>
      </p:sp>
      <p:sp>
        <p:nvSpPr>
          <p:cNvPr id="7" name="Slide Number Placeholder 3"/>
          <p:cNvSpPr>
            <a:spLocks noGrp="1"/>
          </p:cNvSpPr>
          <p:nvPr>
            <p:ph type="sldNum" sz="quarter" idx="12"/>
          </p:nvPr>
        </p:nvSpPr>
        <p:spPr>
          <a:xfrm>
            <a:off x="6553200" y="6356350"/>
            <a:ext cx="2133600" cy="365125"/>
          </a:xfrm>
          <a:prstGeom prst="rect">
            <a:avLst/>
          </a:prstGeom>
        </p:spPr>
        <p:txBody>
          <a:bodyPr/>
          <a:lstStyle/>
          <a:p>
            <a:pPr>
              <a:defRPr/>
            </a:pPr>
            <a:fld id="{4E445518-5F55-4477-A0DB-089C5681E36C}" type="slidenum">
              <a:rPr lang="en-US" smtClean="0">
                <a:solidFill>
                  <a:schemeClr val="bg1"/>
                </a:solidFill>
              </a:rPr>
              <a:pPr>
                <a:defRPr/>
              </a:pPr>
              <a:t>45</a:t>
            </a:fld>
            <a:endParaRPr lang="en-US" dirty="0">
              <a:solidFill>
                <a:schemeClr val="bg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6981825" cy="244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008180" y="1295400"/>
            <a:ext cx="1907220" cy="1477328"/>
          </a:xfrm>
          <a:prstGeom prst="rect">
            <a:avLst/>
          </a:prstGeom>
          <a:noFill/>
        </p:spPr>
        <p:txBody>
          <a:bodyPr wrap="square" rtlCol="0">
            <a:spAutoFit/>
          </a:bodyPr>
          <a:lstStyle/>
          <a:p>
            <a:r>
              <a:rPr lang="en-US" dirty="0" smtClean="0"/>
              <a:t>FAAs can create and upload a flat file to report required results.</a:t>
            </a:r>
            <a:endParaRPr lang="en-US"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67" y="3733800"/>
            <a:ext cx="6923413" cy="2838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flipH="1">
            <a:off x="5165324" y="5402179"/>
            <a:ext cx="533400"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781800" y="4024698"/>
            <a:ext cx="2133600" cy="2031325"/>
          </a:xfrm>
          <a:prstGeom prst="rect">
            <a:avLst/>
          </a:prstGeom>
          <a:noFill/>
        </p:spPr>
        <p:txBody>
          <a:bodyPr wrap="square" rtlCol="0">
            <a:spAutoFit/>
          </a:bodyPr>
          <a:lstStyle/>
          <a:p>
            <a:r>
              <a:rPr lang="en-US" dirty="0" smtClean="0"/>
              <a:t>FAAs will get a confirmation page with the results submitted.  FAAs can print the page for their records.</a:t>
            </a:r>
            <a:endParaRPr lang="en-US" dirty="0"/>
          </a:p>
        </p:txBody>
      </p:sp>
    </p:spTree>
    <p:extLst>
      <p:ext uri="{BB962C8B-B14F-4D97-AF65-F5344CB8AC3E}">
        <p14:creationId xmlns:p14="http://schemas.microsoft.com/office/powerpoint/2010/main" val="169570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48345"/>
          </a:xfrm>
        </p:spPr>
        <p:txBody>
          <a:bodyPr/>
          <a:lstStyle/>
          <a:p>
            <a:r>
              <a:rPr lang="en-US" dirty="0" smtClean="0">
                <a:latin typeface="+mj-lt"/>
              </a:rPr>
              <a:t>Updating Information</a:t>
            </a:r>
            <a:endParaRPr lang="en-US" dirty="0">
              <a:latin typeface="+mj-lt"/>
            </a:endParaRPr>
          </a:p>
        </p:txBody>
      </p:sp>
      <p:sp>
        <p:nvSpPr>
          <p:cNvPr id="3" name="Content Placeholder 2"/>
          <p:cNvSpPr>
            <a:spLocks noGrp="1"/>
          </p:cNvSpPr>
          <p:nvPr>
            <p:ph idx="1"/>
          </p:nvPr>
        </p:nvSpPr>
        <p:spPr>
          <a:xfrm>
            <a:off x="457200" y="1143000"/>
            <a:ext cx="8229600" cy="5562600"/>
          </a:xfrm>
        </p:spPr>
        <p:txBody>
          <a:bodyPr>
            <a:normAutofit fontScale="92500" lnSpcReduction="10000"/>
          </a:bodyPr>
          <a:lstStyle/>
          <a:p>
            <a:r>
              <a:rPr lang="en-US" dirty="0" smtClean="0">
                <a:latin typeface="+mj-lt"/>
              </a:rPr>
              <a:t>Generally, a student cannot update information on the FAFSA because it is considered a “snapshot” of the family’s financial situation as of the date it was signed.</a:t>
            </a:r>
          </a:p>
          <a:p>
            <a:r>
              <a:rPr lang="en-US" dirty="0" smtClean="0">
                <a:latin typeface="+mj-lt"/>
              </a:rPr>
              <a:t>Only certain items can be updated under the following conditions:</a:t>
            </a:r>
          </a:p>
          <a:p>
            <a:pPr lvl="1"/>
            <a:r>
              <a:rPr lang="en-US" dirty="0" smtClean="0">
                <a:latin typeface="+mj-lt"/>
              </a:rPr>
              <a:t>All applicants whose dependency status changes must update that status and the associated FAFSA information throughout the award year except when the update is caused by a change in the student’s marital status.</a:t>
            </a:r>
          </a:p>
          <a:p>
            <a:pPr lvl="1"/>
            <a:r>
              <a:rPr lang="en-US" dirty="0" smtClean="0">
                <a:latin typeface="+mj-lt"/>
              </a:rPr>
              <a:t>All applicants selected by the Department of a school for verification of household size or number in college must update those numbers to be correct as of the date of verification unless the update is due to a change in the student’s marital status.</a:t>
            </a:r>
          </a:p>
          <a:p>
            <a:pPr lvl="1"/>
            <a:r>
              <a:rPr lang="en-US" dirty="0" smtClean="0">
                <a:latin typeface="+mj-lt"/>
              </a:rPr>
              <a:t>At your discretion, you can update either situation even when the update is due to a change in the student’s marital status (if you deem it necessary to address an inequity or to reflect more accurately the applicant’s ability to pay – must be on a case-by-case basis and must be documented).</a:t>
            </a:r>
          </a:p>
          <a:p>
            <a:r>
              <a:rPr lang="en-US" dirty="0" smtClean="0">
                <a:latin typeface="+mj-lt"/>
              </a:rPr>
              <a:t>Documenting household size or number in college is not required </a:t>
            </a:r>
            <a:br>
              <a:rPr lang="en-US" dirty="0" smtClean="0">
                <a:latin typeface="+mj-lt"/>
              </a:rPr>
            </a:br>
            <a:r>
              <a:rPr lang="en-US" dirty="0" smtClean="0">
                <a:latin typeface="+mj-lt"/>
              </a:rPr>
              <a:t>in a subsequent verification in the same year if the information </a:t>
            </a:r>
            <a:br>
              <a:rPr lang="en-US" dirty="0" smtClean="0">
                <a:latin typeface="+mj-lt"/>
              </a:rPr>
            </a:br>
            <a:r>
              <a:rPr lang="en-US" dirty="0" smtClean="0">
                <a:latin typeface="+mj-lt"/>
              </a:rPr>
              <a:t>has not changed.</a:t>
            </a:r>
            <a:endParaRPr lang="en-US" dirty="0">
              <a:latin typeface="+mj-lt"/>
            </a:endParaRPr>
          </a:p>
        </p:txBody>
      </p:sp>
      <p:pic>
        <p:nvPicPr>
          <p:cNvPr id="6146" name="Picture 2" descr="C:\Users\thsiung.FANDM\AppData\Local\Microsoft\Windows\Temporary Internet Files\Content.IE5\6EAODK77\MC90003921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3400" y="1452239"/>
            <a:ext cx="903686"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44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Correcting Errors</a:t>
            </a:r>
            <a:endParaRPr lang="en-US" dirty="0">
              <a:latin typeface="+mj-lt"/>
            </a:endParaRPr>
          </a:p>
        </p:txBody>
      </p:sp>
      <p:sp>
        <p:nvSpPr>
          <p:cNvPr id="3" name="Content Placeholder 2"/>
          <p:cNvSpPr>
            <a:spLocks noGrp="1"/>
          </p:cNvSpPr>
          <p:nvPr>
            <p:ph idx="1"/>
          </p:nvPr>
        </p:nvSpPr>
        <p:spPr/>
        <p:txBody>
          <a:bodyPr/>
          <a:lstStyle/>
          <a:p>
            <a:r>
              <a:rPr lang="en-US" dirty="0" smtClean="0">
                <a:latin typeface="+mj-lt"/>
              </a:rPr>
              <a:t>For students who are selected for verification and receiving subsidized student aid, the following changes must be submitted for processing: </a:t>
            </a:r>
          </a:p>
          <a:p>
            <a:pPr lvl="1"/>
            <a:r>
              <a:rPr lang="en-US" dirty="0" smtClean="0">
                <a:latin typeface="+mj-lt"/>
              </a:rPr>
              <a:t>Changes to any non-dollar items </a:t>
            </a:r>
          </a:p>
          <a:p>
            <a:pPr lvl="1"/>
            <a:r>
              <a:rPr lang="en-US" dirty="0" smtClean="0">
                <a:latin typeface="+mj-lt"/>
              </a:rPr>
              <a:t>Changes to any dollar item of $25 or more</a:t>
            </a:r>
            <a:endParaRPr lang="en-US" dirty="0">
              <a:latin typeface="+mj-lt"/>
            </a:endParaRPr>
          </a:p>
        </p:txBody>
      </p:sp>
      <p:pic>
        <p:nvPicPr>
          <p:cNvPr id="5" name="Picture 2" descr="C:\Users\thsiung.FANDM\AppData\Local\Microsoft\Windows\Temporary Internet Files\Content.IE5\2QQQ79AZ\MC90030432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9898" y="4648200"/>
            <a:ext cx="2566018" cy="105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70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dirty="0" smtClean="0">
                <a:latin typeface="+mj-lt"/>
              </a:rPr>
              <a:t>Verification Status Codes</a:t>
            </a:r>
            <a:endParaRPr lang="en-US" dirty="0">
              <a:latin typeface="+mj-lt"/>
            </a:endParaRPr>
          </a:p>
        </p:txBody>
      </p:sp>
      <p:sp>
        <p:nvSpPr>
          <p:cNvPr id="3" name="Content Placeholder 2"/>
          <p:cNvSpPr>
            <a:spLocks noGrp="1"/>
          </p:cNvSpPr>
          <p:nvPr>
            <p:ph idx="1"/>
          </p:nvPr>
        </p:nvSpPr>
        <p:spPr>
          <a:xfrm>
            <a:off x="152400" y="1602509"/>
            <a:ext cx="8077200" cy="4930775"/>
          </a:xfrm>
        </p:spPr>
        <p:txBody>
          <a:bodyPr>
            <a:normAutofit fontScale="77500" lnSpcReduction="20000"/>
          </a:bodyPr>
          <a:lstStyle/>
          <a:p>
            <a:r>
              <a:rPr lang="en-US" b="1" dirty="0" smtClean="0">
                <a:latin typeface="+mj-lt"/>
              </a:rPr>
              <a:t>V – Verified</a:t>
            </a:r>
          </a:p>
          <a:p>
            <a:pPr marL="0" indent="0">
              <a:buNone/>
            </a:pPr>
            <a:r>
              <a:rPr lang="en-US" dirty="0" smtClean="0">
                <a:latin typeface="+mj-lt"/>
              </a:rPr>
              <a:t>You have verified the student. This includes students selected by the CPS and those your school chose to verify based on its own criteria.</a:t>
            </a:r>
          </a:p>
          <a:p>
            <a:r>
              <a:rPr lang="en-US" b="1" dirty="0" smtClean="0">
                <a:latin typeface="+mj-lt"/>
              </a:rPr>
              <a:t>W – Without Documentation</a:t>
            </a:r>
          </a:p>
          <a:p>
            <a:pPr marL="0" indent="0">
              <a:buNone/>
            </a:pPr>
            <a:r>
              <a:rPr lang="en-US" dirty="0" smtClean="0">
                <a:latin typeface="+mj-lt"/>
              </a:rPr>
              <a:t>The student was selected for verification by the CPS or your school, and you chose to pay a first disbursement of Pell without documentation.  You must update this status once verification is complete or COD will reduce the Pell Grant to zero.</a:t>
            </a:r>
          </a:p>
          <a:p>
            <a:r>
              <a:rPr lang="en-US" b="1" dirty="0" smtClean="0">
                <a:latin typeface="+mj-lt"/>
              </a:rPr>
              <a:t>S – Selected, But Not Verified</a:t>
            </a:r>
          </a:p>
          <a:p>
            <a:pPr marL="0" indent="0">
              <a:buNone/>
            </a:pPr>
            <a:r>
              <a:rPr lang="en-US" dirty="0" smtClean="0">
                <a:latin typeface="+mj-lt"/>
              </a:rPr>
              <a:t>The CPS selected the student for verification, but you did not verify because the student met the criteria to not be verified or because your school participates in the Quality Assurance (QA) Program and the student’s application did not meet your school’s verification criteria.</a:t>
            </a:r>
          </a:p>
          <a:p>
            <a:r>
              <a:rPr lang="en-US" b="1" dirty="0" smtClean="0">
                <a:latin typeface="+mj-lt"/>
              </a:rPr>
              <a:t>Blank</a:t>
            </a:r>
          </a:p>
          <a:p>
            <a:pPr marL="0" indent="0">
              <a:buNone/>
            </a:pPr>
            <a:r>
              <a:rPr lang="en-US" dirty="0" smtClean="0">
                <a:latin typeface="+mj-lt"/>
              </a:rPr>
              <a:t>Used in verification was not performed because the student was not selected by the CPS or your school or because the student was selected after ceasing enrollment at your school and all disbursements were already made.</a:t>
            </a:r>
            <a:endParaRPr lang="en-US" dirty="0">
              <a:latin typeface="+mj-lt"/>
            </a:endParaRPr>
          </a:p>
        </p:txBody>
      </p:sp>
      <p:pic>
        <p:nvPicPr>
          <p:cNvPr id="9218" name="Picture 2" descr="C:\Users\thsiung.FANDM\AppData\Local\Microsoft\Windows\Temporary Internet Files\Content.IE5\7KT9PIXF\MC90033999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0" y="1524000"/>
            <a:ext cx="833130" cy="784811"/>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thsiung.FANDM\AppData\Local\Microsoft\Windows\Temporary Internet Files\Content.IE5\OAKDSNU8\MC90033999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2670413"/>
            <a:ext cx="890233" cy="75552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thsiung.FANDM\AppData\Local\Microsoft\Windows\Temporary Internet Files\Content.IE5\7KT9PIXF\MC90033998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6461" y="4114800"/>
            <a:ext cx="822879" cy="834593"/>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thsiung.FANDM\AppData\Local\Microsoft\Windows\Temporary Internet Files\Content.IE5\7KT9PIXF\MC90037056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6310" y="5410200"/>
            <a:ext cx="669138" cy="90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85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latin typeface="+mj-lt"/>
              </a:rPr>
              <a:t>Verification Resources</a:t>
            </a:r>
            <a:endParaRPr lang="en-US" dirty="0">
              <a:latin typeface="+mj-lt"/>
            </a:endParaRPr>
          </a:p>
        </p:txBody>
      </p:sp>
      <p:sp>
        <p:nvSpPr>
          <p:cNvPr id="3" name="Content Placeholder 2"/>
          <p:cNvSpPr>
            <a:spLocks noGrp="1"/>
          </p:cNvSpPr>
          <p:nvPr>
            <p:ph idx="1"/>
          </p:nvPr>
        </p:nvSpPr>
        <p:spPr/>
        <p:txBody>
          <a:bodyPr/>
          <a:lstStyle/>
          <a:p>
            <a:pPr>
              <a:defRPr/>
            </a:pPr>
            <a:r>
              <a:rPr lang="en-US" dirty="0">
                <a:latin typeface="+mj-lt"/>
                <a:cs typeface="Arial" charset="0"/>
              </a:rPr>
              <a:t>Q&amp;A on Program Integrity website:</a:t>
            </a:r>
          </a:p>
          <a:p>
            <a:pPr lvl="1">
              <a:buFont typeface="Arial" charset="0"/>
              <a:buChar char="•"/>
              <a:defRPr/>
            </a:pPr>
            <a:r>
              <a:rPr lang="en-US" dirty="0">
                <a:latin typeface="+mj-lt"/>
                <a:cs typeface="Arial" charset="0"/>
                <a:hlinkClick r:id="rId2"/>
              </a:rPr>
              <a:t>http://</a:t>
            </a:r>
            <a:r>
              <a:rPr lang="en-US" dirty="0" smtClean="0">
                <a:latin typeface="+mj-lt"/>
                <a:cs typeface="Arial" charset="0"/>
                <a:hlinkClick r:id="rId2"/>
              </a:rPr>
              <a:t>www2.ed.gov/policy/highered/reg/hearulemaking/2009/verification.html</a:t>
            </a:r>
            <a:r>
              <a:rPr lang="en-US" dirty="0" smtClean="0">
                <a:latin typeface="+mj-lt"/>
                <a:cs typeface="Arial" charset="0"/>
              </a:rPr>
              <a:t/>
            </a:r>
            <a:br>
              <a:rPr lang="en-US" dirty="0" smtClean="0">
                <a:latin typeface="+mj-lt"/>
                <a:cs typeface="Arial" charset="0"/>
              </a:rPr>
            </a:br>
            <a:endParaRPr lang="en-US" dirty="0">
              <a:latin typeface="+mj-lt"/>
              <a:cs typeface="Arial" charset="0"/>
            </a:endParaRPr>
          </a:p>
          <a:p>
            <a:r>
              <a:rPr lang="en-US" dirty="0" smtClean="0">
                <a:latin typeface="+mj-lt"/>
                <a:cs typeface="Arial" pitchFamily="34" charset="0"/>
              </a:rPr>
              <a:t>2015-2016 Verification – Suggested Text</a:t>
            </a:r>
          </a:p>
          <a:p>
            <a:pPr lvl="1"/>
            <a:r>
              <a:rPr lang="en-US" dirty="0">
                <a:latin typeface="+mj-lt"/>
                <a:cs typeface="Arial" pitchFamily="34" charset="0"/>
                <a:hlinkClick r:id="rId3"/>
              </a:rPr>
              <a:t>http://</a:t>
            </a:r>
            <a:r>
              <a:rPr lang="en-US" dirty="0" smtClean="0">
                <a:latin typeface="+mj-lt"/>
                <a:cs typeface="Arial" pitchFamily="34" charset="0"/>
                <a:hlinkClick r:id="rId3"/>
              </a:rPr>
              <a:t>ifap.ed.gov/eannouncements/112414VerificationSuggestedText1516.html</a:t>
            </a:r>
            <a:endParaRPr lang="en-US" dirty="0" smtClean="0">
              <a:latin typeface="+mj-lt"/>
              <a:cs typeface="Arial" pitchFamily="34" charset="0"/>
            </a:endParaRPr>
          </a:p>
          <a:p>
            <a:r>
              <a:rPr lang="en-US" dirty="0" smtClean="0">
                <a:latin typeface="+mj-lt"/>
                <a:cs typeface="Arial" pitchFamily="34" charset="0"/>
              </a:rPr>
              <a:t>2014-2015 FAFSA-IRS Tax Return Transcript Matrix</a:t>
            </a:r>
          </a:p>
          <a:p>
            <a:pPr lvl="1"/>
            <a:r>
              <a:rPr lang="en-US" dirty="0">
                <a:latin typeface="+mj-lt"/>
                <a:cs typeface="Arial" pitchFamily="34" charset="0"/>
                <a:hlinkClick r:id="rId4"/>
              </a:rPr>
              <a:t>https://</a:t>
            </a:r>
            <a:r>
              <a:rPr lang="en-US" dirty="0" smtClean="0">
                <a:latin typeface="+mj-lt"/>
                <a:cs typeface="Arial" pitchFamily="34" charset="0"/>
                <a:hlinkClick r:id="rId4"/>
              </a:rPr>
              <a:t>ifap.ed.gov/eannouncements/041714FAFSAVerificationIRSTaxReturnTranscriptMatrix1415.html</a:t>
            </a:r>
            <a:endParaRPr lang="en-US" dirty="0" smtClean="0">
              <a:latin typeface="+mj-lt"/>
              <a:cs typeface="Arial" pitchFamily="34" charset="0"/>
            </a:endParaRPr>
          </a:p>
          <a:p>
            <a:pPr lvl="1"/>
            <a:r>
              <a:rPr lang="en-US" dirty="0" smtClean="0">
                <a:solidFill>
                  <a:srgbClr val="FF0000"/>
                </a:solidFill>
                <a:latin typeface="+mj-lt"/>
                <a:cs typeface="Arial" pitchFamily="34" charset="0"/>
              </a:rPr>
              <a:t>2015-2016 should be available mid-April</a:t>
            </a:r>
          </a:p>
          <a:p>
            <a:pPr lvl="1"/>
            <a:endParaRPr lang="en-US" dirty="0">
              <a:latin typeface="+mj-lt"/>
              <a:cs typeface="Arial" pitchFamily="34" charset="0"/>
            </a:endParaRPr>
          </a:p>
        </p:txBody>
      </p:sp>
    </p:spTree>
    <p:extLst>
      <p:ext uri="{BB962C8B-B14F-4D97-AF65-F5344CB8AC3E}">
        <p14:creationId xmlns:p14="http://schemas.microsoft.com/office/powerpoint/2010/main" val="119838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US" dirty="0" smtClean="0">
                <a:latin typeface="+mj-lt"/>
              </a:rPr>
              <a:t>DOMA and DCL GEN 13-25</a:t>
            </a:r>
            <a:endParaRPr lang="en-US" dirty="0">
              <a:latin typeface="+mj-lt"/>
            </a:endParaRPr>
          </a:p>
        </p:txBody>
      </p:sp>
      <p:sp>
        <p:nvSpPr>
          <p:cNvPr id="3" name="Content Placeholder 2"/>
          <p:cNvSpPr>
            <a:spLocks noGrp="1"/>
          </p:cNvSpPr>
          <p:nvPr>
            <p:ph idx="1"/>
          </p:nvPr>
        </p:nvSpPr>
        <p:spPr>
          <a:xfrm>
            <a:off x="228600" y="914400"/>
            <a:ext cx="8305800" cy="5943600"/>
          </a:xfrm>
        </p:spPr>
        <p:txBody>
          <a:bodyPr>
            <a:normAutofit fontScale="92500" lnSpcReduction="20000"/>
          </a:bodyPr>
          <a:lstStyle/>
          <a:p>
            <a:r>
              <a:rPr lang="en-US" dirty="0" smtClean="0">
                <a:latin typeface="+mj-lt"/>
              </a:rPr>
              <a:t>DOMA repealed on 6/26/13 – effective 25 days later</a:t>
            </a:r>
          </a:p>
          <a:p>
            <a:r>
              <a:rPr lang="en-US" dirty="0" smtClean="0">
                <a:latin typeface="+mj-lt"/>
              </a:rPr>
              <a:t>Internal Revenue Service (IRS) now allows legally married same-sex couples to file as “married”</a:t>
            </a:r>
          </a:p>
          <a:p>
            <a:r>
              <a:rPr lang="en-US" dirty="0" smtClean="0">
                <a:latin typeface="+mj-lt"/>
              </a:rPr>
              <a:t>A student can be considered independent for purposes of FAFSA completion and EFC calculation if the student is legally married, without regard to whether the student is in a same-sex or opposite-sex marriage.</a:t>
            </a:r>
          </a:p>
          <a:p>
            <a:r>
              <a:rPr lang="en-US" dirty="0" smtClean="0">
                <a:latin typeface="+mj-lt"/>
              </a:rPr>
              <a:t>…“responses </a:t>
            </a:r>
            <a:r>
              <a:rPr lang="en-US" dirty="0">
                <a:latin typeface="+mj-lt"/>
              </a:rPr>
              <a:t>to the FAFSA marital status questions must be </a:t>
            </a:r>
            <a:r>
              <a:rPr lang="en-US" dirty="0" smtClean="0">
                <a:latin typeface="+mj-lt"/>
              </a:rPr>
              <a:t>‘married’ </a:t>
            </a:r>
            <a:r>
              <a:rPr lang="en-US" dirty="0">
                <a:latin typeface="+mj-lt"/>
              </a:rPr>
              <a:t>if the student or parent was legally married in one of the 50 states, the District of Columbia, a U.S. territory, or a foreign country, without regard to whether the marriage was between persons of the same sex or opposite sex or where the couple resides or where the student will be attending school</a:t>
            </a:r>
            <a:r>
              <a:rPr lang="en-US" dirty="0" smtClean="0">
                <a:latin typeface="+mj-lt"/>
              </a:rPr>
              <a:t>.”</a:t>
            </a:r>
          </a:p>
          <a:p>
            <a:pPr lvl="1"/>
            <a:r>
              <a:rPr lang="en-US" dirty="0" smtClean="0">
                <a:latin typeface="+mj-lt"/>
              </a:rPr>
              <a:t>Considered married if student or parent was legally married in any domestic or foreign jurisdiction that recognizes the relationship as a valid marriage, regardless of where the couple resides.</a:t>
            </a:r>
          </a:p>
          <a:p>
            <a:r>
              <a:rPr lang="en-US" dirty="0" smtClean="0">
                <a:latin typeface="+mj-lt"/>
              </a:rPr>
              <a:t>ED has confirmed that schools are not required to verify or otherwise document a legally recognized same-sex marriage.</a:t>
            </a:r>
          </a:p>
          <a:p>
            <a:pPr lvl="1"/>
            <a:r>
              <a:rPr lang="en-US" dirty="0" smtClean="0">
                <a:latin typeface="+mj-lt"/>
              </a:rPr>
              <a:t>2 websites for more information about same-sex marriage, if interested: </a:t>
            </a:r>
          </a:p>
          <a:p>
            <a:pPr lvl="2"/>
            <a:r>
              <a:rPr lang="en-US" dirty="0" smtClean="0">
                <a:latin typeface="+mj-lt"/>
                <a:hlinkClick r:id="rId2"/>
              </a:rPr>
              <a:t>www.freedomtomarry.org/states</a:t>
            </a:r>
            <a:endParaRPr lang="en-US" dirty="0" smtClean="0">
              <a:latin typeface="+mj-lt"/>
            </a:endParaRPr>
          </a:p>
          <a:p>
            <a:pPr lvl="2"/>
            <a:r>
              <a:rPr lang="en-US" dirty="0" smtClean="0">
                <a:latin typeface="+mj-lt"/>
                <a:hlinkClick r:id="rId3"/>
              </a:rPr>
              <a:t>www.cnn.com/interactive/us/map-same-sex-marriage/</a:t>
            </a:r>
            <a:endParaRPr lang="en-US" dirty="0" smtClean="0">
              <a:latin typeface="+mj-lt"/>
            </a:endParaRPr>
          </a:p>
          <a:p>
            <a:pPr lvl="2"/>
            <a:endParaRPr lang="en-US" dirty="0" smtClean="0">
              <a:latin typeface="+mj-lt"/>
            </a:endParaRPr>
          </a:p>
          <a:p>
            <a:endParaRPr lang="en-US" dirty="0">
              <a:latin typeface="+mj-lt"/>
            </a:endParaRPr>
          </a:p>
        </p:txBody>
      </p:sp>
    </p:spTree>
    <p:extLst>
      <p:ext uri="{BB962C8B-B14F-4D97-AF65-F5344CB8AC3E}">
        <p14:creationId xmlns:p14="http://schemas.microsoft.com/office/powerpoint/2010/main" val="216844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latin typeface="+mj-lt"/>
              </a:rPr>
              <a:t>Verification Resources</a:t>
            </a:r>
            <a:endParaRPr lang="en-US" dirty="0">
              <a:latin typeface="+mj-lt"/>
            </a:endParaRPr>
          </a:p>
        </p:txBody>
      </p:sp>
      <p:sp>
        <p:nvSpPr>
          <p:cNvPr id="3" name="Content Placeholder 2"/>
          <p:cNvSpPr>
            <a:spLocks noGrp="1"/>
          </p:cNvSpPr>
          <p:nvPr>
            <p:ph idx="1"/>
          </p:nvPr>
        </p:nvSpPr>
        <p:spPr/>
        <p:txBody>
          <a:bodyPr/>
          <a:lstStyle/>
          <a:p>
            <a:pPr lvl="1"/>
            <a:r>
              <a:rPr lang="en-US" dirty="0" smtClean="0">
                <a:latin typeface="+mj-lt"/>
                <a:cs typeface="Arial" pitchFamily="34" charset="0"/>
              </a:rPr>
              <a:t>2015-2016 Application and Verification Guide</a:t>
            </a:r>
          </a:p>
          <a:p>
            <a:pPr lvl="2"/>
            <a:r>
              <a:rPr lang="en-US" dirty="0">
                <a:latin typeface="+mj-lt"/>
                <a:cs typeface="Arial" pitchFamily="34" charset="0"/>
                <a:hlinkClick r:id="rId2"/>
              </a:rPr>
              <a:t>http://</a:t>
            </a:r>
            <a:r>
              <a:rPr lang="en-US" dirty="0" smtClean="0">
                <a:latin typeface="+mj-lt"/>
                <a:cs typeface="Arial" pitchFamily="34" charset="0"/>
                <a:hlinkClick r:id="rId2"/>
              </a:rPr>
              <a:t>www.ifap.ed.gov/fsahandbook/attachments/1516AVG.pdf</a:t>
            </a:r>
            <a:endParaRPr lang="en-US" dirty="0" smtClean="0">
              <a:latin typeface="+mj-lt"/>
              <a:cs typeface="Arial" pitchFamily="34" charset="0"/>
            </a:endParaRPr>
          </a:p>
          <a:p>
            <a:pPr lvl="2"/>
            <a:endParaRPr lang="en-US" dirty="0">
              <a:latin typeface="+mj-lt"/>
              <a:cs typeface="Arial" pitchFamily="34" charset="0"/>
            </a:endParaRPr>
          </a:p>
          <a:p>
            <a:pPr lvl="1"/>
            <a:r>
              <a:rPr lang="en-US" dirty="0">
                <a:latin typeface="+mj-lt"/>
                <a:cs typeface="Arial" charset="0"/>
              </a:rPr>
              <a:t>Limited Circumstances When a Signed Copy of a Tax Return or Other Documentation is Acceptable for Completing Verification</a:t>
            </a:r>
          </a:p>
          <a:p>
            <a:pPr lvl="2"/>
            <a:r>
              <a:rPr lang="en-US" dirty="0">
                <a:latin typeface="+mj-lt"/>
                <a:cs typeface="Arial" charset="0"/>
                <a:hlinkClick r:id="rId3"/>
              </a:rPr>
              <a:t>http://</a:t>
            </a:r>
            <a:r>
              <a:rPr lang="en-US" dirty="0" smtClean="0">
                <a:latin typeface="+mj-lt"/>
                <a:cs typeface="Arial" charset="0"/>
                <a:hlinkClick r:id="rId3"/>
              </a:rPr>
              <a:t>www.ifap.ed.gov/eannouncements/082112LimitedCircumstancesWhenSignedCopyofTaxReturnisAcceptable.html</a:t>
            </a:r>
            <a:endParaRPr lang="en-US" dirty="0" smtClean="0">
              <a:latin typeface="+mj-lt"/>
              <a:cs typeface="Arial" charset="0"/>
            </a:endParaRPr>
          </a:p>
          <a:p>
            <a:pPr lvl="2"/>
            <a:endParaRPr lang="en-US" dirty="0">
              <a:latin typeface="+mj-lt"/>
              <a:cs typeface="Arial" charset="0"/>
            </a:endParaRPr>
          </a:p>
          <a:p>
            <a:pPr lvl="1"/>
            <a:r>
              <a:rPr lang="en-US" dirty="0" smtClean="0">
                <a:latin typeface="+mj-lt"/>
                <a:cs typeface="Arial" charset="0"/>
              </a:rPr>
              <a:t>Dear Colleague Letter GEN 14-11: 2015-2016 Award Year: FAFSA Information to be Verified and Acceptable Documentation</a:t>
            </a:r>
          </a:p>
          <a:p>
            <a:pPr lvl="2"/>
            <a:r>
              <a:rPr lang="en-US" dirty="0">
                <a:latin typeface="+mj-lt"/>
                <a:cs typeface="Arial" charset="0"/>
                <a:hlinkClick r:id="rId4"/>
              </a:rPr>
              <a:t>http://</a:t>
            </a:r>
            <a:r>
              <a:rPr lang="en-US" dirty="0" smtClean="0">
                <a:latin typeface="+mj-lt"/>
                <a:cs typeface="Arial" charset="0"/>
                <a:hlinkClick r:id="rId4"/>
              </a:rPr>
              <a:t>ifap.ed.gov/dpcletters/GEN1411.html</a:t>
            </a:r>
            <a:endParaRPr lang="en-US" dirty="0" smtClean="0">
              <a:latin typeface="+mj-lt"/>
              <a:cs typeface="Arial" charset="0"/>
            </a:endParaRPr>
          </a:p>
          <a:p>
            <a:pPr lvl="2"/>
            <a:endParaRPr lang="en-US" dirty="0" smtClean="0">
              <a:latin typeface="+mj-lt"/>
              <a:cs typeface="Arial" charset="0"/>
            </a:endParaRPr>
          </a:p>
          <a:p>
            <a:pPr lvl="2"/>
            <a:endParaRPr lang="en-US" dirty="0">
              <a:latin typeface="+mj-lt"/>
              <a:cs typeface="Arial" charset="0"/>
            </a:endParaRPr>
          </a:p>
          <a:p>
            <a:pPr lvl="2"/>
            <a:endParaRPr lang="en-US" dirty="0" smtClean="0">
              <a:latin typeface="+mj-lt"/>
              <a:cs typeface="Arial" pitchFamily="34" charset="0"/>
            </a:endParaRPr>
          </a:p>
          <a:p>
            <a:pPr lvl="2"/>
            <a:endParaRPr lang="en-US" dirty="0">
              <a:latin typeface="+mj-lt"/>
              <a:cs typeface="Arial" pitchFamily="34" charset="0"/>
            </a:endParaRPr>
          </a:p>
        </p:txBody>
      </p:sp>
    </p:spTree>
    <p:extLst>
      <p:ext uri="{BB962C8B-B14F-4D97-AF65-F5344CB8AC3E}">
        <p14:creationId xmlns:p14="http://schemas.microsoft.com/office/powerpoint/2010/main" val="236812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Data Sources</a:t>
            </a:r>
            <a:endParaRPr lang="en-US" dirty="0">
              <a:latin typeface="+mj-lt"/>
            </a:endParaRPr>
          </a:p>
        </p:txBody>
      </p:sp>
      <p:sp>
        <p:nvSpPr>
          <p:cNvPr id="3" name="Content Placeholder 2"/>
          <p:cNvSpPr>
            <a:spLocks noGrp="1"/>
          </p:cNvSpPr>
          <p:nvPr>
            <p:ph idx="1"/>
          </p:nvPr>
        </p:nvSpPr>
        <p:spPr>
          <a:xfrm>
            <a:off x="1005840" y="1673352"/>
            <a:ext cx="7132320" cy="4498848"/>
          </a:xfrm>
        </p:spPr>
        <p:txBody>
          <a:bodyPr>
            <a:normAutofit fontScale="92500" lnSpcReduction="10000"/>
          </a:bodyPr>
          <a:lstStyle/>
          <a:p>
            <a:r>
              <a:rPr lang="en-US" smtClean="0">
                <a:latin typeface="+mj-lt"/>
              </a:rPr>
              <a:t>2015-2016 </a:t>
            </a:r>
            <a:r>
              <a:rPr lang="en-US" dirty="0" smtClean="0">
                <a:latin typeface="+mj-lt"/>
              </a:rPr>
              <a:t>Federal Student Aid Handbook – Application and Verification (AVG) Guide – Chapter 4</a:t>
            </a:r>
          </a:p>
          <a:p>
            <a:r>
              <a:rPr lang="en-US" dirty="0" smtClean="0">
                <a:latin typeface="+mj-lt"/>
              </a:rPr>
              <a:t>2013-2014 NASFAA Core Module 4 – Verification</a:t>
            </a:r>
          </a:p>
          <a:p>
            <a:r>
              <a:rPr lang="en-US" dirty="0" smtClean="0">
                <a:latin typeface="+mj-lt"/>
              </a:rPr>
              <a:t>2014 NASFAA Verification Presentation, July 2014</a:t>
            </a:r>
          </a:p>
          <a:p>
            <a:r>
              <a:rPr lang="en-US" dirty="0" smtClean="0">
                <a:latin typeface="+mj-lt"/>
              </a:rPr>
              <a:t>2014 FSA Conference GS3 – Verification, December 2014</a:t>
            </a:r>
          </a:p>
          <a:p>
            <a:r>
              <a:rPr lang="en-US" dirty="0" smtClean="0">
                <a:latin typeface="+mj-lt"/>
              </a:rPr>
              <a:t>US </a:t>
            </a:r>
            <a:r>
              <a:rPr lang="en-US" dirty="0">
                <a:latin typeface="+mj-lt"/>
              </a:rPr>
              <a:t>Department of Education GEN-13-12</a:t>
            </a:r>
          </a:p>
          <a:p>
            <a:r>
              <a:rPr lang="en-US" dirty="0"/>
              <a:t>US Department of Education </a:t>
            </a:r>
            <a:r>
              <a:rPr lang="en-US" dirty="0" smtClean="0"/>
              <a:t>GEN-13-25</a:t>
            </a:r>
          </a:p>
          <a:p>
            <a:r>
              <a:rPr lang="en-US" dirty="0" smtClean="0"/>
              <a:t>US </a:t>
            </a:r>
            <a:r>
              <a:rPr lang="en-US" dirty="0"/>
              <a:t>Department of Education GEN-14-05</a:t>
            </a:r>
            <a:endParaRPr lang="en-US" dirty="0">
              <a:solidFill>
                <a:srgbClr val="FF0000"/>
              </a:solidFill>
            </a:endParaRPr>
          </a:p>
          <a:p>
            <a:r>
              <a:rPr lang="en-US" dirty="0" smtClean="0">
                <a:latin typeface="+mj-lt"/>
              </a:rPr>
              <a:t>US Department of Education GEN-14-11</a:t>
            </a:r>
          </a:p>
          <a:p>
            <a:r>
              <a:rPr lang="en-US" dirty="0" smtClean="0">
                <a:latin typeface="+mj-lt"/>
              </a:rPr>
              <a:t>IRS </a:t>
            </a:r>
            <a:r>
              <a:rPr lang="en-US" dirty="0">
                <a:latin typeface="+mj-lt"/>
              </a:rPr>
              <a:t>Form 1040: http://www.irs.gov/pub/irs-pdf/i1040.pdf</a:t>
            </a:r>
          </a:p>
          <a:p>
            <a:endParaRPr lang="en-US" b="1" dirty="0">
              <a:latin typeface="+mj-lt"/>
            </a:endParaRPr>
          </a:p>
          <a:p>
            <a:endParaRPr lang="en-US" dirty="0">
              <a:latin typeface="+mj-lt"/>
            </a:endParaRPr>
          </a:p>
        </p:txBody>
      </p:sp>
    </p:spTree>
    <p:extLst>
      <p:ext uri="{BB962C8B-B14F-4D97-AF65-F5344CB8AC3E}">
        <p14:creationId xmlns:p14="http://schemas.microsoft.com/office/powerpoint/2010/main" val="81422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Rectangle 4"/>
          <p:cNvSpPr>
            <a:spLocks noGrp="1" noChangeArrowheads="1"/>
          </p:cNvSpPr>
          <p:nvPr>
            <p:ph type="ctrTitle"/>
          </p:nvPr>
        </p:nvSpPr>
        <p:spPr>
          <a:xfrm>
            <a:off x="762000" y="762000"/>
            <a:ext cx="7772400" cy="1920875"/>
          </a:xfrm>
        </p:spPr>
        <p:txBody>
          <a:bodyPr>
            <a:normAutofit/>
          </a:bodyPr>
          <a:lstStyle/>
          <a:p>
            <a:pPr algn="ctr"/>
            <a:r>
              <a:rPr lang="en-US" sz="6600" dirty="0" smtClean="0">
                <a:latin typeface="+mj-lt"/>
              </a:rPr>
              <a:t>Questions???</a:t>
            </a:r>
          </a:p>
        </p:txBody>
      </p:sp>
      <p:sp>
        <p:nvSpPr>
          <p:cNvPr id="160779" name="Rectangle 11"/>
          <p:cNvSpPr>
            <a:spLocks noGrp="1" noChangeArrowheads="1"/>
          </p:cNvSpPr>
          <p:nvPr>
            <p:ph type="subTitle" idx="1"/>
          </p:nvPr>
        </p:nvSpPr>
        <p:spPr>
          <a:xfrm>
            <a:off x="2590800" y="3695700"/>
            <a:ext cx="6400800" cy="2209800"/>
          </a:xfrm>
        </p:spPr>
        <p:txBody>
          <a:bodyPr rtlCol="0">
            <a:normAutofit/>
          </a:bodyPr>
          <a:lstStyle/>
          <a:p>
            <a:pPr fontAlgn="auto">
              <a:spcAft>
                <a:spcPts val="0"/>
              </a:spcAft>
              <a:buFont typeface="Arial" pitchFamily="34" charset="0"/>
              <a:buNone/>
              <a:defRPr/>
            </a:pPr>
            <a:r>
              <a:rPr lang="en-US" sz="2400" dirty="0" smtClean="0">
                <a:latin typeface="+mj-lt"/>
              </a:rPr>
              <a:t>Tonya R. </a:t>
            </a:r>
            <a:r>
              <a:rPr lang="en-US" sz="2400" dirty="0" err="1" smtClean="0">
                <a:latin typeface="+mj-lt"/>
              </a:rPr>
              <a:t>Hsiung</a:t>
            </a:r>
            <a:endParaRPr lang="en-US" sz="2400" dirty="0" smtClean="0">
              <a:latin typeface="+mj-lt"/>
            </a:endParaRPr>
          </a:p>
          <a:p>
            <a:pPr fontAlgn="auto">
              <a:spcAft>
                <a:spcPts val="0"/>
              </a:spcAft>
              <a:buFont typeface="Arial" pitchFamily="34" charset="0"/>
              <a:buNone/>
              <a:defRPr/>
            </a:pPr>
            <a:r>
              <a:rPr lang="en-US" sz="2400" dirty="0" smtClean="0">
                <a:latin typeface="+mj-lt"/>
              </a:rPr>
              <a:t>Assistant Director of Financial Aid</a:t>
            </a:r>
          </a:p>
          <a:p>
            <a:pPr fontAlgn="auto">
              <a:spcAft>
                <a:spcPts val="0"/>
              </a:spcAft>
              <a:buFont typeface="Arial" pitchFamily="34" charset="0"/>
              <a:buNone/>
              <a:defRPr/>
            </a:pPr>
            <a:r>
              <a:rPr lang="en-US" sz="2400" dirty="0" smtClean="0">
                <a:latin typeface="+mj-lt"/>
              </a:rPr>
              <a:t>Franklin &amp; Marshall College</a:t>
            </a:r>
          </a:p>
          <a:p>
            <a:pPr fontAlgn="auto">
              <a:spcAft>
                <a:spcPts val="0"/>
              </a:spcAft>
              <a:buFont typeface="Arial" pitchFamily="34" charset="0"/>
              <a:buNone/>
              <a:defRPr/>
            </a:pPr>
            <a:r>
              <a:rPr lang="en-US" sz="2400" dirty="0" smtClean="0">
                <a:latin typeface="+mj-lt"/>
              </a:rPr>
              <a:t>717-291-4395</a:t>
            </a:r>
          </a:p>
          <a:p>
            <a:pPr fontAlgn="auto">
              <a:spcAft>
                <a:spcPts val="0"/>
              </a:spcAft>
              <a:buFont typeface="Arial" pitchFamily="34" charset="0"/>
              <a:buNone/>
              <a:defRPr/>
            </a:pPr>
            <a:r>
              <a:rPr lang="en-US" sz="2400" dirty="0" smtClean="0">
                <a:latin typeface="+mj-lt"/>
              </a:rPr>
              <a:t>tonya.hsiung@fandm.edu</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054" y="3200400"/>
            <a:ext cx="1947063" cy="1847850"/>
          </a:xfrm>
          <a:prstGeom prst="rect">
            <a:avLst/>
          </a:prstGeom>
        </p:spPr>
      </p:pic>
    </p:spTree>
    <p:extLst>
      <p:ext uri="{BB962C8B-B14F-4D97-AF65-F5344CB8AC3E}">
        <p14:creationId xmlns:p14="http://schemas.microsoft.com/office/powerpoint/2010/main" val="3409692589"/>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0772"/>
                                        </p:tgtEl>
                                        <p:attrNameLst>
                                          <p:attrName>style.visibility</p:attrName>
                                        </p:attrNameLst>
                                      </p:cBhvr>
                                      <p:to>
                                        <p:strVal val="visible"/>
                                      </p:to>
                                    </p:set>
                                    <p:animEffect transition="in" filter="box(in)">
                                      <p:cBhvr>
                                        <p:cTn id="7" dur="500"/>
                                        <p:tgtEl>
                                          <p:spTgt spid="1607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60779">
                                            <p:txEl>
                                              <p:pRg st="0" end="0"/>
                                            </p:txEl>
                                          </p:spTgt>
                                        </p:tgtEl>
                                        <p:attrNameLst>
                                          <p:attrName>style.visibility</p:attrName>
                                        </p:attrNameLst>
                                      </p:cBhvr>
                                      <p:to>
                                        <p:strVal val="visible"/>
                                      </p:to>
                                    </p:set>
                                    <p:animEffect transition="in" filter="box(in)">
                                      <p:cBhvr>
                                        <p:cTn id="12" dur="500"/>
                                        <p:tgtEl>
                                          <p:spTgt spid="160779">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160779">
                                            <p:txEl>
                                              <p:pRg st="1" end="1"/>
                                            </p:txEl>
                                          </p:spTgt>
                                        </p:tgtEl>
                                        <p:attrNameLst>
                                          <p:attrName>style.visibility</p:attrName>
                                        </p:attrNameLst>
                                      </p:cBhvr>
                                      <p:to>
                                        <p:strVal val="visible"/>
                                      </p:to>
                                    </p:set>
                                    <p:animEffect transition="in" filter="box(in)">
                                      <p:cBhvr>
                                        <p:cTn id="15" dur="500"/>
                                        <p:tgtEl>
                                          <p:spTgt spid="160779">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160779">
                                            <p:txEl>
                                              <p:pRg st="2" end="2"/>
                                            </p:txEl>
                                          </p:spTgt>
                                        </p:tgtEl>
                                        <p:attrNameLst>
                                          <p:attrName>style.visibility</p:attrName>
                                        </p:attrNameLst>
                                      </p:cBhvr>
                                      <p:to>
                                        <p:strVal val="visible"/>
                                      </p:to>
                                    </p:set>
                                    <p:animEffect transition="in" filter="box(in)">
                                      <p:cBhvr>
                                        <p:cTn id="18" dur="500"/>
                                        <p:tgtEl>
                                          <p:spTgt spid="160779">
                                            <p:txEl>
                                              <p:pRg st="2" end="2"/>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160779">
                                            <p:txEl>
                                              <p:pRg st="3" end="3"/>
                                            </p:txEl>
                                          </p:spTgt>
                                        </p:tgtEl>
                                        <p:attrNameLst>
                                          <p:attrName>style.visibility</p:attrName>
                                        </p:attrNameLst>
                                      </p:cBhvr>
                                      <p:to>
                                        <p:strVal val="visible"/>
                                      </p:to>
                                    </p:set>
                                    <p:animEffect transition="in" filter="box(in)">
                                      <p:cBhvr>
                                        <p:cTn id="21" dur="500"/>
                                        <p:tgtEl>
                                          <p:spTgt spid="160779">
                                            <p:txEl>
                                              <p:pRg st="3" end="3"/>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160779">
                                            <p:txEl>
                                              <p:pRg st="4" end="4"/>
                                            </p:txEl>
                                          </p:spTgt>
                                        </p:tgtEl>
                                        <p:attrNameLst>
                                          <p:attrName>style.visibility</p:attrName>
                                        </p:attrNameLst>
                                      </p:cBhvr>
                                      <p:to>
                                        <p:strVal val="visible"/>
                                      </p:to>
                                    </p:set>
                                    <p:animEffect transition="in" filter="box(in)">
                                      <p:cBhvr>
                                        <p:cTn id="24" dur="500"/>
                                        <p:tgtEl>
                                          <p:spTgt spid="1607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j-lt"/>
              </a:rPr>
              <a:t>Impact of DCL GEN-13-12 and </a:t>
            </a:r>
            <a:br>
              <a:rPr lang="en-US" dirty="0" smtClean="0">
                <a:latin typeface="+mj-lt"/>
              </a:rPr>
            </a:br>
            <a:r>
              <a:rPr lang="en-US" dirty="0" smtClean="0">
                <a:latin typeface="+mj-lt"/>
              </a:rPr>
              <a:t>Defense of Marriage Act (DOMA)</a:t>
            </a:r>
            <a:endParaRPr lang="en-US" dirty="0">
              <a:latin typeface="+mj-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36384"/>
              </p:ext>
            </p:extLst>
          </p:nvPr>
        </p:nvGraphicFramePr>
        <p:xfrm>
          <a:off x="381000" y="1447801"/>
          <a:ext cx="8077200" cy="5191622"/>
        </p:xfrm>
        <a:graphic>
          <a:graphicData uri="http://schemas.openxmlformats.org/drawingml/2006/table">
            <a:tbl>
              <a:tblPr firstRow="1" bandRow="1">
                <a:tableStyleId>{5C22544A-7EE6-4342-B048-85BDC9FD1C3A}</a:tableStyleId>
              </a:tblPr>
              <a:tblGrid>
                <a:gridCol w="2819400"/>
                <a:gridCol w="2458770"/>
                <a:gridCol w="2799030"/>
              </a:tblGrid>
              <a:tr h="893942">
                <a:tc rowSpan="2">
                  <a:txBody>
                    <a:bodyPr/>
                    <a:lstStyle/>
                    <a:p>
                      <a:pPr algn="ctr"/>
                      <a:r>
                        <a:rPr lang="en-US" dirty="0" smtClean="0"/>
                        <a:t>Dependent Student’s</a:t>
                      </a:r>
                      <a:r>
                        <a:rPr lang="en-US" baseline="0" dirty="0" smtClean="0"/>
                        <a:t> Parents’ Household Comprised of:</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Data</a:t>
                      </a:r>
                      <a:r>
                        <a:rPr lang="en-US" baseline="0" dirty="0" smtClean="0"/>
                        <a:t> from 1 or 2 Parents Collected?</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Data</a:t>
                      </a:r>
                      <a:r>
                        <a:rPr lang="en-US" baseline="0" dirty="0" smtClean="0"/>
                        <a:t> from 1 or 2 Parents Collected?</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2543">
                <a:tc vMerge="1">
                  <a:txBody>
                    <a:bodyPr/>
                    <a:lstStyle/>
                    <a:p>
                      <a:endParaRPr lang="en-US" dirty="0"/>
                    </a:p>
                  </a:txBody>
                  <a:tcPr/>
                </a:tc>
                <a:tc>
                  <a:txBody>
                    <a:bodyPr/>
                    <a:lstStyle/>
                    <a:p>
                      <a:pPr algn="ctr"/>
                      <a:r>
                        <a:rPr lang="en-US" b="1" dirty="0" smtClean="0"/>
                        <a:t>2013-2014 and Prior</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2014-2015</a:t>
                      </a:r>
                      <a:r>
                        <a:rPr lang="en-US" b="1" baseline="0" dirty="0" smtClean="0"/>
                        <a:t> and Forward</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2543">
                <a:tc>
                  <a:txBody>
                    <a:bodyPr/>
                    <a:lstStyle/>
                    <a:p>
                      <a:r>
                        <a:rPr lang="en-US" dirty="0" smtClean="0"/>
                        <a:t>Single legal parent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 Parent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 Parent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5759">
                <a:tc>
                  <a:txBody>
                    <a:bodyPr/>
                    <a:lstStyle/>
                    <a:p>
                      <a:r>
                        <a:rPr lang="en-US" dirty="0" smtClean="0"/>
                        <a:t>Two legal parents</a:t>
                      </a:r>
                      <a:r>
                        <a:rPr lang="en-US" baseline="0" dirty="0" smtClean="0"/>
                        <a:t> who are husband and wife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 Parents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 Parents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5759">
                <a:tc>
                  <a:txBody>
                    <a:bodyPr/>
                    <a:lstStyle/>
                    <a:p>
                      <a:r>
                        <a:rPr lang="en-US" dirty="0" smtClean="0"/>
                        <a:t>Legal parent and stepparent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 Parents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 Parents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34854">
                <a:tc>
                  <a:txBody>
                    <a:bodyPr/>
                    <a:lstStyle/>
                    <a:p>
                      <a:r>
                        <a:rPr lang="en-US" dirty="0" smtClean="0"/>
                        <a:t>Two legal parents who are unmarried and live</a:t>
                      </a:r>
                      <a:r>
                        <a:rPr lang="en-US" baseline="0" dirty="0" smtClean="0"/>
                        <a:t> together (regardless of gender), or who are of the same sex and are married, as recognized by a state or foreign country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 Parent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 Parents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5289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438912"/>
            <a:ext cx="7132320" cy="704088"/>
          </a:xfrm>
        </p:spPr>
        <p:txBody>
          <a:bodyPr/>
          <a:lstStyle/>
          <a:p>
            <a:r>
              <a:rPr lang="en-US" dirty="0" smtClean="0"/>
              <a:t>Who is My Parent?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0568" y="1600200"/>
            <a:ext cx="8499417" cy="3866897"/>
          </a:xfrm>
        </p:spPr>
      </p:pic>
      <p:sp>
        <p:nvSpPr>
          <p:cNvPr id="5" name="Rectangle 4"/>
          <p:cNvSpPr/>
          <p:nvPr/>
        </p:nvSpPr>
        <p:spPr>
          <a:xfrm>
            <a:off x="914400" y="5899666"/>
            <a:ext cx="7543800" cy="369332"/>
          </a:xfrm>
          <a:prstGeom prst="rect">
            <a:avLst/>
          </a:prstGeom>
        </p:spPr>
        <p:txBody>
          <a:bodyPr wrap="square">
            <a:spAutoFit/>
          </a:bodyPr>
          <a:lstStyle/>
          <a:p>
            <a:r>
              <a:rPr lang="en-US" dirty="0"/>
              <a:t>https://studentaid.ed.gov/sites/default/files/who-is-my-parent.png</a:t>
            </a:r>
          </a:p>
        </p:txBody>
      </p:sp>
    </p:spTree>
    <p:extLst>
      <p:ext uri="{BB962C8B-B14F-4D97-AF65-F5344CB8AC3E}">
        <p14:creationId xmlns:p14="http://schemas.microsoft.com/office/powerpoint/2010/main" val="428347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j-lt"/>
              </a:rPr>
              <a:t>Verification Tracking Groups</a:t>
            </a:r>
            <a:endParaRPr lang="en-US" dirty="0">
              <a:latin typeface="+mj-lt"/>
            </a:endParaRPr>
          </a:p>
        </p:txBody>
      </p:sp>
      <p:sp>
        <p:nvSpPr>
          <p:cNvPr id="3" name="Content Placeholder 2"/>
          <p:cNvSpPr>
            <a:spLocks noGrp="1"/>
          </p:cNvSpPr>
          <p:nvPr>
            <p:ph idx="1"/>
          </p:nvPr>
        </p:nvSpPr>
        <p:spPr/>
        <p:txBody>
          <a:bodyPr/>
          <a:lstStyle/>
          <a:p>
            <a:r>
              <a:rPr lang="en-US" dirty="0" smtClean="0">
                <a:latin typeface="+mj-lt"/>
              </a:rPr>
              <a:t>V1 – Standard</a:t>
            </a:r>
          </a:p>
          <a:p>
            <a:r>
              <a:rPr lang="en-US" i="1" dirty="0" smtClean="0">
                <a:latin typeface="+mj-lt"/>
              </a:rPr>
              <a:t>V2 – Reserved – NOT USED IN 2015-2016</a:t>
            </a:r>
            <a:endParaRPr lang="en-US" dirty="0">
              <a:solidFill>
                <a:srgbClr val="FF0000"/>
              </a:solidFill>
              <a:latin typeface="+mj-lt"/>
            </a:endParaRPr>
          </a:p>
          <a:p>
            <a:r>
              <a:rPr lang="en-US" dirty="0" smtClean="0">
                <a:latin typeface="+mj-lt"/>
              </a:rPr>
              <a:t>V3 – Child Support Paid</a:t>
            </a:r>
          </a:p>
          <a:p>
            <a:r>
              <a:rPr lang="en-US" dirty="0" smtClean="0">
                <a:latin typeface="+mj-lt"/>
              </a:rPr>
              <a:t>V4 – Custom</a:t>
            </a:r>
          </a:p>
          <a:p>
            <a:r>
              <a:rPr lang="en-US" dirty="0" smtClean="0">
                <a:latin typeface="+mj-lt"/>
              </a:rPr>
              <a:t>V5 – Aggregate</a:t>
            </a:r>
          </a:p>
          <a:p>
            <a:r>
              <a:rPr lang="en-US" dirty="0" smtClean="0">
                <a:latin typeface="+mj-lt"/>
              </a:rPr>
              <a:t>V6 – Household Resources</a:t>
            </a:r>
            <a:endParaRPr lang="en-US" dirty="0">
              <a:latin typeface="+mj-lt"/>
            </a:endParaRPr>
          </a:p>
        </p:txBody>
      </p:sp>
      <p:pic>
        <p:nvPicPr>
          <p:cNvPr id="5122" name="Picture 2" descr="C:\Users\thsiung.FANDM\AppData\Local\Microsoft\Windows\Temporary Internet Files\Content.IE5\GRY15RBS\MC90007870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3352800"/>
            <a:ext cx="2987675" cy="2803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52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792162"/>
          </a:xfrm>
        </p:spPr>
        <p:txBody>
          <a:bodyPr/>
          <a:lstStyle/>
          <a:p>
            <a:r>
              <a:rPr lang="en-US" dirty="0" smtClean="0">
                <a:latin typeface="+mj-lt"/>
              </a:rPr>
              <a:t>Items To Be Verified – Tax Filer</a:t>
            </a:r>
            <a:endParaRPr lang="en-US" dirty="0">
              <a:latin typeface="+mj-lt"/>
            </a:endParaRPr>
          </a:p>
        </p:txBody>
      </p:sp>
      <p:sp>
        <p:nvSpPr>
          <p:cNvPr id="3" name="Content Placeholder 2"/>
          <p:cNvSpPr>
            <a:spLocks noGrp="1"/>
          </p:cNvSpPr>
          <p:nvPr>
            <p:ph idx="1"/>
          </p:nvPr>
        </p:nvSpPr>
        <p:spPr>
          <a:xfrm>
            <a:off x="381000" y="762000"/>
            <a:ext cx="8229600" cy="5867400"/>
          </a:xfrm>
        </p:spPr>
        <p:txBody>
          <a:bodyPr>
            <a:noAutofit/>
          </a:bodyPr>
          <a:lstStyle/>
          <a:p>
            <a:r>
              <a:rPr lang="en-US" sz="1200" b="1" dirty="0" smtClean="0">
                <a:latin typeface="+mj-lt"/>
              </a:rPr>
              <a:t>Adjusted Gross Income</a:t>
            </a:r>
          </a:p>
          <a:p>
            <a:r>
              <a:rPr lang="en-US" sz="1200" b="1" dirty="0" smtClean="0">
                <a:latin typeface="+mj-lt"/>
              </a:rPr>
              <a:t>US Income Tax Paid</a:t>
            </a:r>
          </a:p>
          <a:p>
            <a:r>
              <a:rPr lang="en-US" sz="1200" b="1" dirty="0" smtClean="0">
                <a:latin typeface="+mj-lt"/>
              </a:rPr>
              <a:t>Untaxed Portions of IRA distributions (exclude Rollovers)</a:t>
            </a:r>
          </a:p>
          <a:p>
            <a:r>
              <a:rPr lang="en-US" sz="1200" b="1" dirty="0" smtClean="0">
                <a:latin typeface="+mj-lt"/>
              </a:rPr>
              <a:t>Untaxed Portions of Pensions (exclude rollovers)</a:t>
            </a:r>
          </a:p>
          <a:p>
            <a:r>
              <a:rPr lang="en-US" sz="1200" b="1" dirty="0" smtClean="0">
                <a:latin typeface="+mj-lt"/>
              </a:rPr>
              <a:t>Tax-Exempt Interest Income</a:t>
            </a:r>
          </a:p>
          <a:p>
            <a:r>
              <a:rPr lang="en-US" sz="1200" b="1" dirty="0" smtClean="0">
                <a:latin typeface="+mj-lt"/>
              </a:rPr>
              <a:t>Education Credits</a:t>
            </a:r>
          </a:p>
          <a:p>
            <a:r>
              <a:rPr lang="en-US" sz="1200" b="1" dirty="0" smtClean="0">
                <a:latin typeface="+mj-lt"/>
              </a:rPr>
              <a:t>Number of Household Members</a:t>
            </a:r>
          </a:p>
          <a:p>
            <a:r>
              <a:rPr lang="en-US" sz="1200" b="1" dirty="0" smtClean="0">
                <a:latin typeface="+mj-lt"/>
              </a:rPr>
              <a:t>Number in College</a:t>
            </a:r>
          </a:p>
          <a:p>
            <a:r>
              <a:rPr lang="en-US" sz="1200" b="1" dirty="0" smtClean="0">
                <a:latin typeface="+mj-lt"/>
              </a:rPr>
              <a:t>Supplemental Nutrition Assistance Program (SNAP – Food Stamps)</a:t>
            </a:r>
          </a:p>
          <a:p>
            <a:r>
              <a:rPr lang="en-US" sz="1200" b="1" dirty="0" smtClean="0">
                <a:latin typeface="+mj-lt"/>
              </a:rPr>
              <a:t>Child Support Paid</a:t>
            </a:r>
          </a:p>
          <a:p>
            <a:r>
              <a:rPr lang="en-US" sz="1200" b="1" dirty="0" smtClean="0">
                <a:latin typeface="+mj-lt"/>
              </a:rPr>
              <a:t>Other Untaxed Income</a:t>
            </a:r>
          </a:p>
          <a:p>
            <a:pPr lvl="1"/>
            <a:r>
              <a:rPr lang="en-US" sz="1100" b="1" dirty="0" smtClean="0">
                <a:latin typeface="+mj-lt"/>
              </a:rPr>
              <a:t>Payments to Tax-Deferred Pension and Savings</a:t>
            </a:r>
          </a:p>
          <a:p>
            <a:pPr lvl="1"/>
            <a:r>
              <a:rPr lang="en-US" sz="1100" b="1" dirty="0" smtClean="0">
                <a:latin typeface="+mj-lt"/>
              </a:rPr>
              <a:t>Child Support Received</a:t>
            </a:r>
          </a:p>
          <a:p>
            <a:pPr lvl="1"/>
            <a:r>
              <a:rPr lang="en-US" sz="1100" b="1" dirty="0" smtClean="0">
                <a:latin typeface="+mj-lt"/>
              </a:rPr>
              <a:t>Housing, food, and other living allowances paid to members of the military, clergy, and others</a:t>
            </a:r>
          </a:p>
          <a:p>
            <a:pPr lvl="1"/>
            <a:r>
              <a:rPr lang="en-US" sz="1100" b="1" dirty="0" smtClean="0">
                <a:latin typeface="+mj-lt"/>
              </a:rPr>
              <a:t>Veterans Non-education Benefits</a:t>
            </a:r>
          </a:p>
          <a:p>
            <a:pPr lvl="1"/>
            <a:r>
              <a:rPr lang="en-US" sz="1100" b="1" dirty="0" smtClean="0">
                <a:latin typeface="+mj-lt"/>
              </a:rPr>
              <a:t>Other untaxed income</a:t>
            </a:r>
          </a:p>
          <a:p>
            <a:pPr lvl="1"/>
            <a:r>
              <a:rPr lang="en-US" sz="1100" b="1" dirty="0" smtClean="0">
                <a:latin typeface="+mj-lt"/>
              </a:rPr>
              <a:t>Money received or paid on the applicant’s behalf</a:t>
            </a:r>
          </a:p>
        </p:txBody>
      </p:sp>
      <p:pic>
        <p:nvPicPr>
          <p:cNvPr id="6146" name="Picture 2" descr="C:\Users\thsiung.FANDM\AppData\Local\Microsoft\Windows\Temporary Internet Files\Content.IE5\4J97PA5H\MP90038267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2209800"/>
            <a:ext cx="181356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9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Spring Training Template (1)</Template>
  <TotalTime>875</TotalTime>
  <Words>3298</Words>
  <Application>Microsoft Office PowerPoint</Application>
  <PresentationFormat>On-screen Show (4:3)</PresentationFormat>
  <Paragraphs>553</Paragraphs>
  <Slides>52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Century Gothic</vt:lpstr>
      <vt:lpstr>Symbol</vt:lpstr>
      <vt:lpstr>Times New Roman</vt:lpstr>
      <vt:lpstr>Sheer Green 16x9</vt:lpstr>
      <vt:lpstr>2015-2016 Verification</vt:lpstr>
      <vt:lpstr>Regulations define…</vt:lpstr>
      <vt:lpstr>Who Must Be Verified?</vt:lpstr>
      <vt:lpstr>Customized Verification  (started in 2013-2014)</vt:lpstr>
      <vt:lpstr>DOMA and DCL GEN 13-25</vt:lpstr>
      <vt:lpstr>Impact of DCL GEN-13-12 and  Defense of Marriage Act (DOMA)</vt:lpstr>
      <vt:lpstr>Who is My Parent?</vt:lpstr>
      <vt:lpstr>Verification Tracking Groups</vt:lpstr>
      <vt:lpstr>Items To Be Verified – Tax Filer</vt:lpstr>
      <vt:lpstr>Items To Be Verified – Tax Filer</vt:lpstr>
      <vt:lpstr>Items To Be Verified – Non-Tax Filer</vt:lpstr>
      <vt:lpstr>Items To Be Verified – Non-Tax Filer</vt:lpstr>
      <vt:lpstr>Untaxed Income</vt:lpstr>
      <vt:lpstr>Required Documentation</vt:lpstr>
      <vt:lpstr>Tax Documents</vt:lpstr>
      <vt:lpstr>IRS Data Retrieval Tool</vt:lpstr>
      <vt:lpstr>IRS Data Retrieval Tool</vt:lpstr>
      <vt:lpstr>IRS Data Retrieval Tool</vt:lpstr>
      <vt:lpstr>Updating the FAFSA with the IRS DRT</vt:lpstr>
      <vt:lpstr>IRS Display Flags – Parent –  You will see these flags regarding IRS DRT</vt:lpstr>
      <vt:lpstr>IRS Display Flags – Student –  You will see these flags regarding IRS DRT</vt:lpstr>
      <vt:lpstr>IRS Tax Return Transcript via www.irs.gov/Individuals/Get-Transcript</vt:lpstr>
      <vt:lpstr>Get Transcript</vt:lpstr>
      <vt:lpstr>IRS Tax Return Transcript via www.irs.gov/Individuals/Get-Transcript</vt:lpstr>
      <vt:lpstr>IRS Tax Return Transcript</vt:lpstr>
      <vt:lpstr>IRS Tax Return Transcript</vt:lpstr>
      <vt:lpstr>Reasons the IRS DRT cannot be used</vt:lpstr>
      <vt:lpstr>IRS Tax Transcript Required</vt:lpstr>
      <vt:lpstr>IRS Tax Transcript Required</vt:lpstr>
      <vt:lpstr>Availability of IRS Transcripts</vt:lpstr>
      <vt:lpstr>IRS DRT or Tax Transcript Items</vt:lpstr>
      <vt:lpstr>Other Information Regarding Taxes</vt:lpstr>
      <vt:lpstr>Other Information Regarding Taxes</vt:lpstr>
      <vt:lpstr>Other Information Regarding Taxes Who is required to file taxes?  </vt:lpstr>
      <vt:lpstr>Tax Extensions</vt:lpstr>
      <vt:lpstr>Identity Theft</vt:lpstr>
      <vt:lpstr>Documents to Verify  Untaxed Income and Benefits</vt:lpstr>
      <vt:lpstr>Verifying SNAP Benefits &amp; Child Support Paid</vt:lpstr>
      <vt:lpstr>Verifying High School Completion Acceptable Documentation</vt:lpstr>
      <vt:lpstr>Verifying High School Completion Acceptable Documentation-cont’d</vt:lpstr>
      <vt:lpstr>Verifying Identity and Statement  of Educational Purpose</vt:lpstr>
      <vt:lpstr>FAA Access 2015-2016</vt:lpstr>
      <vt:lpstr>FAA Access 2015-2016</vt:lpstr>
      <vt:lpstr>FAA Access 2015-2016</vt:lpstr>
      <vt:lpstr>FAA Access 2015-2016</vt:lpstr>
      <vt:lpstr>Updating Information</vt:lpstr>
      <vt:lpstr>Correcting Errors</vt:lpstr>
      <vt:lpstr>Verification Status Codes</vt:lpstr>
      <vt:lpstr>Verification Resources</vt:lpstr>
      <vt:lpstr>Verification Resources</vt:lpstr>
      <vt:lpstr>Data Sources</vt:lpstr>
      <vt:lpstr>Questions???</vt:lpstr>
    </vt:vector>
  </TitlesOfParts>
  <Company>Franklin &amp; Marshall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Verification 101</dc:title>
  <dc:creator>Tonya Hsiung</dc:creator>
  <cp:lastModifiedBy>MMS</cp:lastModifiedBy>
  <cp:revision>76</cp:revision>
  <dcterms:created xsi:type="dcterms:W3CDTF">2013-08-27T14:25:05Z</dcterms:created>
  <dcterms:modified xsi:type="dcterms:W3CDTF">2015-04-01T15:23:42Z</dcterms:modified>
</cp:coreProperties>
</file>