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62" r:id="rId2"/>
    <p:sldId id="257" r:id="rId3"/>
    <p:sldId id="266" r:id="rId4"/>
    <p:sldId id="272" r:id="rId5"/>
    <p:sldId id="258" r:id="rId6"/>
    <p:sldId id="259" r:id="rId7"/>
    <p:sldId id="260" r:id="rId8"/>
    <p:sldId id="263" r:id="rId9"/>
    <p:sldId id="264" r:id="rId10"/>
    <p:sldId id="273" r:id="rId11"/>
    <p:sldId id="274" r:id="rId12"/>
    <p:sldId id="265" r:id="rId13"/>
    <p:sldId id="275" r:id="rId14"/>
    <p:sldId id="276" r:id="rId15"/>
    <p:sldId id="277" r:id="rId16"/>
    <p:sldId id="278" r:id="rId17"/>
    <p:sldId id="279" r:id="rId18"/>
    <p:sldId id="267" r:id="rId19"/>
    <p:sldId id="26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ADB55DF-8DE7-45FD-A9DB-B6499E75D80F}" type="datetimeFigureOut">
              <a:rPr lang="en-US" smtClean="0"/>
              <a:t>3/17/2015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78D33F0-C4C3-40D9-8CE2-862F3BDCC48F}" type="slidenum">
              <a:rPr lang="en-US" smtClean="0"/>
              <a:t>‹#›</a:t>
            </a:fld>
            <a:endParaRPr lang="en-US"/>
          </a:p>
        </p:txBody>
      </p:sp>
    </p:spTree>
    <p:extLst>
      <p:ext uri="{BB962C8B-B14F-4D97-AF65-F5344CB8AC3E}">
        <p14:creationId xmlns:p14="http://schemas.microsoft.com/office/powerpoint/2010/main" val="917813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7BD031-D15D-4FBF-B3B4-08B882D94963}"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E685-CE41-4153-806D-CCA45804515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7BD031-D15D-4FBF-B3B4-08B882D94963}"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E685-CE41-4153-806D-CCA4580451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B7BD031-D15D-4FBF-B3B4-08B882D94963}"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E685-CE41-4153-806D-CCA45804515B}"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7BD031-D15D-4FBF-B3B4-08B882D94963}"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E685-CE41-4153-806D-CCA45804515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7BD031-D15D-4FBF-B3B4-08B882D94963}"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7E685-CE41-4153-806D-CCA45804515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B7BD031-D15D-4FBF-B3B4-08B882D94963}"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7E685-CE41-4153-806D-CCA45804515B}"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7BD031-D15D-4FBF-B3B4-08B882D94963}" type="datetimeFigureOut">
              <a:rPr lang="en-US" smtClean="0"/>
              <a:t>3/17/2015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7E685-CE41-4153-806D-CCA4580451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7BD031-D15D-4FBF-B3B4-08B882D94963}" type="datetimeFigureOut">
              <a:rPr lang="en-US" smtClean="0"/>
              <a:t>3/17/2015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7E685-CE41-4153-806D-CCA4580451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B7BD031-D15D-4FBF-B3B4-08B882D94963}" type="datetimeFigureOut">
              <a:rPr lang="en-US" smtClean="0"/>
              <a:t>3/17/2015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7E685-CE41-4153-806D-CCA4580451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B7BD031-D15D-4FBF-B3B4-08B882D94963}"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7E685-CE41-4153-806D-CCA45804515B}"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7BD031-D15D-4FBF-B3B4-08B882D94963}" type="datetimeFigureOut">
              <a:rPr lang="en-US" smtClean="0"/>
              <a:t>3/17/2015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7E685-CE41-4153-806D-CCA45804515B}"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B7BD031-D15D-4FBF-B3B4-08B882D94963}" type="datetimeFigureOut">
              <a:rPr lang="en-US" smtClean="0"/>
              <a:t>3/17/2015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EE7E685-CE41-4153-806D-CCA45804515B}"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609600"/>
            <a:ext cx="5638800" cy="3276600"/>
          </a:xfrm>
        </p:spPr>
        <p:txBody>
          <a:bodyPr>
            <a:normAutofit fontScale="90000"/>
          </a:bodyPr>
          <a:lstStyle/>
          <a:p>
            <a:r>
              <a:rPr lang="en-US" sz="7200" dirty="0" smtClean="0"/>
              <a:t>The SULA Hula</a:t>
            </a:r>
            <a:br>
              <a:rPr lang="en-US" sz="7200" dirty="0" smtClean="0"/>
            </a:br>
            <a:r>
              <a:rPr lang="en-US" dirty="0" smtClean="0"/>
              <a:t/>
            </a:r>
            <a:br>
              <a:rPr lang="en-US" dirty="0" smtClean="0"/>
            </a:br>
            <a:r>
              <a:rPr lang="en-US" sz="4800" i="1" dirty="0" smtClean="0"/>
              <a:t>Dancing with the 150% </a:t>
            </a:r>
            <a:br>
              <a:rPr lang="en-US" sz="4800" i="1" dirty="0" smtClean="0"/>
            </a:br>
            <a:r>
              <a:rPr lang="en-US" sz="4800" i="1" dirty="0" smtClean="0"/>
              <a:t>Subsidized Loan Limit</a:t>
            </a:r>
            <a:endParaRPr lang="en-US" sz="4800" i="1" dirty="0"/>
          </a:p>
        </p:txBody>
      </p:sp>
      <p:sp>
        <p:nvSpPr>
          <p:cNvPr id="3" name="Subtitle 2"/>
          <p:cNvSpPr>
            <a:spLocks noGrp="1"/>
          </p:cNvSpPr>
          <p:nvPr>
            <p:ph type="subTitle" idx="1"/>
          </p:nvPr>
        </p:nvSpPr>
        <p:spPr>
          <a:xfrm>
            <a:off x="2775402" y="3556000"/>
            <a:ext cx="5835198" cy="1930399"/>
          </a:xfrm>
        </p:spPr>
        <p:txBody>
          <a:bodyPr>
            <a:normAutofit/>
          </a:bodyPr>
          <a:lstStyle/>
          <a:p>
            <a:endParaRPr lang="en-US" dirty="0" smtClean="0"/>
          </a:p>
          <a:p>
            <a:endParaRPr lang="en-US" dirty="0" smtClean="0"/>
          </a:p>
          <a:p>
            <a:r>
              <a:rPr lang="en-US" b="1" dirty="0" smtClean="0">
                <a:solidFill>
                  <a:srgbClr val="002060"/>
                </a:solidFill>
              </a:rPr>
              <a:t>Colleen Coudriet</a:t>
            </a:r>
          </a:p>
          <a:p>
            <a:r>
              <a:rPr lang="en-US" b="1" dirty="0" smtClean="0">
                <a:solidFill>
                  <a:srgbClr val="002060"/>
                </a:solidFill>
              </a:rPr>
              <a:t>Assistant Director, Financial Aid Office</a:t>
            </a:r>
          </a:p>
          <a:p>
            <a:r>
              <a:rPr lang="en-US" b="1" dirty="0" smtClean="0">
                <a:solidFill>
                  <a:srgbClr val="002060"/>
                </a:solidFill>
              </a:rPr>
              <a:t>Penn State World Campus &amp; Continuing Education</a:t>
            </a:r>
            <a:endParaRPr lang="en-US" b="1" dirty="0">
              <a:solidFill>
                <a:srgbClr val="002060"/>
              </a:solidFill>
            </a:endParaRP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10200"/>
            <a:ext cx="1445243" cy="13716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639" y="1143000"/>
            <a:ext cx="2276764"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5114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a:spLocks noGrp="1"/>
          </p:cNvSpPr>
          <p:nvPr>
            <p:ph type="subTitle" idx="1"/>
          </p:nvPr>
        </p:nvSpPr>
        <p:spPr>
          <a:xfrm>
            <a:off x="457200" y="304800"/>
            <a:ext cx="8229600" cy="4953000"/>
          </a:xfrm>
        </p:spPr>
        <p:txBody>
          <a:bodyPr>
            <a:noAutofit/>
          </a:bodyPr>
          <a:lstStyle/>
          <a:p>
            <a:r>
              <a:rPr lang="en-US" sz="3600" dirty="0" smtClean="0"/>
              <a:t>Common COD Reject </a:t>
            </a:r>
            <a:r>
              <a:rPr lang="en-US" sz="3600" dirty="0" smtClean="0"/>
              <a:t>Codes (</a:t>
            </a:r>
            <a:r>
              <a:rPr lang="en-US" sz="3600" dirty="0" err="1" smtClean="0"/>
              <a:t>Con’t</a:t>
            </a:r>
            <a:r>
              <a:rPr lang="en-US" sz="3600" dirty="0" smtClean="0"/>
              <a:t>.)</a:t>
            </a:r>
          </a:p>
          <a:p>
            <a:endParaRPr lang="en-US" sz="3600" dirty="0" smtClean="0"/>
          </a:p>
          <a:p>
            <a:pPr marL="342900" indent="-342900" algn="l">
              <a:buClr>
                <a:schemeClr val="tx2">
                  <a:lumMod val="75000"/>
                </a:schemeClr>
              </a:buClr>
              <a:buFont typeface="Arial" panose="020B0604020202020204" pitchFamily="34" charset="0"/>
              <a:buChar char="•"/>
            </a:pPr>
            <a:r>
              <a:rPr lang="en-US" sz="2400" dirty="0" smtClean="0"/>
              <a:t>COD Reject Edit 205 – Payment Period Start Date is outside the Award Begin and End dates</a:t>
            </a:r>
          </a:p>
          <a:p>
            <a:pPr marL="800100" lvl="1" indent="-342900" algn="l">
              <a:buClr>
                <a:schemeClr val="tx2">
                  <a:lumMod val="75000"/>
                </a:schemeClr>
              </a:buClr>
              <a:buFont typeface="Wingdings" panose="05000000000000000000" pitchFamily="2" charset="2"/>
              <a:buChar char="v"/>
            </a:pPr>
            <a:r>
              <a:rPr lang="en-US" sz="2400" dirty="0" smtClean="0">
                <a:solidFill>
                  <a:schemeClr val="bg2">
                    <a:lumMod val="25000"/>
                  </a:schemeClr>
                </a:solidFill>
              </a:rPr>
              <a:t>DL academic year and loan period dates should be adjusted as described in </a:t>
            </a:r>
            <a:r>
              <a:rPr lang="en-US" sz="2400" u="sng" dirty="0" smtClean="0">
                <a:solidFill>
                  <a:schemeClr val="bg2">
                    <a:lumMod val="25000"/>
                  </a:schemeClr>
                </a:solidFill>
              </a:rPr>
              <a:t>GEN-13-13</a:t>
            </a:r>
            <a:r>
              <a:rPr lang="en-US" sz="2400" dirty="0" smtClean="0">
                <a:solidFill>
                  <a:schemeClr val="bg2">
                    <a:lumMod val="25000"/>
                  </a:schemeClr>
                </a:solidFill>
              </a:rPr>
              <a:t> and the </a:t>
            </a:r>
            <a:r>
              <a:rPr lang="en-US" sz="2400" u="sng" dirty="0" smtClean="0">
                <a:solidFill>
                  <a:schemeClr val="bg2">
                    <a:lumMod val="25000"/>
                  </a:schemeClr>
                </a:solidFill>
              </a:rPr>
              <a:t>August 22, 2014 Electronic Announcement</a:t>
            </a:r>
          </a:p>
          <a:p>
            <a:pPr marL="800100" lvl="1" indent="-342900" algn="l">
              <a:buClr>
                <a:schemeClr val="tx2">
                  <a:lumMod val="75000"/>
                </a:schemeClr>
              </a:buClr>
              <a:buFont typeface="Wingdings" panose="05000000000000000000" pitchFamily="2" charset="2"/>
              <a:buChar char="v"/>
            </a:pPr>
            <a:r>
              <a:rPr lang="en-US" sz="2400" dirty="0" smtClean="0">
                <a:solidFill>
                  <a:schemeClr val="bg2">
                    <a:lumMod val="25000"/>
                  </a:schemeClr>
                </a:solidFill>
              </a:rPr>
              <a:t>Some adjustments will not be accepted so the described workarounds found in the EA above are necessary</a:t>
            </a:r>
          </a:p>
          <a:p>
            <a:pPr marL="800100" lvl="1" indent="-342900" algn="l">
              <a:buClr>
                <a:schemeClr val="tx2">
                  <a:lumMod val="75000"/>
                </a:schemeClr>
              </a:buClr>
              <a:buFont typeface="Wingdings" panose="05000000000000000000" pitchFamily="2" charset="2"/>
              <a:buChar char="v"/>
            </a:pPr>
            <a:r>
              <a:rPr lang="en-US" sz="2400" dirty="0" smtClean="0">
                <a:solidFill>
                  <a:schemeClr val="bg2">
                    <a:lumMod val="25000"/>
                  </a:schemeClr>
                </a:solidFill>
              </a:rPr>
              <a:t>COD will be modified this spring to correct the edit that is causing these records to reject</a:t>
            </a:r>
            <a:endParaRPr lang="en-US" sz="2400" dirty="0">
              <a:solidFill>
                <a:schemeClr val="bg2">
                  <a:lumMod val="25000"/>
                </a:schemeClr>
              </a:solidFill>
            </a:endParaRPr>
          </a:p>
          <a:p>
            <a:pPr algn="l"/>
            <a:endParaRPr lang="en-US" sz="3600" dirty="0"/>
          </a:p>
        </p:txBody>
      </p:sp>
    </p:spTree>
    <p:extLst>
      <p:ext uri="{BB962C8B-B14F-4D97-AF65-F5344CB8AC3E}">
        <p14:creationId xmlns:p14="http://schemas.microsoft.com/office/powerpoint/2010/main" val="808135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a:spLocks noGrp="1"/>
          </p:cNvSpPr>
          <p:nvPr>
            <p:ph type="subTitle" idx="1"/>
          </p:nvPr>
        </p:nvSpPr>
        <p:spPr>
          <a:xfrm>
            <a:off x="457200" y="304800"/>
            <a:ext cx="8229600" cy="4953000"/>
          </a:xfrm>
        </p:spPr>
        <p:txBody>
          <a:bodyPr>
            <a:noAutofit/>
          </a:bodyPr>
          <a:lstStyle/>
          <a:p>
            <a:r>
              <a:rPr lang="en-US" sz="3600" dirty="0" smtClean="0"/>
              <a:t>Common COD Reject </a:t>
            </a:r>
            <a:r>
              <a:rPr lang="en-US" sz="3600" dirty="0" smtClean="0"/>
              <a:t>Codes (</a:t>
            </a:r>
            <a:r>
              <a:rPr lang="en-US" sz="3600" dirty="0" err="1" smtClean="0"/>
              <a:t>Con’t</a:t>
            </a:r>
            <a:r>
              <a:rPr lang="en-US" sz="3600" dirty="0" smtClean="0"/>
              <a:t>.)</a:t>
            </a:r>
          </a:p>
          <a:p>
            <a:endParaRPr lang="en-US" sz="3600" dirty="0" smtClean="0"/>
          </a:p>
          <a:p>
            <a:pPr marL="342900" indent="-342900" algn="l">
              <a:buClr>
                <a:schemeClr val="tx2">
                  <a:lumMod val="75000"/>
                </a:schemeClr>
              </a:buClr>
              <a:buFont typeface="Arial" panose="020B0604020202020204" pitchFamily="34" charset="0"/>
              <a:buChar char="•"/>
            </a:pPr>
            <a:r>
              <a:rPr lang="en-US" sz="2400" dirty="0" smtClean="0"/>
              <a:t>COD Reject Edit 206 – Remaining Subsidized Eligibility Period is less than zero for this award</a:t>
            </a:r>
          </a:p>
          <a:p>
            <a:pPr marL="800100" lvl="1" indent="-342900" algn="l">
              <a:buClr>
                <a:schemeClr val="tx2">
                  <a:lumMod val="75000"/>
                </a:schemeClr>
              </a:buClr>
              <a:buFont typeface="Wingdings" panose="05000000000000000000" pitchFamily="2" charset="2"/>
              <a:buChar char="v"/>
            </a:pPr>
            <a:r>
              <a:rPr lang="en-US" dirty="0" smtClean="0">
                <a:solidFill>
                  <a:schemeClr val="bg2">
                    <a:lumMod val="25000"/>
                  </a:schemeClr>
                </a:solidFill>
              </a:rPr>
              <a:t>This reject doesn’t mean that borrower is ineligible for </a:t>
            </a:r>
            <a:r>
              <a:rPr lang="en-US" b="1" u="sng" dirty="0" smtClean="0">
                <a:solidFill>
                  <a:schemeClr val="bg2">
                    <a:lumMod val="25000"/>
                  </a:schemeClr>
                </a:solidFill>
              </a:rPr>
              <a:t>any</a:t>
            </a:r>
            <a:r>
              <a:rPr lang="en-US" dirty="0" smtClean="0">
                <a:solidFill>
                  <a:schemeClr val="bg2">
                    <a:lumMod val="25000"/>
                  </a:schemeClr>
                </a:solidFill>
              </a:rPr>
              <a:t> DL Sub loans; it means that borrower is not eligible for the DL Sub loan that the school submitted to COD</a:t>
            </a:r>
          </a:p>
          <a:p>
            <a:pPr marL="800100" lvl="1" indent="-342900" algn="l">
              <a:buClr>
                <a:schemeClr val="tx2">
                  <a:lumMod val="75000"/>
                </a:schemeClr>
              </a:buClr>
              <a:buFont typeface="Wingdings" panose="05000000000000000000" pitchFamily="2" charset="2"/>
              <a:buChar char="v"/>
            </a:pPr>
            <a:r>
              <a:rPr lang="en-US" dirty="0" smtClean="0">
                <a:solidFill>
                  <a:schemeClr val="bg2">
                    <a:lumMod val="25000"/>
                  </a:schemeClr>
                </a:solidFill>
              </a:rPr>
              <a:t>School should evaluate each award separately and determine if borrower is still eligible for any DL Sub funds, submitting a correction, if appropriate</a:t>
            </a:r>
          </a:p>
          <a:p>
            <a:pPr marL="800100" lvl="1" indent="-342900" algn="l">
              <a:buClr>
                <a:schemeClr val="tx2">
                  <a:lumMod val="75000"/>
                </a:schemeClr>
              </a:buClr>
              <a:buFont typeface="Wingdings" panose="05000000000000000000" pitchFamily="2" charset="2"/>
              <a:buChar char="v"/>
            </a:pPr>
            <a:r>
              <a:rPr lang="en-US" dirty="0" smtClean="0">
                <a:solidFill>
                  <a:schemeClr val="bg2">
                    <a:lumMod val="25000"/>
                  </a:schemeClr>
                </a:solidFill>
              </a:rPr>
              <a:t>Refer to </a:t>
            </a:r>
            <a:r>
              <a:rPr lang="en-US" u="sng" dirty="0" smtClean="0">
                <a:solidFill>
                  <a:schemeClr val="bg2">
                    <a:lumMod val="25000"/>
                  </a:schemeClr>
                </a:solidFill>
              </a:rPr>
              <a:t>GEN-13-13</a:t>
            </a:r>
            <a:r>
              <a:rPr lang="en-US" dirty="0" smtClean="0">
                <a:solidFill>
                  <a:schemeClr val="bg2">
                    <a:lumMod val="25000"/>
                  </a:schemeClr>
                </a:solidFill>
              </a:rPr>
              <a:t> for correct reporting of loan period and academic year dates</a:t>
            </a:r>
            <a:endParaRPr lang="en-US" u="sng" dirty="0" smtClean="0">
              <a:solidFill>
                <a:schemeClr val="bg2">
                  <a:lumMod val="25000"/>
                </a:schemeClr>
              </a:solidFill>
            </a:endParaRPr>
          </a:p>
          <a:p>
            <a:pPr lvl="1" algn="l">
              <a:buClr>
                <a:schemeClr val="tx2">
                  <a:lumMod val="75000"/>
                </a:schemeClr>
              </a:buClr>
            </a:pPr>
            <a:r>
              <a:rPr lang="en-US" sz="2400" dirty="0" smtClean="0">
                <a:solidFill>
                  <a:schemeClr val="bg2">
                    <a:lumMod val="25000"/>
                  </a:schemeClr>
                </a:solidFill>
              </a:rPr>
              <a:t> </a:t>
            </a:r>
            <a:endParaRPr lang="en-US" sz="3600" dirty="0"/>
          </a:p>
        </p:txBody>
      </p:sp>
    </p:spTree>
    <p:extLst>
      <p:ext uri="{BB962C8B-B14F-4D97-AF65-F5344CB8AC3E}">
        <p14:creationId xmlns:p14="http://schemas.microsoft.com/office/powerpoint/2010/main" val="2406965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81000"/>
            <a:ext cx="7543800" cy="4648201"/>
          </a:xfrm>
        </p:spPr>
        <p:txBody>
          <a:bodyPr>
            <a:normAutofit fontScale="55000" lnSpcReduction="20000"/>
          </a:bodyPr>
          <a:lstStyle/>
          <a:p>
            <a:r>
              <a:rPr lang="en-US" sz="6500" dirty="0" smtClean="0"/>
              <a:t>Frequently Asked SULA Questions #1</a:t>
            </a:r>
          </a:p>
          <a:p>
            <a:endParaRPr lang="en-US" sz="5100" dirty="0" smtClean="0"/>
          </a:p>
          <a:p>
            <a:pPr marL="342900" indent="-342900" algn="l">
              <a:buClr>
                <a:schemeClr val="tx2">
                  <a:lumMod val="75000"/>
                </a:schemeClr>
              </a:buClr>
              <a:buFont typeface="Arial" panose="020B0604020202020204" pitchFamily="34" charset="0"/>
              <a:buChar char="•"/>
            </a:pPr>
            <a:r>
              <a:rPr lang="en-US" sz="4200" dirty="0" smtClean="0"/>
              <a:t>During a loan period, a borrower transfers from one program to another with a different published length. Must the school update the DL origination record with information about the new program so that a new Maximum Enrollment Period can be determined? </a:t>
            </a:r>
          </a:p>
          <a:p>
            <a:pPr lvl="1" algn="l"/>
            <a:r>
              <a:rPr lang="en-US" sz="4200" dirty="0">
                <a:solidFill>
                  <a:srgbClr val="002060"/>
                </a:solidFill>
              </a:rPr>
              <a:t>	</a:t>
            </a:r>
            <a:r>
              <a:rPr lang="en-US" sz="4200" dirty="0" smtClean="0">
                <a:solidFill>
                  <a:srgbClr val="002060"/>
                </a:solidFill>
              </a:rPr>
              <a:t>There is no immediate need to update the 	program length that was previously reported. 	The school should report the new program length 	to COD if/when it makes the next loan 	disbursement and to NSLDS when it submits 	its next enrollment reporting.</a:t>
            </a:r>
            <a:endParaRPr lang="en-US" sz="4200" dirty="0">
              <a:solidFill>
                <a:srgbClr val="002060"/>
              </a:solidFill>
            </a:endParaRP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340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81000"/>
            <a:ext cx="7543800" cy="4648201"/>
          </a:xfrm>
        </p:spPr>
        <p:txBody>
          <a:bodyPr>
            <a:normAutofit fontScale="55000" lnSpcReduction="20000"/>
          </a:bodyPr>
          <a:lstStyle/>
          <a:p>
            <a:r>
              <a:rPr lang="en-US" sz="6500" dirty="0" smtClean="0"/>
              <a:t>Frequently Asked SULA Questions #2</a:t>
            </a:r>
          </a:p>
          <a:p>
            <a:pPr marL="342900" indent="-342900" algn="l">
              <a:buClr>
                <a:schemeClr val="tx2">
                  <a:lumMod val="75000"/>
                </a:schemeClr>
              </a:buClr>
              <a:buFont typeface="Arial" panose="020B0604020202020204" pitchFamily="34" charset="0"/>
              <a:buChar char="•"/>
            </a:pPr>
            <a:r>
              <a:rPr lang="en-US" sz="4200" dirty="0" smtClean="0"/>
              <a:t>A school allows students to be in an “undecided” status as opposed to being enrolled in a specific academic program, at least for some period of time. What program length should be reported?</a:t>
            </a:r>
          </a:p>
          <a:p>
            <a:pPr lvl="1" algn="l"/>
            <a:r>
              <a:rPr lang="en-US" sz="4200" dirty="0">
                <a:solidFill>
                  <a:srgbClr val="002060"/>
                </a:solidFill>
              </a:rPr>
              <a:t>	</a:t>
            </a:r>
            <a:r>
              <a:rPr lang="en-US" sz="4200" dirty="0" smtClean="0">
                <a:solidFill>
                  <a:srgbClr val="002060"/>
                </a:solidFill>
              </a:rPr>
              <a:t>To be eligible for T4 aid, a student must be a 	“regular student”.  By regulation, a “regular 	student” is one who is enrolled for the purposes of 	receiving a degree, certificate, or other credential 	awarded by the school. Therefore, to be T4 eligible, 	even an “undecided” student must be enrolled for 	the noted purpose. Schools must report the 	program length associated with the program in 	which the student is enrolled.</a:t>
            </a:r>
            <a:endParaRPr lang="en-US" sz="4200" dirty="0">
              <a:solidFill>
                <a:srgbClr val="002060"/>
              </a:solidFill>
            </a:endParaRP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089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81000"/>
            <a:ext cx="7543800" cy="4648201"/>
          </a:xfrm>
        </p:spPr>
        <p:txBody>
          <a:bodyPr>
            <a:normAutofit fontScale="70000" lnSpcReduction="20000"/>
          </a:bodyPr>
          <a:lstStyle/>
          <a:p>
            <a:r>
              <a:rPr lang="en-US" sz="5100" dirty="0" smtClean="0"/>
              <a:t>Frequently Asked SULA Questions #3</a:t>
            </a:r>
          </a:p>
          <a:p>
            <a:endParaRPr lang="en-US" sz="5100" dirty="0" smtClean="0"/>
          </a:p>
          <a:p>
            <a:pPr marL="342900" indent="-342900" algn="l">
              <a:buClr>
                <a:schemeClr val="tx2">
                  <a:lumMod val="75000"/>
                </a:schemeClr>
              </a:buClr>
              <a:buFont typeface="Arial" panose="020B0604020202020204" pitchFamily="34" charset="0"/>
              <a:buChar char="•"/>
            </a:pPr>
            <a:r>
              <a:rPr lang="en-US" sz="4200" dirty="0" smtClean="0"/>
              <a:t>A student is receiving two Direct Subsidized Loans – one each for enrollment at two different schools, for example – at the same time. How will the Department calculate the Subsidized Usage Period?</a:t>
            </a:r>
          </a:p>
          <a:p>
            <a:pPr lvl="1" algn="l"/>
            <a:r>
              <a:rPr lang="en-US" sz="4200" dirty="0" smtClean="0">
                <a:solidFill>
                  <a:srgbClr val="002060"/>
                </a:solidFill>
              </a:rPr>
              <a:t>	The Department will prorate the loan 	period for each loan so that overlapping 	loan periods are counted only once.</a:t>
            </a:r>
          </a:p>
          <a:p>
            <a:pPr marL="1028700" lvl="1" indent="-571500" algn="l">
              <a:buFont typeface="Wingdings" panose="05000000000000000000" pitchFamily="2" charset="2"/>
              <a:buChar char="v"/>
            </a:pPr>
            <a:endParaRPr lang="en-US" sz="4200" dirty="0">
              <a:solidFill>
                <a:srgbClr val="002060"/>
              </a:solidFill>
            </a:endParaRP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527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81000"/>
            <a:ext cx="7543800" cy="4648201"/>
          </a:xfrm>
        </p:spPr>
        <p:txBody>
          <a:bodyPr>
            <a:normAutofit fontScale="85000" lnSpcReduction="10000"/>
          </a:bodyPr>
          <a:lstStyle/>
          <a:p>
            <a:r>
              <a:rPr lang="en-US" sz="4200" dirty="0" smtClean="0"/>
              <a:t>Frequently Asked SULA Questions #4</a:t>
            </a:r>
          </a:p>
          <a:p>
            <a:pPr marL="342900" indent="-342900" algn="l">
              <a:buClr>
                <a:schemeClr val="tx2">
                  <a:lumMod val="75000"/>
                </a:schemeClr>
              </a:buClr>
              <a:buFont typeface="Arial" panose="020B0604020202020204" pitchFamily="34" charset="0"/>
              <a:buChar char="•"/>
            </a:pPr>
            <a:r>
              <a:rPr lang="en-US" sz="2900" dirty="0" smtClean="0"/>
              <a:t>If a borrower withdraws from school during the loan period, must the school update the DL origination record in COD so that the Subsidized Usage Period can be calculated correctly?</a:t>
            </a:r>
          </a:p>
          <a:p>
            <a:pPr lvl="1" algn="l">
              <a:buClr>
                <a:schemeClr val="tx2">
                  <a:lumMod val="75000"/>
                </a:schemeClr>
              </a:buClr>
            </a:pPr>
            <a:r>
              <a:rPr lang="en-US" sz="2900" dirty="0" smtClean="0">
                <a:solidFill>
                  <a:srgbClr val="002060"/>
                </a:solidFill>
              </a:rPr>
              <a:t>	Whether updating is necessar</a:t>
            </a:r>
            <a:r>
              <a:rPr lang="en-US" sz="2900" dirty="0" smtClean="0">
                <a:solidFill>
                  <a:srgbClr val="002060"/>
                </a:solidFill>
              </a:rPr>
              <a:t>y depends on 	when the borrower withdrew from school and 	the result of the R2T4 aid calculation. Refer to 	</a:t>
            </a:r>
            <a:r>
              <a:rPr lang="en-US" sz="2900" u="sng" dirty="0" smtClean="0">
                <a:solidFill>
                  <a:srgbClr val="002060"/>
                </a:solidFill>
              </a:rPr>
              <a:t>GEN 13-13 </a:t>
            </a:r>
            <a:r>
              <a:rPr lang="en-US" sz="2900" dirty="0" smtClean="0">
                <a:solidFill>
                  <a:srgbClr val="002060"/>
                </a:solidFill>
              </a:rPr>
              <a:t>for specific examples. In general, 	updating is required if the result of the R2T4 	calculations is that all of the loan funds for a 	payment period will be returned.</a:t>
            </a:r>
            <a:endParaRPr lang="en-US" sz="2900" dirty="0">
              <a:solidFill>
                <a:srgbClr val="002060"/>
              </a:solidFill>
            </a:endParaRP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045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81000"/>
            <a:ext cx="7543800" cy="4648201"/>
          </a:xfrm>
        </p:spPr>
        <p:txBody>
          <a:bodyPr>
            <a:normAutofit fontScale="92500" lnSpcReduction="20000"/>
          </a:bodyPr>
          <a:lstStyle/>
          <a:p>
            <a:r>
              <a:rPr lang="en-US" sz="3900" dirty="0" smtClean="0"/>
              <a:t>Frequently Asked SULA Questions #5</a:t>
            </a:r>
          </a:p>
          <a:p>
            <a:endParaRPr lang="en-US" sz="3900" dirty="0" smtClean="0"/>
          </a:p>
          <a:p>
            <a:pPr marL="342900" indent="-342900" algn="l">
              <a:buClr>
                <a:schemeClr val="tx2">
                  <a:lumMod val="75000"/>
                </a:schemeClr>
              </a:buClr>
              <a:buFont typeface="Arial" panose="020B0604020202020204" pitchFamily="34" charset="0"/>
              <a:buChar char="•"/>
            </a:pPr>
            <a:r>
              <a:rPr lang="en-US" sz="2900" dirty="0" smtClean="0"/>
              <a:t>If a borrower fully repays a Direct Subsidized Loan, will this change the borrower’s Subsidized Usage Period?</a:t>
            </a:r>
          </a:p>
          <a:p>
            <a:pPr lvl="1" algn="l">
              <a:buClr>
                <a:schemeClr val="tx2">
                  <a:lumMod val="75000"/>
                </a:schemeClr>
              </a:buClr>
            </a:pPr>
            <a:r>
              <a:rPr lang="en-US" sz="2900" dirty="0" smtClean="0">
                <a:solidFill>
                  <a:srgbClr val="002060"/>
                </a:solidFill>
              </a:rPr>
              <a:t>	No. Repaying a loan in-full or consolidating 	has no effect on a borrower’s SUP</a:t>
            </a:r>
            <a:r>
              <a:rPr lang="en-US" sz="2900" dirty="0" smtClean="0">
                <a:solidFill>
                  <a:srgbClr val="002060"/>
                </a:solidFill>
              </a:rPr>
              <a:t>. If a 	borrower had a SUP of 3 years, entered 	repayment and repaid all previously 	received DL Sub funds, then returned to 	school, the borrower would still have a SUP 	of 3 years.</a:t>
            </a:r>
            <a:endParaRPr lang="en-US" sz="2900" dirty="0">
              <a:solidFill>
                <a:srgbClr val="002060"/>
              </a:solidFill>
            </a:endParaRP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748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81000"/>
            <a:ext cx="7543800" cy="4953000"/>
          </a:xfrm>
        </p:spPr>
        <p:txBody>
          <a:bodyPr>
            <a:noAutofit/>
          </a:bodyPr>
          <a:lstStyle/>
          <a:p>
            <a:r>
              <a:rPr lang="en-US" sz="3600" dirty="0" smtClean="0"/>
              <a:t>Frequently Asked SULA Questions #6</a:t>
            </a:r>
          </a:p>
          <a:p>
            <a:pPr marL="342900" indent="-342900" algn="l">
              <a:buClr>
                <a:schemeClr val="tx2">
                  <a:lumMod val="75000"/>
                </a:schemeClr>
              </a:buClr>
              <a:buFont typeface="Arial" panose="020B0604020202020204" pitchFamily="34" charset="0"/>
              <a:buChar char="•"/>
            </a:pPr>
            <a:r>
              <a:rPr lang="en-US" sz="2300" dirty="0" smtClean="0"/>
              <a:t>A borrower who has lost eligibility for additional Direct Subsidized Loans is simultaneously enrolled in 2 programs of differing lengths. How will the department determine whether the borrower keeps or loses interest subsidy on loans previously received?</a:t>
            </a:r>
          </a:p>
          <a:p>
            <a:pPr lvl="1" algn="l">
              <a:buClr>
                <a:schemeClr val="tx2">
                  <a:lumMod val="75000"/>
                </a:schemeClr>
              </a:buClr>
            </a:pPr>
            <a:r>
              <a:rPr lang="en-US" sz="2300" dirty="0" smtClean="0">
                <a:solidFill>
                  <a:srgbClr val="002060"/>
                </a:solidFill>
              </a:rPr>
              <a:t>	Schools must report program-specific enrollment to 	NSLDS. If the enrollment dates of the shorter 	program are either the same as, or completely 	within, the enrollment dates of the longer program, 	the determination of whether the borrower loses 	interest subsidy will be based on the length of the 	longer program</a:t>
            </a:r>
            <a:endParaRPr lang="en-US" sz="2300" dirty="0">
              <a:solidFill>
                <a:srgbClr val="002060"/>
              </a:solidFill>
            </a:endParaRP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878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57200"/>
            <a:ext cx="6400800" cy="4572001"/>
          </a:xfrm>
        </p:spPr>
        <p:txBody>
          <a:bodyPr>
            <a:normAutofit/>
          </a:bodyPr>
          <a:lstStyle/>
          <a:p>
            <a:r>
              <a:rPr lang="en-US" sz="3600" dirty="0" smtClean="0"/>
              <a:t>Free Dance</a:t>
            </a:r>
          </a:p>
          <a:p>
            <a:endParaRPr lang="en-US" sz="3600" dirty="0"/>
          </a:p>
          <a:p>
            <a:pPr algn="l"/>
            <a:r>
              <a:rPr lang="en-US" sz="3300" dirty="0" smtClean="0"/>
              <a:t>	Questions</a:t>
            </a:r>
            <a:endParaRPr lang="en-US" sz="3300" dirty="0"/>
          </a:p>
          <a:p>
            <a:endParaRPr lang="en-US" sz="3300" dirty="0"/>
          </a:p>
          <a:p>
            <a:pPr algn="l"/>
            <a:r>
              <a:rPr lang="en-US" sz="3300" dirty="0" smtClean="0"/>
              <a:t>	Issues</a:t>
            </a:r>
            <a:endParaRPr lang="en-US" sz="3300" dirty="0"/>
          </a:p>
          <a:p>
            <a:pPr marL="571500" indent="-571500" algn="l">
              <a:buFont typeface="Arial" panose="020B0604020202020204" pitchFamily="34" charset="0"/>
              <a:buChar char="•"/>
            </a:pPr>
            <a:endParaRPr lang="en-US" sz="3300" dirty="0"/>
          </a:p>
          <a:p>
            <a:pPr algn="l"/>
            <a:r>
              <a:rPr lang="en-US" sz="3300" dirty="0" smtClean="0"/>
              <a:t>	Discussion </a:t>
            </a:r>
            <a:r>
              <a:rPr lang="en-US" sz="3300" dirty="0"/>
              <a:t>Points</a:t>
            </a:r>
            <a:endParaRPr lang="en-US" sz="3300" dirty="0"/>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894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153400" cy="1676400"/>
          </a:xfrm>
        </p:spPr>
        <p:txBody>
          <a:bodyPr>
            <a:normAutofit/>
          </a:bodyPr>
          <a:lstStyle/>
          <a:p>
            <a:pPr algn="r"/>
            <a:r>
              <a:rPr lang="en-US" sz="3600" b="1" i="1" dirty="0" smtClean="0"/>
              <a:t> 	</a:t>
            </a:r>
          </a:p>
          <a:p>
            <a:pPr algn="r"/>
            <a:r>
              <a:rPr lang="en-US" sz="3300" b="1" i="1" dirty="0" smtClean="0"/>
              <a:t>Thanks for doing the SULA hula!</a:t>
            </a:r>
          </a:p>
          <a:p>
            <a:endParaRPr lang="en-US" dirty="0"/>
          </a:p>
          <a:p>
            <a:endParaRPr lang="en-US" sz="2200" b="1" dirty="0" smtClean="0"/>
          </a:p>
          <a:p>
            <a:endParaRPr lang="en-US" sz="2200" b="1" dirty="0"/>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875" y="838200"/>
            <a:ext cx="2276764"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219157" y="2971800"/>
            <a:ext cx="5410200" cy="2031325"/>
          </a:xfrm>
          <a:prstGeom prst="rect">
            <a:avLst/>
          </a:prstGeom>
          <a:noFill/>
        </p:spPr>
        <p:txBody>
          <a:bodyPr wrap="square" rtlCol="0">
            <a:spAutoFit/>
          </a:bodyPr>
          <a:lstStyle/>
          <a:p>
            <a:pPr algn="ctr"/>
            <a:r>
              <a:rPr lang="en-US" dirty="0" smtClean="0"/>
              <a:t>Colleen Coudriet</a:t>
            </a:r>
          </a:p>
          <a:p>
            <a:pPr algn="ctr"/>
            <a:r>
              <a:rPr lang="en-US" dirty="0" smtClean="0"/>
              <a:t>Assistant Director, Financial Aid Office</a:t>
            </a:r>
          </a:p>
          <a:p>
            <a:pPr algn="ctr"/>
            <a:r>
              <a:rPr lang="en-US" dirty="0" smtClean="0"/>
              <a:t>Penn State World Campus &amp; Continuing Education</a:t>
            </a:r>
          </a:p>
          <a:p>
            <a:pPr algn="ctr"/>
            <a:r>
              <a:rPr lang="en-US" dirty="0" smtClean="0"/>
              <a:t>240 Outreach Building</a:t>
            </a:r>
          </a:p>
          <a:p>
            <a:pPr algn="ctr"/>
            <a:r>
              <a:rPr lang="en-US" dirty="0" smtClean="0"/>
              <a:t>University Park, PA   16802</a:t>
            </a:r>
          </a:p>
          <a:p>
            <a:pPr algn="ctr"/>
            <a:r>
              <a:rPr lang="en-US" dirty="0" smtClean="0"/>
              <a:t>814-863-6756</a:t>
            </a:r>
          </a:p>
          <a:p>
            <a:pPr algn="ctr"/>
            <a:r>
              <a:rPr lang="en-US" dirty="0" smtClean="0"/>
              <a:t>cfw114@psu.edu</a:t>
            </a:r>
            <a:endParaRPr lang="en-US" dirty="0"/>
          </a:p>
        </p:txBody>
      </p:sp>
    </p:spTree>
    <p:extLst>
      <p:ext uri="{BB962C8B-B14F-4D97-AF65-F5344CB8AC3E}">
        <p14:creationId xmlns:p14="http://schemas.microsoft.com/office/powerpoint/2010/main" val="3464050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533400"/>
            <a:ext cx="8686800" cy="4495801"/>
          </a:xfrm>
        </p:spPr>
        <p:txBody>
          <a:bodyPr>
            <a:normAutofit/>
          </a:bodyPr>
          <a:lstStyle/>
          <a:p>
            <a:r>
              <a:rPr lang="en-US" sz="3200" u="sng" dirty="0" smtClean="0"/>
              <a:t>Today’s Dance Card:</a:t>
            </a:r>
          </a:p>
          <a:p>
            <a:endParaRPr lang="en-US" sz="3200" dirty="0"/>
          </a:p>
          <a:p>
            <a:r>
              <a:rPr lang="en-US" sz="3200" dirty="0" smtClean="0"/>
              <a:t>Review of </a:t>
            </a:r>
            <a:r>
              <a:rPr lang="en-US" sz="3200" dirty="0" smtClean="0"/>
              <a:t>SULA Basics</a:t>
            </a:r>
            <a:endParaRPr lang="en-US" sz="3200" dirty="0" smtClean="0"/>
          </a:p>
          <a:p>
            <a:r>
              <a:rPr lang="en-US" sz="3200" dirty="0" smtClean="0"/>
              <a:t>Recent Changes to Reporting Requirements</a:t>
            </a:r>
          </a:p>
          <a:p>
            <a:r>
              <a:rPr lang="en-US" sz="3200" dirty="0" smtClean="0"/>
              <a:t>Review of Common Rejects &amp; Resolutions</a:t>
            </a:r>
          </a:p>
          <a:p>
            <a:r>
              <a:rPr lang="en-US" sz="3200" dirty="0" smtClean="0"/>
              <a:t>Examining Frequently Asked SULA Questions</a:t>
            </a:r>
          </a:p>
          <a:p>
            <a:r>
              <a:rPr lang="en-US" sz="3200" dirty="0" smtClean="0"/>
              <a:t>‘Free Dance’: Your Questions, Collaboration, Etc.</a:t>
            </a:r>
          </a:p>
          <a:p>
            <a:endParaRPr lang="en-US" sz="2800" dirty="0"/>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31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57200"/>
            <a:ext cx="8077200" cy="4876800"/>
          </a:xfrm>
        </p:spPr>
        <p:txBody>
          <a:bodyPr>
            <a:normAutofit lnSpcReduction="10000"/>
          </a:bodyPr>
          <a:lstStyle/>
          <a:p>
            <a:r>
              <a:rPr lang="en-US" sz="3600" dirty="0" smtClean="0"/>
              <a:t>SULA </a:t>
            </a:r>
            <a:r>
              <a:rPr lang="en-US" sz="3600" dirty="0" smtClean="0"/>
              <a:t>Basics Refresher</a:t>
            </a:r>
            <a:endParaRPr lang="en-US" sz="3600" dirty="0" smtClean="0"/>
          </a:p>
          <a:p>
            <a:pPr marL="342900" indent="-342900" algn="l">
              <a:buClr>
                <a:schemeClr val="tx2">
                  <a:lumMod val="75000"/>
                </a:schemeClr>
              </a:buClr>
              <a:buFont typeface="Arial" panose="020B0604020202020204" pitchFamily="34" charset="0"/>
              <a:buChar char="•"/>
            </a:pPr>
            <a:r>
              <a:rPr lang="en-US" sz="2800" dirty="0" smtClean="0"/>
              <a:t>SULA – Subsidized Usage Limit Applies to “First-time Borrower”</a:t>
            </a:r>
            <a:endParaRPr lang="en-US" sz="2800" dirty="0"/>
          </a:p>
          <a:p>
            <a:pPr marL="342900" indent="-342900" algn="l">
              <a:buClr>
                <a:schemeClr val="tx2">
                  <a:lumMod val="75000"/>
                </a:schemeClr>
              </a:buClr>
              <a:buFont typeface="Arial" panose="020B0604020202020204" pitchFamily="34" charset="0"/>
              <a:buChar char="•"/>
            </a:pPr>
            <a:r>
              <a:rPr lang="en-US" sz="2800" dirty="0" smtClean="0"/>
              <a:t>First-time Borrower = One who had $0 outstanding balance on a DL or FFELP loan on or after 7/1/13 and receives an actual disbursement on qualifying DL</a:t>
            </a:r>
            <a:endParaRPr lang="en-US" sz="2800" dirty="0"/>
          </a:p>
          <a:p>
            <a:pPr marL="342900" indent="-342900" algn="l">
              <a:buClr>
                <a:schemeClr val="tx2">
                  <a:lumMod val="75000"/>
                </a:schemeClr>
              </a:buClr>
              <a:buFont typeface="Arial" panose="020B0604020202020204" pitchFamily="34" charset="0"/>
              <a:buChar char="•"/>
            </a:pPr>
            <a:r>
              <a:rPr lang="en-US" sz="2800" dirty="0" smtClean="0"/>
              <a:t>Usage not measured in dollars, but in academic years or portions thereof</a:t>
            </a:r>
            <a:endParaRPr lang="en-US" sz="2800" dirty="0"/>
          </a:p>
          <a:p>
            <a:pPr marL="342900" indent="-342900" algn="l">
              <a:buClr>
                <a:schemeClr val="tx2">
                  <a:lumMod val="75000"/>
                </a:schemeClr>
              </a:buClr>
              <a:buFont typeface="Arial" panose="020B0604020202020204" pitchFamily="34" charset="0"/>
              <a:buChar char="•"/>
            </a:pPr>
            <a:r>
              <a:rPr lang="en-US" sz="2800" dirty="0" smtClean="0"/>
              <a:t>Maximum Eligibility Period (MEP) = 1.5 times the published length of borrower’s current program</a:t>
            </a:r>
            <a:endParaRPr lang="en-US" sz="2800" dirty="0"/>
          </a:p>
          <a:p>
            <a:pPr marL="342900" indent="-342900" algn="l">
              <a:buClr>
                <a:schemeClr val="tx2">
                  <a:lumMod val="75000"/>
                </a:schemeClr>
              </a:buClr>
              <a:buFont typeface="Arial" panose="020B0604020202020204" pitchFamily="34" charset="0"/>
              <a:buChar char="•"/>
            </a:pPr>
            <a:endParaRPr lang="en-US" sz="3600" b="1" dirty="0"/>
          </a:p>
          <a:p>
            <a:pPr algn="l"/>
            <a:endParaRPr lang="en-US" sz="3600" dirty="0"/>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3848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57200"/>
            <a:ext cx="8077200" cy="4876800"/>
          </a:xfrm>
        </p:spPr>
        <p:txBody>
          <a:bodyPr>
            <a:normAutofit/>
          </a:bodyPr>
          <a:lstStyle/>
          <a:p>
            <a:r>
              <a:rPr lang="en-US" sz="3600" dirty="0" smtClean="0"/>
              <a:t>SULA </a:t>
            </a:r>
            <a:r>
              <a:rPr lang="en-US" sz="3600" dirty="0" smtClean="0"/>
              <a:t>Basics Refresher (</a:t>
            </a:r>
            <a:r>
              <a:rPr lang="en-US" sz="3600" dirty="0" err="1" smtClean="0"/>
              <a:t>Con’t</a:t>
            </a:r>
            <a:r>
              <a:rPr lang="en-US" sz="3600" dirty="0" smtClean="0"/>
              <a:t>.)</a:t>
            </a:r>
            <a:endParaRPr lang="en-US" sz="3600" dirty="0" smtClean="0"/>
          </a:p>
          <a:p>
            <a:pPr marL="342900" indent="-342900" algn="l">
              <a:buClr>
                <a:schemeClr val="tx2">
                  <a:lumMod val="75000"/>
                </a:schemeClr>
              </a:buClr>
              <a:buFont typeface="Arial" panose="020B0604020202020204" pitchFamily="34" charset="0"/>
              <a:buChar char="•"/>
            </a:pPr>
            <a:r>
              <a:rPr lang="en-US" sz="2800" dirty="0" smtClean="0"/>
              <a:t>Subsidized Usage Period (SUP) = period of time in which borrower receives a Subsidized DL</a:t>
            </a:r>
          </a:p>
          <a:p>
            <a:pPr marL="342900" indent="-342900" algn="l">
              <a:buClr>
                <a:schemeClr val="tx2">
                  <a:lumMod val="75000"/>
                </a:schemeClr>
              </a:buClr>
              <a:buFont typeface="Arial" panose="020B0604020202020204" pitchFamily="34" charset="0"/>
              <a:buChar char="•"/>
            </a:pPr>
            <a:r>
              <a:rPr lang="en-US" sz="2800" dirty="0" smtClean="0"/>
              <a:t>MEP – SUP = Remaining Eligibility Period (REP)</a:t>
            </a:r>
          </a:p>
          <a:p>
            <a:pPr marL="342900" indent="-342900" algn="l">
              <a:buClr>
                <a:schemeClr val="tx2">
                  <a:lumMod val="75000"/>
                </a:schemeClr>
              </a:buClr>
              <a:buFont typeface="Arial" panose="020B0604020202020204" pitchFamily="34" charset="0"/>
              <a:buChar char="•"/>
            </a:pPr>
            <a:r>
              <a:rPr lang="en-US" sz="2800" dirty="0" smtClean="0"/>
              <a:t>150% limit is met (eligibility lost) when REP is zero or less</a:t>
            </a:r>
          </a:p>
          <a:p>
            <a:pPr marL="342900" indent="-342900" algn="l">
              <a:buClr>
                <a:schemeClr val="tx2">
                  <a:lumMod val="75000"/>
                </a:schemeClr>
              </a:buClr>
              <a:buFont typeface="Arial" panose="020B0604020202020204" pitchFamily="34" charset="0"/>
              <a:buChar char="•"/>
            </a:pPr>
            <a:endParaRPr lang="en-US" sz="2800" dirty="0" smtClean="0"/>
          </a:p>
          <a:p>
            <a:pPr marL="342900" indent="-342900" algn="l">
              <a:buClr>
                <a:schemeClr val="tx2">
                  <a:lumMod val="75000"/>
                </a:schemeClr>
              </a:buClr>
              <a:buFont typeface="Arial" panose="020B0604020202020204" pitchFamily="34" charset="0"/>
              <a:buChar char="•"/>
            </a:pPr>
            <a:endParaRPr lang="en-US" sz="3600" b="1" dirty="0"/>
          </a:p>
          <a:p>
            <a:pPr algn="l"/>
            <a:endParaRPr lang="en-US" sz="3600" dirty="0"/>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1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ph type="subTitle" idx="1"/>
          </p:nvPr>
        </p:nvSpPr>
        <p:spPr>
          <a:xfrm>
            <a:off x="381000" y="381000"/>
            <a:ext cx="8305800" cy="4648200"/>
          </a:xfrm>
        </p:spPr>
        <p:txBody>
          <a:bodyPr/>
          <a:lstStyle/>
          <a:p>
            <a:r>
              <a:rPr lang="en-US" sz="3600" dirty="0"/>
              <a:t>New Formats &amp; Frequency for </a:t>
            </a:r>
            <a:r>
              <a:rPr lang="en-US" sz="3600" dirty="0" smtClean="0"/>
              <a:t>Reporting</a:t>
            </a:r>
          </a:p>
          <a:p>
            <a:endParaRPr lang="en-US" sz="1600" dirty="0"/>
          </a:p>
          <a:p>
            <a:pPr marL="342900" indent="-342900" algn="l">
              <a:buClr>
                <a:schemeClr val="tx2">
                  <a:lumMod val="75000"/>
                </a:schemeClr>
              </a:buClr>
              <a:buFont typeface="Arial" panose="020B0604020202020204" pitchFamily="34" charset="0"/>
              <a:buChar char="•"/>
            </a:pPr>
            <a:r>
              <a:rPr lang="en-US" sz="2400" b="1" dirty="0" smtClean="0"/>
              <a:t>As of February 1, 2015, NSLDS </a:t>
            </a:r>
            <a:r>
              <a:rPr lang="en-US" sz="2400" b="1" dirty="0"/>
              <a:t>only accepting new </a:t>
            </a:r>
            <a:r>
              <a:rPr lang="en-US" sz="2400" b="1" dirty="0" smtClean="0"/>
              <a:t>formats </a:t>
            </a:r>
            <a:r>
              <a:rPr lang="en-US" sz="2400" u="sng" dirty="0" smtClean="0"/>
              <a:t>http</a:t>
            </a:r>
            <a:r>
              <a:rPr lang="en-US" sz="2400" u="sng" dirty="0"/>
              <a:t>://www.ifap.ed.gov/ifap/byNSLDSType.jsp?type=NSLDS%20Record%20Layouts </a:t>
            </a:r>
            <a:endParaRPr lang="en-US" sz="2400" u="sng" dirty="0" smtClean="0"/>
          </a:p>
          <a:p>
            <a:pPr marL="342900" indent="-342900" algn="l">
              <a:buClr>
                <a:schemeClr val="tx2">
                  <a:lumMod val="75000"/>
                </a:schemeClr>
              </a:buClr>
              <a:buFont typeface="Arial" panose="020B0604020202020204" pitchFamily="34" charset="0"/>
              <a:buChar char="•"/>
            </a:pPr>
            <a:endParaRPr lang="en-US" sz="2400" b="1" dirty="0" smtClean="0"/>
          </a:p>
          <a:p>
            <a:pPr marL="342900" indent="-342900" algn="l">
              <a:buClr>
                <a:schemeClr val="tx2">
                  <a:lumMod val="75000"/>
                </a:schemeClr>
              </a:buClr>
              <a:buFont typeface="Arial" panose="020B0604020202020204" pitchFamily="34" charset="0"/>
              <a:buChar char="•"/>
            </a:pPr>
            <a:r>
              <a:rPr lang="en-US" sz="2400" b="1" dirty="0" smtClean="0"/>
              <a:t>Enrollment files in other, older formats will be rejected</a:t>
            </a:r>
          </a:p>
          <a:p>
            <a:pPr marL="342900" indent="-342900" algn="l">
              <a:buClr>
                <a:schemeClr val="tx2">
                  <a:lumMod val="75000"/>
                </a:schemeClr>
              </a:buClr>
              <a:buFont typeface="Arial" panose="020B0604020202020204" pitchFamily="34" charset="0"/>
              <a:buChar char="•"/>
            </a:pPr>
            <a:endParaRPr lang="en-US" sz="2400" b="1" dirty="0"/>
          </a:p>
          <a:p>
            <a:pPr marL="342900" indent="-342900" algn="l">
              <a:buClr>
                <a:schemeClr val="tx2">
                  <a:lumMod val="75000"/>
                </a:schemeClr>
              </a:buClr>
              <a:buFont typeface="Arial" panose="020B0604020202020204" pitchFamily="34" charset="0"/>
              <a:buChar char="•"/>
            </a:pPr>
            <a:r>
              <a:rPr lang="en-US" sz="2400" b="1" dirty="0" smtClean="0"/>
              <a:t>Must report no less frequently than once every 2 months</a:t>
            </a:r>
          </a:p>
          <a:p>
            <a:pPr marL="342900" indent="-342900" algn="l">
              <a:buClr>
                <a:schemeClr val="tx2">
                  <a:lumMod val="75000"/>
                </a:schemeClr>
              </a:buClr>
              <a:buFont typeface="Arial" panose="020B0604020202020204" pitchFamily="34" charset="0"/>
              <a:buChar char="•"/>
            </a:pPr>
            <a:endParaRPr lang="en-US" sz="2400" b="1" dirty="0" smtClean="0"/>
          </a:p>
          <a:p>
            <a:pPr marL="342900" indent="-342900" algn="l">
              <a:buFont typeface="Arial" panose="020B0604020202020204" pitchFamily="34" charset="0"/>
              <a:buChar char="•"/>
            </a:pPr>
            <a:endParaRPr lang="en-US" sz="2400" b="1" dirty="0"/>
          </a:p>
          <a:p>
            <a:endParaRPr lang="en-US" dirty="0"/>
          </a:p>
        </p:txBody>
      </p:sp>
    </p:spTree>
    <p:extLst>
      <p:ext uri="{BB962C8B-B14F-4D97-AF65-F5344CB8AC3E}">
        <p14:creationId xmlns:p14="http://schemas.microsoft.com/office/powerpoint/2010/main" val="57069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382000" cy="4572001"/>
          </a:xfrm>
        </p:spPr>
        <p:txBody>
          <a:bodyPr>
            <a:normAutofit fontScale="92500" lnSpcReduction="20000"/>
          </a:bodyPr>
          <a:lstStyle/>
          <a:p>
            <a:r>
              <a:rPr lang="en-US" sz="3600" dirty="0"/>
              <a:t>Compliance with New Reporting </a:t>
            </a:r>
            <a:r>
              <a:rPr lang="en-US" sz="3600" dirty="0" smtClean="0"/>
              <a:t>Formats</a:t>
            </a:r>
          </a:p>
          <a:p>
            <a:pPr algn="l"/>
            <a:endParaRPr lang="en-US" sz="2800" dirty="0"/>
          </a:p>
          <a:p>
            <a:pPr marL="342900" indent="-342900" algn="l">
              <a:buClr>
                <a:schemeClr val="tx2">
                  <a:lumMod val="75000"/>
                </a:schemeClr>
              </a:buClr>
              <a:buFont typeface="Arial" panose="020B0604020202020204" pitchFamily="34" charset="0"/>
              <a:buChar char="•"/>
            </a:pPr>
            <a:r>
              <a:rPr lang="en-US" sz="2800" dirty="0" smtClean="0"/>
              <a:t>ED is monitoring schools’ compliance with NSLDS reporting requirements</a:t>
            </a:r>
          </a:p>
          <a:p>
            <a:pPr marL="342900" indent="-342900" algn="l">
              <a:buClr>
                <a:schemeClr val="tx2">
                  <a:lumMod val="75000"/>
                </a:schemeClr>
              </a:buClr>
              <a:buFont typeface="Arial" panose="020B0604020202020204" pitchFamily="34" charset="0"/>
              <a:buChar char="•"/>
            </a:pPr>
            <a:endParaRPr lang="en-US" sz="2800" dirty="0" smtClean="0"/>
          </a:p>
          <a:p>
            <a:pPr marL="342900" indent="-342900" algn="l">
              <a:buClr>
                <a:schemeClr val="tx2">
                  <a:lumMod val="75000"/>
                </a:schemeClr>
              </a:buClr>
              <a:buFont typeface="Arial" panose="020B0604020202020204" pitchFamily="34" charset="0"/>
              <a:buChar char="•"/>
            </a:pPr>
            <a:r>
              <a:rPr lang="en-US" sz="2800" dirty="0" smtClean="0"/>
              <a:t>Notices to CEOs (presidents, chancellors, owners) have been mailed  &amp; will continue to be sent out for non-compliance</a:t>
            </a:r>
          </a:p>
          <a:p>
            <a:pPr marL="342900" indent="-342900" algn="l">
              <a:buClr>
                <a:schemeClr val="tx2">
                  <a:lumMod val="75000"/>
                </a:schemeClr>
              </a:buClr>
              <a:buFont typeface="Arial" panose="020B0604020202020204" pitchFamily="34" charset="0"/>
              <a:buChar char="•"/>
            </a:pPr>
            <a:endParaRPr lang="en-US" sz="2800" dirty="0"/>
          </a:p>
          <a:p>
            <a:pPr marL="342900" indent="-342900" algn="l">
              <a:buClr>
                <a:schemeClr val="tx2">
                  <a:lumMod val="75000"/>
                </a:schemeClr>
              </a:buClr>
              <a:buFont typeface="Arial" panose="020B0604020202020204" pitchFamily="34" charset="0"/>
              <a:buChar char="•"/>
            </a:pPr>
            <a:r>
              <a:rPr lang="en-US" sz="2800" dirty="0" smtClean="0"/>
              <a:t>ED has begun referring non-conforming schools to the Program Compliance Office for action</a:t>
            </a:r>
          </a:p>
          <a:p>
            <a:pPr marL="342900" indent="-342900" algn="l">
              <a:buClr>
                <a:schemeClr val="tx2">
                  <a:lumMod val="75000"/>
                </a:schemeClr>
              </a:buClr>
              <a:buFont typeface="Arial" panose="020B0604020202020204" pitchFamily="34" charset="0"/>
              <a:buChar char="•"/>
            </a:pPr>
            <a:endParaRPr lang="en-US" sz="2400" dirty="0"/>
          </a:p>
          <a:p>
            <a:endParaRPr lang="en-US" dirty="0"/>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62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4876800"/>
          </a:xfrm>
        </p:spPr>
        <p:txBody>
          <a:bodyPr>
            <a:normAutofit/>
          </a:bodyPr>
          <a:lstStyle/>
          <a:p>
            <a:r>
              <a:rPr lang="en-US" sz="3300" dirty="0"/>
              <a:t>Accurate Program-Level Enrollment Reporting</a:t>
            </a:r>
          </a:p>
          <a:p>
            <a:endParaRPr lang="en-US" dirty="0" smtClean="0"/>
          </a:p>
          <a:p>
            <a:pPr marL="342900" indent="-342900" algn="l">
              <a:buClr>
                <a:schemeClr val="tx2">
                  <a:lumMod val="75000"/>
                </a:schemeClr>
              </a:buClr>
              <a:buFont typeface="Arial" panose="020B0604020202020204" pitchFamily="34" charset="0"/>
              <a:buChar char="•"/>
            </a:pPr>
            <a:r>
              <a:rPr lang="en-US" sz="2400" dirty="0" smtClean="0"/>
              <a:t>Accurate Published Program Length is critical to determining the status of loans under SULA</a:t>
            </a:r>
          </a:p>
          <a:p>
            <a:pPr marL="342900" indent="-342900" algn="l">
              <a:buClr>
                <a:schemeClr val="tx2">
                  <a:lumMod val="75000"/>
                </a:schemeClr>
              </a:buClr>
              <a:buFont typeface="Arial" panose="020B0604020202020204" pitchFamily="34" charset="0"/>
              <a:buChar char="•"/>
            </a:pPr>
            <a:r>
              <a:rPr lang="en-US" sz="2400" dirty="0" smtClean="0"/>
              <a:t>ED </a:t>
            </a:r>
            <a:r>
              <a:rPr lang="en-US" sz="2400" dirty="0" smtClean="0"/>
              <a:t>has noted that it is commonly seeing errors in which program lengths are shortened, thereby causing students to lose interest subsidies when they should not be</a:t>
            </a:r>
          </a:p>
          <a:p>
            <a:pPr marL="342900" indent="-342900" algn="l">
              <a:buClr>
                <a:schemeClr val="tx2">
                  <a:lumMod val="75000"/>
                </a:schemeClr>
              </a:buClr>
              <a:buFont typeface="Arial" panose="020B0604020202020204" pitchFamily="34" charset="0"/>
              <a:buChar char="•"/>
            </a:pPr>
            <a:r>
              <a:rPr lang="en-US" sz="2400" dirty="0" smtClean="0"/>
              <a:t>Reported </a:t>
            </a:r>
            <a:r>
              <a:rPr lang="en-US" sz="2400" dirty="0" smtClean="0"/>
              <a:t>incorrect program-level information (CIP Code, Credential </a:t>
            </a:r>
            <a:r>
              <a:rPr lang="en-US" sz="2400" dirty="0"/>
              <a:t>L</a:t>
            </a:r>
            <a:r>
              <a:rPr lang="en-US" sz="2400" dirty="0" smtClean="0"/>
              <a:t>evel and/or Published Program Length) for a student? Repor</a:t>
            </a:r>
            <a:r>
              <a:rPr lang="en-US" sz="2400" dirty="0" smtClean="0"/>
              <a:t>t the student as never having attending (status X) and then re-establish the program-level information by entering accurate data</a:t>
            </a:r>
            <a:endParaRPr lang="en-US" sz="2400" dirty="0" smtClean="0"/>
          </a:p>
          <a:p>
            <a:pPr marL="342900" indent="-342900" algn="l">
              <a:buClr>
                <a:schemeClr val="tx2">
                  <a:lumMod val="75000"/>
                </a:schemeClr>
              </a:buClr>
              <a:buFont typeface="Arial" panose="020B0604020202020204" pitchFamily="34" charset="0"/>
              <a:buChar char="•"/>
            </a:pPr>
            <a:endParaRPr lang="en-US" sz="2400" dirty="0"/>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24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229600" cy="4648201"/>
          </a:xfrm>
        </p:spPr>
        <p:txBody>
          <a:bodyPr>
            <a:normAutofit fontScale="92500" lnSpcReduction="10000"/>
          </a:bodyPr>
          <a:lstStyle/>
          <a:p>
            <a:r>
              <a:rPr lang="en-US" sz="3600" dirty="0"/>
              <a:t>Addition of Student’s Permanent </a:t>
            </a:r>
            <a:r>
              <a:rPr lang="en-US" sz="3600" dirty="0" smtClean="0"/>
              <a:t>Address</a:t>
            </a:r>
          </a:p>
          <a:p>
            <a:endParaRPr lang="en-US" sz="3600" dirty="0"/>
          </a:p>
          <a:p>
            <a:pPr marL="342900" indent="-342900" algn="l">
              <a:buClr>
                <a:schemeClr val="tx2">
                  <a:lumMod val="75000"/>
                </a:schemeClr>
              </a:buClr>
              <a:buFont typeface="Arial" panose="020B0604020202020204" pitchFamily="34" charset="0"/>
              <a:buChar char="•"/>
            </a:pPr>
            <a:r>
              <a:rPr lang="en-US" sz="2800" dirty="0" smtClean="0"/>
              <a:t>Schools must now report student’s permanent address</a:t>
            </a:r>
          </a:p>
          <a:p>
            <a:pPr marL="342900" indent="-342900" algn="l">
              <a:buClr>
                <a:schemeClr val="tx2">
                  <a:lumMod val="75000"/>
                </a:schemeClr>
              </a:buClr>
              <a:buFont typeface="Arial" panose="020B0604020202020204" pitchFamily="34" charset="0"/>
              <a:buChar char="•"/>
            </a:pPr>
            <a:r>
              <a:rPr lang="en-US" sz="2800" dirty="0" smtClean="0"/>
              <a:t>NSLDS not currently rejecting enrollment reporting records if an address is not contained in the submission</a:t>
            </a:r>
          </a:p>
          <a:p>
            <a:pPr marL="342900" indent="-342900" algn="l">
              <a:buClr>
                <a:schemeClr val="tx2">
                  <a:lumMod val="75000"/>
                </a:schemeClr>
              </a:buClr>
              <a:buFont typeface="Arial" panose="020B0604020202020204" pitchFamily="34" charset="0"/>
              <a:buChar char="•"/>
            </a:pPr>
            <a:r>
              <a:rPr lang="en-US" sz="2800" dirty="0" smtClean="0"/>
              <a:t>For now, if a valid address is not available for a student, leave all address fields blank; entering partial addresses can cause rejects</a:t>
            </a:r>
          </a:p>
          <a:p>
            <a:pPr marL="342900" indent="-342900" algn="l">
              <a:buClr>
                <a:schemeClr val="tx2">
                  <a:lumMod val="75000"/>
                </a:schemeClr>
              </a:buClr>
              <a:buFont typeface="Arial" panose="020B0604020202020204" pitchFamily="34" charset="0"/>
              <a:buChar char="•"/>
            </a:pPr>
            <a:r>
              <a:rPr lang="en-US" sz="2800" dirty="0" smtClean="0"/>
              <a:t>More information should be forthcoming shortly from ED on the collection of addresses moving forward</a:t>
            </a:r>
          </a:p>
        </p:txBody>
      </p:sp>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689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fw114\Desktop\Spring Training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5486400"/>
            <a:ext cx="1445243" cy="13716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a:spLocks noGrp="1"/>
          </p:cNvSpPr>
          <p:nvPr>
            <p:ph type="subTitle" idx="1"/>
          </p:nvPr>
        </p:nvSpPr>
        <p:spPr>
          <a:xfrm>
            <a:off x="457200" y="304800"/>
            <a:ext cx="8229600" cy="4724400"/>
          </a:xfrm>
        </p:spPr>
        <p:txBody>
          <a:bodyPr>
            <a:noAutofit/>
          </a:bodyPr>
          <a:lstStyle/>
          <a:p>
            <a:r>
              <a:rPr lang="en-US" sz="3600" dirty="0" smtClean="0"/>
              <a:t>Common COD Reject </a:t>
            </a:r>
            <a:r>
              <a:rPr lang="en-US" sz="3600" dirty="0" smtClean="0"/>
              <a:t>Codes</a:t>
            </a:r>
          </a:p>
          <a:p>
            <a:endParaRPr lang="en-US" sz="3600" dirty="0" smtClean="0"/>
          </a:p>
          <a:p>
            <a:pPr marL="342900" indent="-342900" algn="l">
              <a:buClr>
                <a:schemeClr val="tx2">
                  <a:lumMod val="75000"/>
                </a:schemeClr>
              </a:buClr>
              <a:buFont typeface="Arial" panose="020B0604020202020204" pitchFamily="34" charset="0"/>
              <a:buChar char="•"/>
            </a:pPr>
            <a:r>
              <a:rPr lang="en-US" sz="2400" dirty="0" smtClean="0"/>
              <a:t>COD Reject Edit 204 – Incorrect CIP Code Submitted</a:t>
            </a:r>
          </a:p>
          <a:p>
            <a:pPr marL="800100" lvl="1" indent="-342900" algn="l">
              <a:buClr>
                <a:schemeClr val="tx2">
                  <a:lumMod val="75000"/>
                </a:schemeClr>
              </a:buClr>
              <a:buFont typeface="Wingdings" panose="05000000000000000000" pitchFamily="2" charset="2"/>
              <a:buChar char="v"/>
            </a:pPr>
            <a:r>
              <a:rPr lang="en-US" sz="2400" dirty="0" smtClean="0">
                <a:solidFill>
                  <a:schemeClr val="bg2">
                    <a:lumMod val="25000"/>
                  </a:schemeClr>
                </a:solidFill>
              </a:rPr>
              <a:t>CIP Codes for state reporting may not be the same as the required COD CIP Codes</a:t>
            </a:r>
          </a:p>
          <a:p>
            <a:pPr marL="800100" lvl="1" indent="-342900" algn="l">
              <a:buClr>
                <a:schemeClr val="tx2">
                  <a:lumMod val="75000"/>
                </a:schemeClr>
              </a:buClr>
              <a:buFont typeface="Wingdings" panose="05000000000000000000" pitchFamily="2" charset="2"/>
              <a:buChar char="v"/>
            </a:pPr>
            <a:r>
              <a:rPr lang="en-US" sz="2400" dirty="0" smtClean="0">
                <a:solidFill>
                  <a:schemeClr val="bg2">
                    <a:lumMod val="25000"/>
                  </a:schemeClr>
                </a:solidFill>
              </a:rPr>
              <a:t>Undeclared majors must still have CIP Code reported; 24.0102 = General Studies and is acceptable</a:t>
            </a:r>
          </a:p>
          <a:p>
            <a:pPr marL="800100" lvl="1" indent="-342900" algn="l">
              <a:buClr>
                <a:schemeClr val="tx2">
                  <a:lumMod val="75000"/>
                </a:schemeClr>
              </a:buClr>
              <a:buFont typeface="Wingdings" panose="05000000000000000000" pitchFamily="2" charset="2"/>
              <a:buChar char="v"/>
            </a:pPr>
            <a:r>
              <a:rPr lang="en-US" sz="2400" dirty="0" smtClean="0">
                <a:solidFill>
                  <a:schemeClr val="bg2">
                    <a:lumMod val="25000"/>
                  </a:schemeClr>
                </a:solidFill>
              </a:rPr>
              <a:t>COD requires CIP Code values with the decimal between the 1</a:t>
            </a:r>
            <a:r>
              <a:rPr lang="en-US" sz="2400" baseline="30000" dirty="0" smtClean="0">
                <a:solidFill>
                  <a:schemeClr val="bg2">
                    <a:lumMod val="25000"/>
                  </a:schemeClr>
                </a:solidFill>
              </a:rPr>
              <a:t>st</a:t>
            </a:r>
            <a:r>
              <a:rPr lang="en-US" sz="2400" dirty="0" smtClean="0">
                <a:solidFill>
                  <a:schemeClr val="bg2">
                    <a:lumMod val="25000"/>
                  </a:schemeClr>
                </a:solidFill>
              </a:rPr>
              <a:t> two digits and the last four digits; NSLDS requires reporting all 6 digits of the CIP Code without a decimal</a:t>
            </a:r>
            <a:endParaRPr lang="en-US" sz="2400" dirty="0">
              <a:solidFill>
                <a:schemeClr val="bg2">
                  <a:lumMod val="25000"/>
                </a:schemeClr>
              </a:solidFill>
            </a:endParaRPr>
          </a:p>
          <a:p>
            <a:pPr algn="l"/>
            <a:endParaRPr lang="en-US" sz="3600" dirty="0"/>
          </a:p>
        </p:txBody>
      </p:sp>
    </p:spTree>
    <p:extLst>
      <p:ext uri="{BB962C8B-B14F-4D97-AF65-F5344CB8AC3E}">
        <p14:creationId xmlns:p14="http://schemas.microsoft.com/office/powerpoint/2010/main" val="21845555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563</TotalTime>
  <Words>941</Words>
  <Application>Microsoft Office PowerPoint</Application>
  <PresentationFormat>On-screen Show (4:3)</PresentationFormat>
  <Paragraphs>106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The SULA Hula  Dancing with the 150%  Subsidized Loan Limit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Temp</dc:creator>
  <cp:lastModifiedBy>Temp</cp:lastModifiedBy>
  <cp:revision>34</cp:revision>
  <cp:lastPrinted>2015-03-17T19:56:46Z</cp:lastPrinted>
  <dcterms:created xsi:type="dcterms:W3CDTF">2015-03-06T15:48:24Z</dcterms:created>
  <dcterms:modified xsi:type="dcterms:W3CDTF">2015-03-17T19:56:53Z</dcterms:modified>
</cp:coreProperties>
</file>