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6"/>
  </p:notesMasterIdLst>
  <p:handoutMasterIdLst>
    <p:handoutMasterId r:id="rId27"/>
  </p:handoutMasterIdLst>
  <p:sldIdLst>
    <p:sldId id="279" r:id="rId3"/>
    <p:sldId id="280" r:id="rId4"/>
    <p:sldId id="265" r:id="rId5"/>
    <p:sldId id="281" r:id="rId6"/>
    <p:sldId id="268" r:id="rId7"/>
    <p:sldId id="266" r:id="rId8"/>
    <p:sldId id="291" r:id="rId9"/>
    <p:sldId id="306" r:id="rId10"/>
    <p:sldId id="282" r:id="rId11"/>
    <p:sldId id="294" r:id="rId12"/>
    <p:sldId id="260" r:id="rId13"/>
    <p:sldId id="292" r:id="rId14"/>
    <p:sldId id="293" r:id="rId15"/>
    <p:sldId id="303" r:id="rId16"/>
    <p:sldId id="304" r:id="rId17"/>
    <p:sldId id="305" r:id="rId18"/>
    <p:sldId id="297" r:id="rId19"/>
    <p:sldId id="298" r:id="rId20"/>
    <p:sldId id="299" r:id="rId21"/>
    <p:sldId id="307" r:id="rId22"/>
    <p:sldId id="288" r:id="rId23"/>
    <p:sldId id="317" r:id="rId24"/>
    <p:sldId id="290" r:id="rId25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F6A33D5-8815-48F4-AB52-17718E99EA65}">
          <p14:sldIdLst>
            <p14:sldId id="279"/>
            <p14:sldId id="280"/>
            <p14:sldId id="265"/>
            <p14:sldId id="281"/>
            <p14:sldId id="268"/>
            <p14:sldId id="266"/>
            <p14:sldId id="291"/>
            <p14:sldId id="306"/>
            <p14:sldId id="282"/>
            <p14:sldId id="294"/>
            <p14:sldId id="260"/>
            <p14:sldId id="292"/>
            <p14:sldId id="293"/>
            <p14:sldId id="303"/>
            <p14:sldId id="304"/>
            <p14:sldId id="305"/>
            <p14:sldId id="297"/>
            <p14:sldId id="298"/>
            <p14:sldId id="299"/>
            <p14:sldId id="307"/>
            <p14:sldId id="288"/>
            <p14:sldId id="317"/>
            <p14:sldId id="290"/>
          </p14:sldIdLst>
        </p14:section>
        <p14:section name="Untitled Section" id="{9D9A71E3-BD8C-4FB4-945C-8ABBBDED361C}">
          <p14:sldIdLst/>
        </p14:section>
      </p14:sectionLst>
    </p:ex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71" autoAdjust="0"/>
    <p:restoredTop sz="94639" autoAdjust="0"/>
  </p:normalViewPr>
  <p:slideViewPr>
    <p:cSldViewPr snapToGrid="0">
      <p:cViewPr>
        <p:scale>
          <a:sx n="92" d="100"/>
          <a:sy n="92" d="100"/>
        </p:scale>
        <p:origin x="42" y="-2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19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3/9/2015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3/9/2015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3"/>
            <a:ext cx="5505450" cy="3137535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88825" cy="713232"/>
            <a:chOff x="0" y="0"/>
            <a:chExt cx="12188825" cy="713232"/>
          </a:xfrm>
        </p:grpSpPr>
        <p:sp>
          <p:nvSpPr>
            <p:cNvPr id="7" name="Rectangle 6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0"/>
            <a:ext cx="713232" cy="6858000"/>
            <a:chOff x="0" y="0"/>
            <a:chExt cx="713232" cy="6858000"/>
          </a:xfrm>
        </p:grpSpPr>
        <p:sp>
          <p:nvSpPr>
            <p:cNvPr id="12" name="Rectangle 11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3" name="Rectangle 12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76762" y="0"/>
            <a:ext cx="746886" cy="6858000"/>
            <a:chOff x="11476762" y="0"/>
            <a:chExt cx="746886" cy="6858000"/>
          </a:xfrm>
        </p:grpSpPr>
        <p:sp>
          <p:nvSpPr>
            <p:cNvPr id="15" name="Rectangle 14"/>
            <p:cNvSpPr/>
            <p:nvPr/>
          </p:nvSpPr>
          <p:spPr>
            <a:xfrm flipH="1">
              <a:off x="1147676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6" name="Rectangle 15"/>
            <p:cNvSpPr/>
            <p:nvPr/>
          </p:nvSpPr>
          <p:spPr>
            <a:xfrm flipH="1">
              <a:off x="1202093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grpSp>
        <p:nvGrpSpPr>
          <p:cNvPr id="17" name="Group 16"/>
          <p:cNvGrpSpPr/>
          <p:nvPr/>
        </p:nvGrpSpPr>
        <p:grpSpPr>
          <a:xfrm flipV="1">
            <a:off x="0" y="6144768"/>
            <a:ext cx="12188825" cy="713232"/>
            <a:chOff x="0" y="0"/>
            <a:chExt cx="12188825" cy="713232"/>
          </a:xfrm>
        </p:grpSpPr>
        <p:sp>
          <p:nvSpPr>
            <p:cNvPr id="18" name="Rectangle 17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749040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3/9/2015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3/9/2015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3/9/2015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736" y="0"/>
            <a:ext cx="12188825" cy="548640"/>
            <a:chOff x="0" y="0"/>
            <a:chExt cx="12188825" cy="713232"/>
          </a:xfrm>
        </p:grpSpPr>
        <p:sp>
          <p:nvSpPr>
            <p:cNvPr id="12" name="Rectangle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3/9/2015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3749040"/>
            <a:ext cx="9601200" cy="9144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FD0-C37A-4F50-8F3B-5FA0D9D0B42F}" type="datetimeFigureOut">
              <a:rPr lang="en-US"/>
              <a:t>3/9/2015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3/9/2015</a:t>
            </a:fld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3/9/2015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3/9/2015</a:t>
            </a:fld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88825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005840"/>
            <a:ext cx="72237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3/9/2015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640" y="548640"/>
            <a:ext cx="6675120" cy="5760720"/>
          </a:xfrm>
          <a:noFill/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3/9/2015</a:t>
            </a:fld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7772400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grpSp>
        <p:nvGrpSpPr>
          <p:cNvPr id="11" name="Group 10"/>
          <p:cNvGrpSpPr/>
          <p:nvPr/>
        </p:nvGrpSpPr>
        <p:grpSpPr>
          <a:xfrm flipV="1">
            <a:off x="0" y="6309360"/>
            <a:ext cx="7772400" cy="548640"/>
            <a:chOff x="0" y="0"/>
            <a:chExt cx="12188825" cy="713232"/>
          </a:xfrm>
        </p:grpSpPr>
        <p:sp>
          <p:nvSpPr>
            <p:cNvPr id="12" name="Rectangle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grpSp>
        <p:nvGrpSpPr>
          <p:cNvPr id="14" name="Group 13"/>
          <p:cNvGrpSpPr/>
          <p:nvPr/>
        </p:nvGrpSpPr>
        <p:grpSpPr>
          <a:xfrm rot="5400000" flipV="1">
            <a:off x="-3154680" y="3154680"/>
            <a:ext cx="6858000" cy="548640"/>
            <a:chOff x="0" y="0"/>
            <a:chExt cx="12188825" cy="713232"/>
          </a:xfrm>
        </p:grpSpPr>
        <p:sp>
          <p:nvSpPr>
            <p:cNvPr id="15" name="Rectangle 14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grpSp>
        <p:nvGrpSpPr>
          <p:cNvPr id="17" name="Group 16"/>
          <p:cNvGrpSpPr/>
          <p:nvPr/>
        </p:nvGrpSpPr>
        <p:grpSpPr>
          <a:xfrm rot="16200000" flipH="1" flipV="1">
            <a:off x="4069079" y="3154681"/>
            <a:ext cx="6858000" cy="548640"/>
            <a:chOff x="0" y="0"/>
            <a:chExt cx="12188825" cy="713232"/>
          </a:xfrm>
        </p:grpSpPr>
        <p:sp>
          <p:nvSpPr>
            <p:cNvPr id="18" name="Rectangle 17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6000"/>
              </a:schemeClr>
            </a:gs>
            <a:gs pos="7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auto"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sp>
          <p:nvSpPr>
            <p:cNvPr id="10" name="Rectangle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673352"/>
            <a:ext cx="95097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391656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3/9/2015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391656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391656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pos="384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/imgres?imgurl=http://www.queen-of-theme-party-games.com/images/scarecrow-wizard-of-oz.jpg&amp;imgrefurl=http://www.queen-of-theme-party-games.com/wizard-of-oz-games.html&amp;h=260&amp;w=295&amp;tbnid=oxkFnk_qX1W3OM:&amp;zoom=1&amp;docid=z_TEYvrTv-NPpM&amp;ei=R4T0VOWKIcOpNvHcgqAO&amp;tbm=isch&amp;ved=0CE4QMyhGMEY4ZA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com/url?sa=i&amp;rct=j&amp;q=&amp;esrc=s&amp;frm=1&amp;source=images&amp;cd=&amp;cad=rja&amp;uact=8&amp;ved=0CAcQjRw&amp;url=https://reneelouise21.wordpress.com/dorothys-day-with-the-wizard-of-oz/&amp;ei=3ZX0VIntMpHbggSR7oHoDA&amp;bvm=bv.87269000,d.eXY&amp;psig=AFQjCNGis3NfnPX_8DQqRLN7Y7-E6kWHCQ&amp;ust=142539717269108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188720"/>
            <a:ext cx="9601200" cy="2028613"/>
          </a:xfrm>
        </p:spPr>
        <p:txBody>
          <a:bodyPr/>
          <a:lstStyle/>
          <a:p>
            <a:r>
              <a:rPr lang="en-US" b="1" dirty="0"/>
              <a:t>Return of Title IV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031067"/>
            <a:ext cx="9601200" cy="2946399"/>
          </a:xfrm>
        </p:spPr>
        <p:txBody>
          <a:bodyPr>
            <a:normAutofit lnSpcReduction="10000"/>
          </a:bodyPr>
          <a:lstStyle/>
          <a:p>
            <a:r>
              <a:rPr lang="en-US" sz="4400" b="1" dirty="0"/>
              <a:t> Pasfaa </a:t>
            </a:r>
            <a:r>
              <a:rPr lang="en-US" sz="2800" dirty="0"/>
              <a:t>Spring Training </a:t>
            </a:r>
            <a:r>
              <a:rPr lang="en-US" sz="2800" dirty="0" smtClean="0"/>
              <a:t>2015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l"/>
            <a:r>
              <a:rPr lang="en-US" b="1" dirty="0" smtClean="0"/>
              <a:t>Presented by: </a:t>
            </a:r>
          </a:p>
          <a:p>
            <a:pPr algn="l"/>
            <a:r>
              <a:rPr lang="en-US" dirty="0" smtClean="0"/>
              <a:t>Janet McLaughlin </a:t>
            </a:r>
            <a:r>
              <a:rPr lang="en-US" sz="1400" dirty="0" smtClean="0"/>
              <a:t>(west)</a:t>
            </a:r>
          </a:p>
          <a:p>
            <a:pPr algn="l"/>
            <a:r>
              <a:rPr lang="en-US" dirty="0" smtClean="0"/>
              <a:t>And linda Ross </a:t>
            </a:r>
            <a:r>
              <a:rPr lang="en-US" sz="1400" dirty="0" smtClean="0"/>
              <a:t>(East)</a:t>
            </a:r>
            <a:endParaRPr lang="en-US" sz="1400" dirty="0"/>
          </a:p>
        </p:txBody>
      </p:sp>
      <p:pic>
        <p:nvPicPr>
          <p:cNvPr id="4" name="Picture 2" descr="C:\Users\U08029\AppData\Local\Microsoft\Windows\Temporary Internet Files\Content.Outlook\YOU2XQ80\Spring Training 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793068"/>
            <a:ext cx="3251200" cy="218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40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-519545"/>
            <a:ext cx="9509760" cy="1340427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Title IV Aid Disbursed –vs-Aid That Could Have Been </a:t>
            </a:r>
            <a:r>
              <a:rPr lang="en-US" sz="2400" b="1" dirty="0"/>
              <a:t>D</a:t>
            </a:r>
            <a:r>
              <a:rPr lang="en-US" sz="2400" b="1" dirty="0" smtClean="0"/>
              <a:t>isbursed</a:t>
            </a:r>
            <a:endParaRPr lang="en-US" sz="2400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2524990"/>
            <a:ext cx="9509125" cy="369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08029\AppData\Local\Microsoft\Windows\Temporary Internet Files\Content.IE5\PIIQ5VKL\Wizard-of-Oz-Caps-the-wizard-of-oz-2028976-720-536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709" y="1059874"/>
            <a:ext cx="3044536" cy="147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7867" y="438912"/>
            <a:ext cx="9719733" cy="1088136"/>
          </a:xfrm>
        </p:spPr>
        <p:txBody>
          <a:bodyPr>
            <a:normAutofit/>
          </a:bodyPr>
          <a:lstStyle/>
          <a:p>
            <a:pPr algn="ctr"/>
            <a:r>
              <a:rPr lang="en-US" sz="3600" u="sng" dirty="0" smtClean="0"/>
              <a:t>       </a:t>
            </a:r>
            <a:r>
              <a:rPr lang="en-US" sz="3600" b="1" u="sng" dirty="0" smtClean="0"/>
              <a:t>Understanding the</a:t>
            </a:r>
            <a:br>
              <a:rPr lang="en-US" sz="3600" b="1" u="sng" dirty="0" smtClean="0"/>
            </a:br>
            <a:r>
              <a:rPr lang="en-US" sz="3600" b="1" u="sng" dirty="0"/>
              <a:t> </a:t>
            </a:r>
            <a:r>
              <a:rPr lang="en-US" sz="3600" b="1" u="sng" dirty="0" smtClean="0"/>
              <a:t>      Title IV Funds Return Form</a:t>
            </a:r>
            <a:endParaRPr lang="en-US" sz="3600" b="1" u="sng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0" y="1579418"/>
            <a:ext cx="4842933" cy="4446478"/>
          </a:xfrm>
        </p:spPr>
        <p:txBody>
          <a:bodyPr/>
          <a:lstStyle/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r>
              <a:rPr lang="en-US" dirty="0" smtClean="0"/>
              <a:t>1. Student’s Title IV Aid Information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        Amount Disbursed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        Could Have been Disbursed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2.Percentage of Title IV Aid Earned.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3. Amount of Title IV Aid Earned by the student.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4. Title IV Aid to be disbursed or Returned.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5. Amount </a:t>
            </a:r>
            <a:r>
              <a:rPr lang="en-US" dirty="0"/>
              <a:t>of Unearned Title IV Aid </a:t>
            </a:r>
            <a:r>
              <a:rPr lang="en-US" dirty="0" smtClean="0"/>
              <a:t>Due from the School.</a:t>
            </a:r>
            <a:endParaRPr lang="en-US" dirty="0"/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826000" y="1744132"/>
            <a:ext cx="4792133" cy="4281763"/>
          </a:xfrm>
        </p:spPr>
        <p:txBody>
          <a:bodyPr/>
          <a:lstStyle/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r>
              <a:rPr lang="en-US" dirty="0" smtClean="0"/>
              <a:t>6. Return of Finds by School </a:t>
            </a:r>
          </a:p>
          <a:p>
            <a:pPr marL="45720" indent="0">
              <a:buNone/>
            </a:pPr>
            <a:r>
              <a:rPr lang="en-US" dirty="0" smtClean="0"/>
              <a:t> 7. Initial Amount of Unearned Title IV Aid Due From the Student.</a:t>
            </a:r>
          </a:p>
          <a:p>
            <a:pPr marL="45720" indent="0">
              <a:buNone/>
            </a:pPr>
            <a:r>
              <a:rPr lang="en-US" dirty="0" smtClean="0"/>
              <a:t>8.  Repayment of the Student’s Loans</a:t>
            </a:r>
          </a:p>
          <a:p>
            <a:pPr marL="45720" indent="0">
              <a:buNone/>
            </a:pPr>
            <a:r>
              <a:rPr lang="en-US" dirty="0" smtClean="0"/>
              <a:t>9. Grant Funds to be Returned</a:t>
            </a:r>
          </a:p>
          <a:p>
            <a:pPr marL="45720" indent="0">
              <a:buNone/>
            </a:pPr>
            <a:r>
              <a:rPr lang="en-US" dirty="0" smtClean="0"/>
              <a:t>10.  Return of Grant Funds by the Student</a:t>
            </a:r>
            <a:endParaRPr lang="en-US" dirty="0"/>
          </a:p>
          <a:p>
            <a:pPr marL="388620" indent="-342900">
              <a:buAutoNum type="arabicPeriod" startAt="5"/>
            </a:pPr>
            <a:endParaRPr lang="en-US" dirty="0" smtClean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99" y="1485901"/>
            <a:ext cx="2345315" cy="351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4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228600"/>
            <a:ext cx="9509760" cy="1091045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Worksheet – Step by Step </a:t>
            </a:r>
            <a:endParaRPr lang="en-US" sz="4000" b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505816"/>
            <a:ext cx="6748318" cy="207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253" y="3734815"/>
            <a:ext cx="6342494" cy="230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764" y="789355"/>
            <a:ext cx="2057400" cy="272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591" y="4010890"/>
            <a:ext cx="2848527" cy="153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99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-1"/>
            <a:ext cx="9509760" cy="862445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Account for the Federal Aid – Step 1</a:t>
            </a:r>
            <a:endParaRPr lang="en-US" sz="4000" b="1" u="sng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25" y="1480703"/>
            <a:ext cx="729917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827" y="2207542"/>
            <a:ext cx="1662545" cy="254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06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u="sng" dirty="0" smtClean="0"/>
              <a:t>Clock hour –Step 2 - Credit hours/Clock hours </a:t>
            </a:r>
            <a:r>
              <a:rPr lang="en-US" sz="2800" b="1" u="sng" dirty="0" smtClean="0"/>
              <a:t>(credit / clock) side by side</a:t>
            </a:r>
            <a:endParaRPr lang="en-US" sz="2800" b="1" u="sng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5" y="1610880"/>
            <a:ext cx="3653144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000" y="1631373"/>
            <a:ext cx="4392901" cy="428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260" y="2312473"/>
            <a:ext cx="2172132" cy="325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84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u="sng" dirty="0" smtClean="0"/>
              <a:t>Step Three – amount earned by the student </a:t>
            </a:r>
            <a:endParaRPr lang="en-US" sz="4000" b="1" u="sng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96" y="1603378"/>
            <a:ext cx="4958140" cy="201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336" y="1524039"/>
            <a:ext cx="3366655" cy="444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0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/>
              <a:t>Step Four -  – Credit hour / Clock hour </a:t>
            </a:r>
            <a:endParaRPr lang="en-US" sz="4000" b="1" u="sng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944" y="1621270"/>
            <a:ext cx="3659656" cy="447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02" y="1797626"/>
            <a:ext cx="4061835" cy="397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2254828"/>
            <a:ext cx="2764414" cy="313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0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/>
              <a:t>Almost done!!!</a:t>
            </a:r>
            <a:endParaRPr lang="en-US" sz="4000" b="1" u="sng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673" y="1638991"/>
            <a:ext cx="3678381" cy="445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17" y="1658387"/>
            <a:ext cx="360751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91" y="2732808"/>
            <a:ext cx="2133600" cy="283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u="sng" dirty="0" smtClean="0"/>
              <a:t>Student </a:t>
            </a:r>
            <a:endParaRPr lang="en-US" sz="4000" b="1" u="sng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791" y="1341728"/>
            <a:ext cx="3719945" cy="45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954" y="1617396"/>
            <a:ext cx="3977874" cy="221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54" y="4697991"/>
            <a:ext cx="3862446" cy="128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124692"/>
            <a:ext cx="9509760" cy="872836"/>
          </a:xfrm>
        </p:spPr>
        <p:txBody>
          <a:bodyPr>
            <a:normAutofit/>
          </a:bodyPr>
          <a:lstStyle/>
          <a:p>
            <a:r>
              <a:rPr lang="en-US" sz="4000" b="1" u="sng" dirty="0" smtClean="0"/>
              <a:t>Grant Funds…</a:t>
            </a:r>
            <a:endParaRPr lang="en-US" sz="4000" b="1" u="sng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113" y="1610880"/>
            <a:ext cx="3361970" cy="417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472" y="1693718"/>
            <a:ext cx="3275733" cy="458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54" y="1911928"/>
            <a:ext cx="2608119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7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5825067" y="0"/>
            <a:ext cx="5554134" cy="4301067"/>
          </a:xfrm>
          <a:prstGeom prst="wedgeEllipseCallout">
            <a:avLst>
              <a:gd name="adj1" fmla="val -62601"/>
              <a:gd name="adj2" fmla="val 21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9" y="3894666"/>
            <a:ext cx="5723467" cy="2421467"/>
          </a:xfrm>
        </p:spPr>
        <p:txBody>
          <a:bodyPr>
            <a:normAutofit/>
          </a:bodyPr>
          <a:lstStyle/>
          <a:p>
            <a:pPr algn="ctr"/>
            <a:r>
              <a:rPr lang="en-US" sz="10000" b="1" dirty="0" smtClean="0"/>
              <a:t>R2T4</a:t>
            </a:r>
            <a:endParaRPr lang="en-US" sz="10000" b="1" dirty="0"/>
          </a:p>
        </p:txBody>
      </p:sp>
      <p:pic>
        <p:nvPicPr>
          <p:cNvPr id="4" name="Content Placeholder 3" descr="Image result for pictures of wizard of oz">
            <a:hlinkClick r:id="rId2"/>
          </p:cNvPr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668" y="1828800"/>
            <a:ext cx="4504265" cy="44873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011334" y="592668"/>
            <a:ext cx="5960534" cy="30988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 smtClean="0"/>
              <a:t>       Modules and Leaves,   </a:t>
            </a:r>
          </a:p>
          <a:p>
            <a:pPr marL="4572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       and   </a:t>
            </a:r>
          </a:p>
          <a:p>
            <a:pPr marL="45720" indent="0">
              <a:buNone/>
            </a:pPr>
            <a:r>
              <a:rPr lang="en-US" sz="2800" dirty="0" smtClean="0"/>
              <a:t>    Clock (Credit) Hours…</a:t>
            </a:r>
            <a:r>
              <a:rPr lang="en-US" sz="4000" b="1" dirty="0" smtClean="0"/>
              <a:t>OH</a:t>
            </a:r>
            <a:r>
              <a:rPr lang="en-US" sz="2800" dirty="0" smtClean="0"/>
              <a:t> </a:t>
            </a:r>
          </a:p>
          <a:p>
            <a:pPr marL="45720" indent="0">
              <a:buNone/>
            </a:pPr>
            <a:r>
              <a:rPr lang="en-US" sz="4000" dirty="0"/>
              <a:t> </a:t>
            </a:r>
            <a:r>
              <a:rPr lang="en-US" sz="4000" dirty="0" smtClean="0"/>
              <a:t>                  </a:t>
            </a:r>
            <a:r>
              <a:rPr lang="en-US" sz="4000" b="1" dirty="0" smtClean="0"/>
              <a:t>MY!!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32632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Top Finding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Late R2T4</a:t>
            </a:r>
          </a:p>
          <a:p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Incorrect Numbers</a:t>
            </a:r>
          </a:p>
          <a:p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Late Disbursements</a:t>
            </a:r>
          </a:p>
          <a:p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Grant Overpayment</a:t>
            </a:r>
          </a:p>
          <a:p>
            <a:pPr marL="285750" indent="-285750"/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Withdrawal Date</a:t>
            </a:r>
          </a:p>
          <a:p>
            <a:pPr marL="285750" indent="-285750"/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Math Errors</a:t>
            </a:r>
          </a:p>
          <a:p>
            <a:pPr marL="285750" indent="-285750"/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Policy and Procedures</a:t>
            </a:r>
          </a:p>
          <a:p>
            <a:pPr marL="285750" indent="-285750"/>
            <a:r>
              <a:rPr lang="en-US" b="1" dirty="0">
                <a:solidFill>
                  <a:schemeClr val="tx1">
                    <a:lumMod val="75000"/>
                  </a:schemeClr>
                </a:solidFill>
              </a:rPr>
              <a:t>Unofficial withdraw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90" y="1485900"/>
            <a:ext cx="3153435" cy="431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4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Don’t get trapped by the “oddities”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673352"/>
            <a:ext cx="7324898" cy="4343400"/>
          </a:xfrm>
        </p:spPr>
        <p:txBody>
          <a:bodyPr/>
          <a:lstStyle/>
          <a:p>
            <a:r>
              <a:rPr lang="en-US" dirty="0" smtClean="0"/>
              <a:t>These are examples of things that can and do happen:</a:t>
            </a:r>
          </a:p>
          <a:p>
            <a:r>
              <a:rPr lang="en-US" dirty="0" smtClean="0"/>
              <a:t>1) Snow days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dirty="0" smtClean="0"/>
              <a:t> </a:t>
            </a:r>
          </a:p>
          <a:p>
            <a:r>
              <a:rPr lang="en-US" dirty="0" smtClean="0"/>
              <a:t>2) Exceptions by the academic advisors</a:t>
            </a:r>
          </a:p>
          <a:p>
            <a:r>
              <a:rPr lang="en-US" dirty="0" smtClean="0"/>
              <a:t>3) The Programmer/Consultants who incorrectly program your calendar.</a:t>
            </a:r>
          </a:p>
          <a:p>
            <a:r>
              <a:rPr lang="en-US" dirty="0" smtClean="0"/>
              <a:t>4) Make sure you have Return to Title IV Funds Policies and Procedures on record! </a:t>
            </a:r>
          </a:p>
          <a:p>
            <a:r>
              <a:rPr lang="en-US" dirty="0" smtClean="0"/>
              <a:t>5) Make certain you have ALL of you consumer information accessible to your students. (withdrawal policy, refund policy, requirements, etc.)</a:t>
            </a:r>
          </a:p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444" y="2429710"/>
            <a:ext cx="2750705" cy="377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72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2192000" cy="704503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 smtClean="0"/>
              <a:t>Questions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????????</a:t>
            </a:r>
            <a:endParaRPr lang="en-US" sz="5400" dirty="0"/>
          </a:p>
        </p:txBody>
      </p:sp>
      <p:pic>
        <p:nvPicPr>
          <p:cNvPr id="12293" name="Picture 5" title="Financial Ai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t="1297" r="2035" b="3887"/>
          <a:stretch/>
        </p:blipFill>
        <p:spPr bwMode="auto">
          <a:xfrm>
            <a:off x="2701637" y="1704975"/>
            <a:ext cx="6567054" cy="380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78281" y="3813463"/>
            <a:ext cx="3013364" cy="9559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FINANCIAL AID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7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986" y="440268"/>
            <a:ext cx="9509760" cy="386079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 </a:t>
            </a:r>
            <a:r>
              <a:rPr lang="en-US" sz="2400" dirty="0" smtClean="0"/>
              <a:t>                    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</a:t>
            </a:r>
            <a:br>
              <a:rPr lang="en-US" sz="2000" dirty="0" smtClean="0"/>
            </a:br>
            <a:r>
              <a:rPr lang="en-US" sz="2000" dirty="0" smtClean="0"/>
              <a:t>                                            </a:t>
            </a:r>
            <a:r>
              <a:rPr lang="en-US" sz="2200" b="1" dirty="0" smtClean="0"/>
              <a:t>By </a:t>
            </a:r>
            <a:r>
              <a:rPr lang="en-US" sz="2200" b="1" dirty="0"/>
              <a:t>Linda Ross and </a:t>
            </a:r>
            <a:br>
              <a:rPr lang="en-US" sz="2200" b="1" dirty="0"/>
            </a:br>
            <a:r>
              <a:rPr lang="en-US" sz="2200" b="1" dirty="0"/>
              <a:t>                                  </a:t>
            </a:r>
            <a:r>
              <a:rPr lang="en-US" sz="2200" b="1" dirty="0" smtClean="0"/>
              <a:t>                        Janet </a:t>
            </a:r>
            <a:r>
              <a:rPr lang="en-US" sz="2200" b="1" dirty="0"/>
              <a:t>McLaughlin</a:t>
            </a:r>
            <a:br>
              <a:rPr lang="en-US" sz="2200" b="1" dirty="0"/>
            </a:br>
            <a:r>
              <a:rPr lang="en-US" sz="2000" b="1" dirty="0" smtClean="0"/>
              <a:t>   </a:t>
            </a:r>
            <a:br>
              <a:rPr lang="en-US" sz="2000" b="1" dirty="0" smtClean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>                                    </a:t>
            </a:r>
            <a:r>
              <a:rPr lang="en-US" sz="1800" b="1" dirty="0" smtClean="0"/>
              <a:t>(Reading Hospital School of Health Sciences </a:t>
            </a:r>
            <a:br>
              <a:rPr lang="en-US" sz="1800" b="1" dirty="0" smtClean="0"/>
            </a:br>
            <a:r>
              <a:rPr lang="en-US" sz="1800" b="1" dirty="0" smtClean="0"/>
              <a:t>                                                                             and University of Pittsburgh </a:t>
            </a:r>
            <a:r>
              <a:rPr lang="en-US" sz="1800" dirty="0" smtClean="0"/>
              <a:t>)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4400" b="1" u="sng" dirty="0" smtClean="0"/>
              <a:t>References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4187" y="3945467"/>
            <a:ext cx="9509760" cy="2041466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               - USA Funds University</a:t>
            </a:r>
          </a:p>
          <a:p>
            <a:r>
              <a:rPr lang="en-US" dirty="0" smtClean="0"/>
              <a:t>Federal Student Aid Handbook</a:t>
            </a:r>
          </a:p>
          <a:p>
            <a:r>
              <a:rPr lang="en-US" dirty="0" smtClean="0"/>
              <a:t>NASFAA –National Association of Student Financial aid Administrators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8" y="4148079"/>
            <a:ext cx="812799" cy="71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U08029\AppData\Local\Microsoft\Windows\Temporary Internet Files\Content.Outlook\YOU2XQ80\Spring Training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91" y="363683"/>
            <a:ext cx="3172692" cy="180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11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/>
              <a:t>Understanding the Basics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Principles</a:t>
            </a:r>
          </a:p>
          <a:p>
            <a:endParaRPr lang="en-US" sz="3200" dirty="0" smtClean="0"/>
          </a:p>
          <a:p>
            <a:r>
              <a:rPr lang="en-US" sz="3200" dirty="0" smtClean="0"/>
              <a:t>Terminology</a:t>
            </a:r>
          </a:p>
          <a:p>
            <a:endParaRPr lang="en-US" sz="3200" dirty="0" smtClean="0"/>
          </a:p>
          <a:p>
            <a:r>
              <a:rPr lang="en-US" sz="3200" dirty="0" smtClean="0"/>
              <a:t>Top Finding</a:t>
            </a:r>
          </a:p>
          <a:p>
            <a:pPr marL="45720" indent="0">
              <a:buNone/>
            </a:pPr>
            <a:r>
              <a:rPr lang="en-US" sz="3200" dirty="0" smtClean="0"/>
              <a:t>  Errors</a:t>
            </a:r>
            <a:endParaRPr lang="en-US" sz="3200" dirty="0"/>
          </a:p>
        </p:txBody>
      </p:sp>
      <p:pic>
        <p:nvPicPr>
          <p:cNvPr id="1026" name="Picture 2" descr="https://reneelouise21.files.wordpress.com/2014/08/wizard-of-oz-screencaps-the-wizard-of-oz-1737490-720-53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1524000"/>
            <a:ext cx="6858000" cy="469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8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       </a:t>
            </a:r>
            <a:r>
              <a:rPr lang="en-US" sz="4000" b="1" dirty="0" smtClean="0"/>
              <a:t>Principles </a:t>
            </a:r>
            <a:endParaRPr lang="en-US" sz="4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6400" y="1673352"/>
            <a:ext cx="4927600" cy="4343400"/>
          </a:xfrm>
        </p:spPr>
        <p:txBody>
          <a:bodyPr>
            <a:normAutofit/>
          </a:bodyPr>
          <a:lstStyle/>
          <a:p>
            <a:r>
              <a:rPr lang="en-US" sz="3200" dirty="0"/>
              <a:t>Complete the </a:t>
            </a:r>
            <a:r>
              <a:rPr lang="en-US" sz="3200" dirty="0" smtClean="0"/>
              <a:t>Entire Period</a:t>
            </a:r>
            <a:endParaRPr lang="en-US" sz="3200" dirty="0"/>
          </a:p>
          <a:p>
            <a:r>
              <a:rPr lang="en-US" sz="3200" dirty="0"/>
              <a:t>Attendance</a:t>
            </a:r>
          </a:p>
          <a:p>
            <a:r>
              <a:rPr lang="en-US" sz="3200" dirty="0" smtClean="0"/>
              <a:t>Calculation</a:t>
            </a:r>
            <a:endParaRPr lang="en-US" sz="3200" dirty="0"/>
          </a:p>
          <a:p>
            <a:r>
              <a:rPr lang="en-US" sz="3200" dirty="0"/>
              <a:t>Withdrawals</a:t>
            </a:r>
          </a:p>
          <a:p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7" y="1704457"/>
            <a:ext cx="5875866" cy="380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77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Terminology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2067790"/>
            <a:ext cx="4020589" cy="37095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Return of Title IV   </a:t>
            </a:r>
          </a:p>
          <a:p>
            <a:pPr marL="4572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Funds</a:t>
            </a:r>
          </a:p>
          <a:p>
            <a:r>
              <a:rPr lang="en-US" sz="3200" dirty="0" smtClean="0"/>
              <a:t>Post-Withdrawal Disbursement</a:t>
            </a:r>
          </a:p>
          <a:p>
            <a:r>
              <a:rPr lang="en-US" sz="3200" dirty="0" smtClean="0"/>
              <a:t>Unearned Funds</a:t>
            </a:r>
          </a:p>
          <a:p>
            <a:r>
              <a:rPr lang="en-US" sz="3200" dirty="0" smtClean="0"/>
              <a:t>Title IV Recipient</a:t>
            </a:r>
            <a:endParaRPr lang="en-US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26" y="2103401"/>
            <a:ext cx="4925291" cy="402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32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931" y="414848"/>
            <a:ext cx="9509760" cy="1088136"/>
          </a:xfrm>
        </p:spPr>
        <p:txBody>
          <a:bodyPr/>
          <a:lstStyle/>
          <a:p>
            <a:r>
              <a:rPr lang="en-US" sz="3600" dirty="0"/>
              <a:t/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406400"/>
            <a:ext cx="9509760" cy="5610352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n-US" sz="3800" dirty="0" smtClean="0"/>
              <a:t>* </a:t>
            </a:r>
            <a:r>
              <a:rPr lang="en-US" sz="3500" dirty="0"/>
              <a:t>Semesters              </a:t>
            </a:r>
            <a:r>
              <a:rPr lang="en-US" sz="3500" dirty="0" smtClean="0"/>
              <a:t>* </a:t>
            </a:r>
            <a:r>
              <a:rPr lang="en-US" sz="3500" dirty="0"/>
              <a:t>Payment period   </a:t>
            </a:r>
          </a:p>
          <a:p>
            <a:pPr marL="45720" indent="0">
              <a:buNone/>
            </a:pPr>
            <a:r>
              <a:rPr lang="en-US" sz="3500" dirty="0"/>
              <a:t>* Trimesters               </a:t>
            </a:r>
            <a:r>
              <a:rPr lang="en-US" sz="3500" dirty="0" smtClean="0"/>
              <a:t>* </a:t>
            </a:r>
            <a:r>
              <a:rPr lang="en-US" sz="3500" dirty="0"/>
              <a:t>Period of Enrollment </a:t>
            </a:r>
          </a:p>
          <a:p>
            <a:pPr marL="45720" indent="0">
              <a:buNone/>
            </a:pPr>
            <a:r>
              <a:rPr lang="en-US" sz="3500" dirty="0"/>
              <a:t>* Quarters  </a:t>
            </a:r>
            <a:r>
              <a:rPr lang="en-US" sz="3500" dirty="0" smtClean="0"/>
              <a:t>               </a:t>
            </a:r>
            <a:r>
              <a:rPr lang="en-US" sz="3500" dirty="0"/>
              <a:t>* </a:t>
            </a:r>
            <a:r>
              <a:rPr lang="en-US" sz="3500" dirty="0" smtClean="0"/>
              <a:t>Non-term</a:t>
            </a:r>
            <a:endParaRPr lang="en-US" sz="3500" dirty="0"/>
          </a:p>
          <a:p>
            <a:pPr marL="45720" indent="0">
              <a:buNone/>
            </a:pPr>
            <a:r>
              <a:rPr lang="en-US" sz="3500" dirty="0"/>
              <a:t>* Modules </a:t>
            </a:r>
            <a:r>
              <a:rPr lang="en-US" sz="3500" dirty="0" smtClean="0"/>
              <a:t>                * Non-Standard term </a:t>
            </a:r>
            <a:r>
              <a:rPr lang="en-US" sz="3500" dirty="0"/>
              <a:t> </a:t>
            </a:r>
            <a:r>
              <a:rPr lang="en-US" sz="3500" dirty="0" smtClean="0"/>
              <a:t>        </a:t>
            </a:r>
            <a:endParaRPr lang="en-US" sz="3500" dirty="0"/>
          </a:p>
          <a:p>
            <a:pPr marL="45720" indent="0">
              <a:buNone/>
            </a:pPr>
            <a:r>
              <a:rPr lang="en-US" sz="3500" dirty="0"/>
              <a:t>* Standard term</a:t>
            </a:r>
          </a:p>
          <a:p>
            <a:pPr marL="45720" indent="0">
              <a:buNone/>
            </a:pPr>
            <a:r>
              <a:rPr lang="en-US" sz="3500" dirty="0" smtClean="0"/>
              <a:t>* Clock-Hour                                                                                                 </a:t>
            </a:r>
          </a:p>
          <a:p>
            <a:pPr>
              <a:buFont typeface="Arial" charset="0"/>
              <a:buChar char="•"/>
            </a:pPr>
            <a:r>
              <a:rPr lang="en-US" sz="3500" dirty="0" smtClean="0"/>
              <a:t>Credit-Hour</a:t>
            </a:r>
            <a:r>
              <a:rPr lang="en-US" sz="4800" b="1" dirty="0"/>
              <a:t/>
            </a:r>
            <a:br>
              <a:rPr lang="en-US" sz="4800" b="1" dirty="0"/>
            </a:br>
            <a:endParaRPr lang="en-US" sz="4800" b="1" dirty="0" smtClean="0"/>
          </a:p>
          <a:p>
            <a:pPr>
              <a:buFont typeface="Arial" charset="0"/>
              <a:buChar char="•"/>
            </a:pPr>
            <a:r>
              <a:rPr lang="en-US" sz="4800" b="1" dirty="0" smtClean="0"/>
              <a:t> </a:t>
            </a:r>
            <a:r>
              <a:rPr lang="en-US" sz="4300" b="1" dirty="0" smtClean="0"/>
              <a:t>Terminology</a:t>
            </a:r>
            <a:r>
              <a:rPr lang="en-US" sz="4800" b="1" dirty="0" smtClean="0"/>
              <a:t>     </a:t>
            </a:r>
            <a:endParaRPr lang="en-US" sz="4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67" y="3623733"/>
            <a:ext cx="5746750" cy="298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61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Return to Title IV requirements apply to a Title IV grant or loan recipient who does not complete the term.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2015836"/>
            <a:ext cx="9509760" cy="4000916"/>
          </a:xfrm>
        </p:spPr>
        <p:txBody>
          <a:bodyPr/>
          <a:lstStyle/>
          <a:p>
            <a:r>
              <a:rPr lang="en-US" b="1" dirty="0" smtClean="0"/>
              <a:t>Title IV aid programs subject to the R2T4 funds calculation include:</a:t>
            </a:r>
          </a:p>
          <a:p>
            <a:r>
              <a:rPr lang="en-US" dirty="0" smtClean="0"/>
              <a:t>Federal Pell Grant</a:t>
            </a:r>
          </a:p>
          <a:p>
            <a:r>
              <a:rPr lang="en-US" dirty="0" smtClean="0"/>
              <a:t>Iraq &amp; Afghanistan Service Grant (ISAG)</a:t>
            </a:r>
          </a:p>
          <a:p>
            <a:r>
              <a:rPr lang="en-US" dirty="0" smtClean="0"/>
              <a:t>Teach Grant </a:t>
            </a:r>
          </a:p>
          <a:p>
            <a:r>
              <a:rPr lang="en-US" dirty="0" smtClean="0"/>
              <a:t>Federal SEOG</a:t>
            </a:r>
          </a:p>
          <a:p>
            <a:r>
              <a:rPr lang="en-US" dirty="0" smtClean="0"/>
              <a:t>Federal Perkins</a:t>
            </a:r>
          </a:p>
          <a:p>
            <a:r>
              <a:rPr lang="en-US" dirty="0" smtClean="0"/>
              <a:t>Federal Direct Student Loans</a:t>
            </a:r>
          </a:p>
          <a:p>
            <a:r>
              <a:rPr lang="en-US" dirty="0" smtClean="0"/>
              <a:t>Federal work-study funds earned are </a:t>
            </a:r>
            <a:r>
              <a:rPr lang="en-US" b="1" u="sng" dirty="0" smtClean="0"/>
              <a:t>not</a:t>
            </a:r>
            <a:r>
              <a:rPr lang="en-US" dirty="0" smtClean="0"/>
              <a:t> counted</a:t>
            </a:r>
          </a:p>
          <a:p>
            <a:endParaRPr lang="en-US" dirty="0" smtClean="0"/>
          </a:p>
          <a:p>
            <a:endParaRPr lang="en-US" dirty="0" smtClean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894" y="2683885"/>
            <a:ext cx="2819400" cy="272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48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74373" y="93517"/>
            <a:ext cx="5631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/>
              <a:t>Formula Descriptions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1236517" y="1153391"/>
            <a:ext cx="887383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sz="1600" u="sng" dirty="0"/>
              <a:t>Days attended 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* *  Credit – hour program    </a:t>
            </a:r>
            <a:r>
              <a:rPr lang="en-US" sz="1600" dirty="0"/>
              <a:t>Days in period</a:t>
            </a:r>
          </a:p>
          <a:p>
            <a:pPr marL="45720"/>
            <a:r>
              <a:rPr lang="en-US" dirty="0"/>
              <a:t>                                                                       </a:t>
            </a:r>
            <a:r>
              <a:rPr lang="en-US" sz="1600" dirty="0"/>
              <a:t>=Percentage completed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/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  *  Clock– hour program   </a:t>
            </a:r>
            <a:r>
              <a:rPr lang="en-US" sz="1600" u="sng" dirty="0"/>
              <a:t>Scheduled hours at </a:t>
            </a:r>
            <a:r>
              <a:rPr lang="en-US" u="sng" dirty="0"/>
              <a:t>withdrawal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/>
              <a:t>                                                            Hours in period       </a:t>
            </a:r>
          </a:p>
          <a:p>
            <a:pPr marL="45720"/>
            <a:r>
              <a:rPr lang="en-US" dirty="0"/>
              <a:t>                                                                        </a:t>
            </a:r>
            <a:r>
              <a:rPr lang="en-US" sz="1600" dirty="0"/>
              <a:t>=Percentage completed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                                                                                                                  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464" y="3430938"/>
            <a:ext cx="4291445" cy="288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5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u="sng" dirty="0" smtClean="0"/>
              <a:t>Modules</a:t>
            </a:r>
            <a:r>
              <a:rPr lang="en-US" sz="4000" b="1" dirty="0" smtClean="0"/>
              <a:t>  </a:t>
            </a:r>
            <a:r>
              <a:rPr lang="en-US" sz="4000" dirty="0" smtClean="0"/>
              <a:t>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en-US" b="1" dirty="0" smtClean="0"/>
              <a:t>How </a:t>
            </a:r>
            <a:r>
              <a:rPr lang="en-US" b="1" dirty="0"/>
              <a:t>to determine whether a student withdrew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 smtClean="0"/>
              <a:t>Ask the following questions: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 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 1.) </a:t>
            </a:r>
            <a:r>
              <a:rPr lang="en-US" dirty="0"/>
              <a:t>After beginning attendance in the payment period or period of enrollment, did the student cease </a:t>
            </a:r>
            <a:r>
              <a:rPr lang="en-US" dirty="0" smtClean="0"/>
              <a:t>to </a:t>
            </a:r>
            <a:r>
              <a:rPr lang="en-US" dirty="0"/>
              <a:t>attend or fail to begin attendance in a course he or she was scheduled to attend?</a:t>
            </a:r>
            <a:r>
              <a:rPr lang="en-US" dirty="0" smtClean="0"/>
              <a:t>  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  2.) When </a:t>
            </a:r>
            <a:r>
              <a:rPr lang="en-US" dirty="0"/>
              <a:t>the student ceased to attend or failed to begin attendance in a course he or she was scheduled</a:t>
            </a:r>
            <a:r>
              <a:rPr lang="en-US" dirty="0" smtClean="0"/>
              <a:t> </a:t>
            </a:r>
            <a:r>
              <a:rPr lang="en-US" dirty="0"/>
              <a:t>to attend, was the student still attending any other courses</a:t>
            </a:r>
            <a:r>
              <a:rPr lang="en-US" dirty="0" smtClean="0"/>
              <a:t>?</a:t>
            </a:r>
          </a:p>
          <a:p>
            <a:pPr marL="45720" indent="0">
              <a:buNone/>
            </a:pPr>
            <a:r>
              <a:rPr lang="en-US" dirty="0"/>
              <a:t> </a:t>
            </a:r>
            <a:r>
              <a:rPr lang="en-US" dirty="0" smtClean="0"/>
              <a:t> 3.) </a:t>
            </a:r>
            <a:r>
              <a:rPr lang="en-US" dirty="0"/>
              <a:t>Did the student confirm attendance in a course in a module beginning later in the period (for </a:t>
            </a:r>
            <a:r>
              <a:rPr lang="en-US" dirty="0" smtClean="0"/>
              <a:t>non-term and </a:t>
            </a:r>
            <a:r>
              <a:rPr lang="en-US" dirty="0"/>
              <a:t>nonstandard-term programs, this must be no later than 45 calendar days after the end of </a:t>
            </a:r>
            <a:r>
              <a:rPr lang="en-US" dirty="0" smtClean="0"/>
              <a:t>the </a:t>
            </a:r>
            <a:r>
              <a:rPr lang="en-US" dirty="0"/>
              <a:t>module the student ceased attending)?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771" y="186267"/>
            <a:ext cx="257862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7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eer Green 16x9">
  <a:themeElements>
    <a:clrScheme name="Sheer Green">
      <a:dk1>
        <a:srgbClr val="624D38"/>
      </a:dk1>
      <a:lt1>
        <a:srgbClr val="FFFFFF"/>
      </a:lt1>
      <a:dk2>
        <a:srgbClr val="404040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C5747AC-80AD-4ABE-94D9-19832B174F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626</Words>
  <Application>Microsoft Office PowerPoint</Application>
  <PresentationFormat>Custom</PresentationFormat>
  <Paragraphs>119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Sheer Green 16x9</vt:lpstr>
      <vt:lpstr>Return of Title IV </vt:lpstr>
      <vt:lpstr>R2T4</vt:lpstr>
      <vt:lpstr>Understanding the Basics </vt:lpstr>
      <vt:lpstr>       Principles </vt:lpstr>
      <vt:lpstr>Terminology</vt:lpstr>
      <vt:lpstr> </vt:lpstr>
      <vt:lpstr>Return to Title IV requirements apply to a Title IV grant or loan recipient who does not complete the term. </vt:lpstr>
      <vt:lpstr>PowerPoint Presentation</vt:lpstr>
      <vt:lpstr>Modules    </vt:lpstr>
      <vt:lpstr>Title IV Aid Disbursed –vs-Aid That Could Have Been Disbursed</vt:lpstr>
      <vt:lpstr>       Understanding the        Title IV Funds Return Form</vt:lpstr>
      <vt:lpstr>Worksheet – Step by Step </vt:lpstr>
      <vt:lpstr>Account for the Federal Aid – Step 1</vt:lpstr>
      <vt:lpstr>Clock hour –Step 2 - Credit hours/Clock hours (credit / clock) side by side</vt:lpstr>
      <vt:lpstr>Step Three – amount earned by the student </vt:lpstr>
      <vt:lpstr>Step Four -  – Credit hour / Clock hour </vt:lpstr>
      <vt:lpstr>Almost done!!!</vt:lpstr>
      <vt:lpstr>Student </vt:lpstr>
      <vt:lpstr>Grant Funds…</vt:lpstr>
      <vt:lpstr>Top Finding Errors</vt:lpstr>
      <vt:lpstr>Don’t get trapped by the “oddities”</vt:lpstr>
      <vt:lpstr>Questions ????????</vt:lpstr>
      <vt:lpstr>                                                                            By Linda Ross and                                                            Janet McLaughlin                                          (Reading Hospital School of Health Sciences                                                                               and University of Pittsburgh )   References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2015-01-22T15:23:36Z</dcterms:created>
  <dcterms:modified xsi:type="dcterms:W3CDTF">2015-03-09T22:50:27Z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TC029208979991</vt:lpwstr>
  </property>
</Properties>
</file>