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4"/>
  </p:notesMasterIdLst>
  <p:handoutMasterIdLst>
    <p:handoutMasterId r:id="rId15"/>
  </p:handoutMasterIdLst>
  <p:sldIdLst>
    <p:sldId id="272" r:id="rId3"/>
    <p:sldId id="265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54" autoAdjust="0"/>
    <p:restoredTop sz="78169" autoAdjust="0"/>
  </p:normalViewPr>
  <p:slideViewPr>
    <p:cSldViewPr snapToGrid="0">
      <p:cViewPr>
        <p:scale>
          <a:sx n="94" d="100"/>
          <a:sy n="94" d="100"/>
        </p:scale>
        <p:origin x="-522" y="-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192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3/24/2015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3/24/2015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96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285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3853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1973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4695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9703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4444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530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4780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322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>
          <a:gsLst>
            <a:gs pos="100000">
              <a:schemeClr val="accent1">
                <a:lumMod val="20000"/>
                <a:lumOff val="80000"/>
                <a:alpha val="86000"/>
              </a:schemeClr>
            </a:gs>
            <a:gs pos="42000">
              <a:schemeClr val="bg1">
                <a:alpha val="40000"/>
              </a:schemeClr>
            </a:gs>
            <a:gs pos="0">
              <a:schemeClr val="accent1">
                <a:lumMod val="20000"/>
                <a:lumOff val="80000"/>
                <a:alpha val="85000"/>
              </a:schemeClr>
            </a:gs>
            <a:gs pos="75000">
              <a:schemeClr val="bg1">
                <a:alpha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12188825" cy="713232"/>
            <a:chOff x="0" y="0"/>
            <a:chExt cx="12188825" cy="713232"/>
          </a:xfrm>
        </p:grpSpPr>
        <p:sp>
          <p:nvSpPr>
            <p:cNvPr id="7" name="Rectangle 6"/>
            <p:cNvSpPr/>
            <p:nvPr/>
          </p:nvSpPr>
          <p:spPr>
            <a:xfrm flipV="1">
              <a:off x="0" y="73152"/>
              <a:ext cx="12188825" cy="640080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0" y="0"/>
            <a:ext cx="713232" cy="6858000"/>
            <a:chOff x="0" y="0"/>
            <a:chExt cx="713232" cy="6858000"/>
          </a:xfrm>
        </p:grpSpPr>
        <p:sp>
          <p:nvSpPr>
            <p:cNvPr id="12" name="Rectangle 11"/>
            <p:cNvSpPr/>
            <p:nvPr/>
          </p:nvSpPr>
          <p:spPr>
            <a:xfrm flipH="1">
              <a:off x="73152" y="0"/>
              <a:ext cx="640080" cy="6858000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 flipH="1">
              <a:off x="0" y="0"/>
              <a:ext cx="202718" cy="6858000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1476762" y="0"/>
            <a:ext cx="746886" cy="6858000"/>
            <a:chOff x="11476762" y="0"/>
            <a:chExt cx="746886" cy="6858000"/>
          </a:xfrm>
        </p:grpSpPr>
        <p:sp>
          <p:nvSpPr>
            <p:cNvPr id="15" name="Rectangle 14"/>
            <p:cNvSpPr/>
            <p:nvPr/>
          </p:nvSpPr>
          <p:spPr>
            <a:xfrm flipH="1">
              <a:off x="11476762" y="0"/>
              <a:ext cx="640080" cy="6858000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 flipH="1">
              <a:off x="12020930" y="0"/>
              <a:ext cx="202718" cy="6858000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7" name="Group 16"/>
          <p:cNvGrpSpPr/>
          <p:nvPr/>
        </p:nvGrpSpPr>
        <p:grpSpPr>
          <a:xfrm flipV="1">
            <a:off x="0" y="6144768"/>
            <a:ext cx="12188825" cy="713232"/>
            <a:chOff x="0" y="0"/>
            <a:chExt cx="12188825" cy="713232"/>
          </a:xfrm>
        </p:grpSpPr>
        <p:sp>
          <p:nvSpPr>
            <p:cNvPr id="18" name="Rectangle 17"/>
            <p:cNvSpPr/>
            <p:nvPr/>
          </p:nvSpPr>
          <p:spPr>
            <a:xfrm flipV="1">
              <a:off x="0" y="73152"/>
              <a:ext cx="12188825" cy="640080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188720"/>
            <a:ext cx="9601200" cy="2514600"/>
          </a:xfrm>
        </p:spPr>
        <p:txBody>
          <a:bodyPr anchor="b">
            <a:no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749040"/>
            <a:ext cx="96012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400" cap="all" baseline="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3/24/2015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3/24/2015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3/24/2015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 flipV="1">
            <a:off x="0" y="6309360"/>
            <a:ext cx="12188825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6736" y="0"/>
            <a:ext cx="12188825" cy="548640"/>
            <a:chOff x="0" y="0"/>
            <a:chExt cx="12188825" cy="713232"/>
          </a:xfrm>
        </p:grpSpPr>
        <p:sp>
          <p:nvSpPr>
            <p:cNvPr id="12" name="Rectangle 11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3/24/2015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188720"/>
            <a:ext cx="9601200" cy="2514600"/>
          </a:xfrm>
        </p:spPr>
        <p:txBody>
          <a:bodyPr anchor="b">
            <a:normAutofit/>
          </a:bodyPr>
          <a:lstStyle>
            <a:lvl1pPr algn="ctr">
              <a:defRPr sz="5400" b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3749040"/>
            <a:ext cx="9601200" cy="914400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673352"/>
            <a:ext cx="4572000" cy="4343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673352"/>
            <a:ext cx="4572000" cy="4343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9FD0-C37A-4F50-8F3B-5FA0D9D0B42F}" type="datetimeFigureOut">
              <a:rPr lang="en-US"/>
              <a:t>3/24/2015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EF73-9DB8-4763-865F-2F88181A473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3056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600200"/>
            <a:ext cx="4572000" cy="758952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441448"/>
            <a:ext cx="4572000" cy="358444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600200"/>
            <a:ext cx="4572000" cy="758952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441448"/>
            <a:ext cx="4572000" cy="358444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3/24/2015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3/24/2015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3/24/2015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88825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160" y="1828800"/>
            <a:ext cx="365760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1005840"/>
            <a:ext cx="72237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160" y="4206240"/>
            <a:ext cx="3657600" cy="164592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3/24/2015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160" y="1828800"/>
            <a:ext cx="365760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640" y="548640"/>
            <a:ext cx="6675120" cy="5760720"/>
          </a:xfrm>
          <a:noFill/>
        </p:spPr>
        <p:txBody>
          <a:bodyPr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160" y="4206240"/>
            <a:ext cx="3657600" cy="164592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3/24/2015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7772400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1" name="Group 10"/>
          <p:cNvGrpSpPr/>
          <p:nvPr/>
        </p:nvGrpSpPr>
        <p:grpSpPr>
          <a:xfrm flipV="1">
            <a:off x="0" y="6309360"/>
            <a:ext cx="7772400" cy="548640"/>
            <a:chOff x="0" y="0"/>
            <a:chExt cx="12188825" cy="713232"/>
          </a:xfrm>
        </p:grpSpPr>
        <p:sp>
          <p:nvSpPr>
            <p:cNvPr id="12" name="Rectangle 11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4" name="Group 13"/>
          <p:cNvGrpSpPr/>
          <p:nvPr/>
        </p:nvGrpSpPr>
        <p:grpSpPr>
          <a:xfrm rot="5400000" flipV="1">
            <a:off x="-3154680" y="3154680"/>
            <a:ext cx="6858000" cy="548640"/>
            <a:chOff x="0" y="0"/>
            <a:chExt cx="12188825" cy="713232"/>
          </a:xfrm>
        </p:grpSpPr>
        <p:sp>
          <p:nvSpPr>
            <p:cNvPr id="15" name="Rectangle 14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7" name="Group 16"/>
          <p:cNvGrpSpPr/>
          <p:nvPr/>
        </p:nvGrpSpPr>
        <p:grpSpPr>
          <a:xfrm rot="16200000" flipH="1" flipV="1">
            <a:off x="4069079" y="3154681"/>
            <a:ext cx="6858000" cy="548640"/>
            <a:chOff x="0" y="0"/>
            <a:chExt cx="12188825" cy="713232"/>
          </a:xfrm>
        </p:grpSpPr>
        <p:sp>
          <p:nvSpPr>
            <p:cNvPr id="18" name="Rectangle 17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  <a:alpha val="56000"/>
              </a:schemeClr>
            </a:gs>
            <a:gs pos="79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auto">
          <a:xfrm flipV="1">
            <a:off x="0" y="6309360"/>
            <a:ext cx="12188825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 bwMode="auto"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 bwMode="auto"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438912"/>
            <a:ext cx="9509760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673352"/>
            <a:ext cx="95097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391656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9E583DDF-CA54-461A-A486-592D2374C532}" type="datetimeFigureOut">
              <a:rPr lang="en-US"/>
              <a:pPr/>
              <a:t>3/24/2015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391656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391656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pos="3840" userDrawn="1">
          <p15:clr>
            <a:srgbClr val="F26B43"/>
          </p15:clr>
        </p15:guide>
        <p15:guide id="5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Federal Perkins Loan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Roundtable discussion and closeout training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3362" y="4425695"/>
            <a:ext cx="1745934" cy="1656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542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Perkins Loan Closeout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 has promised to provide further guidance soon…</a:t>
            </a:r>
          </a:p>
          <a:p>
            <a:r>
              <a:rPr lang="en-US" dirty="0" smtClean="0"/>
              <a:t>Currently we can reference DCL GEN-15-03</a:t>
            </a:r>
          </a:p>
          <a:p>
            <a:endParaRPr lang="en-US" dirty="0"/>
          </a:p>
          <a:p>
            <a:r>
              <a:rPr lang="en-US" dirty="0" smtClean="0"/>
              <a:t>Keep your eyes and ears on congress and watch for further instruction from 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300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algn="ctr">
              <a:buNone/>
            </a:pPr>
            <a:r>
              <a:rPr lang="en-US" sz="6600" dirty="0" smtClean="0"/>
              <a:t>Questions??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6815" y="3485007"/>
            <a:ext cx="2990850" cy="283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221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Agenda: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Brief Training regarding program closeout – </a:t>
            </a:r>
            <a:r>
              <a:rPr lang="en-US" u="sng" dirty="0" smtClean="0"/>
              <a:t>IF this should occur</a:t>
            </a:r>
          </a:p>
          <a:p>
            <a:r>
              <a:rPr lang="en-US" dirty="0" smtClean="0"/>
              <a:t>Questions</a:t>
            </a:r>
          </a:p>
          <a:p>
            <a:r>
              <a:rPr lang="en-US" dirty="0" smtClean="0"/>
              <a:t>Roundtable discussion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85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Perkins Loan Closeout Looms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HERA</a:t>
            </a:r>
          </a:p>
          <a:p>
            <a:r>
              <a:rPr lang="en-US" dirty="0" smtClean="0"/>
              <a:t>Congress must take action in order to avoid the ending of the program</a:t>
            </a:r>
          </a:p>
          <a:p>
            <a:pPr lvl="1"/>
            <a:r>
              <a:rPr lang="en-US" dirty="0" smtClean="0"/>
              <a:t>Currently we only have Perkins due to an automatic extension</a:t>
            </a:r>
          </a:p>
          <a:p>
            <a:r>
              <a:rPr lang="en-US" dirty="0" smtClean="0"/>
              <a:t>If we get another extension that applies to ALL programs, then Perkins would be sustained for another year</a:t>
            </a:r>
          </a:p>
          <a:p>
            <a:pPr lvl="1"/>
            <a:r>
              <a:rPr lang="en-US" dirty="0" smtClean="0"/>
              <a:t>Any extension could specifically exclude Perkins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25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Perkins Loan Closeout Looms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is Perkins ending?</a:t>
            </a:r>
          </a:p>
          <a:p>
            <a:pPr lvl="1"/>
            <a:r>
              <a:rPr lang="en-US" dirty="0" smtClean="0"/>
              <a:t>This program was set to expire in 2014</a:t>
            </a:r>
          </a:p>
          <a:p>
            <a:pPr lvl="2"/>
            <a:r>
              <a:rPr lang="en-US" dirty="0" smtClean="0"/>
              <a:t>HEA outlined the details of the program</a:t>
            </a:r>
          </a:p>
          <a:p>
            <a:pPr lvl="2"/>
            <a:r>
              <a:rPr lang="en-US" dirty="0" smtClean="0"/>
              <a:t>At the expiration of the program, Federal funds would be returned to ED</a:t>
            </a:r>
          </a:p>
          <a:p>
            <a:pPr lvl="1"/>
            <a:r>
              <a:rPr lang="en-US" dirty="0" smtClean="0"/>
              <a:t>There haven’t been any Federal capital contributions in MANY years</a:t>
            </a:r>
          </a:p>
          <a:p>
            <a:pPr lvl="2"/>
            <a:r>
              <a:rPr lang="en-US" dirty="0" smtClean="0"/>
              <a:t>BUT the government was expecting their funds back from this program???</a:t>
            </a:r>
          </a:p>
          <a:p>
            <a:pPr lvl="2"/>
            <a:r>
              <a:rPr lang="en-US" dirty="0" smtClean="0"/>
              <a:t>The CBO (congressional budget office) has not given any clarification regarding this point.</a:t>
            </a:r>
          </a:p>
          <a:p>
            <a:pPr lvl="2"/>
            <a:r>
              <a:rPr lang="en-US" dirty="0" smtClean="0"/>
              <a:t>If they are expecting the funds in the current budget, then the program does represent a “cost”</a:t>
            </a:r>
          </a:p>
          <a:p>
            <a:pPr lvl="2"/>
            <a:r>
              <a:rPr lang="en-US" dirty="0" smtClean="0"/>
              <a:t>Currently any “cost” in our budget requires a means by which to pay for it.  </a:t>
            </a:r>
          </a:p>
          <a:p>
            <a:pPr lvl="3"/>
            <a:r>
              <a:rPr lang="en-US" dirty="0" smtClean="0"/>
              <a:t>Pay as you go act of 2010</a:t>
            </a:r>
          </a:p>
          <a:p>
            <a:pPr marL="6858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156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Perkins Loan Closeout Looms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we need several things to occur:</a:t>
            </a:r>
          </a:p>
          <a:p>
            <a:pPr lvl="1"/>
            <a:r>
              <a:rPr lang="en-US" dirty="0" smtClean="0"/>
              <a:t>Clarification from the CBO as to the “cost” of the program</a:t>
            </a:r>
          </a:p>
          <a:p>
            <a:pPr lvl="1"/>
            <a:r>
              <a:rPr lang="en-US" dirty="0" smtClean="0"/>
              <a:t>A continuation specifically for Perkins from our congress</a:t>
            </a:r>
          </a:p>
          <a:p>
            <a:pPr lvl="1"/>
            <a:r>
              <a:rPr lang="en-US" dirty="0" smtClean="0"/>
              <a:t>Some separate authorization for the Perkins program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And if none of these occur……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311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Perkins Loan Closeout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last year to make Perkins disbursements is 2015</a:t>
            </a:r>
          </a:p>
          <a:p>
            <a:pPr lvl="1"/>
            <a:r>
              <a:rPr lang="en-US" dirty="0" smtClean="0"/>
              <a:t>Must occur PRIOR to October 1, 2015</a:t>
            </a:r>
          </a:p>
          <a:p>
            <a:pPr lvl="2"/>
            <a:r>
              <a:rPr lang="en-US" dirty="0" smtClean="0"/>
              <a:t>Applies to the first disbursement only</a:t>
            </a:r>
          </a:p>
          <a:p>
            <a:pPr lvl="2"/>
            <a:r>
              <a:rPr lang="en-US" dirty="0" smtClean="0"/>
              <a:t>A second or final disbursement could occur after this date IF and only IF the first disbursement was before 10/1.</a:t>
            </a:r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30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Perkins Loan Closeout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would be two pools of Perkins students after this year</a:t>
            </a:r>
          </a:p>
          <a:p>
            <a:r>
              <a:rPr lang="en-US" dirty="0" smtClean="0"/>
              <a:t>Those who are “grandfathered” in</a:t>
            </a:r>
          </a:p>
          <a:p>
            <a:pPr lvl="1"/>
            <a:r>
              <a:rPr lang="en-US" dirty="0" smtClean="0"/>
              <a:t>Can receive Perkins for up to 5 additional years</a:t>
            </a:r>
          </a:p>
          <a:p>
            <a:pPr lvl="1"/>
            <a:r>
              <a:rPr lang="en-US" dirty="0" smtClean="0"/>
              <a:t>Through September 30, 2020</a:t>
            </a:r>
          </a:p>
          <a:p>
            <a:r>
              <a:rPr lang="en-US" dirty="0" smtClean="0"/>
              <a:t>Those who are not</a:t>
            </a:r>
          </a:p>
          <a:p>
            <a:pPr lvl="1"/>
            <a:r>
              <a:rPr lang="en-US" dirty="0" smtClean="0"/>
              <a:t>Cannot receive any Perkins beyond 15/16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950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Perkins Loan Closeout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is “grandfathered”</a:t>
            </a:r>
          </a:p>
          <a:p>
            <a:pPr lvl="1"/>
            <a:r>
              <a:rPr lang="en-US" dirty="0" smtClean="0"/>
              <a:t>The school has made a prior disbursement on or before 6/30/2015.</a:t>
            </a:r>
          </a:p>
          <a:p>
            <a:pPr lvl="1"/>
            <a:r>
              <a:rPr lang="en-US" dirty="0" smtClean="0"/>
              <a:t>Student must be at the same school where the Perkins was last disbursed</a:t>
            </a:r>
          </a:p>
          <a:p>
            <a:pPr lvl="2"/>
            <a:r>
              <a:rPr lang="en-US" dirty="0" smtClean="0"/>
              <a:t>Mixed enrollment could be tricky here</a:t>
            </a:r>
          </a:p>
          <a:p>
            <a:pPr lvl="2"/>
            <a:r>
              <a:rPr lang="en-US" dirty="0" smtClean="0"/>
              <a:t>Rule of thumb would be the </a:t>
            </a:r>
            <a:r>
              <a:rPr lang="en-US" u="sng" dirty="0" smtClean="0"/>
              <a:t>last disbursement</a:t>
            </a:r>
          </a:p>
          <a:p>
            <a:pPr lvl="1"/>
            <a:r>
              <a:rPr lang="en-US" dirty="0" smtClean="0"/>
              <a:t>Student must be in the same program as they were when the Perkins was disbursed</a:t>
            </a:r>
          </a:p>
          <a:p>
            <a:pPr lvl="2"/>
            <a:r>
              <a:rPr lang="en-US" dirty="0" smtClean="0"/>
              <a:t>As defined by the CIP code for the program</a:t>
            </a:r>
          </a:p>
          <a:p>
            <a:pPr lvl="2"/>
            <a:r>
              <a:rPr lang="en-US" dirty="0" smtClean="0"/>
              <a:t>The first 4 digits must match</a:t>
            </a:r>
          </a:p>
          <a:p>
            <a:pPr lvl="1"/>
            <a:r>
              <a:rPr lang="en-US" dirty="0" smtClean="0"/>
              <a:t>All other aid must be applied first</a:t>
            </a:r>
          </a:p>
          <a:p>
            <a:pPr lvl="2"/>
            <a:r>
              <a:rPr lang="en-US" dirty="0" smtClean="0"/>
              <a:t>Including Direct Subsidized Loans</a:t>
            </a:r>
          </a:p>
        </p:txBody>
      </p:sp>
    </p:spTree>
    <p:extLst>
      <p:ext uri="{BB962C8B-B14F-4D97-AF65-F5344CB8AC3E}">
        <p14:creationId xmlns:p14="http://schemas.microsoft.com/office/powerpoint/2010/main" val="216693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Perkins Loan Closeout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“grandfathered”</a:t>
            </a:r>
          </a:p>
          <a:p>
            <a:pPr lvl="1"/>
            <a:r>
              <a:rPr lang="en-US" dirty="0" smtClean="0"/>
              <a:t>Any student who has never received Perkins at your school</a:t>
            </a:r>
          </a:p>
          <a:p>
            <a:pPr lvl="1"/>
            <a:r>
              <a:rPr lang="en-US" dirty="0" smtClean="0"/>
              <a:t>Any student who did receive Perkins at your school but subsequently went elsewhere and their last disbursement is at a different school</a:t>
            </a:r>
          </a:p>
          <a:p>
            <a:pPr lvl="1"/>
            <a:r>
              <a:rPr lang="en-US" dirty="0" smtClean="0"/>
              <a:t>Any student who has changed their major since their last disbursement.</a:t>
            </a:r>
          </a:p>
          <a:p>
            <a:pPr lvl="1"/>
            <a:r>
              <a:rPr lang="en-US" dirty="0" smtClean="0"/>
              <a:t>Any student who first received Perkins at your school </a:t>
            </a:r>
            <a:r>
              <a:rPr lang="en-US" u="sng" dirty="0" smtClean="0"/>
              <a:t>after</a:t>
            </a:r>
            <a:r>
              <a:rPr lang="en-US" dirty="0" smtClean="0"/>
              <a:t> June 30, 2015 and </a:t>
            </a:r>
            <a:r>
              <a:rPr lang="en-US" u="sng" dirty="0" smtClean="0"/>
              <a:t>before</a:t>
            </a:r>
            <a:r>
              <a:rPr lang="en-US" dirty="0" smtClean="0"/>
              <a:t> October 1, 2015</a:t>
            </a:r>
          </a:p>
          <a:p>
            <a:pPr lvl="2"/>
            <a:r>
              <a:rPr lang="en-US" dirty="0" smtClean="0"/>
              <a:t>Those students who are eligible and receive the loan for the 2015/16 aid year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480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heer Green 16x9">
  <a:themeElements>
    <a:clrScheme name="Sheer Green">
      <a:dk1>
        <a:srgbClr val="624D38"/>
      </a:dk1>
      <a:lt1>
        <a:srgbClr val="FFFFFF"/>
      </a:lt1>
      <a:dk2>
        <a:srgbClr val="404040"/>
      </a:dk2>
      <a:lt2>
        <a:srgbClr val="F2F2E2"/>
      </a:lt2>
      <a:accent1>
        <a:srgbClr val="72C23C"/>
      </a:accent1>
      <a:accent2>
        <a:srgbClr val="F4CC20"/>
      </a:accent2>
      <a:accent3>
        <a:srgbClr val="53B6BB"/>
      </a:accent3>
      <a:accent4>
        <a:srgbClr val="BA7CC0"/>
      </a:accent4>
      <a:accent5>
        <a:srgbClr val="ED635A"/>
      </a:accent5>
      <a:accent6>
        <a:srgbClr val="EE9B40"/>
      </a:accent6>
      <a:hlink>
        <a:srgbClr val="53B6BB"/>
      </a:hlink>
      <a:folHlink>
        <a:srgbClr val="B68DC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Sheer Green">
      <a:dk1>
        <a:srgbClr val="404040"/>
      </a:dk1>
      <a:lt1>
        <a:sysClr val="window" lastClr="FFFFFF"/>
      </a:lt1>
      <a:dk2>
        <a:srgbClr val="624D38"/>
      </a:dk2>
      <a:lt2>
        <a:srgbClr val="F2F2E2"/>
      </a:lt2>
      <a:accent1>
        <a:srgbClr val="72C23C"/>
      </a:accent1>
      <a:accent2>
        <a:srgbClr val="F4CC20"/>
      </a:accent2>
      <a:accent3>
        <a:srgbClr val="53B6BB"/>
      </a:accent3>
      <a:accent4>
        <a:srgbClr val="BA7CC0"/>
      </a:accent4>
      <a:accent5>
        <a:srgbClr val="ED635A"/>
      </a:accent5>
      <a:accent6>
        <a:srgbClr val="EE9B40"/>
      </a:accent6>
      <a:hlink>
        <a:srgbClr val="53B6BB"/>
      </a:hlink>
      <a:folHlink>
        <a:srgbClr val="B68DC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heer Green">
      <a:dk1>
        <a:srgbClr val="404040"/>
      </a:dk1>
      <a:lt1>
        <a:sysClr val="window" lastClr="FFFFFF"/>
      </a:lt1>
      <a:dk2>
        <a:srgbClr val="624D38"/>
      </a:dk2>
      <a:lt2>
        <a:srgbClr val="F2F2E2"/>
      </a:lt2>
      <a:accent1>
        <a:srgbClr val="72C23C"/>
      </a:accent1>
      <a:accent2>
        <a:srgbClr val="F4CC20"/>
      </a:accent2>
      <a:accent3>
        <a:srgbClr val="53B6BB"/>
      </a:accent3>
      <a:accent4>
        <a:srgbClr val="BA7CC0"/>
      </a:accent4>
      <a:accent5>
        <a:srgbClr val="ED635A"/>
      </a:accent5>
      <a:accent6>
        <a:srgbClr val="EE9B40"/>
      </a:accent6>
      <a:hlink>
        <a:srgbClr val="53B6BB"/>
      </a:hlink>
      <a:folHlink>
        <a:srgbClr val="B68DC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C5747AC-80AD-4ABE-94D9-19832B174F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Sheer green border design presentation (widescreen)</Template>
  <TotalTime>0</TotalTime>
  <Words>555</Words>
  <Application>Microsoft Office PowerPoint</Application>
  <PresentationFormat>Custom</PresentationFormat>
  <Paragraphs>78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Sheer Green 16x9</vt:lpstr>
      <vt:lpstr>Federal Perkins Loan</vt:lpstr>
      <vt:lpstr>Agenda:</vt:lpstr>
      <vt:lpstr>Perkins Loan Closeout Looms</vt:lpstr>
      <vt:lpstr>Perkins Loan Closeout Looms</vt:lpstr>
      <vt:lpstr>Perkins Loan Closeout Looms</vt:lpstr>
      <vt:lpstr>Perkins Loan Closeout</vt:lpstr>
      <vt:lpstr>Perkins Loan Closeout  </vt:lpstr>
      <vt:lpstr>Perkins Loan Closeout </vt:lpstr>
      <vt:lpstr>Perkins Loan Closeout </vt:lpstr>
      <vt:lpstr>Perkins Loan Closeout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2015-01-22T15:23:36Z</dcterms:created>
  <dcterms:modified xsi:type="dcterms:W3CDTF">2015-03-24T12:28:55Z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TC029208979991</vt:lpwstr>
  </property>
</Properties>
</file>