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72" r:id="rId3"/>
    <p:sldId id="265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78169" autoAdjust="0"/>
  </p:normalViewPr>
  <p:slideViewPr>
    <p:cSldViewPr snapToGrid="0">
      <p:cViewPr>
        <p:scale>
          <a:sx n="94" d="100"/>
          <a:sy n="94" d="100"/>
        </p:scale>
        <p:origin x="-522" y="-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9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3/24/2015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9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85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8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9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69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0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44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53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78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2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3/24/2015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3/24/2015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3/24/2015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 Perkins Loan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Roundtable discussion and closeout training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62" y="4425695"/>
            <a:ext cx="1745934" cy="165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Loan Closeout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 has promised to provide further guidance soon…</a:t>
            </a:r>
          </a:p>
          <a:p>
            <a:r>
              <a:rPr lang="en-US" dirty="0" smtClean="0"/>
              <a:t>Currently we can reference DCL GEN-15-03</a:t>
            </a:r>
          </a:p>
          <a:p>
            <a:endParaRPr lang="en-US" dirty="0"/>
          </a:p>
          <a:p>
            <a:r>
              <a:rPr lang="en-US" dirty="0" smtClean="0"/>
              <a:t>Keep your eyes and ears on congress and watch for further instruction from 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0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sz="6600" dirty="0" smtClean="0"/>
              <a:t>Questions??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815" y="3485007"/>
            <a:ext cx="29908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2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Training regarding program closeout – </a:t>
            </a:r>
            <a:r>
              <a:rPr lang="en-US" u="sng" dirty="0" smtClean="0"/>
              <a:t>IF this should occur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Roundtable discussion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Loan Closeout Looms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HERA</a:t>
            </a:r>
          </a:p>
          <a:p>
            <a:r>
              <a:rPr lang="en-US" dirty="0" smtClean="0"/>
              <a:t>Congress must take action in order to avoid the ending of the program</a:t>
            </a:r>
          </a:p>
          <a:p>
            <a:pPr lvl="1"/>
            <a:r>
              <a:rPr lang="en-US" dirty="0" smtClean="0"/>
              <a:t>Currently we only have Perkins due to an automatic extension</a:t>
            </a:r>
          </a:p>
          <a:p>
            <a:r>
              <a:rPr lang="en-US" dirty="0" smtClean="0"/>
              <a:t>If we get another extension that applies to ALL programs, then Perkins would be sustained for another year</a:t>
            </a:r>
          </a:p>
          <a:p>
            <a:pPr lvl="1"/>
            <a:r>
              <a:rPr lang="en-US" dirty="0" smtClean="0"/>
              <a:t>Any extension could specifically exclude Perkins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2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Loan Closeout Looms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Perkins ending?</a:t>
            </a:r>
          </a:p>
          <a:p>
            <a:pPr lvl="1"/>
            <a:r>
              <a:rPr lang="en-US" dirty="0" smtClean="0"/>
              <a:t>This program was set to expire in 2014</a:t>
            </a:r>
          </a:p>
          <a:p>
            <a:pPr lvl="2"/>
            <a:r>
              <a:rPr lang="en-US" dirty="0" smtClean="0"/>
              <a:t>HEA outlined the details of the program</a:t>
            </a:r>
          </a:p>
          <a:p>
            <a:pPr lvl="2"/>
            <a:r>
              <a:rPr lang="en-US" dirty="0" smtClean="0"/>
              <a:t>At the expiration of the program, Federal funds would be returned to ED</a:t>
            </a:r>
          </a:p>
          <a:p>
            <a:pPr lvl="1"/>
            <a:r>
              <a:rPr lang="en-US" dirty="0" smtClean="0"/>
              <a:t>There haven’t been any Federal capital contributions in MANY years</a:t>
            </a:r>
          </a:p>
          <a:p>
            <a:pPr lvl="2"/>
            <a:r>
              <a:rPr lang="en-US" dirty="0" smtClean="0"/>
              <a:t>BUT the government was expecting their funds back from this program???</a:t>
            </a:r>
          </a:p>
          <a:p>
            <a:pPr lvl="2"/>
            <a:r>
              <a:rPr lang="en-US" dirty="0" smtClean="0"/>
              <a:t>The CBO (congressional budget office) has not given any clarification regarding this point.</a:t>
            </a:r>
          </a:p>
          <a:p>
            <a:pPr lvl="2"/>
            <a:r>
              <a:rPr lang="en-US" dirty="0" smtClean="0"/>
              <a:t>If they are expecting the funds in the current budget, then the program does represent a “cost”</a:t>
            </a:r>
          </a:p>
          <a:p>
            <a:pPr lvl="2"/>
            <a:r>
              <a:rPr lang="en-US" dirty="0" smtClean="0"/>
              <a:t>Currently any “cost” in our budget requires a means by which to pay for it.  </a:t>
            </a:r>
          </a:p>
          <a:p>
            <a:pPr lvl="3"/>
            <a:r>
              <a:rPr lang="en-US" dirty="0" smtClean="0"/>
              <a:t>Pay as you go act of 2010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5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Loan Closeout Looms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we need several things to occur:</a:t>
            </a:r>
          </a:p>
          <a:p>
            <a:pPr lvl="1"/>
            <a:r>
              <a:rPr lang="en-US" dirty="0" smtClean="0"/>
              <a:t>Clarification from the CBO as to the “cost” of the program</a:t>
            </a:r>
          </a:p>
          <a:p>
            <a:pPr lvl="1"/>
            <a:r>
              <a:rPr lang="en-US" dirty="0" smtClean="0"/>
              <a:t>A continuation specifically for Perkins from our congress</a:t>
            </a:r>
          </a:p>
          <a:p>
            <a:pPr lvl="1"/>
            <a:r>
              <a:rPr lang="en-US" dirty="0" smtClean="0"/>
              <a:t>Some separate authorization for the Perkins program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And if none of these occur……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1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Loan Closeout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year to make Perkins disbursements is 2015</a:t>
            </a:r>
          </a:p>
          <a:p>
            <a:pPr lvl="1"/>
            <a:r>
              <a:rPr lang="en-US" dirty="0" smtClean="0"/>
              <a:t>Must occur PRIOR to October 1, 2015</a:t>
            </a:r>
          </a:p>
          <a:p>
            <a:pPr lvl="2"/>
            <a:r>
              <a:rPr lang="en-US" dirty="0" smtClean="0"/>
              <a:t>Applies to the first disbursement only</a:t>
            </a:r>
          </a:p>
          <a:p>
            <a:pPr lvl="2"/>
            <a:r>
              <a:rPr lang="en-US" dirty="0" smtClean="0"/>
              <a:t>A second or final disbursement could occur after this date IF and only IF the first disbursement was before 10/1.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Loan Closeout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would be two pools of Perkins students after this year</a:t>
            </a:r>
          </a:p>
          <a:p>
            <a:r>
              <a:rPr lang="en-US" dirty="0" smtClean="0"/>
              <a:t>Those who are “grandfathered” in</a:t>
            </a:r>
          </a:p>
          <a:p>
            <a:pPr lvl="1"/>
            <a:r>
              <a:rPr lang="en-US" dirty="0" smtClean="0"/>
              <a:t>Can receive Perkins for up to 5 additional years</a:t>
            </a:r>
          </a:p>
          <a:p>
            <a:pPr lvl="1"/>
            <a:r>
              <a:rPr lang="en-US" dirty="0" smtClean="0"/>
              <a:t>Through September 30, 2020</a:t>
            </a:r>
          </a:p>
          <a:p>
            <a:r>
              <a:rPr lang="en-US" dirty="0" smtClean="0"/>
              <a:t>Those who are not</a:t>
            </a:r>
          </a:p>
          <a:p>
            <a:pPr lvl="1"/>
            <a:r>
              <a:rPr lang="en-US" dirty="0" smtClean="0"/>
              <a:t>Cannot receive any Perkins beyond 15/16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5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Loan Closeout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“grandfathered”</a:t>
            </a:r>
          </a:p>
          <a:p>
            <a:pPr lvl="1"/>
            <a:r>
              <a:rPr lang="en-US" dirty="0" smtClean="0"/>
              <a:t>The school has made a prior disbursement on or before 6/30/2015.</a:t>
            </a:r>
          </a:p>
          <a:p>
            <a:pPr lvl="1"/>
            <a:r>
              <a:rPr lang="en-US" dirty="0" smtClean="0"/>
              <a:t>Student must be at the same school where the Perkins was last disbursed</a:t>
            </a:r>
          </a:p>
          <a:p>
            <a:pPr lvl="2"/>
            <a:r>
              <a:rPr lang="en-US" dirty="0" smtClean="0"/>
              <a:t>Mixed enrollment could be tricky here</a:t>
            </a:r>
          </a:p>
          <a:p>
            <a:pPr lvl="2"/>
            <a:r>
              <a:rPr lang="en-US" dirty="0" smtClean="0"/>
              <a:t>Rule of thumb would be the </a:t>
            </a:r>
            <a:r>
              <a:rPr lang="en-US" u="sng" dirty="0" smtClean="0"/>
              <a:t>last disbursement</a:t>
            </a:r>
          </a:p>
          <a:p>
            <a:pPr lvl="1"/>
            <a:r>
              <a:rPr lang="en-US" dirty="0" smtClean="0"/>
              <a:t>Student must be in the same program as they were when the Perkins was disbursed</a:t>
            </a:r>
          </a:p>
          <a:p>
            <a:pPr lvl="2"/>
            <a:r>
              <a:rPr lang="en-US" dirty="0" smtClean="0"/>
              <a:t>As defined by the CIP code for the program</a:t>
            </a:r>
          </a:p>
          <a:p>
            <a:pPr lvl="2"/>
            <a:r>
              <a:rPr lang="en-US" dirty="0" smtClean="0"/>
              <a:t>The first 4 digits must match</a:t>
            </a:r>
          </a:p>
          <a:p>
            <a:pPr lvl="1"/>
            <a:r>
              <a:rPr lang="en-US" dirty="0" smtClean="0"/>
              <a:t>All other aid must be applied first</a:t>
            </a:r>
          </a:p>
          <a:p>
            <a:pPr lvl="2"/>
            <a:r>
              <a:rPr lang="en-US" dirty="0" smtClean="0"/>
              <a:t>Including Direct Subsidized Loans</a:t>
            </a:r>
          </a:p>
        </p:txBody>
      </p:sp>
    </p:spTree>
    <p:extLst>
      <p:ext uri="{BB962C8B-B14F-4D97-AF65-F5344CB8AC3E}">
        <p14:creationId xmlns:p14="http://schemas.microsoft.com/office/powerpoint/2010/main" val="21669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Loan Closeout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“grandfathered”</a:t>
            </a:r>
          </a:p>
          <a:p>
            <a:pPr lvl="1"/>
            <a:r>
              <a:rPr lang="en-US" dirty="0" smtClean="0"/>
              <a:t>Any student who has never received Perkins at your school</a:t>
            </a:r>
          </a:p>
          <a:p>
            <a:pPr lvl="1"/>
            <a:r>
              <a:rPr lang="en-US" dirty="0" smtClean="0"/>
              <a:t>Any student who did receive Perkins at your school but subsequently went elsewhere and their last disbursement is at a different school</a:t>
            </a:r>
          </a:p>
          <a:p>
            <a:pPr lvl="1"/>
            <a:r>
              <a:rPr lang="en-US" dirty="0" smtClean="0"/>
              <a:t>Any student who has changed their major since their last disbursement.</a:t>
            </a:r>
          </a:p>
          <a:p>
            <a:pPr lvl="1"/>
            <a:r>
              <a:rPr lang="en-US" dirty="0" smtClean="0"/>
              <a:t>Any student who first received Perkins at your school </a:t>
            </a:r>
            <a:r>
              <a:rPr lang="en-US" u="sng" dirty="0" smtClean="0"/>
              <a:t>after</a:t>
            </a:r>
            <a:r>
              <a:rPr lang="en-US" dirty="0" smtClean="0"/>
              <a:t> June 30, 2015 and </a:t>
            </a:r>
            <a:r>
              <a:rPr lang="en-US" u="sng" dirty="0" smtClean="0"/>
              <a:t>before</a:t>
            </a:r>
            <a:r>
              <a:rPr lang="en-US" dirty="0" smtClean="0"/>
              <a:t> October 1, 2015</a:t>
            </a:r>
          </a:p>
          <a:p>
            <a:pPr lvl="2"/>
            <a:r>
              <a:rPr lang="en-US" dirty="0" smtClean="0"/>
              <a:t>Those students who are eligible and receive the loan for the 2015/16 aid year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8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Sheer green border design presentation (widescreen)</Template>
  <TotalTime>0</TotalTime>
  <Words>555</Words>
  <Application>Microsoft Office PowerPoint</Application>
  <PresentationFormat>Custom</PresentationFormat>
  <Paragraphs>78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Sheer Green 16x9</vt:lpstr>
      <vt:lpstr>Federal Perkins Loan</vt:lpstr>
      <vt:lpstr>Agenda:</vt:lpstr>
      <vt:lpstr>Perkins Loan Closeout Looms</vt:lpstr>
      <vt:lpstr>Perkins Loan Closeout Looms</vt:lpstr>
      <vt:lpstr>Perkins Loan Closeout Looms</vt:lpstr>
      <vt:lpstr>Perkins Loan Closeout</vt:lpstr>
      <vt:lpstr>Perkins Loan Closeout  </vt:lpstr>
      <vt:lpstr>Perkins Loan Closeout </vt:lpstr>
      <vt:lpstr>Perkins Loan Closeout </vt:lpstr>
      <vt:lpstr>Perkins Loan Closeout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2015-01-22T15:23:36Z</dcterms:created>
  <dcterms:modified xsi:type="dcterms:W3CDTF">2015-03-24T12:28:55Z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