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72" r:id="rId3"/>
    <p:sldId id="265" r:id="rId4"/>
    <p:sldId id="273" r:id="rId5"/>
    <p:sldId id="274" r:id="rId6"/>
    <p:sldId id="277" r:id="rId7"/>
    <p:sldId id="275" r:id="rId8"/>
    <p:sldId id="278" r:id="rId9"/>
    <p:sldId id="280" r:id="rId10"/>
    <p:sldId id="276" r:id="rId11"/>
    <p:sldId id="281" r:id="rId12"/>
    <p:sldId id="279" r:id="rId13"/>
    <p:sldId id="282" r:id="rId14"/>
    <p:sldId id="270" r:id="rId15"/>
    <p:sldId id="284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4506" autoAdjust="0"/>
  </p:normalViewPr>
  <p:slideViewPr>
    <p:cSldViewPr snapToGrid="0">
      <p:cViewPr varScale="1">
        <p:scale>
          <a:sx n="55" d="100"/>
          <a:sy n="55" d="100"/>
        </p:scale>
        <p:origin x="1260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9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32D51-AC3E-43AE-A6AC-3BB5DD522EB5}" type="doc">
      <dgm:prSet loTypeId="urn:microsoft.com/office/officeart/2005/8/layout/arrow2" loCatId="process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7694AA63-509C-4A42-8532-64AC2D503108}">
      <dgm:prSet phldrT="[Text]"/>
      <dgm:spPr/>
      <dgm:t>
        <a:bodyPr/>
        <a:lstStyle/>
        <a:p>
          <a:r>
            <a:rPr lang="en-US" dirty="0" smtClean="0"/>
            <a:t>Step 1 Defuse</a:t>
          </a:r>
          <a:endParaRPr lang="en-US" dirty="0"/>
        </a:p>
      </dgm:t>
    </dgm:pt>
    <dgm:pt modelId="{5FE6F54A-793F-4D23-AEE4-0B66EFEF7537}" type="parTrans" cxnId="{6B022E57-08DD-45E3-840B-6A1D9FA4CD05}">
      <dgm:prSet/>
      <dgm:spPr/>
      <dgm:t>
        <a:bodyPr/>
        <a:lstStyle/>
        <a:p>
          <a:endParaRPr lang="en-US"/>
        </a:p>
      </dgm:t>
    </dgm:pt>
    <dgm:pt modelId="{31D65F67-FF5D-4DBF-B8F3-42F4954C4217}" type="sibTrans" cxnId="{6B022E57-08DD-45E3-840B-6A1D9FA4CD05}">
      <dgm:prSet/>
      <dgm:spPr/>
      <dgm:t>
        <a:bodyPr/>
        <a:lstStyle/>
        <a:p>
          <a:endParaRPr lang="en-US"/>
        </a:p>
      </dgm:t>
    </dgm:pt>
    <dgm:pt modelId="{9686F1BF-536B-47D1-8382-7914918E4475}">
      <dgm:prSet phldrT="[Text]"/>
      <dgm:spPr/>
      <dgm:t>
        <a:bodyPr/>
        <a:lstStyle/>
        <a:p>
          <a:r>
            <a:rPr lang="en-US" dirty="0" smtClean="0"/>
            <a:t>Step 2 Investigate </a:t>
          </a:r>
          <a:endParaRPr lang="en-US" dirty="0"/>
        </a:p>
      </dgm:t>
    </dgm:pt>
    <dgm:pt modelId="{7974D907-A946-4B07-9B14-E984EF358131}" type="parTrans" cxnId="{278F5898-2FEC-487A-BC63-96F95738EB85}">
      <dgm:prSet/>
      <dgm:spPr/>
      <dgm:t>
        <a:bodyPr/>
        <a:lstStyle/>
        <a:p>
          <a:endParaRPr lang="en-US"/>
        </a:p>
      </dgm:t>
    </dgm:pt>
    <dgm:pt modelId="{DF9CE341-EF0D-47D3-9D51-24517F7DC7E6}" type="sibTrans" cxnId="{278F5898-2FEC-487A-BC63-96F95738EB85}">
      <dgm:prSet/>
      <dgm:spPr/>
      <dgm:t>
        <a:bodyPr/>
        <a:lstStyle/>
        <a:p>
          <a:endParaRPr lang="en-US"/>
        </a:p>
      </dgm:t>
    </dgm:pt>
    <dgm:pt modelId="{BD1D151A-9BF5-4298-9A81-3358E9026F5E}">
      <dgm:prSet phldrT="[Text]"/>
      <dgm:spPr/>
      <dgm:t>
        <a:bodyPr/>
        <a:lstStyle/>
        <a:p>
          <a:r>
            <a:rPr lang="en-US" dirty="0" smtClean="0"/>
            <a:t>Step 3 Agree on a Solution</a:t>
          </a:r>
          <a:endParaRPr lang="en-US" dirty="0"/>
        </a:p>
      </dgm:t>
    </dgm:pt>
    <dgm:pt modelId="{BD71555C-B0A7-48F0-BA96-B0A60F95B7DD}" type="parTrans" cxnId="{21E48DC5-14D8-497A-AEE1-2903EC44ABBE}">
      <dgm:prSet/>
      <dgm:spPr/>
      <dgm:t>
        <a:bodyPr/>
        <a:lstStyle/>
        <a:p>
          <a:endParaRPr lang="en-US"/>
        </a:p>
      </dgm:t>
    </dgm:pt>
    <dgm:pt modelId="{560C5953-7705-4BB4-B630-463F6520C5CC}" type="sibTrans" cxnId="{21E48DC5-14D8-497A-AEE1-2903EC44ABBE}">
      <dgm:prSet/>
      <dgm:spPr/>
      <dgm:t>
        <a:bodyPr/>
        <a:lstStyle/>
        <a:p>
          <a:endParaRPr lang="en-US"/>
        </a:p>
      </dgm:t>
    </dgm:pt>
    <dgm:pt modelId="{1AEA4A1B-5A19-404A-B68A-B50FF8638DC4}">
      <dgm:prSet phldrT="[Text]"/>
      <dgm:spPr/>
      <dgm:t>
        <a:bodyPr/>
        <a:lstStyle/>
        <a:p>
          <a:r>
            <a:rPr lang="en-US" dirty="0" smtClean="0"/>
            <a:t>Step 4 Follow Up</a:t>
          </a:r>
          <a:endParaRPr lang="en-US" dirty="0"/>
        </a:p>
      </dgm:t>
    </dgm:pt>
    <dgm:pt modelId="{9EA725A4-0818-4DC3-8903-F98A3F8822BE}" type="parTrans" cxnId="{7101D6EF-33D1-458F-906B-3DCC1A311E89}">
      <dgm:prSet/>
      <dgm:spPr/>
      <dgm:t>
        <a:bodyPr/>
        <a:lstStyle/>
        <a:p>
          <a:endParaRPr lang="en-US"/>
        </a:p>
      </dgm:t>
    </dgm:pt>
    <dgm:pt modelId="{17BFF7DA-457B-49D3-9BD9-89DE9293540C}" type="sibTrans" cxnId="{7101D6EF-33D1-458F-906B-3DCC1A311E89}">
      <dgm:prSet/>
      <dgm:spPr/>
      <dgm:t>
        <a:bodyPr/>
        <a:lstStyle/>
        <a:p>
          <a:endParaRPr lang="en-US"/>
        </a:p>
      </dgm:t>
    </dgm:pt>
    <dgm:pt modelId="{2964D020-594D-4B3F-A1F5-83A936D2CAC8}" type="pres">
      <dgm:prSet presAssocID="{69F32D51-AC3E-43AE-A6AC-3BB5DD522EB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FE4485-F431-4155-9E60-660F03471BE3}" type="pres">
      <dgm:prSet presAssocID="{69F32D51-AC3E-43AE-A6AC-3BB5DD522EB5}" presName="arrow" presStyleLbl="bgShp" presStyleIdx="0" presStyleCnt="1"/>
      <dgm:spPr/>
    </dgm:pt>
    <dgm:pt modelId="{87C6A373-3038-4E44-9087-F2243A1EACEE}" type="pres">
      <dgm:prSet presAssocID="{69F32D51-AC3E-43AE-A6AC-3BB5DD522EB5}" presName="arrowDiagram4" presStyleCnt="0"/>
      <dgm:spPr/>
    </dgm:pt>
    <dgm:pt modelId="{B55B0671-8D15-4335-922A-B69443143D73}" type="pres">
      <dgm:prSet presAssocID="{7694AA63-509C-4A42-8532-64AC2D503108}" presName="bullet4a" presStyleLbl="node1" presStyleIdx="0" presStyleCnt="4"/>
      <dgm:spPr/>
    </dgm:pt>
    <dgm:pt modelId="{B2DB54D8-082E-482E-A3FA-DB8CBC303C0B}" type="pres">
      <dgm:prSet presAssocID="{7694AA63-509C-4A42-8532-64AC2D503108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0311A-CA3F-4782-A499-D0E1A38755FC}" type="pres">
      <dgm:prSet presAssocID="{9686F1BF-536B-47D1-8382-7914918E4475}" presName="bullet4b" presStyleLbl="node1" presStyleIdx="1" presStyleCnt="4"/>
      <dgm:spPr/>
    </dgm:pt>
    <dgm:pt modelId="{F676EDF9-5FB4-4F01-B777-5AEB6F4D27DA}" type="pres">
      <dgm:prSet presAssocID="{9686F1BF-536B-47D1-8382-7914918E4475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8FD1C-90B9-4749-B537-6D817A256946}" type="pres">
      <dgm:prSet presAssocID="{BD1D151A-9BF5-4298-9A81-3358E9026F5E}" presName="bullet4c" presStyleLbl="node1" presStyleIdx="2" presStyleCnt="4"/>
      <dgm:spPr/>
    </dgm:pt>
    <dgm:pt modelId="{F10BBA50-8303-48E1-8334-5A442F36FF53}" type="pres">
      <dgm:prSet presAssocID="{BD1D151A-9BF5-4298-9A81-3358E9026F5E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28929-9FE5-42B7-8CED-15F35E96EE1C}" type="pres">
      <dgm:prSet presAssocID="{1AEA4A1B-5A19-404A-B68A-B50FF8638DC4}" presName="bullet4d" presStyleLbl="node1" presStyleIdx="3" presStyleCnt="4"/>
      <dgm:spPr/>
    </dgm:pt>
    <dgm:pt modelId="{8F02B3E5-ED56-463D-9A2B-8E6E57BDCB18}" type="pres">
      <dgm:prSet presAssocID="{1AEA4A1B-5A19-404A-B68A-B50FF8638DC4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5C56D0-9E76-46DF-9BBE-9ACB54DE2294}" type="presOf" srcId="{69F32D51-AC3E-43AE-A6AC-3BB5DD522EB5}" destId="{2964D020-594D-4B3F-A1F5-83A936D2CAC8}" srcOrd="0" destOrd="0" presId="urn:microsoft.com/office/officeart/2005/8/layout/arrow2"/>
    <dgm:cxn modelId="{21E48DC5-14D8-497A-AEE1-2903EC44ABBE}" srcId="{69F32D51-AC3E-43AE-A6AC-3BB5DD522EB5}" destId="{BD1D151A-9BF5-4298-9A81-3358E9026F5E}" srcOrd="2" destOrd="0" parTransId="{BD71555C-B0A7-48F0-BA96-B0A60F95B7DD}" sibTransId="{560C5953-7705-4BB4-B630-463F6520C5CC}"/>
    <dgm:cxn modelId="{6B022E57-08DD-45E3-840B-6A1D9FA4CD05}" srcId="{69F32D51-AC3E-43AE-A6AC-3BB5DD522EB5}" destId="{7694AA63-509C-4A42-8532-64AC2D503108}" srcOrd="0" destOrd="0" parTransId="{5FE6F54A-793F-4D23-AEE4-0B66EFEF7537}" sibTransId="{31D65F67-FF5D-4DBF-B8F3-42F4954C4217}"/>
    <dgm:cxn modelId="{5D926C08-CFC3-4F12-8260-B4C565DD130D}" type="presOf" srcId="{9686F1BF-536B-47D1-8382-7914918E4475}" destId="{F676EDF9-5FB4-4F01-B777-5AEB6F4D27DA}" srcOrd="0" destOrd="0" presId="urn:microsoft.com/office/officeart/2005/8/layout/arrow2"/>
    <dgm:cxn modelId="{86710EC4-5162-420F-9321-10DBE502A812}" type="presOf" srcId="{1AEA4A1B-5A19-404A-B68A-B50FF8638DC4}" destId="{8F02B3E5-ED56-463D-9A2B-8E6E57BDCB18}" srcOrd="0" destOrd="0" presId="urn:microsoft.com/office/officeart/2005/8/layout/arrow2"/>
    <dgm:cxn modelId="{278F5898-2FEC-487A-BC63-96F95738EB85}" srcId="{69F32D51-AC3E-43AE-A6AC-3BB5DD522EB5}" destId="{9686F1BF-536B-47D1-8382-7914918E4475}" srcOrd="1" destOrd="0" parTransId="{7974D907-A946-4B07-9B14-E984EF358131}" sibTransId="{DF9CE341-EF0D-47D3-9D51-24517F7DC7E6}"/>
    <dgm:cxn modelId="{2949B31E-911F-4968-A78B-4AFC8307198F}" type="presOf" srcId="{7694AA63-509C-4A42-8532-64AC2D503108}" destId="{B2DB54D8-082E-482E-A3FA-DB8CBC303C0B}" srcOrd="0" destOrd="0" presId="urn:microsoft.com/office/officeart/2005/8/layout/arrow2"/>
    <dgm:cxn modelId="{7101D6EF-33D1-458F-906B-3DCC1A311E89}" srcId="{69F32D51-AC3E-43AE-A6AC-3BB5DD522EB5}" destId="{1AEA4A1B-5A19-404A-B68A-B50FF8638DC4}" srcOrd="3" destOrd="0" parTransId="{9EA725A4-0818-4DC3-8903-F98A3F8822BE}" sibTransId="{17BFF7DA-457B-49D3-9BD9-89DE9293540C}"/>
    <dgm:cxn modelId="{8A091E29-5D4F-461C-A779-A5E3235C1466}" type="presOf" srcId="{BD1D151A-9BF5-4298-9A81-3358E9026F5E}" destId="{F10BBA50-8303-48E1-8334-5A442F36FF53}" srcOrd="0" destOrd="0" presId="urn:microsoft.com/office/officeart/2005/8/layout/arrow2"/>
    <dgm:cxn modelId="{4075A56A-83EE-42AA-847C-7EDFC66F7A75}" type="presParOf" srcId="{2964D020-594D-4B3F-A1F5-83A936D2CAC8}" destId="{44FE4485-F431-4155-9E60-660F03471BE3}" srcOrd="0" destOrd="0" presId="urn:microsoft.com/office/officeart/2005/8/layout/arrow2"/>
    <dgm:cxn modelId="{6574440C-3452-428E-912F-D369A6749AF9}" type="presParOf" srcId="{2964D020-594D-4B3F-A1F5-83A936D2CAC8}" destId="{87C6A373-3038-4E44-9087-F2243A1EACEE}" srcOrd="1" destOrd="0" presId="urn:microsoft.com/office/officeart/2005/8/layout/arrow2"/>
    <dgm:cxn modelId="{4A83B3D2-FB8E-456A-8795-D83A8D931AB6}" type="presParOf" srcId="{87C6A373-3038-4E44-9087-F2243A1EACEE}" destId="{B55B0671-8D15-4335-922A-B69443143D73}" srcOrd="0" destOrd="0" presId="urn:microsoft.com/office/officeart/2005/8/layout/arrow2"/>
    <dgm:cxn modelId="{B8F55D29-EAEB-42BA-9AEE-5F1428FB0DEC}" type="presParOf" srcId="{87C6A373-3038-4E44-9087-F2243A1EACEE}" destId="{B2DB54D8-082E-482E-A3FA-DB8CBC303C0B}" srcOrd="1" destOrd="0" presId="urn:microsoft.com/office/officeart/2005/8/layout/arrow2"/>
    <dgm:cxn modelId="{C83031FC-D5CC-4CCC-842D-D9675C02EABB}" type="presParOf" srcId="{87C6A373-3038-4E44-9087-F2243A1EACEE}" destId="{C260311A-CA3F-4782-A499-D0E1A38755FC}" srcOrd="2" destOrd="0" presId="urn:microsoft.com/office/officeart/2005/8/layout/arrow2"/>
    <dgm:cxn modelId="{2B8AEA39-DDE9-4B06-AB15-31E34286DAAF}" type="presParOf" srcId="{87C6A373-3038-4E44-9087-F2243A1EACEE}" destId="{F676EDF9-5FB4-4F01-B777-5AEB6F4D27DA}" srcOrd="3" destOrd="0" presId="urn:microsoft.com/office/officeart/2005/8/layout/arrow2"/>
    <dgm:cxn modelId="{BC0B591F-02DB-4B7D-8A43-1374487A01E1}" type="presParOf" srcId="{87C6A373-3038-4E44-9087-F2243A1EACEE}" destId="{1D68FD1C-90B9-4749-B537-6D817A256946}" srcOrd="4" destOrd="0" presId="urn:microsoft.com/office/officeart/2005/8/layout/arrow2"/>
    <dgm:cxn modelId="{841B45CA-47D6-4F14-9B2C-724C86D84DB1}" type="presParOf" srcId="{87C6A373-3038-4E44-9087-F2243A1EACEE}" destId="{F10BBA50-8303-48E1-8334-5A442F36FF53}" srcOrd="5" destOrd="0" presId="urn:microsoft.com/office/officeart/2005/8/layout/arrow2"/>
    <dgm:cxn modelId="{C47A67C2-E4BF-4848-9584-00E18270C7E8}" type="presParOf" srcId="{87C6A373-3038-4E44-9087-F2243A1EACEE}" destId="{6EC28929-9FE5-42B7-8CED-15F35E96EE1C}" srcOrd="6" destOrd="0" presId="urn:microsoft.com/office/officeart/2005/8/layout/arrow2"/>
    <dgm:cxn modelId="{CE43B055-909A-477F-AA02-F850783531C0}" type="presParOf" srcId="{87C6A373-3038-4E44-9087-F2243A1EACEE}" destId="{8F02B3E5-ED56-463D-9A2B-8E6E57BDCB18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2/11/2015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2/11/2015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13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5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these were too funny</a:t>
            </a:r>
            <a:r>
              <a:rPr lang="en-US" baseline="0" dirty="0" smtClean="0"/>
              <a:t> not to share, here are some book suggestions!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9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it about difficult people that makes them so difficult?  Tell me what you really don’t like about difficult people?  They are………...(tell 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2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15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9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7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4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7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2/11/2015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2/11/2015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2/11/2015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Navigating</a:t>
            </a:r>
            <a:br>
              <a:rPr lang="en-US" dirty="0" smtClean="0"/>
            </a:br>
            <a:r>
              <a:rPr lang="en-US" dirty="0" smtClean="0"/>
              <a:t>Difficult People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PASFAA Spring Training 2015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2950" y="4939544"/>
            <a:ext cx="960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Presented by:</a:t>
            </a:r>
          </a:p>
          <a:p>
            <a:pPr algn="r"/>
            <a:r>
              <a:rPr lang="en-US" dirty="0" smtClean="0"/>
              <a:t>Linda Diaz, Harrisburg Area Community College (Spring Training-East)</a:t>
            </a:r>
          </a:p>
          <a:p>
            <a:pPr algn="r"/>
            <a:r>
              <a:rPr lang="en-US" dirty="0" smtClean="0"/>
              <a:t>Patty Peterson, PNC (Spring Training-West)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74" y="3618957"/>
            <a:ext cx="2609106" cy="247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2</a:t>
            </a:r>
            <a:r>
              <a:rPr lang="en-US" sz="2400" dirty="0" smtClean="0"/>
              <a:t>)  </a:t>
            </a:r>
            <a:r>
              <a:rPr lang="en-US" sz="2400" dirty="0"/>
              <a:t>Take responsibility for helping</a:t>
            </a:r>
          </a:p>
          <a:p>
            <a:pPr lvl="1"/>
            <a:r>
              <a:rPr lang="en-US" sz="2000" dirty="0"/>
              <a:t>You may not be the cause of their problem, but you can be </a:t>
            </a:r>
            <a:r>
              <a:rPr lang="en-US" sz="2000" dirty="0" smtClean="0"/>
              <a:t>part of the </a:t>
            </a:r>
            <a:r>
              <a:rPr lang="en-US" sz="2000" dirty="0"/>
              <a:t>solution</a:t>
            </a:r>
          </a:p>
          <a:p>
            <a:pPr lvl="1"/>
            <a:r>
              <a:rPr lang="en-US" sz="2000" dirty="0"/>
              <a:t>Act as their point of contact</a:t>
            </a:r>
          </a:p>
          <a:p>
            <a:pPr marL="45720" indent="0">
              <a:buNone/>
            </a:pPr>
            <a:r>
              <a:rPr lang="en-US" sz="2400" dirty="0"/>
              <a:t>3)  Come up with possible solutions</a:t>
            </a:r>
          </a:p>
          <a:p>
            <a:pPr lvl="1"/>
            <a:r>
              <a:rPr lang="en-US" sz="2000" dirty="0"/>
              <a:t>Your first </a:t>
            </a:r>
            <a:r>
              <a:rPr lang="en-US" sz="2000" dirty="0" smtClean="0"/>
              <a:t>idea </a:t>
            </a:r>
            <a:r>
              <a:rPr lang="en-US" sz="2000" dirty="0"/>
              <a:t>may not be your </a:t>
            </a:r>
            <a:r>
              <a:rPr lang="en-US" sz="2000" dirty="0" smtClean="0"/>
              <a:t>best</a:t>
            </a:r>
            <a:endParaRPr lang="en-US" sz="2000" dirty="0"/>
          </a:p>
          <a:p>
            <a:pPr lvl="1"/>
            <a:r>
              <a:rPr lang="en-US" sz="2000" dirty="0"/>
              <a:t>Promise to do your </a:t>
            </a:r>
            <a:r>
              <a:rPr lang="en-US" sz="2000" dirty="0" smtClean="0"/>
              <a:t>best and that you understand the issue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2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 on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Offer choices</a:t>
            </a:r>
          </a:p>
          <a:p>
            <a:r>
              <a:rPr lang="en-US" sz="2400" dirty="0" smtClean="0"/>
              <a:t>Welcome suggestions…but don’t lose control</a:t>
            </a:r>
          </a:p>
          <a:p>
            <a:r>
              <a:rPr lang="en-US" sz="2400" dirty="0" smtClean="0"/>
              <a:t>Set reasonable expectations</a:t>
            </a:r>
          </a:p>
          <a:p>
            <a:r>
              <a:rPr lang="en-US" sz="2400" dirty="0" smtClean="0"/>
              <a:t>Tactic:  Deflective Phrases</a:t>
            </a:r>
          </a:p>
          <a:p>
            <a:pPr lvl="1"/>
            <a:r>
              <a:rPr lang="en-US" sz="2000" dirty="0" smtClean="0"/>
              <a:t>“I appreciate that…but…”</a:t>
            </a:r>
          </a:p>
          <a:p>
            <a:pPr lvl="1"/>
            <a:r>
              <a:rPr lang="en-US" sz="2000" dirty="0" smtClean="0"/>
              <a:t>“I understand that…however…”</a:t>
            </a:r>
          </a:p>
          <a:p>
            <a:pPr lvl="1"/>
            <a:r>
              <a:rPr lang="en-US" sz="2000" dirty="0" smtClean="0"/>
              <a:t>“I hear what you are saying…although…”</a:t>
            </a:r>
          </a:p>
          <a:p>
            <a:pPr lvl="1"/>
            <a:r>
              <a:rPr lang="en-US" sz="2000" dirty="0" smtClean="0"/>
              <a:t>“I get how you feel…have you considered…”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Internally</a:t>
            </a:r>
          </a:p>
          <a:p>
            <a:pPr lvl="1"/>
            <a:r>
              <a:rPr lang="en-US" sz="2000" dirty="0" smtClean="0"/>
              <a:t>Don’t assume it is a one-time issue</a:t>
            </a:r>
          </a:p>
          <a:p>
            <a:pPr lvl="1"/>
            <a:r>
              <a:rPr lang="en-US" sz="2000" dirty="0" smtClean="0"/>
              <a:t>Own the issue and find a better way</a:t>
            </a:r>
          </a:p>
          <a:p>
            <a:r>
              <a:rPr lang="en-US" sz="2400" dirty="0" smtClean="0"/>
              <a:t>Customer</a:t>
            </a:r>
          </a:p>
          <a:p>
            <a:pPr lvl="1"/>
            <a:r>
              <a:rPr lang="en-US" sz="2000" dirty="0" smtClean="0"/>
              <a:t>Set a reminder to follow up</a:t>
            </a:r>
          </a:p>
          <a:p>
            <a:pPr lvl="1"/>
            <a:r>
              <a:rPr lang="en-US" sz="2000" dirty="0" smtClean="0"/>
              <a:t>Why follow up?</a:t>
            </a:r>
          </a:p>
          <a:p>
            <a:r>
              <a:rPr lang="en-US" sz="2200" dirty="0" smtClean="0"/>
              <a:t>Tactic:</a:t>
            </a:r>
          </a:p>
          <a:p>
            <a:pPr lvl="1"/>
            <a:r>
              <a:rPr lang="en-US" dirty="0" smtClean="0"/>
              <a:t>Is there anything else I can do for you?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3084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 title="SmartArt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Complaint Handling Process</a:t>
            </a:r>
            <a:endParaRPr lang="en-US" dirty="0"/>
          </a:p>
        </p:txBody>
      </p:sp>
      <p:graphicFrame>
        <p:nvGraphicFramePr>
          <p:cNvPr id="6" name="Content Placeholder 5" descr="Upward Arrow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813355"/>
              </p:ext>
            </p:extLst>
          </p:nvPr>
        </p:nvGraphicFramePr>
        <p:xfrm>
          <a:off x="1341438" y="1673225"/>
          <a:ext cx="95091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57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19" y="1673352"/>
            <a:ext cx="9948203" cy="4343400"/>
          </a:xfrm>
        </p:spPr>
        <p:txBody>
          <a:bodyPr/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Verbal Judo:  The Gentle Art of Persuasion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George J. Thompson, Ph. D. and Jerry B. Jenkins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Since Strangling Isn’t an </a:t>
            </a:r>
            <a:r>
              <a:rPr lang="en-US" dirty="0" smtClean="0"/>
              <a:t>Option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Sandra A. Crowe</a:t>
            </a:r>
            <a:endParaRPr lang="en-US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Dealing </a:t>
            </a:r>
            <a:r>
              <a:rPr lang="en-US" dirty="0"/>
              <a:t>with Difficult People: </a:t>
            </a:r>
            <a:r>
              <a:rPr lang="en-US" b="1" u="sng" dirty="0"/>
              <a:t>83</a:t>
            </a:r>
            <a:r>
              <a:rPr lang="en-US" u="sng" dirty="0"/>
              <a:t> Ways to Stay Calm, Composed, and in </a:t>
            </a:r>
            <a:r>
              <a:rPr lang="en-US" u="sng" dirty="0" smtClean="0"/>
              <a:t>Control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Susan Fee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 smtClean="0"/>
              <a:t> </a:t>
            </a:r>
            <a:endParaRPr lang="en-US" u="sng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/>
              <a:t>Work Would Be Great If It Weren’t for the People</a:t>
            </a:r>
            <a:endParaRPr lang="en-US" dirty="0" smtClean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Ronna</a:t>
            </a:r>
            <a:r>
              <a:rPr lang="en-US" smtClean="0"/>
              <a:t> Lichtenberg</a:t>
            </a:r>
            <a:endParaRPr lang="en-US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2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6600" dirty="0" smtClean="0"/>
              <a:t>Thank </a:t>
            </a:r>
            <a:r>
              <a:rPr lang="en-US" sz="6600" dirty="0" smtClean="0"/>
              <a:t>You!</a:t>
            </a:r>
            <a:endParaRPr lang="en-US" sz="6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575" y="3346205"/>
            <a:ext cx="29908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58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 people are…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 people…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Are equal opportunity annoyers.</a:t>
            </a:r>
          </a:p>
          <a:p>
            <a:r>
              <a:rPr lang="en-US" sz="3200" dirty="0" smtClean="0"/>
              <a:t>Try to suck you in and change you.</a:t>
            </a:r>
          </a:p>
          <a:p>
            <a:r>
              <a:rPr lang="en-US" sz="3200" dirty="0" smtClean="0"/>
              <a:t>Will be back for more if you appease them.</a:t>
            </a:r>
          </a:p>
          <a:p>
            <a:r>
              <a:rPr lang="en-US" sz="3200" dirty="0"/>
              <a:t>Are not easily changed, so don’t try</a:t>
            </a:r>
            <a:r>
              <a:rPr lang="en-US" sz="32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8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3600" dirty="0" smtClean="0"/>
              <a:t>“As novices, we think we’re entirely responsible for the way people treat us.  I have long since learned that we are only responsible for the way we treat people.”  </a:t>
            </a:r>
          </a:p>
          <a:p>
            <a:pPr marL="45720" indent="0">
              <a:buNone/>
            </a:pPr>
            <a:endParaRPr lang="en-US" sz="3600" dirty="0"/>
          </a:p>
          <a:p>
            <a:pPr marL="45720" indent="0">
              <a:buNone/>
            </a:pPr>
            <a:r>
              <a:rPr lang="en-US" sz="3600" dirty="0" smtClean="0"/>
              <a:t>-Rose Wilder Lane (1901-1968)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1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28468" y="3761116"/>
            <a:ext cx="9568132" cy="902323"/>
          </a:xfrm>
        </p:spPr>
        <p:txBody>
          <a:bodyPr/>
          <a:lstStyle/>
          <a:p>
            <a:r>
              <a:rPr lang="en-US" dirty="0" smtClean="0"/>
              <a:t>Steps &amp; tactics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2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Defuse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1</a:t>
            </a:r>
            <a:r>
              <a:rPr lang="en-US" sz="2800" dirty="0" smtClean="0"/>
              <a:t>)  Allow them to vent</a:t>
            </a:r>
          </a:p>
          <a:p>
            <a:pPr lvl="1"/>
            <a:r>
              <a:rPr lang="en-US" sz="2400" dirty="0" smtClean="0"/>
              <a:t>Don’t interrupt</a:t>
            </a:r>
          </a:p>
          <a:p>
            <a:pPr lvl="1"/>
            <a:r>
              <a:rPr lang="en-US" sz="2400" dirty="0" smtClean="0"/>
              <a:t>Don’t take it personally</a:t>
            </a:r>
          </a:p>
          <a:p>
            <a:pPr lvl="1"/>
            <a:r>
              <a:rPr lang="en-US" sz="2400" dirty="0" smtClean="0"/>
              <a:t>Tactic: Verbal Judo – </a:t>
            </a:r>
            <a:r>
              <a:rPr lang="en-US" sz="2400" dirty="0" err="1" smtClean="0"/>
              <a:t>Ju</a:t>
            </a:r>
            <a:r>
              <a:rPr lang="en-US" sz="2400" dirty="0" smtClean="0"/>
              <a:t> = Gentle, Do = Way</a:t>
            </a:r>
            <a:endParaRPr lang="en-US" sz="2000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74489"/>
              </p:ext>
            </p:extLst>
          </p:nvPr>
        </p:nvGraphicFramePr>
        <p:xfrm>
          <a:off x="1755955" y="4218681"/>
          <a:ext cx="8128000" cy="1752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Things</a:t>
                      </a:r>
                      <a:r>
                        <a:rPr lang="en-US" baseline="0" dirty="0" smtClean="0"/>
                        <a:t> NOT to say: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Instead say: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Calm Down!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It’s going to be alright, talk to me.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What’s your problem?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What’s the matter, may I help?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do you want me to do about it?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really don’t know the answer, but let me try</a:t>
                      </a:r>
                      <a:r>
                        <a:rPr lang="en-US" baseline="0" dirty="0" smtClean="0"/>
                        <a:t> to help you find out.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99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2)  </a:t>
            </a:r>
            <a:r>
              <a:rPr lang="en-US" sz="2800" dirty="0" smtClean="0"/>
              <a:t>Listen</a:t>
            </a:r>
            <a:endParaRPr lang="en-US" sz="2400" dirty="0" smtClean="0"/>
          </a:p>
          <a:p>
            <a:pPr lvl="1"/>
            <a:r>
              <a:rPr lang="en-US" sz="2400" dirty="0" smtClean="0"/>
              <a:t>Tactic:  LEAPS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L</a:t>
            </a:r>
            <a:r>
              <a:rPr lang="en-US" sz="2400" dirty="0" smtClean="0"/>
              <a:t>isten:  Listen carefully and appear to listen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E</a:t>
            </a:r>
            <a:r>
              <a:rPr lang="en-US" sz="2400" dirty="0" smtClean="0"/>
              <a:t>mpathize:  Their point of view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A</a:t>
            </a:r>
            <a:r>
              <a:rPr lang="en-US" sz="2400" dirty="0" smtClean="0"/>
              <a:t>sk:  Ask questions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P</a:t>
            </a:r>
            <a:r>
              <a:rPr lang="en-US" sz="2400" dirty="0" smtClean="0"/>
              <a:t>araphrase:  Ensures you have everything correct</a:t>
            </a:r>
          </a:p>
          <a:p>
            <a:pPr lvl="2"/>
            <a:r>
              <a:rPr lang="en-US" sz="2400" dirty="0" smtClean="0">
                <a:solidFill>
                  <a:schemeClr val="accent1"/>
                </a:solidFill>
              </a:rPr>
              <a:t>S</a:t>
            </a:r>
            <a:r>
              <a:rPr lang="en-US" sz="2400" dirty="0" smtClean="0"/>
              <a:t>ummarize:  Condense into essential statement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7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2400" dirty="0" smtClean="0"/>
              <a:t>3</a:t>
            </a:r>
            <a:r>
              <a:rPr lang="en-US" sz="3200" dirty="0" smtClean="0"/>
              <a:t>)  </a:t>
            </a:r>
            <a:r>
              <a:rPr lang="en-US" sz="2800" dirty="0" smtClean="0"/>
              <a:t>Really </a:t>
            </a:r>
            <a:r>
              <a:rPr lang="en-US" sz="2800" dirty="0"/>
              <a:t>focus on them and their </a:t>
            </a:r>
            <a:r>
              <a:rPr lang="en-US" sz="2800" dirty="0" smtClean="0"/>
              <a:t>situation</a:t>
            </a:r>
            <a:endParaRPr lang="en-US" sz="2800" dirty="0"/>
          </a:p>
          <a:p>
            <a:pPr lvl="1"/>
            <a:r>
              <a:rPr lang="en-US" sz="2400" dirty="0"/>
              <a:t>If you get flustered, you may miss </a:t>
            </a:r>
            <a:r>
              <a:rPr lang="en-US" sz="2400" dirty="0" smtClean="0"/>
              <a:t>details</a:t>
            </a:r>
            <a:endParaRPr lang="en-US" sz="2400" dirty="0"/>
          </a:p>
          <a:p>
            <a:pPr lvl="1"/>
            <a:r>
              <a:rPr lang="en-US" sz="2400" dirty="0"/>
              <a:t>Keep an attitude of concern and </a:t>
            </a:r>
            <a:r>
              <a:rPr lang="en-US" sz="2400" dirty="0" smtClean="0"/>
              <a:t>curiosity</a:t>
            </a:r>
          </a:p>
          <a:p>
            <a:pPr lvl="1"/>
            <a:r>
              <a:rPr lang="en-US" sz="2400" dirty="0" smtClean="0"/>
              <a:t>Tactic: Feel-Felt-Found</a:t>
            </a:r>
          </a:p>
          <a:p>
            <a:pPr lvl="2"/>
            <a:r>
              <a:rPr lang="en-US" sz="2000" dirty="0" smtClean="0"/>
              <a:t>This tool conveys both empathy and understanding</a:t>
            </a:r>
          </a:p>
          <a:p>
            <a:pPr lvl="2"/>
            <a:endParaRPr lang="en-US" sz="2000" dirty="0"/>
          </a:p>
          <a:p>
            <a:pPr marL="685800" lvl="2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I </a:t>
            </a:r>
            <a:r>
              <a:rPr lang="en-US" sz="2800" dirty="0">
                <a:solidFill>
                  <a:schemeClr val="accent1"/>
                </a:solidFill>
              </a:rPr>
              <a:t>understand how you must feel and I’ve felt the same way myself.  What I’ve found is that</a:t>
            </a:r>
            <a:r>
              <a:rPr lang="en-US" sz="2800" dirty="0" smtClean="0">
                <a:solidFill>
                  <a:schemeClr val="accent1"/>
                </a:solidFill>
              </a:rPr>
              <a:t>…</a:t>
            </a:r>
            <a:endParaRPr lang="en-US" sz="2800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7918" y="6280035"/>
            <a:ext cx="1028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Nobody cares how much you know, until they know how much you care.  -John Maxwell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673351"/>
            <a:ext cx="9509760" cy="45721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1)  </a:t>
            </a:r>
            <a:r>
              <a:rPr lang="en-US" sz="2800" dirty="0" smtClean="0"/>
              <a:t>Ask specific questions</a:t>
            </a:r>
          </a:p>
          <a:p>
            <a:pPr lvl="1"/>
            <a:r>
              <a:rPr lang="en-US" sz="2400" dirty="0" smtClean="0"/>
              <a:t>Tactic:  The Sword of Interruption</a:t>
            </a:r>
          </a:p>
          <a:p>
            <a:pPr lvl="2"/>
            <a:r>
              <a:rPr lang="en-US" sz="2000" dirty="0" smtClean="0"/>
              <a:t>Interrupt:  “Whoa”, “Listen”, “Wait a second”</a:t>
            </a:r>
          </a:p>
          <a:p>
            <a:pPr lvl="2"/>
            <a:r>
              <a:rPr lang="en-US" sz="2000" dirty="0" smtClean="0"/>
              <a:t>Empathize:  “Let me be sure I understand you then…”</a:t>
            </a:r>
          </a:p>
          <a:p>
            <a:pPr lvl="2"/>
            <a:r>
              <a:rPr lang="en-US" sz="2000" dirty="0" smtClean="0"/>
              <a:t>Paraphrase:  “So what you’re saying is…”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96153" y="3142015"/>
            <a:ext cx="2934481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7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Sheer green border design presentation (widescreen)</Template>
  <TotalTime>0</TotalTime>
  <Words>585</Words>
  <Application>Microsoft Office PowerPoint</Application>
  <PresentationFormat>Widescreen</PresentationFormat>
  <Paragraphs>113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Sheer Green 16x9</vt:lpstr>
      <vt:lpstr>Navigating Difficult People</vt:lpstr>
      <vt:lpstr>Difficult people are…</vt:lpstr>
      <vt:lpstr>Difficult people…</vt:lpstr>
      <vt:lpstr>PowerPoint Presentation</vt:lpstr>
      <vt:lpstr>Strategy</vt:lpstr>
      <vt:lpstr>Defuse</vt:lpstr>
      <vt:lpstr>Defuse</vt:lpstr>
      <vt:lpstr>Defuse</vt:lpstr>
      <vt:lpstr>Investigate </vt:lpstr>
      <vt:lpstr>Investigate</vt:lpstr>
      <vt:lpstr>Agree on a Solution</vt:lpstr>
      <vt:lpstr>Follow Up</vt:lpstr>
      <vt:lpstr>Complaint Handling Process</vt:lpstr>
      <vt:lpstr>Book Suggestions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2015-01-22T15:23:36Z</dcterms:created>
  <dcterms:modified xsi:type="dcterms:W3CDTF">2015-02-11T22:38:51Z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