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72" r:id="rId3"/>
    <p:sldId id="281" r:id="rId4"/>
    <p:sldId id="273" r:id="rId5"/>
    <p:sldId id="265" r:id="rId6"/>
    <p:sldId id="274" r:id="rId7"/>
    <p:sldId id="275" r:id="rId8"/>
    <p:sldId id="276" r:id="rId9"/>
    <p:sldId id="287" r:id="rId10"/>
    <p:sldId id="277" r:id="rId11"/>
    <p:sldId id="261" r:id="rId12"/>
    <p:sldId id="286" r:id="rId13"/>
    <p:sldId id="283" r:id="rId14"/>
    <p:sldId id="278" r:id="rId15"/>
    <p:sldId id="280" r:id="rId16"/>
    <p:sldId id="282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-12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3/6/2015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lay.pointacross.com/Player.aspx?gmid=hqt8yza2pquw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briem@moravian.edu" TargetMode="External"/><Relationship Id="rId2" Type="http://schemas.openxmlformats.org/officeDocument/2006/relationships/hyperlink" Target="mailto:adams@moravia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scheetz@mansfiel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595" y="2667663"/>
            <a:ext cx="9601200" cy="1387503"/>
          </a:xfrm>
        </p:spPr>
        <p:txBody>
          <a:bodyPr/>
          <a:lstStyle/>
          <a:p>
            <a:r>
              <a:rPr lang="en-US" dirty="0" smtClean="0"/>
              <a:t>Motivating / Marketing Techniques to Engage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524291"/>
            <a:ext cx="9601200" cy="914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Shannon </a:t>
            </a:r>
            <a:r>
              <a:rPr lang="en-US" sz="1400" dirty="0" err="1" smtClean="0"/>
              <a:t>adam</a:t>
            </a:r>
            <a:r>
              <a:rPr lang="en-US" sz="1400" dirty="0" smtClean="0"/>
              <a:t>, assistant director of financial aid, </a:t>
            </a:r>
            <a:r>
              <a:rPr lang="en-US" sz="1400" dirty="0" err="1" smtClean="0"/>
              <a:t>moravian</a:t>
            </a:r>
            <a:r>
              <a:rPr lang="en-US" sz="1400" dirty="0" smtClean="0"/>
              <a:t> college</a:t>
            </a:r>
          </a:p>
          <a:p>
            <a:r>
              <a:rPr lang="en-US" sz="1400" dirty="0" smtClean="0"/>
              <a:t>Melissa </a:t>
            </a:r>
            <a:r>
              <a:rPr lang="en-US" sz="1400" dirty="0" err="1" smtClean="0"/>
              <a:t>labrie</a:t>
            </a:r>
            <a:r>
              <a:rPr lang="en-US" sz="1400" dirty="0" smtClean="0"/>
              <a:t>, associate director of financial aid, </a:t>
            </a:r>
            <a:r>
              <a:rPr lang="en-US" sz="1400" dirty="0" err="1" smtClean="0"/>
              <a:t>moravian</a:t>
            </a:r>
            <a:r>
              <a:rPr lang="en-US" sz="1400" dirty="0" smtClean="0"/>
              <a:t> college</a:t>
            </a:r>
          </a:p>
          <a:p>
            <a:r>
              <a:rPr lang="en-US" sz="1400" dirty="0" smtClean="0"/>
              <a:t>Charles M. Scheetz, Director of Student Financial Aid, Mansfield University</a:t>
            </a:r>
            <a:endParaRPr lang="en-US" sz="1400" dirty="0"/>
          </a:p>
        </p:txBody>
      </p:sp>
      <p:pic>
        <p:nvPicPr>
          <p:cNvPr id="4" name="Picture 2" descr="C:\Users\mesma01\AppData\Local\Microsoft\Windows\Temporary Internet Files\Content.IE5\36KWWUHQ\Spring Training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4" y="3795182"/>
            <a:ext cx="2491988" cy="23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Messaging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16" y="1540517"/>
            <a:ext cx="5488581" cy="470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BB Connect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8355" y="1677726"/>
            <a:ext cx="789564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Mansfield uses BB Connect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A mass marketing tool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en-US" sz="2000" dirty="0" smtClean="0"/>
              <a:t>Sends out emails and voice messages to a select group of students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en-US" sz="2000" dirty="0" smtClean="0"/>
              <a:t>Used for the following: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altLang="en-US" sz="2000" dirty="0" smtClean="0"/>
              <a:t>FAFSA reminders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altLang="en-US" sz="2000" dirty="0" smtClean="0"/>
              <a:t>Payment Due Dates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altLang="en-US" sz="2000" dirty="0" smtClean="0"/>
              <a:t>Loan Documents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altLang="en-US" sz="2000" dirty="0" smtClean="0"/>
              <a:t>Events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We receive a large number of calls for a few days following the announcements being sent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Students and parents are both notified</a:t>
            </a:r>
            <a:endParaRPr lang="en-US" alt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Promote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8355" y="1677726"/>
            <a:ext cx="78956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social media as a stepping stone, do not rely on it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Email reminders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Reminder phone calls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Text Messaging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Face to face contact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/>
              <a:t>Use layering - there </a:t>
            </a:r>
            <a:r>
              <a:rPr lang="en-US" altLang="en-US" dirty="0"/>
              <a:t>is nothing wrong with using several systems to “announce” the same </a:t>
            </a:r>
            <a:r>
              <a:rPr lang="en-US" altLang="en-US" dirty="0" smtClean="0"/>
              <a:t>message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dirty="0" smtClean="0"/>
              <a:t>Even </a:t>
            </a:r>
            <a:r>
              <a:rPr lang="en-US" altLang="en-US" dirty="0"/>
              <a:t>if </a:t>
            </a:r>
            <a:r>
              <a:rPr lang="en-US" altLang="en-US" dirty="0" smtClean="0"/>
              <a:t>your students read </a:t>
            </a:r>
            <a:r>
              <a:rPr lang="en-US" altLang="en-US" dirty="0"/>
              <a:t>it several times from the various systems, you have increased your percentage of </a:t>
            </a:r>
            <a:r>
              <a:rPr lang="en-US" altLang="en-US" dirty="0" smtClean="0"/>
              <a:t>success</a:t>
            </a:r>
            <a:endParaRPr lang="en-US" alt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closely with Admissions Office to promote your office</a:t>
            </a:r>
          </a:p>
          <a:p>
            <a:r>
              <a:rPr lang="en-US" dirty="0" smtClean="0"/>
              <a:t>If school is large enough, can have a designated social media coordinator for entire campus</a:t>
            </a:r>
          </a:p>
          <a:p>
            <a:pPr lvl="2"/>
            <a:r>
              <a:rPr lang="en-US" dirty="0" smtClean="0"/>
              <a:t>Works closely with offices on campus to get proper text</a:t>
            </a:r>
          </a:p>
          <a:p>
            <a:pPr lvl="2"/>
            <a:r>
              <a:rPr lang="en-US" dirty="0" smtClean="0"/>
              <a:t>They are the creative backbone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8313" r="78497" b="64402"/>
          <a:stretch/>
        </p:blipFill>
        <p:spPr bwMode="auto">
          <a:xfrm>
            <a:off x="6957391" y="3366361"/>
            <a:ext cx="4206240" cy="26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5072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Financial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1188323"/>
            <a:ext cx="4041913" cy="4343400"/>
          </a:xfrm>
        </p:spPr>
        <p:txBody>
          <a:bodyPr/>
          <a:lstStyle/>
          <a:p>
            <a:r>
              <a:rPr lang="en-US" dirty="0" smtClean="0"/>
              <a:t>Use of vendor programs or homegrown</a:t>
            </a:r>
          </a:p>
          <a:p>
            <a:r>
              <a:rPr lang="en-US" dirty="0" smtClean="0"/>
              <a:t>Not just Financial Aid info</a:t>
            </a:r>
          </a:p>
          <a:p>
            <a:pPr lvl="1"/>
            <a:r>
              <a:rPr lang="en-US" dirty="0" smtClean="0"/>
              <a:t>Collaborate with Introduction to College Life Courses</a:t>
            </a:r>
          </a:p>
          <a:p>
            <a:r>
              <a:rPr lang="en-US" dirty="0" smtClean="0"/>
              <a:t>April: Financial Literacy Month</a:t>
            </a:r>
            <a:endParaRPr lang="en-US" dirty="0"/>
          </a:p>
          <a:p>
            <a:pPr lvl="1"/>
            <a:r>
              <a:rPr lang="en-US" dirty="0" smtClean="0"/>
              <a:t>Have a presence on campus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471" r="58917" b="43017"/>
          <a:stretch/>
        </p:blipFill>
        <p:spPr bwMode="auto">
          <a:xfrm>
            <a:off x="2634116" y="4436828"/>
            <a:ext cx="2953855" cy="195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" r="77319" b="67470"/>
          <a:stretch/>
        </p:blipFill>
        <p:spPr bwMode="auto">
          <a:xfrm>
            <a:off x="5587971" y="1091124"/>
            <a:ext cx="6220379" cy="37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283614"/>
            <a:ext cx="9509760" cy="1962381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Questions                        or </a:t>
            </a:r>
            <a:br>
              <a:rPr lang="en-US" sz="6000" dirty="0" smtClean="0"/>
            </a:br>
            <a:r>
              <a:rPr lang="en-US" sz="6000" dirty="0" smtClean="0"/>
              <a:t>Suggestions?</a:t>
            </a:r>
            <a:endParaRPr lang="en-US" sz="6000" dirty="0"/>
          </a:p>
        </p:txBody>
      </p:sp>
      <p:pic>
        <p:nvPicPr>
          <p:cNvPr id="3" name="Picture 2" descr="C:\Users\mesma01\AppData\Local\Microsoft\Windows\Temporary Internet Files\Content.IE5\36KWWUHQ\Spring Training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30" y="3441010"/>
            <a:ext cx="29908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Shannon </a:t>
            </a:r>
            <a:r>
              <a:rPr lang="en-US" dirty="0" smtClean="0"/>
              <a:t>Adam</a:t>
            </a:r>
            <a:r>
              <a:rPr lang="en-US" dirty="0"/>
              <a:t>, </a:t>
            </a:r>
            <a:r>
              <a:rPr lang="en-US" dirty="0" smtClean="0"/>
              <a:t>Assistant Director </a:t>
            </a:r>
            <a:r>
              <a:rPr lang="en-US" dirty="0"/>
              <a:t>of </a:t>
            </a:r>
            <a:r>
              <a:rPr lang="en-US" dirty="0" smtClean="0"/>
              <a:t>Financial Aid</a:t>
            </a:r>
            <a:r>
              <a:rPr lang="en-US" dirty="0"/>
              <a:t>, </a:t>
            </a:r>
            <a:r>
              <a:rPr lang="en-US" dirty="0" smtClean="0"/>
              <a:t>Moravian College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adams@moravian.edu</a:t>
            </a:r>
            <a:r>
              <a:rPr lang="en-US" dirty="0" smtClean="0"/>
              <a:t>   	Phone: 610-861-1330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Melissa </a:t>
            </a:r>
            <a:r>
              <a:rPr lang="en-US" dirty="0" err="1" smtClean="0"/>
              <a:t>Labrie</a:t>
            </a:r>
            <a:r>
              <a:rPr lang="en-US" dirty="0"/>
              <a:t>, </a:t>
            </a:r>
            <a:r>
              <a:rPr lang="en-US" dirty="0" smtClean="0"/>
              <a:t>Associate Director </a:t>
            </a:r>
            <a:r>
              <a:rPr lang="en-US" dirty="0"/>
              <a:t>of </a:t>
            </a:r>
            <a:r>
              <a:rPr lang="en-US" dirty="0" smtClean="0"/>
              <a:t>Financial Aid</a:t>
            </a:r>
            <a:r>
              <a:rPr lang="en-US" dirty="0"/>
              <a:t>, </a:t>
            </a:r>
            <a:r>
              <a:rPr lang="en-US" dirty="0" smtClean="0"/>
              <a:t>Moravian College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labriem@moravian.edu</a:t>
            </a:r>
            <a:r>
              <a:rPr lang="en-US" dirty="0" smtClean="0"/>
              <a:t>  	Phone: 610-861-1330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Charles </a:t>
            </a:r>
            <a:r>
              <a:rPr lang="en-US" dirty="0"/>
              <a:t>M. </a:t>
            </a:r>
            <a:r>
              <a:rPr lang="en-US" dirty="0" err="1"/>
              <a:t>Scheetz</a:t>
            </a:r>
            <a:r>
              <a:rPr lang="en-US" dirty="0"/>
              <a:t>, Director of Student Financial Aid, Mansfield </a:t>
            </a:r>
            <a:r>
              <a:rPr lang="en-US" dirty="0" smtClean="0"/>
              <a:t>University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cscheetz@mansfield.edu</a:t>
            </a:r>
            <a:r>
              <a:rPr lang="en-US" dirty="0" smtClean="0"/>
              <a:t>  	Phone: 570-662-4854</a:t>
            </a:r>
            <a:endParaRPr lang="en-US" dirty="0"/>
          </a:p>
          <a:p>
            <a:pPr marL="4572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Presence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673352"/>
            <a:ext cx="5353878" cy="4343400"/>
          </a:xfrm>
        </p:spPr>
        <p:txBody>
          <a:bodyPr/>
          <a:lstStyle/>
          <a:p>
            <a:r>
              <a:rPr lang="en-US" dirty="0" smtClean="0"/>
              <a:t>Do your students know where your office is located?</a:t>
            </a:r>
          </a:p>
          <a:p>
            <a:r>
              <a:rPr lang="en-US" dirty="0" smtClean="0"/>
              <a:t>Set deadline expectations early</a:t>
            </a:r>
          </a:p>
          <a:p>
            <a:pPr lvl="1"/>
            <a:r>
              <a:rPr lang="en-US" dirty="0" smtClean="0"/>
              <a:t>Incoming freshman should know deadlines asap</a:t>
            </a:r>
          </a:p>
          <a:p>
            <a:r>
              <a:rPr lang="en-US" dirty="0" smtClean="0"/>
              <a:t>Use of institutional programming efforts</a:t>
            </a:r>
          </a:p>
          <a:p>
            <a:pPr lvl="1"/>
            <a:r>
              <a:rPr lang="en-US" dirty="0" smtClean="0"/>
              <a:t>College magazine/newspaper</a:t>
            </a:r>
          </a:p>
          <a:p>
            <a:pPr lvl="1"/>
            <a:r>
              <a:rPr lang="en-US" dirty="0" smtClean="0"/>
              <a:t>TV</a:t>
            </a:r>
            <a:r>
              <a:rPr lang="en-US" dirty="0"/>
              <a:t> </a:t>
            </a:r>
            <a:r>
              <a:rPr lang="en-US" dirty="0" smtClean="0"/>
              <a:t>advertisements</a:t>
            </a:r>
          </a:p>
          <a:p>
            <a:pPr lvl="1"/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Video Messaging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42833" r="54412" b="24575"/>
          <a:stretch/>
        </p:blipFill>
        <p:spPr bwMode="auto">
          <a:xfrm>
            <a:off x="6893780" y="2814761"/>
            <a:ext cx="4002952" cy="30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Twitter	</a:t>
            </a:r>
          </a:p>
          <a:p>
            <a:pPr lvl="1"/>
            <a:r>
              <a:rPr lang="en-US" dirty="0"/>
              <a:t>Moravian College had zero Financial Aid presence on social media prior to January </a:t>
            </a:r>
            <a:r>
              <a:rPr lang="en-US" dirty="0" smtClean="0"/>
              <a:t>2014</a:t>
            </a:r>
            <a:endParaRPr lang="en-US" dirty="0"/>
          </a:p>
          <a:p>
            <a:pPr lvl="2"/>
            <a:r>
              <a:rPr lang="en-US" dirty="0"/>
              <a:t>Almost at </a:t>
            </a:r>
            <a:r>
              <a:rPr lang="en-US" dirty="0" smtClean="0"/>
              <a:t>106 </a:t>
            </a:r>
            <a:r>
              <a:rPr lang="en-US" dirty="0"/>
              <a:t>likes for the Facebook </a:t>
            </a:r>
            <a:r>
              <a:rPr lang="en-US" dirty="0" smtClean="0"/>
              <a:t>page</a:t>
            </a:r>
            <a:endParaRPr lang="en-US" dirty="0"/>
          </a:p>
          <a:p>
            <a:pPr lvl="1"/>
            <a:r>
              <a:rPr lang="en-US" dirty="0"/>
              <a:t>Collaborate with </a:t>
            </a:r>
            <a:r>
              <a:rPr lang="en-US" dirty="0" smtClean="0"/>
              <a:t>other offices for promotional efforts</a:t>
            </a:r>
            <a:endParaRPr lang="en-US" dirty="0"/>
          </a:p>
          <a:p>
            <a:pPr lvl="1"/>
            <a:r>
              <a:rPr lang="en-US" dirty="0"/>
              <a:t>Make sure to promote the pages you are using on your </a:t>
            </a:r>
            <a:r>
              <a:rPr lang="en-US" dirty="0" smtClean="0"/>
              <a:t>website </a:t>
            </a:r>
            <a:r>
              <a:rPr lang="en-US" dirty="0"/>
              <a:t>and in your publications.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31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 Continued…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1" y="1673352"/>
            <a:ext cx="311161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Share others photos and status updates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965" t="10862" r="28720" b="17184"/>
          <a:stretch/>
        </p:blipFill>
        <p:spPr bwMode="auto">
          <a:xfrm>
            <a:off x="5359180" y="1757237"/>
            <a:ext cx="4778734" cy="4882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 Continued…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Make it fun!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8197" t="23636" r="29195" b="5000"/>
          <a:stretch/>
        </p:blipFill>
        <p:spPr>
          <a:xfrm>
            <a:off x="8380675" y="1844702"/>
            <a:ext cx="3089082" cy="37291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22066" r="26941" b="28897"/>
          <a:stretch/>
        </p:blipFill>
        <p:spPr bwMode="auto">
          <a:xfrm>
            <a:off x="1669773" y="2733363"/>
            <a:ext cx="2965837" cy="34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8" t="26316" r="48729" b="46292"/>
          <a:stretch/>
        </p:blipFill>
        <p:spPr bwMode="auto">
          <a:xfrm>
            <a:off x="4985467" y="2059388"/>
            <a:ext cx="2934031" cy="311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9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 Continued…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Follow and retweet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4210" t="27841" r="24791" b="15491"/>
          <a:stretch/>
        </p:blipFill>
        <p:spPr>
          <a:xfrm>
            <a:off x="3371353" y="2536466"/>
            <a:ext cx="6949440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 Continued…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Giveaways 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5" descr="Moravian College Office of Financial Aid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1" t="13419" r="12220"/>
          <a:stretch/>
        </p:blipFill>
        <p:spPr>
          <a:xfrm>
            <a:off x="4822466" y="1622066"/>
            <a:ext cx="4321923" cy="46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 with admissions office</a:t>
            </a:r>
          </a:p>
          <a:p>
            <a:pPr lvl="1"/>
            <a:r>
              <a:rPr lang="en-US" dirty="0" smtClean="0"/>
              <a:t>We work with admissions office to use mail chimp to be able to send mass emails communications</a:t>
            </a:r>
          </a:p>
          <a:p>
            <a:pPr lvl="1"/>
            <a:r>
              <a:rPr lang="en-US" dirty="0" smtClean="0"/>
              <a:t>Admissions office uses mail chimp and texting</a:t>
            </a:r>
          </a:p>
          <a:p>
            <a:pPr lvl="2"/>
            <a:r>
              <a:rPr lang="en-US" dirty="0" smtClean="0"/>
              <a:t>If students text back it goes to the Google Hangout rather than personal cell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Messaging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8355" y="1677726"/>
            <a:ext cx="78956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Mansfield has created a How-To section of videos on their website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Each video is a few minutes in length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The videos detail the important information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Both audio and video</a:t>
            </a:r>
          </a:p>
          <a:p>
            <a:pPr lvl="1"/>
            <a:endParaRPr lang="en-US" alt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000" dirty="0" smtClean="0"/>
              <a:t>It is used by several departments on-campus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Student Registration and Financial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2000" dirty="0" smtClean="0"/>
              <a:t>Admissions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en-US" sz="2000" dirty="0" smtClean="0"/>
              <a:t>A collaborative effort</a:t>
            </a:r>
          </a:p>
          <a:p>
            <a:endParaRPr lang="en-US" alt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415</Words>
  <Application>Microsoft Office PowerPoint</Application>
  <PresentationFormat>Custom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Sheer Green 16x9</vt:lpstr>
      <vt:lpstr>Motivating / Marketing Techniques to Engage Students</vt:lpstr>
      <vt:lpstr>Presence on Campus</vt:lpstr>
      <vt:lpstr>SOCIAL MEDIA</vt:lpstr>
      <vt:lpstr>SOCIAL MEDIA Continued…</vt:lpstr>
      <vt:lpstr>SOCIAL MEDIA Continued…</vt:lpstr>
      <vt:lpstr>SOCIAL MEDIA Continued…</vt:lpstr>
      <vt:lpstr>SOCIAL MEDIA Continued…</vt:lpstr>
      <vt:lpstr>Collaborate</vt:lpstr>
      <vt:lpstr>Video Messaging</vt:lpstr>
      <vt:lpstr>Video Messaging</vt:lpstr>
      <vt:lpstr>BB Connect</vt:lpstr>
      <vt:lpstr>Promote</vt:lpstr>
      <vt:lpstr>Collaborate</vt:lpstr>
      <vt:lpstr>Financial Literacy</vt:lpstr>
      <vt:lpstr>Questions                        or  Suggestions?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2015-01-22T15:23:36Z</dcterms:created>
  <dcterms:modified xsi:type="dcterms:W3CDTF">2015-03-06T16:44:16Z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