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1"/>
  </p:notesMasterIdLst>
  <p:handoutMasterIdLst>
    <p:handoutMasterId r:id="rId32"/>
  </p:handoutMasterIdLst>
  <p:sldIdLst>
    <p:sldId id="264" r:id="rId3"/>
    <p:sldId id="265" r:id="rId4"/>
    <p:sldId id="273" r:id="rId5"/>
    <p:sldId id="266" r:id="rId6"/>
    <p:sldId id="274" r:id="rId7"/>
    <p:sldId id="275" r:id="rId8"/>
    <p:sldId id="276" r:id="rId9"/>
    <p:sldId id="277" r:id="rId10"/>
    <p:sldId id="278" r:id="rId11"/>
    <p:sldId id="279" r:id="rId12"/>
    <p:sldId id="280" r:id="rId13"/>
    <p:sldId id="299" r:id="rId14"/>
    <p:sldId id="282" r:id="rId15"/>
    <p:sldId id="283" r:id="rId16"/>
    <p:sldId id="284" r:id="rId17"/>
    <p:sldId id="285" r:id="rId18"/>
    <p:sldId id="286" r:id="rId19"/>
    <p:sldId id="289" r:id="rId20"/>
    <p:sldId id="287" r:id="rId21"/>
    <p:sldId id="288" r:id="rId22"/>
    <p:sldId id="290" r:id="rId23"/>
    <p:sldId id="295" r:id="rId24"/>
    <p:sldId id="296" r:id="rId25"/>
    <p:sldId id="292" r:id="rId26"/>
    <p:sldId id="297" r:id="rId27"/>
    <p:sldId id="298" r:id="rId28"/>
    <p:sldId id="300" r:id="rId29"/>
    <p:sldId id="28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0" d="100"/>
          <a:sy n="120" d="100"/>
        </p:scale>
        <p:origin x="120" y="408"/>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3/9/2015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3/9/2015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32B554-415D-4825-A8A2-824BBD566C02}" type="slidenum">
              <a:rPr lang="en-US" altLang="en-US"/>
              <a:pPr>
                <a:spcBef>
                  <a:spcPct val="0"/>
                </a:spcBef>
              </a:pPr>
              <a:t>3</a:t>
            </a:fld>
            <a:endParaRPr lang="en-US" altLang="en-US"/>
          </a:p>
        </p:txBody>
      </p:sp>
      <p:sp>
        <p:nvSpPr>
          <p:cNvPr id="14340" name="Notes Placeholder 4"/>
          <p:cNvSpPr>
            <a:spLocks noGrp="1"/>
          </p:cNvSpPr>
          <p:nvPr/>
        </p:nvSpPr>
        <p:spPr bwMode="auto">
          <a:xfrm>
            <a:off x="685800" y="4416425"/>
            <a:ext cx="5486400"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US" altLang="en-US"/>
          </a:p>
        </p:txBody>
      </p:sp>
    </p:spTree>
    <p:extLst>
      <p:ext uri="{BB962C8B-B14F-4D97-AF65-F5344CB8AC3E}">
        <p14:creationId xmlns:p14="http://schemas.microsoft.com/office/powerpoint/2010/main" val="3902258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0D21DE0-6554-4A6D-803E-DA2F927DFFAC}" type="slidenum">
              <a:rPr lang="en-US" altLang="en-US"/>
              <a:pPr>
                <a:spcBef>
                  <a:spcPct val="0"/>
                </a:spcBef>
              </a:pPr>
              <a:t>14</a:t>
            </a:fld>
            <a:endParaRPr lang="en-US" altLang="en-US"/>
          </a:p>
        </p:txBody>
      </p:sp>
    </p:spTree>
    <p:extLst>
      <p:ext uri="{BB962C8B-B14F-4D97-AF65-F5344CB8AC3E}">
        <p14:creationId xmlns:p14="http://schemas.microsoft.com/office/powerpoint/2010/main" val="3161556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DEA62F3-D82A-4562-8602-2291A45EFB08}" type="slidenum">
              <a:rPr lang="en-US" altLang="en-US"/>
              <a:pPr>
                <a:spcBef>
                  <a:spcPct val="0"/>
                </a:spcBef>
              </a:pPr>
              <a:t>15</a:t>
            </a:fld>
            <a:endParaRPr lang="en-US" altLang="en-US"/>
          </a:p>
        </p:txBody>
      </p:sp>
    </p:spTree>
    <p:extLst>
      <p:ext uri="{BB962C8B-B14F-4D97-AF65-F5344CB8AC3E}">
        <p14:creationId xmlns:p14="http://schemas.microsoft.com/office/powerpoint/2010/main" val="176029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9338E04-3911-4651-9EC2-4EA8E751409A}" type="slidenum">
              <a:rPr lang="en-US" altLang="en-US"/>
              <a:pPr>
                <a:spcBef>
                  <a:spcPct val="0"/>
                </a:spcBef>
              </a:pPr>
              <a:t>16</a:t>
            </a:fld>
            <a:endParaRPr lang="en-US" altLang="en-US"/>
          </a:p>
        </p:txBody>
      </p:sp>
    </p:spTree>
    <p:extLst>
      <p:ext uri="{BB962C8B-B14F-4D97-AF65-F5344CB8AC3E}">
        <p14:creationId xmlns:p14="http://schemas.microsoft.com/office/powerpoint/2010/main" val="2676187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F55694D-6FDB-4B1A-B372-906D6DAD2C0F}" type="slidenum">
              <a:rPr lang="en-US" altLang="en-US"/>
              <a:pPr>
                <a:spcBef>
                  <a:spcPct val="0"/>
                </a:spcBef>
              </a:pPr>
              <a:t>17</a:t>
            </a:fld>
            <a:endParaRPr lang="en-US" altLang="en-US"/>
          </a:p>
        </p:txBody>
      </p:sp>
    </p:spTree>
    <p:extLst>
      <p:ext uri="{BB962C8B-B14F-4D97-AF65-F5344CB8AC3E}">
        <p14:creationId xmlns:p14="http://schemas.microsoft.com/office/powerpoint/2010/main" val="2630987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ea typeface="+mn-ea"/>
              <a:cs typeface="+mn-cs"/>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3C6FB4E-93AE-4273-A87B-831BF180A695}" type="slidenum">
              <a:rPr lang="en-US" altLang="en-US"/>
              <a:pPr>
                <a:spcBef>
                  <a:spcPct val="0"/>
                </a:spcBef>
              </a:pPr>
              <a:t>18</a:t>
            </a:fld>
            <a:endParaRPr lang="en-US" altLang="en-US"/>
          </a:p>
        </p:txBody>
      </p:sp>
    </p:spTree>
    <p:extLst>
      <p:ext uri="{BB962C8B-B14F-4D97-AF65-F5344CB8AC3E}">
        <p14:creationId xmlns:p14="http://schemas.microsoft.com/office/powerpoint/2010/main" val="2156395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25A2A6E-D664-48DC-8F96-CB7401B100E8}" type="slidenum">
              <a:rPr lang="en-US" altLang="en-US"/>
              <a:pPr>
                <a:spcBef>
                  <a:spcPct val="0"/>
                </a:spcBef>
              </a:pPr>
              <a:t>20</a:t>
            </a:fld>
            <a:endParaRPr lang="en-US" altLang="en-US"/>
          </a:p>
        </p:txBody>
      </p:sp>
    </p:spTree>
    <p:extLst>
      <p:ext uri="{BB962C8B-B14F-4D97-AF65-F5344CB8AC3E}">
        <p14:creationId xmlns:p14="http://schemas.microsoft.com/office/powerpoint/2010/main" val="4223250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415B4B2-2BC7-4905-BA74-3C021547461E}" type="slidenum">
              <a:rPr lang="en-US"/>
              <a:pPr>
                <a:spcBef>
                  <a:spcPct val="0"/>
                </a:spcBef>
              </a:pPr>
              <a:t>21</a:t>
            </a:fld>
            <a:endParaRPr lang="en-US"/>
          </a:p>
        </p:txBody>
      </p:sp>
    </p:spTree>
    <p:extLst>
      <p:ext uri="{BB962C8B-B14F-4D97-AF65-F5344CB8AC3E}">
        <p14:creationId xmlns:p14="http://schemas.microsoft.com/office/powerpoint/2010/main" val="1911727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42341C-331C-48DE-AD87-3A6F17254DE4}" type="slidenum">
              <a:rPr lang="en-US"/>
              <a:pPr>
                <a:spcBef>
                  <a:spcPct val="0"/>
                </a:spcBef>
              </a:pPr>
              <a:t>24</a:t>
            </a:fld>
            <a:endParaRPr lang="en-US"/>
          </a:p>
        </p:txBody>
      </p:sp>
    </p:spTree>
    <p:extLst>
      <p:ext uri="{BB962C8B-B14F-4D97-AF65-F5344CB8AC3E}">
        <p14:creationId xmlns:p14="http://schemas.microsoft.com/office/powerpoint/2010/main" val="3282121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defTabSz="457200" eaLnBrk="0" fontAlgn="base" hangingPunct="0">
              <a:spcBef>
                <a:spcPct val="30000"/>
              </a:spcBef>
              <a:spcAft>
                <a:spcPct val="0"/>
              </a:spcAft>
              <a:defRPr sz="1200">
                <a:solidFill>
                  <a:schemeClr val="tx1"/>
                </a:solidFill>
                <a:latin typeface="Calibri" panose="020F0502020204030204" pitchFamily="34" charset="0"/>
              </a:defRPr>
            </a:lvl6pPr>
            <a:lvl7pPr marL="3009900" indent="-231775" defTabSz="457200" eaLnBrk="0" fontAlgn="base" hangingPunct="0">
              <a:spcBef>
                <a:spcPct val="30000"/>
              </a:spcBef>
              <a:spcAft>
                <a:spcPct val="0"/>
              </a:spcAft>
              <a:defRPr sz="1200">
                <a:solidFill>
                  <a:schemeClr val="tx1"/>
                </a:solidFill>
                <a:latin typeface="Calibri" panose="020F0502020204030204" pitchFamily="34" charset="0"/>
              </a:defRPr>
            </a:lvl7pPr>
            <a:lvl8pPr marL="3467100" indent="-231775" defTabSz="457200" eaLnBrk="0" fontAlgn="base" hangingPunct="0">
              <a:spcBef>
                <a:spcPct val="30000"/>
              </a:spcBef>
              <a:spcAft>
                <a:spcPct val="0"/>
              </a:spcAft>
              <a:defRPr sz="1200">
                <a:solidFill>
                  <a:schemeClr val="tx1"/>
                </a:solidFill>
                <a:latin typeface="Calibri" panose="020F0502020204030204" pitchFamily="34" charset="0"/>
              </a:defRPr>
            </a:lvl8pPr>
            <a:lvl9pPr marL="3924300" indent="-231775"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21205C2-E3F6-4A0F-9178-E8EEFD70756A}" type="slidenum">
              <a:rPr lang="en-US" altLang="en-US">
                <a:latin typeface="Arial" panose="020B0604020202020204" pitchFamily="34" charset="0"/>
                <a:ea typeface="ＭＳ Ｐゴシック" panose="020B0600070205080204" pitchFamily="34" charset="-128"/>
              </a:rPr>
              <a:pPr>
                <a:spcBef>
                  <a:spcPct val="0"/>
                </a:spcBef>
              </a:pPr>
              <a:t>28</a:t>
            </a:fld>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49065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defTabSz="457200" eaLnBrk="0" fontAlgn="base" hangingPunct="0">
              <a:spcBef>
                <a:spcPct val="30000"/>
              </a:spcBef>
              <a:spcAft>
                <a:spcPct val="0"/>
              </a:spcAft>
              <a:defRPr sz="1200">
                <a:solidFill>
                  <a:schemeClr val="tx1"/>
                </a:solidFill>
                <a:latin typeface="Calibri" panose="020F0502020204030204" pitchFamily="34" charset="0"/>
              </a:defRPr>
            </a:lvl6pPr>
            <a:lvl7pPr marL="3009900" indent="-231775" defTabSz="457200" eaLnBrk="0" fontAlgn="base" hangingPunct="0">
              <a:spcBef>
                <a:spcPct val="30000"/>
              </a:spcBef>
              <a:spcAft>
                <a:spcPct val="0"/>
              </a:spcAft>
              <a:defRPr sz="1200">
                <a:solidFill>
                  <a:schemeClr val="tx1"/>
                </a:solidFill>
                <a:latin typeface="Calibri" panose="020F0502020204030204" pitchFamily="34" charset="0"/>
              </a:defRPr>
            </a:lvl7pPr>
            <a:lvl8pPr marL="3467100" indent="-231775" defTabSz="457200" eaLnBrk="0" fontAlgn="base" hangingPunct="0">
              <a:spcBef>
                <a:spcPct val="30000"/>
              </a:spcBef>
              <a:spcAft>
                <a:spcPct val="0"/>
              </a:spcAft>
              <a:defRPr sz="1200">
                <a:solidFill>
                  <a:schemeClr val="tx1"/>
                </a:solidFill>
                <a:latin typeface="Calibri" panose="020F0502020204030204" pitchFamily="34" charset="0"/>
              </a:defRPr>
            </a:lvl8pPr>
            <a:lvl9pPr marL="3924300" indent="-231775"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4E28247-E049-4747-8415-395919D0A184}" type="slidenum">
              <a:rPr lang="en-US" altLang="en-US">
                <a:latin typeface="Arial" panose="020B0604020202020204" pitchFamily="34" charset="0"/>
                <a:ea typeface="ＭＳ Ｐゴシック" panose="020B0600070205080204" pitchFamily="34" charset="-128"/>
              </a:rPr>
              <a:pPr>
                <a:spcBef>
                  <a:spcPct val="0"/>
                </a:spcBef>
              </a:pPr>
              <a:t>5</a:t>
            </a:fld>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92121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defTabSz="457200" eaLnBrk="0" fontAlgn="base" hangingPunct="0">
              <a:spcBef>
                <a:spcPct val="30000"/>
              </a:spcBef>
              <a:spcAft>
                <a:spcPct val="0"/>
              </a:spcAft>
              <a:defRPr sz="1200">
                <a:solidFill>
                  <a:schemeClr val="tx1"/>
                </a:solidFill>
                <a:latin typeface="Calibri" panose="020F0502020204030204" pitchFamily="34" charset="0"/>
              </a:defRPr>
            </a:lvl6pPr>
            <a:lvl7pPr marL="3009900" indent="-231775" defTabSz="457200" eaLnBrk="0" fontAlgn="base" hangingPunct="0">
              <a:spcBef>
                <a:spcPct val="30000"/>
              </a:spcBef>
              <a:spcAft>
                <a:spcPct val="0"/>
              </a:spcAft>
              <a:defRPr sz="1200">
                <a:solidFill>
                  <a:schemeClr val="tx1"/>
                </a:solidFill>
                <a:latin typeface="Calibri" panose="020F0502020204030204" pitchFamily="34" charset="0"/>
              </a:defRPr>
            </a:lvl7pPr>
            <a:lvl8pPr marL="3467100" indent="-231775" defTabSz="457200" eaLnBrk="0" fontAlgn="base" hangingPunct="0">
              <a:spcBef>
                <a:spcPct val="30000"/>
              </a:spcBef>
              <a:spcAft>
                <a:spcPct val="0"/>
              </a:spcAft>
              <a:defRPr sz="1200">
                <a:solidFill>
                  <a:schemeClr val="tx1"/>
                </a:solidFill>
                <a:latin typeface="Calibri" panose="020F0502020204030204" pitchFamily="34" charset="0"/>
              </a:defRPr>
            </a:lvl8pPr>
            <a:lvl9pPr marL="3924300" indent="-231775"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E4CFCC4-8F47-4EAB-865B-411A64D7F51A}" type="slidenum">
              <a:rPr lang="en-US" altLang="en-US">
                <a:latin typeface="Arial" panose="020B0604020202020204" pitchFamily="34" charset="0"/>
                <a:ea typeface="ＭＳ Ｐゴシック" panose="020B0600070205080204" pitchFamily="34" charset="-128"/>
              </a:rPr>
              <a:pPr>
                <a:spcBef>
                  <a:spcPct val="0"/>
                </a:spcBef>
              </a:pPr>
              <a:t>6</a:t>
            </a:fld>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73150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defTabSz="457200" eaLnBrk="0" fontAlgn="base" hangingPunct="0">
              <a:spcBef>
                <a:spcPct val="30000"/>
              </a:spcBef>
              <a:spcAft>
                <a:spcPct val="0"/>
              </a:spcAft>
              <a:defRPr sz="1200">
                <a:solidFill>
                  <a:schemeClr val="tx1"/>
                </a:solidFill>
                <a:latin typeface="Calibri" panose="020F0502020204030204" pitchFamily="34" charset="0"/>
              </a:defRPr>
            </a:lvl6pPr>
            <a:lvl7pPr marL="3009900" indent="-231775" defTabSz="457200" eaLnBrk="0" fontAlgn="base" hangingPunct="0">
              <a:spcBef>
                <a:spcPct val="30000"/>
              </a:spcBef>
              <a:spcAft>
                <a:spcPct val="0"/>
              </a:spcAft>
              <a:defRPr sz="1200">
                <a:solidFill>
                  <a:schemeClr val="tx1"/>
                </a:solidFill>
                <a:latin typeface="Calibri" panose="020F0502020204030204" pitchFamily="34" charset="0"/>
              </a:defRPr>
            </a:lvl7pPr>
            <a:lvl8pPr marL="3467100" indent="-231775" defTabSz="457200" eaLnBrk="0" fontAlgn="base" hangingPunct="0">
              <a:spcBef>
                <a:spcPct val="30000"/>
              </a:spcBef>
              <a:spcAft>
                <a:spcPct val="0"/>
              </a:spcAft>
              <a:defRPr sz="1200">
                <a:solidFill>
                  <a:schemeClr val="tx1"/>
                </a:solidFill>
                <a:latin typeface="Calibri" panose="020F0502020204030204" pitchFamily="34" charset="0"/>
              </a:defRPr>
            </a:lvl8pPr>
            <a:lvl9pPr marL="3924300" indent="-231775"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4C199B3-528D-4831-ABE9-1BBDB728DA4B}" type="slidenum">
              <a:rPr lang="en-US" altLang="en-US">
                <a:latin typeface="Arial" panose="020B0604020202020204" pitchFamily="34" charset="0"/>
                <a:ea typeface="ＭＳ Ｐゴシック" panose="020B0600070205080204" pitchFamily="34" charset="-128"/>
              </a:rPr>
              <a:pPr>
                <a:spcBef>
                  <a:spcPct val="0"/>
                </a:spcBef>
              </a:pPr>
              <a:t>7</a:t>
            </a:fld>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89445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defTabSz="457200" eaLnBrk="0" fontAlgn="base" hangingPunct="0">
              <a:spcBef>
                <a:spcPct val="30000"/>
              </a:spcBef>
              <a:spcAft>
                <a:spcPct val="0"/>
              </a:spcAft>
              <a:defRPr sz="1200">
                <a:solidFill>
                  <a:schemeClr val="tx1"/>
                </a:solidFill>
                <a:latin typeface="Calibri" panose="020F0502020204030204" pitchFamily="34" charset="0"/>
              </a:defRPr>
            </a:lvl6pPr>
            <a:lvl7pPr marL="3009900" indent="-231775" defTabSz="457200" eaLnBrk="0" fontAlgn="base" hangingPunct="0">
              <a:spcBef>
                <a:spcPct val="30000"/>
              </a:spcBef>
              <a:spcAft>
                <a:spcPct val="0"/>
              </a:spcAft>
              <a:defRPr sz="1200">
                <a:solidFill>
                  <a:schemeClr val="tx1"/>
                </a:solidFill>
                <a:latin typeface="Calibri" panose="020F0502020204030204" pitchFamily="34" charset="0"/>
              </a:defRPr>
            </a:lvl7pPr>
            <a:lvl8pPr marL="3467100" indent="-231775" defTabSz="457200" eaLnBrk="0" fontAlgn="base" hangingPunct="0">
              <a:spcBef>
                <a:spcPct val="30000"/>
              </a:spcBef>
              <a:spcAft>
                <a:spcPct val="0"/>
              </a:spcAft>
              <a:defRPr sz="1200">
                <a:solidFill>
                  <a:schemeClr val="tx1"/>
                </a:solidFill>
                <a:latin typeface="Calibri" panose="020F0502020204030204" pitchFamily="34" charset="0"/>
              </a:defRPr>
            </a:lvl8pPr>
            <a:lvl9pPr marL="3924300" indent="-231775"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A6DF73-B2CC-4430-BE51-28621C539AE8}" type="slidenum">
              <a:rPr lang="en-US" altLang="en-US">
                <a:latin typeface="Arial" panose="020B0604020202020204" pitchFamily="34" charset="0"/>
                <a:ea typeface="ＭＳ Ｐゴシック" panose="020B0600070205080204" pitchFamily="34" charset="-128"/>
              </a:rPr>
              <a:pPr>
                <a:spcBef>
                  <a:spcPct val="0"/>
                </a:spcBef>
              </a:pPr>
              <a:t>8</a:t>
            </a:fld>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39340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defTabSz="457200" eaLnBrk="0" fontAlgn="base" hangingPunct="0">
              <a:spcBef>
                <a:spcPct val="30000"/>
              </a:spcBef>
              <a:spcAft>
                <a:spcPct val="0"/>
              </a:spcAft>
              <a:defRPr sz="1200">
                <a:solidFill>
                  <a:schemeClr val="tx1"/>
                </a:solidFill>
                <a:latin typeface="Calibri" panose="020F0502020204030204" pitchFamily="34" charset="0"/>
              </a:defRPr>
            </a:lvl6pPr>
            <a:lvl7pPr marL="3009900" indent="-231775" defTabSz="457200" eaLnBrk="0" fontAlgn="base" hangingPunct="0">
              <a:spcBef>
                <a:spcPct val="30000"/>
              </a:spcBef>
              <a:spcAft>
                <a:spcPct val="0"/>
              </a:spcAft>
              <a:defRPr sz="1200">
                <a:solidFill>
                  <a:schemeClr val="tx1"/>
                </a:solidFill>
                <a:latin typeface="Calibri" panose="020F0502020204030204" pitchFamily="34" charset="0"/>
              </a:defRPr>
            </a:lvl7pPr>
            <a:lvl8pPr marL="3467100" indent="-231775" defTabSz="457200" eaLnBrk="0" fontAlgn="base" hangingPunct="0">
              <a:spcBef>
                <a:spcPct val="30000"/>
              </a:spcBef>
              <a:spcAft>
                <a:spcPct val="0"/>
              </a:spcAft>
              <a:defRPr sz="1200">
                <a:solidFill>
                  <a:schemeClr val="tx1"/>
                </a:solidFill>
                <a:latin typeface="Calibri" panose="020F0502020204030204" pitchFamily="34" charset="0"/>
              </a:defRPr>
            </a:lvl8pPr>
            <a:lvl9pPr marL="3924300" indent="-231775"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F86138-7BA2-4392-A38E-5BEC060457A8}" type="slidenum">
              <a:rPr lang="en-US" altLang="en-US">
                <a:latin typeface="Arial" panose="020B0604020202020204" pitchFamily="34" charset="0"/>
                <a:ea typeface="ＭＳ Ｐゴシック" panose="020B0600070205080204" pitchFamily="34" charset="-128"/>
              </a:rPr>
              <a:pPr>
                <a:spcBef>
                  <a:spcPct val="0"/>
                </a:spcBef>
              </a:pPr>
              <a:t>9</a:t>
            </a:fld>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67221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defTabSz="457200" eaLnBrk="0" fontAlgn="base" hangingPunct="0">
              <a:spcBef>
                <a:spcPct val="30000"/>
              </a:spcBef>
              <a:spcAft>
                <a:spcPct val="0"/>
              </a:spcAft>
              <a:defRPr sz="1200">
                <a:solidFill>
                  <a:schemeClr val="tx1"/>
                </a:solidFill>
                <a:latin typeface="Calibri" panose="020F0502020204030204" pitchFamily="34" charset="0"/>
              </a:defRPr>
            </a:lvl6pPr>
            <a:lvl7pPr marL="3009900" indent="-231775" defTabSz="457200" eaLnBrk="0" fontAlgn="base" hangingPunct="0">
              <a:spcBef>
                <a:spcPct val="30000"/>
              </a:spcBef>
              <a:spcAft>
                <a:spcPct val="0"/>
              </a:spcAft>
              <a:defRPr sz="1200">
                <a:solidFill>
                  <a:schemeClr val="tx1"/>
                </a:solidFill>
                <a:latin typeface="Calibri" panose="020F0502020204030204" pitchFamily="34" charset="0"/>
              </a:defRPr>
            </a:lvl7pPr>
            <a:lvl8pPr marL="3467100" indent="-231775" defTabSz="457200" eaLnBrk="0" fontAlgn="base" hangingPunct="0">
              <a:spcBef>
                <a:spcPct val="30000"/>
              </a:spcBef>
              <a:spcAft>
                <a:spcPct val="0"/>
              </a:spcAft>
              <a:defRPr sz="1200">
                <a:solidFill>
                  <a:schemeClr val="tx1"/>
                </a:solidFill>
                <a:latin typeface="Calibri" panose="020F0502020204030204" pitchFamily="34" charset="0"/>
              </a:defRPr>
            </a:lvl8pPr>
            <a:lvl9pPr marL="3924300" indent="-231775"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5934E9-0A40-4A30-8EB7-11D27FAAD49E}" type="slidenum">
              <a:rPr lang="en-US" altLang="en-US">
                <a:latin typeface="Arial" panose="020B0604020202020204" pitchFamily="34" charset="0"/>
                <a:ea typeface="ＭＳ Ｐゴシック" panose="020B0600070205080204" pitchFamily="34" charset="-128"/>
              </a:rPr>
              <a:pPr>
                <a:spcBef>
                  <a:spcPct val="0"/>
                </a:spcBef>
              </a:pPr>
              <a:t>10</a:t>
            </a:fld>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92769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defTabSz="457200" eaLnBrk="0" fontAlgn="base" hangingPunct="0">
              <a:spcBef>
                <a:spcPct val="30000"/>
              </a:spcBef>
              <a:spcAft>
                <a:spcPct val="0"/>
              </a:spcAft>
              <a:defRPr sz="1200">
                <a:solidFill>
                  <a:schemeClr val="tx1"/>
                </a:solidFill>
                <a:latin typeface="Calibri" panose="020F0502020204030204" pitchFamily="34" charset="0"/>
              </a:defRPr>
            </a:lvl6pPr>
            <a:lvl7pPr marL="3009900" indent="-231775" defTabSz="457200" eaLnBrk="0" fontAlgn="base" hangingPunct="0">
              <a:spcBef>
                <a:spcPct val="30000"/>
              </a:spcBef>
              <a:spcAft>
                <a:spcPct val="0"/>
              </a:spcAft>
              <a:defRPr sz="1200">
                <a:solidFill>
                  <a:schemeClr val="tx1"/>
                </a:solidFill>
                <a:latin typeface="Calibri" panose="020F0502020204030204" pitchFamily="34" charset="0"/>
              </a:defRPr>
            </a:lvl7pPr>
            <a:lvl8pPr marL="3467100" indent="-231775" defTabSz="457200" eaLnBrk="0" fontAlgn="base" hangingPunct="0">
              <a:spcBef>
                <a:spcPct val="30000"/>
              </a:spcBef>
              <a:spcAft>
                <a:spcPct val="0"/>
              </a:spcAft>
              <a:defRPr sz="1200">
                <a:solidFill>
                  <a:schemeClr val="tx1"/>
                </a:solidFill>
                <a:latin typeface="Calibri" panose="020F0502020204030204" pitchFamily="34" charset="0"/>
              </a:defRPr>
            </a:lvl8pPr>
            <a:lvl9pPr marL="3924300" indent="-231775"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A1E2585-7101-4664-B483-3058FB3E6A9F}" type="slidenum">
              <a:rPr lang="en-US" altLang="en-US">
                <a:latin typeface="Arial" panose="020B0604020202020204" pitchFamily="34" charset="0"/>
                <a:ea typeface="ＭＳ Ｐゴシック" panose="020B0600070205080204" pitchFamily="34" charset="-128"/>
              </a:rPr>
              <a:pPr>
                <a:spcBef>
                  <a:spcPct val="0"/>
                </a:spcBef>
              </a:pPr>
              <a:t>11</a:t>
            </a:fld>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88994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0987FE5-39A5-481B-A1CA-E9FF61A26A86}" type="slidenum">
              <a:rPr lang="en-US" altLang="en-US"/>
              <a:pPr>
                <a:spcBef>
                  <a:spcPct val="0"/>
                </a:spcBef>
              </a:pPr>
              <a:t>13</a:t>
            </a:fld>
            <a:endParaRPr lang="en-US" altLang="en-US"/>
          </a:p>
        </p:txBody>
      </p:sp>
    </p:spTree>
    <p:extLst>
      <p:ext uri="{BB962C8B-B14F-4D97-AF65-F5344CB8AC3E}">
        <p14:creationId xmlns:p14="http://schemas.microsoft.com/office/powerpoint/2010/main" val="3019933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3/9/2015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3/9/2015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3/9/2015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3/9/2015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3/9/2015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3/9/2015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3/9/2015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3/9/2015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3/9/2015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3/9/2015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3/9/2015</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ifap.ed.gov/eannouncements/052014NewDirectConsolLoanProcessInfoPhaseTwoTransImplMay182014.html" TargetMode="External"/><Relationship Id="rId13" Type="http://schemas.openxmlformats.org/officeDocument/2006/relationships/hyperlink" Target="http://ifap.ed.gov/dpcletters/GEN1503.html" TargetMode="External"/><Relationship Id="rId3" Type="http://schemas.openxmlformats.org/officeDocument/2006/relationships/hyperlink" Target="http://fsaconferences.ed.gov/index.html" TargetMode="External"/><Relationship Id="rId7" Type="http://schemas.openxmlformats.org/officeDocument/2006/relationships/hyperlink" Target="http://www.studentaid.gov/" TargetMode="External"/><Relationship Id="rId12" Type="http://schemas.openxmlformats.org/officeDocument/2006/relationships/hyperlink" Target="http://www.whitehouse.gov/issues/education/higher-education/college-score-card"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govtrack.us/congress/bills/114/s108" TargetMode="External"/><Relationship Id="rId11" Type="http://schemas.openxmlformats.org/officeDocument/2006/relationships/hyperlink" Target="https://www.ifap.ed.gov/eannouncements/attachments/ShoppingSheetTemplate20152016.pdf" TargetMode="External"/><Relationship Id="rId5" Type="http://schemas.openxmlformats.org/officeDocument/2006/relationships/hyperlink" Target="http://www.help.senate.gov/imo/media/doc/final_Draft%20_FAST%20Bill%20summary.pdf" TargetMode="External"/><Relationship Id="rId10" Type="http://schemas.openxmlformats.org/officeDocument/2006/relationships/hyperlink" Target="http://ifap.ed.gov/qahome/qaassessments/consumerinformation.html" TargetMode="External"/><Relationship Id="rId4" Type="http://schemas.openxmlformats.org/officeDocument/2006/relationships/hyperlink" Target="http://www.studentloans.gov/" TargetMode="External"/><Relationship Id="rId9" Type="http://schemas.openxmlformats.org/officeDocument/2006/relationships/hyperlink" Target="http://www.financialaidtoolkit.ed.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hyperlink" Target="http://www.studentloans.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Graduate School Concerns</a:t>
            </a:r>
            <a:endParaRPr lang="en-US" dirty="0"/>
          </a:p>
        </p:txBody>
      </p:sp>
      <p:sp>
        <p:nvSpPr>
          <p:cNvPr id="7" name="Text Placeholder 6"/>
          <p:cNvSpPr>
            <a:spLocks noGrp="1"/>
          </p:cNvSpPr>
          <p:nvPr>
            <p:ph type="body" sz="half" idx="2"/>
          </p:nvPr>
        </p:nvSpPr>
        <p:spPr/>
        <p:txBody>
          <a:bodyPr/>
          <a:lstStyle/>
          <a:p>
            <a:r>
              <a:rPr lang="en-US" dirty="0" smtClean="0"/>
              <a:t>Spring 2015</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456" y="658033"/>
            <a:ext cx="5839488" cy="5541934"/>
          </a:xfrm>
          <a:prstGeom prst="rect">
            <a:avLst/>
          </a:prstGeom>
        </p:spPr>
      </p:pic>
    </p:spTree>
    <p:extLst>
      <p:ext uri="{BB962C8B-B14F-4D97-AF65-F5344CB8AC3E}">
        <p14:creationId xmlns:p14="http://schemas.microsoft.com/office/powerpoint/2010/main" val="15854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828800" y="400050"/>
            <a:ext cx="7696200" cy="647700"/>
          </a:xfrm>
        </p:spPr>
        <p:txBody>
          <a:bodyPr>
            <a:normAutofit/>
          </a:bodyPr>
          <a:lstStyle/>
          <a:p>
            <a:pPr>
              <a:defRPr/>
            </a:pPr>
            <a:r>
              <a:rPr lang="en-US" dirty="0">
                <a:effectLst>
                  <a:outerShdw blurRad="38100" dist="38100" dir="2700000" algn="tl">
                    <a:srgbClr val="000000">
                      <a:alpha val="43137"/>
                    </a:srgbClr>
                  </a:outerShdw>
                </a:effectLst>
                <a:ea typeface="MS PGothic" pitchFamily="34" charset="-128"/>
              </a:rPr>
              <a:t>Step 5 – Review &amp; Sign </a:t>
            </a:r>
          </a:p>
        </p:txBody>
      </p:sp>
      <p:pic>
        <p:nvPicPr>
          <p:cNvPr id="87044" name="Content Placeholder 3" descr="C:\Users\stacey.l.richardson\Desktop\testfix.studentloans.ed.gov-screen_2014-01-29_15-33-26.png"/>
          <p:cNvPicPr>
            <a:picLocks noGrp="1"/>
          </p:cNvPicPr>
          <p:nvPr>
            <p:ph idx="1"/>
          </p:nvPr>
        </p:nvPicPr>
        <p:blipFill>
          <a:blip r:embed="rId3">
            <a:extLst>
              <a:ext uri="{28A0092B-C50C-407E-A947-70E740481C1C}">
                <a14:useLocalDpi xmlns:a14="http://schemas.microsoft.com/office/drawing/2010/main" val="0"/>
              </a:ext>
            </a:extLst>
          </a:blip>
          <a:srcRect r="28780"/>
          <a:stretch>
            <a:fillRect/>
          </a:stretch>
        </p:blipFill>
        <p:spPr bwMode="auto">
          <a:xfrm>
            <a:off x="1828800" y="1524000"/>
            <a:ext cx="4267200" cy="4495800"/>
          </a:xfr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384898" y="2187121"/>
            <a:ext cx="4038600" cy="4216539"/>
          </a:xfrm>
          <a:prstGeom prst="rect">
            <a:avLst/>
          </a:prstGeom>
          <a:noFill/>
          <a:ln>
            <a:noFill/>
          </a:ln>
        </p:spPr>
        <p:txBody>
          <a:bodyPr>
            <a:spAutoFit/>
          </a:bodyPr>
          <a:lstStyle/>
          <a:p>
            <a:pPr eaLnBrk="1" hangingPunct="1">
              <a:defRPr/>
            </a:pPr>
            <a:r>
              <a:rPr lang="en-US" dirty="0">
                <a:solidFill>
                  <a:schemeClr val="tx2"/>
                </a:solidFill>
                <a:ea typeface="MS PGothic" pitchFamily="34" charset="-128"/>
                <a:cs typeface="Arial" charset="0"/>
              </a:rPr>
              <a:t>The “Review &amp; Sign” page for the LC flow will display a summary of the following information provided by the user.</a:t>
            </a:r>
          </a:p>
          <a:p>
            <a:pPr marL="285750" indent="-285750">
              <a:buFont typeface="Wingdings" panose="05000000000000000000" pitchFamily="2" charset="2"/>
              <a:buChar char="§"/>
              <a:defRPr/>
            </a:pPr>
            <a:r>
              <a:rPr lang="en-US" sz="1400" dirty="0">
                <a:solidFill>
                  <a:schemeClr val="tx2"/>
                </a:solidFill>
                <a:ea typeface="MS PGothic" pitchFamily="34" charset="-128"/>
                <a:cs typeface="Arial" charset="0"/>
              </a:rPr>
              <a:t>Loans the borrower elected to consolidate</a:t>
            </a:r>
          </a:p>
          <a:p>
            <a:pPr marL="285750" indent="-285750">
              <a:buFont typeface="Wingdings" panose="05000000000000000000" pitchFamily="2" charset="2"/>
              <a:buChar char="§"/>
              <a:defRPr/>
            </a:pPr>
            <a:r>
              <a:rPr lang="en-US" sz="1400" dirty="0">
                <a:solidFill>
                  <a:schemeClr val="tx2"/>
                </a:solidFill>
                <a:ea typeface="MS PGothic" pitchFamily="34" charset="-128"/>
                <a:cs typeface="Arial" charset="0"/>
              </a:rPr>
              <a:t>Consolidated Balance and Interest Rate</a:t>
            </a:r>
          </a:p>
          <a:p>
            <a:pPr marL="285750" indent="-285750">
              <a:buFont typeface="Wingdings" panose="05000000000000000000" pitchFamily="2" charset="2"/>
              <a:buChar char="§"/>
              <a:defRPr/>
            </a:pPr>
            <a:r>
              <a:rPr lang="en-US" sz="1400" dirty="0">
                <a:solidFill>
                  <a:schemeClr val="tx2"/>
                </a:solidFill>
                <a:ea typeface="MS PGothic" pitchFamily="34" charset="-128"/>
                <a:cs typeface="Arial" charset="0"/>
              </a:rPr>
              <a:t>Length of time for servicer to hold application due to “In Grace” loan (if applicable)</a:t>
            </a:r>
          </a:p>
          <a:p>
            <a:pPr marL="285750" indent="-285750">
              <a:buFont typeface="Wingdings" panose="05000000000000000000" pitchFamily="2" charset="2"/>
              <a:buChar char="§"/>
              <a:defRPr/>
            </a:pPr>
            <a:r>
              <a:rPr lang="en-US" sz="1400" dirty="0">
                <a:solidFill>
                  <a:schemeClr val="tx2"/>
                </a:solidFill>
                <a:ea typeface="MS PGothic" pitchFamily="34" charset="-128"/>
                <a:cs typeface="Arial" charset="0"/>
              </a:rPr>
              <a:t>Selected servicer</a:t>
            </a:r>
          </a:p>
          <a:p>
            <a:pPr marL="285750" indent="-285750">
              <a:buFont typeface="Wingdings" panose="05000000000000000000" pitchFamily="2" charset="2"/>
              <a:buChar char="§"/>
              <a:defRPr/>
            </a:pPr>
            <a:r>
              <a:rPr lang="en-US" sz="1400" dirty="0">
                <a:solidFill>
                  <a:schemeClr val="tx2"/>
                </a:solidFill>
                <a:ea typeface="MS PGothic" pitchFamily="34" charset="-128"/>
                <a:cs typeface="Arial" charset="0"/>
              </a:rPr>
              <a:t>Selected repayment plan </a:t>
            </a:r>
          </a:p>
          <a:p>
            <a:pPr marL="285750" indent="-285750">
              <a:buFont typeface="Wingdings" panose="05000000000000000000" pitchFamily="2" charset="2"/>
              <a:buChar char="§"/>
              <a:defRPr/>
            </a:pPr>
            <a:r>
              <a:rPr lang="en-US" sz="1400" dirty="0">
                <a:solidFill>
                  <a:schemeClr val="tx2"/>
                </a:solidFill>
                <a:ea typeface="MS PGothic" pitchFamily="34" charset="-128"/>
                <a:cs typeface="Arial" charset="0"/>
              </a:rPr>
              <a:t>Transferred IRS tax information (if applicable)</a:t>
            </a:r>
          </a:p>
          <a:p>
            <a:pPr marL="285750" indent="-285750">
              <a:buFont typeface="Wingdings" panose="05000000000000000000" pitchFamily="2" charset="2"/>
              <a:buChar char="§"/>
              <a:defRPr/>
            </a:pPr>
            <a:r>
              <a:rPr lang="en-US" sz="1400" dirty="0">
                <a:solidFill>
                  <a:schemeClr val="tx2"/>
                </a:solidFill>
                <a:ea typeface="MS PGothic" pitchFamily="34" charset="-128"/>
                <a:cs typeface="Arial" charset="0"/>
              </a:rPr>
              <a:t>Family size (if applicable)</a:t>
            </a:r>
          </a:p>
          <a:p>
            <a:pPr marL="285750" indent="-285750">
              <a:buFont typeface="Wingdings" panose="05000000000000000000" pitchFamily="2" charset="2"/>
              <a:buChar char="§"/>
              <a:defRPr/>
            </a:pPr>
            <a:r>
              <a:rPr lang="en-US" sz="1400" dirty="0">
                <a:solidFill>
                  <a:schemeClr val="tx2"/>
                </a:solidFill>
                <a:ea typeface="MS PGothic" pitchFamily="34" charset="-128"/>
                <a:cs typeface="Arial" charset="0"/>
              </a:rPr>
              <a:t>Spouse Information (if applicable)</a:t>
            </a:r>
          </a:p>
          <a:p>
            <a:pPr marL="285750" indent="-285750">
              <a:buFont typeface="Wingdings" panose="05000000000000000000" pitchFamily="2" charset="2"/>
              <a:buChar char="§"/>
              <a:defRPr/>
            </a:pPr>
            <a:r>
              <a:rPr lang="en-US" sz="1400" dirty="0">
                <a:solidFill>
                  <a:schemeClr val="tx2"/>
                </a:solidFill>
                <a:ea typeface="MS PGothic" pitchFamily="34" charset="-128"/>
                <a:cs typeface="Arial" charset="0"/>
              </a:rPr>
              <a:t>Personal information</a:t>
            </a:r>
          </a:p>
          <a:p>
            <a:pPr marL="285750" indent="-285750">
              <a:buFont typeface="Wingdings" panose="05000000000000000000" pitchFamily="2" charset="2"/>
              <a:buChar char="§"/>
              <a:defRPr/>
            </a:pPr>
            <a:r>
              <a:rPr lang="en-US" sz="1400" dirty="0">
                <a:solidFill>
                  <a:schemeClr val="tx2"/>
                </a:solidFill>
                <a:ea typeface="MS PGothic" pitchFamily="34" charset="-128"/>
                <a:cs typeface="Arial" charset="0"/>
              </a:rPr>
              <a:t>References </a:t>
            </a:r>
          </a:p>
        </p:txBody>
      </p:sp>
      <p:pic>
        <p:nvPicPr>
          <p:cNvPr id="87046" name="Content Placeholder 3" descr="C:\Users\stacey.l.richardson\Desktop\testfix.studentloans.ed.gov-screen_2014-01-29_15-33-26.png"/>
          <p:cNvPicPr>
            <a:picLocks/>
          </p:cNvPicPr>
          <p:nvPr/>
        </p:nvPicPr>
        <p:blipFill>
          <a:blip r:embed="rId3">
            <a:extLst>
              <a:ext uri="{28A0092B-C50C-407E-A947-70E740481C1C}">
                <a14:useLocalDpi xmlns:a14="http://schemas.microsoft.com/office/drawing/2010/main" val="0"/>
              </a:ext>
            </a:extLst>
          </a:blip>
          <a:srcRect l="62811" t="10890" r="28780" b="86649"/>
          <a:stretch>
            <a:fillRect/>
          </a:stretch>
        </p:blipFill>
        <p:spPr bwMode="auto">
          <a:xfrm>
            <a:off x="7467600" y="1370012"/>
            <a:ext cx="16002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5638800" y="1981201"/>
            <a:ext cx="457200" cy="123825"/>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cxnSp>
        <p:nvCxnSpPr>
          <p:cNvPr id="18" name="Straight Arrow Connector 17"/>
          <p:cNvCxnSpPr>
            <a:endCxn id="87046" idx="1"/>
          </p:cNvCxnSpPr>
          <p:nvPr/>
        </p:nvCxnSpPr>
        <p:spPr>
          <a:xfrm flipV="1">
            <a:off x="6096000" y="1713706"/>
            <a:ext cx="1371600" cy="34369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057401" y="6510528"/>
            <a:ext cx="6482300" cy="215444"/>
          </a:xfrm>
          <a:prstGeom prst="rect">
            <a:avLst/>
          </a:prstGeom>
          <a:noFill/>
        </p:spPr>
        <p:txBody>
          <a:bodyPr wrap="square" rtlCol="0">
            <a:spAutoFit/>
          </a:bodyPr>
          <a:lstStyle/>
          <a:p>
            <a:r>
              <a:rPr lang="en-US" sz="800" dirty="0" smtClean="0"/>
              <a:t>Retrieved from 2014 FSA Conference Session 44</a:t>
            </a:r>
            <a:endParaRPr lang="en-US" sz="800" dirty="0"/>
          </a:p>
        </p:txBody>
      </p:sp>
    </p:spTree>
    <p:extLst>
      <p:ext uri="{BB962C8B-B14F-4D97-AF65-F5344CB8AC3E}">
        <p14:creationId xmlns:p14="http://schemas.microsoft.com/office/powerpoint/2010/main" val="250747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828799" y="473103"/>
            <a:ext cx="10026596" cy="647700"/>
          </a:xfrm>
        </p:spPr>
        <p:txBody>
          <a:bodyPr>
            <a:noAutofit/>
          </a:bodyPr>
          <a:lstStyle/>
          <a:p>
            <a:pPr>
              <a:defRPr/>
            </a:pPr>
            <a:r>
              <a:rPr lang="en-US" dirty="0">
                <a:effectLst>
                  <a:outerShdw blurRad="38100" dist="38100" dir="2700000" algn="tl">
                    <a:srgbClr val="000000">
                      <a:alpha val="43137"/>
                    </a:srgbClr>
                  </a:outerShdw>
                </a:effectLst>
                <a:ea typeface="MS PGothic" pitchFamily="34" charset="-128"/>
              </a:rPr>
              <a:t>It’s Complete – Loan Application Confirmation </a:t>
            </a:r>
          </a:p>
        </p:txBody>
      </p:sp>
      <p:pic>
        <p:nvPicPr>
          <p:cNvPr id="890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465264"/>
            <a:ext cx="5791200" cy="45545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 name="TextBox 2"/>
          <p:cNvSpPr txBox="1">
            <a:spLocks noChangeArrowheads="1"/>
          </p:cNvSpPr>
          <p:nvPr/>
        </p:nvSpPr>
        <p:spPr bwMode="auto">
          <a:xfrm>
            <a:off x="1828800" y="2667001"/>
            <a:ext cx="2590800" cy="1323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r>
              <a:rPr lang="en-US" altLang="en-US" sz="2000" dirty="0">
                <a:solidFill>
                  <a:schemeClr val="tx2"/>
                </a:solidFill>
                <a:latin typeface="Arial" panose="020B0604020202020204" pitchFamily="34" charset="0"/>
              </a:rPr>
              <a:t>A confirmation page will be displayed to the user upon submission. </a:t>
            </a:r>
          </a:p>
        </p:txBody>
      </p:sp>
      <p:sp>
        <p:nvSpPr>
          <p:cNvPr id="5" name="TextBox 4"/>
          <p:cNvSpPr txBox="1"/>
          <p:nvPr/>
        </p:nvSpPr>
        <p:spPr>
          <a:xfrm>
            <a:off x="2057401" y="6510528"/>
            <a:ext cx="6482300" cy="215444"/>
          </a:xfrm>
          <a:prstGeom prst="rect">
            <a:avLst/>
          </a:prstGeom>
          <a:noFill/>
        </p:spPr>
        <p:txBody>
          <a:bodyPr wrap="square" rtlCol="0">
            <a:spAutoFit/>
          </a:bodyPr>
          <a:lstStyle/>
          <a:p>
            <a:r>
              <a:rPr lang="en-US" sz="800" dirty="0" smtClean="0"/>
              <a:t>Retrieved from 2014 FSA Conference Session 44</a:t>
            </a:r>
            <a:endParaRPr lang="en-US" sz="800" dirty="0"/>
          </a:p>
        </p:txBody>
      </p:sp>
    </p:spTree>
    <p:extLst>
      <p:ext uri="{BB962C8B-B14F-4D97-AF65-F5344CB8AC3E}">
        <p14:creationId xmlns:p14="http://schemas.microsoft.com/office/powerpoint/2010/main" val="2993688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69686"/>
          </a:xfrm>
        </p:spPr>
        <p:txBody>
          <a:bodyPr/>
          <a:lstStyle/>
          <a:p>
            <a:r>
              <a:rPr lang="en-US" dirty="0" smtClean="0">
                <a:effectLst>
                  <a:outerShdw blurRad="38100" dist="38100" dir="2700000" algn="tl">
                    <a:srgbClr val="000000">
                      <a:alpha val="43137"/>
                    </a:srgbClr>
                  </a:outerShdw>
                </a:effectLst>
              </a:rPr>
              <a:t>FAST Act</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a:t>Financial Aid Simplification and Transparency Act of </a:t>
            </a:r>
            <a:r>
              <a:rPr lang="en-US" dirty="0" smtClean="0"/>
              <a:t>2015</a:t>
            </a:r>
          </a:p>
          <a:p>
            <a:pPr lvl="1"/>
            <a:r>
              <a:rPr lang="en-US" dirty="0"/>
              <a:t>Establishes a new financial aid form that only asks two </a:t>
            </a:r>
            <a:r>
              <a:rPr lang="en-US" dirty="0" smtClean="0"/>
              <a:t>questions </a:t>
            </a:r>
          </a:p>
          <a:p>
            <a:pPr lvl="2"/>
            <a:r>
              <a:rPr lang="en-US" dirty="0"/>
              <a:t>R</a:t>
            </a:r>
            <a:r>
              <a:rPr lang="en-US" dirty="0" smtClean="0"/>
              <a:t>eplaces the FAFSA</a:t>
            </a:r>
          </a:p>
          <a:p>
            <a:r>
              <a:rPr lang="en-US" dirty="0"/>
              <a:t>Streamlines the federal financial aid system into </a:t>
            </a:r>
            <a:r>
              <a:rPr lang="en-US" dirty="0" smtClean="0"/>
              <a:t>one grant </a:t>
            </a:r>
            <a:r>
              <a:rPr lang="en-US" dirty="0"/>
              <a:t>and </a:t>
            </a:r>
            <a:r>
              <a:rPr lang="en-US" dirty="0" smtClean="0"/>
              <a:t>one loan </a:t>
            </a:r>
          </a:p>
          <a:p>
            <a:pPr lvl="1"/>
            <a:r>
              <a:rPr lang="en-US" dirty="0" smtClean="0"/>
              <a:t>If this eliminates the Graduate PLUS loan, will this compel graduate students to explore private lending options?</a:t>
            </a:r>
          </a:p>
          <a:p>
            <a:r>
              <a:rPr lang="en-US" dirty="0"/>
              <a:t>Simplifies repayment </a:t>
            </a:r>
            <a:r>
              <a:rPr lang="en-US" dirty="0" smtClean="0"/>
              <a:t>programs</a:t>
            </a:r>
          </a:p>
          <a:p>
            <a:pPr lvl="1"/>
            <a:r>
              <a:rPr lang="en-US" dirty="0"/>
              <a:t>Establishes two repayment </a:t>
            </a:r>
            <a:r>
              <a:rPr lang="en-US" dirty="0" smtClean="0"/>
              <a:t>options</a:t>
            </a:r>
          </a:p>
          <a:p>
            <a:pPr lvl="2"/>
            <a:r>
              <a:rPr lang="en-US" dirty="0" smtClean="0"/>
              <a:t>Standard 10 year </a:t>
            </a:r>
            <a:r>
              <a:rPr lang="en-US" dirty="0"/>
              <a:t>repayment plan</a:t>
            </a:r>
          </a:p>
          <a:p>
            <a:pPr lvl="2"/>
            <a:r>
              <a:rPr lang="en-US" dirty="0"/>
              <a:t>Income based </a:t>
            </a:r>
            <a:r>
              <a:rPr lang="en-US" dirty="0" smtClean="0"/>
              <a:t>repayment </a:t>
            </a:r>
            <a:r>
              <a:rPr lang="en-US" dirty="0"/>
              <a:t>plan where a borrower would pay no more than 10% of </a:t>
            </a:r>
            <a:r>
              <a:rPr lang="en-US" dirty="0" smtClean="0"/>
              <a:t>their </a:t>
            </a:r>
            <a:r>
              <a:rPr lang="en-US" dirty="0"/>
              <a:t>income for 20 years and forgives any remaining balance</a:t>
            </a:r>
          </a:p>
          <a:p>
            <a:pPr lvl="2"/>
            <a:endParaRPr lang="en-US" dirty="0"/>
          </a:p>
        </p:txBody>
      </p:sp>
    </p:spTree>
    <p:extLst>
      <p:ext uri="{BB962C8B-B14F-4D97-AF65-F5344CB8AC3E}">
        <p14:creationId xmlns:p14="http://schemas.microsoft.com/office/powerpoint/2010/main" val="1790558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1" y="414338"/>
            <a:ext cx="8785225" cy="647700"/>
          </a:xfrm>
        </p:spPr>
        <p:txBody>
          <a:bodyPr/>
          <a:lstStyle/>
          <a:p>
            <a:pPr>
              <a:defRPr/>
            </a:pPr>
            <a:r>
              <a:rPr lang="en-US" dirty="0" smtClean="0">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What is Financial Literacy? </a:t>
            </a:r>
            <a:endParaRPr lang="en-US" dirty="0">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endParaRPr>
          </a:p>
        </p:txBody>
      </p:sp>
      <p:sp>
        <p:nvSpPr>
          <p:cNvPr id="3993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16CDC9BF-4228-435A-A5CC-A9A24E96FF02}" type="slidenum">
              <a:rPr lang="en-US" altLang="en-US">
                <a:solidFill>
                  <a:srgbClr val="F2F2F2"/>
                </a:solidFill>
                <a:latin typeface="Arial" panose="020B0604020202020204" pitchFamily="34" charset="0"/>
              </a:rPr>
              <a:pPr/>
              <a:t>13</a:t>
            </a:fld>
            <a:endParaRPr lang="en-US" altLang="en-US">
              <a:solidFill>
                <a:srgbClr val="F2F2F2"/>
              </a:solidFill>
              <a:latin typeface="Arial" panose="020B0604020202020204" pitchFamily="34" charset="0"/>
            </a:endParaRPr>
          </a:p>
        </p:txBody>
      </p:sp>
      <p:sp>
        <p:nvSpPr>
          <p:cNvPr id="39940" name="Rectangle 4"/>
          <p:cNvSpPr>
            <a:spLocks noChangeArrowheads="1"/>
          </p:cNvSpPr>
          <p:nvPr/>
        </p:nvSpPr>
        <p:spPr bwMode="auto">
          <a:xfrm>
            <a:off x="1981200" y="1874838"/>
            <a:ext cx="8066088"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r>
              <a:rPr lang="ja-JP" altLang="en-US" sz="4000">
                <a:solidFill>
                  <a:srgbClr val="595959"/>
                </a:solidFill>
                <a:latin typeface="Arial" panose="020B0604020202020204" pitchFamily="34" charset="0"/>
                <a:cs typeface="Arial" panose="020B0604020202020204" pitchFamily="34" charset="0"/>
              </a:rPr>
              <a:t>“</a:t>
            </a:r>
            <a:r>
              <a:rPr lang="en-US" altLang="ja-JP" sz="4000">
                <a:solidFill>
                  <a:srgbClr val="595959"/>
                </a:solidFill>
                <a:latin typeface="Arial" panose="020B0604020202020204" pitchFamily="34" charset="0"/>
                <a:cs typeface="Arial" panose="020B0604020202020204" pitchFamily="34" charset="0"/>
              </a:rPr>
              <a:t>The ability to use knowledge and skills to manage financial resources effectively for a lifetime of financial well being.</a:t>
            </a:r>
            <a:r>
              <a:rPr lang="ja-JP" altLang="en-US" sz="4000">
                <a:solidFill>
                  <a:srgbClr val="595959"/>
                </a:solidFill>
                <a:latin typeface="Arial" panose="020B0604020202020204" pitchFamily="34" charset="0"/>
                <a:cs typeface="Arial" panose="020B0604020202020204" pitchFamily="34" charset="0"/>
              </a:rPr>
              <a:t>”</a:t>
            </a:r>
            <a:endParaRPr lang="en-US" altLang="ja-JP" sz="4000">
              <a:solidFill>
                <a:srgbClr val="595959"/>
              </a:solidFill>
              <a:latin typeface="Arial" panose="020B0604020202020204" pitchFamily="34" charset="0"/>
              <a:cs typeface="Arial" panose="020B0604020202020204" pitchFamily="34" charset="0"/>
            </a:endParaRPr>
          </a:p>
          <a:p>
            <a:pPr algn="ctr" eaLnBrk="1" hangingPunct="1"/>
            <a:endParaRPr lang="en-US" altLang="en-US" sz="4000">
              <a:solidFill>
                <a:srgbClr val="595959"/>
              </a:solidFill>
              <a:latin typeface="Arial" panose="020B0604020202020204" pitchFamily="34" charset="0"/>
              <a:cs typeface="Arial" panose="020B0604020202020204" pitchFamily="34" charset="0"/>
            </a:endParaRPr>
          </a:p>
          <a:p>
            <a:pPr algn="r" eaLnBrk="1" hangingPunct="1"/>
            <a:endParaRPr lang="en-US" altLang="en-US" sz="800">
              <a:solidFill>
                <a:srgbClr val="595959"/>
              </a:solidFill>
              <a:latin typeface="Arial" panose="020B0604020202020204" pitchFamily="34" charset="0"/>
              <a:cs typeface="Arial" panose="020B0604020202020204" pitchFamily="34" charset="0"/>
            </a:endParaRPr>
          </a:p>
          <a:p>
            <a:pPr algn="r" eaLnBrk="1" hangingPunct="1"/>
            <a:endParaRPr lang="en-US" altLang="en-US" sz="800">
              <a:solidFill>
                <a:srgbClr val="595959"/>
              </a:solidFill>
              <a:latin typeface="Arial" panose="020B0604020202020204" pitchFamily="34" charset="0"/>
              <a:cs typeface="Arial" panose="020B0604020202020204" pitchFamily="34" charset="0"/>
            </a:endParaRPr>
          </a:p>
          <a:p>
            <a:pPr algn="r" eaLnBrk="1" hangingPunct="1"/>
            <a:r>
              <a:rPr lang="en-US" altLang="en-US" sz="1400">
                <a:solidFill>
                  <a:srgbClr val="595959"/>
                </a:solidFill>
                <a:latin typeface="Arial" panose="020B0604020202020204" pitchFamily="34" charset="0"/>
                <a:cs typeface="Arial" panose="020B0604020202020204" pitchFamily="34" charset="0"/>
              </a:rPr>
              <a:t>2008 Annual Report, President</a:t>
            </a:r>
            <a:r>
              <a:rPr lang="ja-JP" altLang="en-US" sz="1400">
                <a:solidFill>
                  <a:srgbClr val="595959"/>
                </a:solidFill>
                <a:latin typeface="Arial" panose="020B0604020202020204" pitchFamily="34" charset="0"/>
                <a:cs typeface="Arial" panose="020B0604020202020204" pitchFamily="34" charset="0"/>
              </a:rPr>
              <a:t>’</a:t>
            </a:r>
            <a:r>
              <a:rPr lang="en-US" altLang="ja-JP" sz="1400">
                <a:solidFill>
                  <a:srgbClr val="595959"/>
                </a:solidFill>
                <a:latin typeface="Arial" panose="020B0604020202020204" pitchFamily="34" charset="0"/>
                <a:cs typeface="Arial" panose="020B0604020202020204" pitchFamily="34" charset="0"/>
              </a:rPr>
              <a:t>s Advisory Council on Financial Capability</a:t>
            </a:r>
            <a:endParaRPr lang="en-US" altLang="en-US" sz="140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1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42900"/>
            <a:ext cx="8991600" cy="647700"/>
          </a:xfrm>
        </p:spPr>
        <p:txBody>
          <a:bodyPr/>
          <a:lstStyle/>
          <a:p>
            <a:pPr>
              <a:defRPr/>
            </a:pPr>
            <a:r>
              <a:rPr lang="en-US" dirty="0" smtClean="0">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Basics for Student Loan Borrowers</a:t>
            </a:r>
            <a:endParaRPr lang="en-US" dirty="0">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endParaRPr>
          </a:p>
        </p:txBody>
      </p:sp>
      <p:sp>
        <p:nvSpPr>
          <p:cNvPr id="4608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CEE82644-54C0-437C-AF2C-3BB16EB2FA84}" type="slidenum">
              <a:rPr lang="en-US" altLang="en-US">
                <a:solidFill>
                  <a:srgbClr val="F2F2F2"/>
                </a:solidFill>
                <a:latin typeface="Arial" panose="020B0604020202020204" pitchFamily="34" charset="0"/>
              </a:rPr>
              <a:pPr/>
              <a:t>14</a:t>
            </a:fld>
            <a:endParaRPr lang="en-US" altLang="en-US">
              <a:solidFill>
                <a:srgbClr val="F2F2F2"/>
              </a:solidFill>
              <a:latin typeface="Arial" panose="020B0604020202020204" pitchFamily="34" charset="0"/>
            </a:endParaRPr>
          </a:p>
        </p:txBody>
      </p:sp>
      <p:sp>
        <p:nvSpPr>
          <p:cNvPr id="15364" name="Rectangle 1"/>
          <p:cNvSpPr>
            <a:spLocks noChangeArrowheads="1"/>
          </p:cNvSpPr>
          <p:nvPr/>
        </p:nvSpPr>
        <p:spPr bwMode="auto">
          <a:xfrm>
            <a:off x="3575050" y="144780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buFont typeface="Wingdings" charset="2"/>
              <a:buChar char="ü"/>
              <a:defRPr/>
            </a:pPr>
            <a:r>
              <a:rPr lang="en-US" sz="2400" dirty="0">
                <a:solidFill>
                  <a:schemeClr val="tx2"/>
                </a:solidFill>
                <a:latin typeface="Arial" panose="020B0604020202020204" pitchFamily="34" charset="0"/>
                <a:ea typeface="MS PGothic" charset="0"/>
                <a:cs typeface="Arial" panose="020B0604020202020204" pitchFamily="34" charset="0"/>
              </a:rPr>
              <a:t>Budgeting</a:t>
            </a:r>
          </a:p>
          <a:p>
            <a:pPr marL="457200" indent="-457200">
              <a:buFont typeface="Wingdings" charset="2"/>
              <a:buChar char="ü"/>
              <a:defRPr/>
            </a:pPr>
            <a:r>
              <a:rPr lang="en-US" sz="2400" dirty="0">
                <a:solidFill>
                  <a:schemeClr val="tx2"/>
                </a:solidFill>
                <a:latin typeface="Arial" panose="020B0604020202020204" pitchFamily="34" charset="0"/>
                <a:ea typeface="MS PGothic" charset="0"/>
                <a:cs typeface="Arial" panose="020B0604020202020204" pitchFamily="34" charset="0"/>
              </a:rPr>
              <a:t>Borrowing</a:t>
            </a:r>
          </a:p>
          <a:p>
            <a:pPr marL="457200" indent="-457200">
              <a:buFont typeface="Wingdings" charset="2"/>
              <a:buChar char="ü"/>
              <a:defRPr/>
            </a:pPr>
            <a:r>
              <a:rPr lang="en-US" sz="2400" dirty="0">
                <a:solidFill>
                  <a:schemeClr val="tx2"/>
                </a:solidFill>
                <a:latin typeface="Arial" panose="020B0604020202020204" pitchFamily="34" charset="0"/>
                <a:ea typeface="MS PGothic" charset="0"/>
                <a:cs typeface="Arial" panose="020B0604020202020204" pitchFamily="34" charset="0"/>
              </a:rPr>
              <a:t>Repayment Strategies</a:t>
            </a:r>
          </a:p>
        </p:txBody>
      </p:sp>
      <p:sp>
        <p:nvSpPr>
          <p:cNvPr id="46085" name="Picture 6" descr="C:\Users\Elaine.Griffin\Desktop\Financial Literacy\2012 FSA Conference\Images\Capture1.JPG"/>
          <p:cNvSpPr>
            <a:spLocks noChangeAspect="1" noChangeArrowheads="1"/>
          </p:cNvSpPr>
          <p:nvPr/>
        </p:nvSpPr>
        <p:spPr bwMode="auto">
          <a:xfrm>
            <a:off x="6659564" y="1752601"/>
            <a:ext cx="3551237"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endParaRPr lang="en-US" altLang="en-US"/>
          </a:p>
        </p:txBody>
      </p:sp>
      <p:pic>
        <p:nvPicPr>
          <p:cNvPr id="3" name="Picture 2"/>
          <p:cNvPicPr>
            <a:picLocks noChangeAspect="1"/>
          </p:cNvPicPr>
          <p:nvPr/>
        </p:nvPicPr>
        <p:blipFill>
          <a:blip r:embed="rId3"/>
          <a:stretch>
            <a:fillRect/>
          </a:stretch>
        </p:blipFill>
        <p:spPr>
          <a:xfrm>
            <a:off x="3451225" y="2952751"/>
            <a:ext cx="4819650" cy="3200400"/>
          </a:xfrm>
          <a:prstGeom prst="rect">
            <a:avLst/>
          </a:prstGeom>
        </p:spPr>
      </p:pic>
    </p:spTree>
    <p:extLst>
      <p:ext uri="{BB962C8B-B14F-4D97-AF65-F5344CB8AC3E}">
        <p14:creationId xmlns:p14="http://schemas.microsoft.com/office/powerpoint/2010/main" val="84943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FB9B8AD1-BEFC-4D4F-BF4A-52DC0EB9B458}" type="slidenum">
              <a:rPr lang="en-US" altLang="en-US">
                <a:solidFill>
                  <a:srgbClr val="F2F2F2"/>
                </a:solidFill>
                <a:latin typeface="Arial" panose="020B0604020202020204" pitchFamily="34" charset="0"/>
              </a:rPr>
              <a:pPr/>
              <a:t>15</a:t>
            </a:fld>
            <a:endParaRPr lang="en-US" altLang="en-US">
              <a:solidFill>
                <a:srgbClr val="F2F2F2"/>
              </a:solidFill>
              <a:latin typeface="Arial" panose="020B0604020202020204" pitchFamily="34" charset="0"/>
            </a:endParaRPr>
          </a:p>
        </p:txBody>
      </p:sp>
      <p:sp>
        <p:nvSpPr>
          <p:cNvPr id="2" name="Rectangle 1"/>
          <p:cNvSpPr/>
          <p:nvPr/>
        </p:nvSpPr>
        <p:spPr>
          <a:xfrm>
            <a:off x="1676400" y="381001"/>
            <a:ext cx="8991600" cy="615553"/>
          </a:xfrm>
          <a:prstGeom prst="rect">
            <a:avLst/>
          </a:prstGeom>
        </p:spPr>
        <p:txBody>
          <a:bodyPr>
            <a:spAutoFit/>
          </a:bodyPr>
          <a:lstStyle/>
          <a:p>
            <a:pPr eaLnBrk="1" hangingPunct="1">
              <a:defRPr/>
            </a:pPr>
            <a:r>
              <a:rPr lang="en-US" sz="3400" dirty="0">
                <a:solidFill>
                  <a:schemeClr val="tx1">
                    <a:lumMod val="75000"/>
                  </a:schemeClr>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rPr>
              <a:t>Financial Awareness Counseling Tool</a:t>
            </a:r>
          </a:p>
        </p:txBody>
      </p:sp>
      <p:sp>
        <p:nvSpPr>
          <p:cNvPr id="10" name="TextBox 9"/>
          <p:cNvSpPr txBox="1"/>
          <p:nvPr/>
        </p:nvSpPr>
        <p:spPr>
          <a:xfrm>
            <a:off x="1752600" y="1295400"/>
            <a:ext cx="8458200" cy="400050"/>
          </a:xfrm>
          <a:prstGeom prst="rect">
            <a:avLst/>
          </a:prstGeom>
          <a:noFill/>
        </p:spPr>
        <p:txBody>
          <a:bodyPr>
            <a:spAutoFit/>
          </a:bodyPr>
          <a:lstStyle/>
          <a:p>
            <a:pPr eaLnBrk="1" hangingPunct="1">
              <a:defRPr/>
            </a:pPr>
            <a:r>
              <a:rPr lang="en-US" sz="2000" dirty="0">
                <a:solidFill>
                  <a:schemeClr val="tx2"/>
                </a:solidFill>
                <a:latin typeface="Arial" panose="020B0604020202020204" pitchFamily="34" charset="0"/>
                <a:ea typeface="MS PGothic" pitchFamily="34" charset="-128"/>
                <a:cs typeface="Arial" panose="020B0604020202020204" pitchFamily="34" charset="0"/>
              </a:rPr>
              <a:t>The Financial Awareness Counseling Tool (FACT) is on Studentloans.gov </a:t>
            </a:r>
          </a:p>
        </p:txBody>
      </p:sp>
      <p:pic>
        <p:nvPicPr>
          <p:cNvPr id="5222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1994296"/>
            <a:ext cx="4616636" cy="2076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23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6459" y="3315520"/>
            <a:ext cx="4211541" cy="2391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triped Right Arrow 6"/>
          <p:cNvSpPr/>
          <p:nvPr/>
        </p:nvSpPr>
        <p:spPr>
          <a:xfrm>
            <a:off x="4373217" y="4444779"/>
            <a:ext cx="1919820" cy="88259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057401" y="6510528"/>
            <a:ext cx="6482300" cy="215444"/>
          </a:xfrm>
          <a:prstGeom prst="rect">
            <a:avLst/>
          </a:prstGeom>
          <a:noFill/>
        </p:spPr>
        <p:txBody>
          <a:bodyPr wrap="square" rtlCol="0">
            <a:spAutoFit/>
          </a:bodyPr>
          <a:lstStyle/>
          <a:p>
            <a:r>
              <a:rPr lang="en-US" sz="800" dirty="0" smtClean="0"/>
              <a:t>Retrieved from 2014 FSA Conference Session 37</a:t>
            </a:r>
            <a:endParaRPr lang="en-US" sz="800" dirty="0"/>
          </a:p>
        </p:txBody>
      </p:sp>
    </p:spTree>
    <p:extLst>
      <p:ext uri="{BB962C8B-B14F-4D97-AF65-F5344CB8AC3E}">
        <p14:creationId xmlns:p14="http://schemas.microsoft.com/office/powerpoint/2010/main" val="242732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1495426"/>
            <a:ext cx="3540125"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F6DD57EE-CF32-4C89-A7FB-1CF8EE3EA46D}" type="slidenum">
              <a:rPr lang="en-US" altLang="en-US">
                <a:solidFill>
                  <a:srgbClr val="F2F2F2"/>
                </a:solidFill>
                <a:latin typeface="Arial" panose="020B0604020202020204" pitchFamily="34" charset="0"/>
              </a:rPr>
              <a:pPr/>
              <a:t>16</a:t>
            </a:fld>
            <a:endParaRPr lang="en-US" altLang="en-US">
              <a:solidFill>
                <a:srgbClr val="F2F2F2"/>
              </a:solidFill>
              <a:latin typeface="Arial" panose="020B0604020202020204" pitchFamily="34" charset="0"/>
            </a:endParaRPr>
          </a:p>
        </p:txBody>
      </p:sp>
      <p:sp>
        <p:nvSpPr>
          <p:cNvPr id="2" name="Rectangle 1"/>
          <p:cNvSpPr/>
          <p:nvPr/>
        </p:nvSpPr>
        <p:spPr>
          <a:xfrm>
            <a:off x="1676400" y="381001"/>
            <a:ext cx="8991600" cy="615553"/>
          </a:xfrm>
          <a:prstGeom prst="rect">
            <a:avLst/>
          </a:prstGeom>
        </p:spPr>
        <p:txBody>
          <a:bodyPr>
            <a:spAutoFit/>
          </a:bodyPr>
          <a:lstStyle/>
          <a:p>
            <a:pPr eaLnBrk="1" hangingPunct="1">
              <a:defRPr/>
            </a:pPr>
            <a:r>
              <a:rPr lang="en-US" sz="3400" dirty="0">
                <a:solidFill>
                  <a:schemeClr val="tx1">
                    <a:lumMod val="75000"/>
                  </a:schemeClr>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rPr>
              <a:t>Financial Awareness Counseling Tool</a:t>
            </a:r>
          </a:p>
        </p:txBody>
      </p:sp>
      <p:pic>
        <p:nvPicPr>
          <p:cNvPr id="5427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495425"/>
            <a:ext cx="3505200" cy="398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own Arrow Callout 6"/>
          <p:cNvSpPr/>
          <p:nvPr/>
        </p:nvSpPr>
        <p:spPr>
          <a:xfrm>
            <a:off x="1676400" y="1103314"/>
            <a:ext cx="4263528" cy="573087"/>
          </a:xfrm>
          <a:prstGeom prst="downArrowCallout">
            <a:avLst/>
          </a:prstGeom>
          <a:solidFill>
            <a:srgbClr val="95C94E"/>
          </a:solidFill>
          <a:ln>
            <a:noFill/>
          </a:ln>
          <a:effectLst>
            <a:outerShdw blurRad="40000" dist="23000" dir="5400000" rotWithShape="0">
              <a:srgbClr val="000000">
                <a:alpha val="35000"/>
              </a:srgbClr>
            </a:outerShdw>
            <a:softEdge rad="12700"/>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5" name="Down Arrow Callout 14"/>
          <p:cNvSpPr/>
          <p:nvPr/>
        </p:nvSpPr>
        <p:spPr>
          <a:xfrm>
            <a:off x="6324600" y="1110571"/>
            <a:ext cx="4183668" cy="573087"/>
          </a:xfrm>
          <a:prstGeom prst="downArrowCallout">
            <a:avLst/>
          </a:prstGeom>
          <a:solidFill>
            <a:srgbClr val="8FC854"/>
          </a:solidFill>
          <a:ln>
            <a:noFill/>
          </a:ln>
          <a:effectLst>
            <a:outerShdw blurRad="40000" dist="23000" dir="5400000" rotWithShape="0">
              <a:srgbClr val="000000">
                <a:alpha val="35000"/>
              </a:srgbClr>
            </a:outerShdw>
            <a:softEdge rad="12700"/>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4284" name="TextBox 7"/>
          <p:cNvSpPr txBox="1">
            <a:spLocks noChangeArrowheads="1"/>
          </p:cNvSpPr>
          <p:nvPr/>
        </p:nvSpPr>
        <p:spPr bwMode="auto">
          <a:xfrm>
            <a:off x="1676400" y="1103314"/>
            <a:ext cx="3962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b="1">
                <a:solidFill>
                  <a:schemeClr val="bg1"/>
                </a:solidFill>
              </a:rPr>
              <a:t>Expenses</a:t>
            </a:r>
          </a:p>
        </p:txBody>
      </p:sp>
      <p:sp>
        <p:nvSpPr>
          <p:cNvPr id="54285" name="TextBox 9"/>
          <p:cNvSpPr txBox="1">
            <a:spLocks noChangeArrowheads="1"/>
          </p:cNvSpPr>
          <p:nvPr/>
        </p:nvSpPr>
        <p:spPr bwMode="auto">
          <a:xfrm>
            <a:off x="6324601" y="1103314"/>
            <a:ext cx="4183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b="1">
                <a:solidFill>
                  <a:schemeClr val="bg1"/>
                </a:solidFill>
              </a:rPr>
              <a:t>Funds</a:t>
            </a:r>
          </a:p>
        </p:txBody>
      </p:sp>
      <p:sp>
        <p:nvSpPr>
          <p:cNvPr id="10" name="TextBox 9"/>
          <p:cNvSpPr txBox="1"/>
          <p:nvPr/>
        </p:nvSpPr>
        <p:spPr>
          <a:xfrm>
            <a:off x="1533526" y="5695950"/>
            <a:ext cx="8983663" cy="400050"/>
          </a:xfrm>
          <a:prstGeom prst="rect">
            <a:avLst/>
          </a:prstGeom>
          <a:noFill/>
        </p:spPr>
        <p:txBody>
          <a:bodyPr>
            <a:spAutoFit/>
          </a:bodyPr>
          <a:lstStyle/>
          <a:p>
            <a:pPr algn="ctr" eaLnBrk="1" hangingPunct="1">
              <a:defRPr/>
            </a:pPr>
            <a:r>
              <a:rPr lang="en-US" sz="2000" dirty="0">
                <a:solidFill>
                  <a:schemeClr val="tx2"/>
                </a:solidFill>
                <a:latin typeface="Arial" panose="020B0604020202020204" pitchFamily="34" charset="0"/>
                <a:ea typeface="MS PGothic" pitchFamily="34" charset="-128"/>
                <a:cs typeface="Arial" panose="020B0604020202020204" pitchFamily="34" charset="0"/>
              </a:rPr>
              <a:t>The Financial Awareness Counseling Tool (FACT) is on Studentloans.gov </a:t>
            </a:r>
          </a:p>
        </p:txBody>
      </p:sp>
      <p:sp>
        <p:nvSpPr>
          <p:cNvPr id="3" name="TextBox 2"/>
          <p:cNvSpPr txBox="1"/>
          <p:nvPr/>
        </p:nvSpPr>
        <p:spPr>
          <a:xfrm>
            <a:off x="2057401" y="6510528"/>
            <a:ext cx="6482300" cy="215444"/>
          </a:xfrm>
          <a:prstGeom prst="rect">
            <a:avLst/>
          </a:prstGeom>
          <a:noFill/>
        </p:spPr>
        <p:txBody>
          <a:bodyPr wrap="square" rtlCol="0">
            <a:spAutoFit/>
          </a:bodyPr>
          <a:lstStyle/>
          <a:p>
            <a:r>
              <a:rPr lang="en-US" sz="800" dirty="0" smtClean="0"/>
              <a:t>Retrieved from 2014 FSA Conference Session 37</a:t>
            </a:r>
            <a:endParaRPr lang="en-US" sz="800" dirty="0"/>
          </a:p>
        </p:txBody>
      </p:sp>
    </p:spTree>
    <p:extLst>
      <p:ext uri="{BB962C8B-B14F-4D97-AF65-F5344CB8AC3E}">
        <p14:creationId xmlns:p14="http://schemas.microsoft.com/office/powerpoint/2010/main" val="20458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50" y="414338"/>
            <a:ext cx="8553450" cy="647700"/>
          </a:xfrm>
        </p:spPr>
        <p:txBody>
          <a:bodyPr/>
          <a:lstStyle/>
          <a:p>
            <a:pPr>
              <a:defRPr/>
            </a:pPr>
            <a:r>
              <a:rPr lang="en-US" dirty="0" smtClean="0">
                <a:effectLst>
                  <a:outerShdw blurRad="38100" dist="38100" dir="2700000" algn="tl">
                    <a:srgbClr val="000000">
                      <a:alpha val="43137"/>
                    </a:srgbClr>
                  </a:outerShdw>
                </a:effectLst>
                <a:latin typeface="Arial" panose="020B0604020202020204" pitchFamily="34" charset="0"/>
                <a:ea typeface="MS PGothic" pitchFamily="34" charset="-128"/>
                <a:cs typeface="Arial" panose="020B0604020202020204" pitchFamily="34" charset="0"/>
              </a:rPr>
              <a:t>How Schools Are Using FACT</a:t>
            </a:r>
            <a:endParaRPr lang="en-US" sz="3200" dirty="0">
              <a:effectLst>
                <a:outerShdw blurRad="38100" dist="38100" dir="2700000" algn="tl">
                  <a:srgbClr val="000000">
                    <a:alpha val="43137"/>
                  </a:srgbClr>
                </a:outerShdw>
              </a:effectLst>
              <a:latin typeface="Arial" panose="020B0604020202020204" pitchFamily="34" charset="0"/>
              <a:ea typeface="MS PGothic" pitchFamily="34" charset="-128"/>
              <a:cs typeface="Arial" panose="020B0604020202020204" pitchFamily="34" charset="0"/>
            </a:endParaRPr>
          </a:p>
        </p:txBody>
      </p:sp>
      <p:sp>
        <p:nvSpPr>
          <p:cNvPr id="65538" name="Content Placeholder 2"/>
          <p:cNvSpPr>
            <a:spLocks noGrp="1"/>
          </p:cNvSpPr>
          <p:nvPr>
            <p:ph idx="1"/>
          </p:nvPr>
        </p:nvSpPr>
        <p:spPr bwMode="auto">
          <a:xfrm>
            <a:off x="1733550" y="1524000"/>
            <a:ext cx="8680450" cy="47513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1440" tIns="45720" rIns="91440" bIns="45720" numCol="1" rtlCol="0" anchor="t" anchorCtr="0" compatLnSpc="1">
            <a:prstTxWarp prst="textNoShape">
              <a:avLst/>
            </a:prstTxWarp>
            <a:normAutofit/>
          </a:bodyPr>
          <a:lstStyle/>
          <a:p>
            <a:pPr marL="0" indent="0">
              <a:spcBef>
                <a:spcPts val="1200"/>
              </a:spcBef>
              <a:buNone/>
              <a:defRPr/>
            </a:pPr>
            <a:r>
              <a:rPr lang="en-US" dirty="0" smtClean="0">
                <a:solidFill>
                  <a:schemeClr val="tx2"/>
                </a:solidFill>
                <a:latin typeface="Arial" panose="020B0604020202020204" pitchFamily="34" charset="0"/>
                <a:ea typeface="MS PGothic" charset="0"/>
                <a:cs typeface="Arial" panose="020B0604020202020204" pitchFamily="34" charset="0"/>
              </a:rPr>
              <a:t>Incorporating FACT into the </a:t>
            </a:r>
            <a:r>
              <a:rPr lang="en-US" dirty="0">
                <a:solidFill>
                  <a:schemeClr val="tx2"/>
                </a:solidFill>
                <a:latin typeface="Arial" panose="020B0604020202020204" pitchFamily="34" charset="0"/>
                <a:ea typeface="MS PGothic" charset="0"/>
                <a:cs typeface="Arial" panose="020B0604020202020204" pitchFamily="34" charset="0"/>
              </a:rPr>
              <a:t>f</a:t>
            </a:r>
            <a:r>
              <a:rPr lang="en-US" dirty="0" smtClean="0">
                <a:solidFill>
                  <a:schemeClr val="tx2"/>
                </a:solidFill>
                <a:latin typeface="Arial" panose="020B0604020202020204" pitchFamily="34" charset="0"/>
                <a:ea typeface="MS PGothic" charset="0"/>
                <a:cs typeface="Arial" panose="020B0604020202020204" pitchFamily="34" charset="0"/>
              </a:rPr>
              <a:t>inancial aid process</a:t>
            </a:r>
          </a:p>
          <a:p>
            <a:pPr lvl="1">
              <a:spcBef>
                <a:spcPts val="1200"/>
              </a:spcBef>
              <a:defRPr/>
            </a:pPr>
            <a:r>
              <a:rPr lang="en-US" dirty="0" smtClean="0">
                <a:solidFill>
                  <a:schemeClr val="tx2"/>
                </a:solidFill>
                <a:latin typeface="Arial" panose="020B0604020202020204" pitchFamily="34" charset="0"/>
                <a:ea typeface="MS PGothic" charset="0"/>
                <a:cs typeface="Arial" panose="020B0604020202020204" pitchFamily="34" charset="0"/>
              </a:rPr>
              <a:t>Encourage completion of FACT </a:t>
            </a:r>
            <a:r>
              <a:rPr lang="en-US" b="1" i="1" dirty="0" smtClean="0">
                <a:solidFill>
                  <a:schemeClr val="tx2"/>
                </a:solidFill>
                <a:latin typeface="Arial" panose="020B0604020202020204" pitchFamily="34" charset="0"/>
                <a:ea typeface="MS PGothic" charset="0"/>
                <a:cs typeface="Arial" panose="020B0604020202020204" pitchFamily="34" charset="0"/>
              </a:rPr>
              <a:t>before disbursement </a:t>
            </a:r>
            <a:r>
              <a:rPr lang="en-US" dirty="0" smtClean="0">
                <a:solidFill>
                  <a:schemeClr val="tx2"/>
                </a:solidFill>
                <a:latin typeface="Arial" panose="020B0604020202020204" pitchFamily="34" charset="0"/>
                <a:ea typeface="MS PGothic" charset="0"/>
                <a:cs typeface="Arial" panose="020B0604020202020204" pitchFamily="34" charset="0"/>
              </a:rPr>
              <a:t>of any loan</a:t>
            </a:r>
          </a:p>
          <a:p>
            <a:pPr lvl="1">
              <a:spcBef>
                <a:spcPts val="1200"/>
              </a:spcBef>
              <a:defRPr/>
            </a:pPr>
            <a:r>
              <a:rPr lang="en-US" dirty="0" smtClean="0">
                <a:solidFill>
                  <a:schemeClr val="tx2"/>
                </a:solidFill>
                <a:latin typeface="Arial" panose="020B0604020202020204" pitchFamily="34" charset="0"/>
                <a:ea typeface="MS PGothic" charset="0"/>
                <a:cs typeface="Arial" panose="020B0604020202020204" pitchFamily="34" charset="0"/>
              </a:rPr>
              <a:t>Direct students to FACT </a:t>
            </a:r>
            <a:r>
              <a:rPr lang="en-US" b="1" i="1" dirty="0" smtClean="0">
                <a:solidFill>
                  <a:schemeClr val="tx2"/>
                </a:solidFill>
                <a:latin typeface="Arial" panose="020B0604020202020204" pitchFamily="34" charset="0"/>
                <a:ea typeface="MS PGothic" charset="0"/>
                <a:cs typeface="Arial" panose="020B0604020202020204" pitchFamily="34" charset="0"/>
              </a:rPr>
              <a:t>after completing promissory note</a:t>
            </a:r>
          </a:p>
          <a:p>
            <a:pPr lvl="1">
              <a:spcBef>
                <a:spcPts val="1200"/>
              </a:spcBef>
              <a:defRPr/>
            </a:pPr>
            <a:endParaRPr lang="en-US" b="1" dirty="0" smtClean="0">
              <a:solidFill>
                <a:schemeClr val="tx2"/>
              </a:solidFill>
              <a:latin typeface="Arial" panose="020B0604020202020204" pitchFamily="34" charset="0"/>
              <a:ea typeface="MS PGothic" charset="0"/>
              <a:cs typeface="Arial" panose="020B0604020202020204" pitchFamily="34" charset="0"/>
            </a:endParaRPr>
          </a:p>
          <a:p>
            <a:pPr marL="0" indent="0">
              <a:spcBef>
                <a:spcPts val="1200"/>
              </a:spcBef>
              <a:buNone/>
              <a:defRPr/>
            </a:pPr>
            <a:r>
              <a:rPr lang="en-US" dirty="0" smtClean="0">
                <a:solidFill>
                  <a:schemeClr val="tx2"/>
                </a:solidFill>
                <a:latin typeface="Arial" panose="020B0604020202020204" pitchFamily="34" charset="0"/>
                <a:ea typeface="MS PGothic" charset="0"/>
                <a:cs typeface="Arial" panose="020B0604020202020204" pitchFamily="34" charset="0"/>
              </a:rPr>
              <a:t>Utilizing FACT as a resource</a:t>
            </a:r>
          </a:p>
          <a:p>
            <a:pPr lvl="1">
              <a:spcBef>
                <a:spcPts val="1200"/>
              </a:spcBef>
              <a:defRPr/>
            </a:pPr>
            <a:r>
              <a:rPr lang="en-US" dirty="0" smtClean="0">
                <a:solidFill>
                  <a:schemeClr val="tx2"/>
                </a:solidFill>
                <a:latin typeface="Arial" panose="020B0604020202020204" pitchFamily="34" charset="0"/>
                <a:ea typeface="MS PGothic" charset="0"/>
                <a:cs typeface="Arial" panose="020B0604020202020204" pitchFamily="34" charset="0"/>
              </a:rPr>
              <a:t>Include as part of </a:t>
            </a:r>
            <a:r>
              <a:rPr lang="en-US" b="1" i="1" dirty="0">
                <a:solidFill>
                  <a:schemeClr val="tx2"/>
                </a:solidFill>
                <a:latin typeface="Arial" panose="020B0604020202020204" pitchFamily="34" charset="0"/>
                <a:ea typeface="MS PGothic" charset="0"/>
                <a:cs typeface="Arial" panose="020B0604020202020204" pitchFamily="34" charset="0"/>
              </a:rPr>
              <a:t>a</a:t>
            </a:r>
            <a:r>
              <a:rPr lang="en-US" b="1" i="1" dirty="0" smtClean="0">
                <a:solidFill>
                  <a:schemeClr val="tx2"/>
                </a:solidFill>
                <a:latin typeface="Arial" panose="020B0604020202020204" pitchFamily="34" charset="0"/>
                <a:ea typeface="MS PGothic" charset="0"/>
                <a:cs typeface="Arial" panose="020B0604020202020204" pitchFamily="34" charset="0"/>
              </a:rPr>
              <a:t>nnual </a:t>
            </a:r>
            <a:r>
              <a:rPr lang="en-US" b="1" i="1" dirty="0">
                <a:solidFill>
                  <a:schemeClr val="tx2"/>
                </a:solidFill>
                <a:latin typeface="Arial" panose="020B0604020202020204" pitchFamily="34" charset="0"/>
                <a:ea typeface="MS PGothic" charset="0"/>
                <a:cs typeface="Arial" panose="020B0604020202020204" pitchFamily="34" charset="0"/>
              </a:rPr>
              <a:t>l</a:t>
            </a:r>
            <a:r>
              <a:rPr lang="en-US" b="1" i="1" dirty="0" smtClean="0">
                <a:solidFill>
                  <a:schemeClr val="tx2"/>
                </a:solidFill>
                <a:latin typeface="Arial" panose="020B0604020202020204" pitchFamily="34" charset="0"/>
                <a:ea typeface="MS PGothic" charset="0"/>
                <a:cs typeface="Arial" panose="020B0604020202020204" pitchFamily="34" charset="0"/>
              </a:rPr>
              <a:t>oan </a:t>
            </a:r>
            <a:r>
              <a:rPr lang="en-US" b="1" i="1" dirty="0">
                <a:solidFill>
                  <a:schemeClr val="tx2"/>
                </a:solidFill>
                <a:latin typeface="Arial" panose="020B0604020202020204" pitchFamily="34" charset="0"/>
                <a:ea typeface="MS PGothic" charset="0"/>
                <a:cs typeface="Arial" panose="020B0604020202020204" pitchFamily="34" charset="0"/>
              </a:rPr>
              <a:t>c</a:t>
            </a:r>
            <a:r>
              <a:rPr lang="en-US" b="1" i="1" dirty="0" smtClean="0">
                <a:solidFill>
                  <a:schemeClr val="tx2"/>
                </a:solidFill>
                <a:latin typeface="Arial" panose="020B0604020202020204" pitchFamily="34" charset="0"/>
                <a:ea typeface="MS PGothic" charset="0"/>
                <a:cs typeface="Arial" panose="020B0604020202020204" pitchFamily="34" charset="0"/>
              </a:rPr>
              <a:t>ounseling </a:t>
            </a:r>
            <a:r>
              <a:rPr lang="en-US" dirty="0" smtClean="0">
                <a:solidFill>
                  <a:schemeClr val="tx2"/>
                </a:solidFill>
                <a:latin typeface="Arial" panose="020B0604020202020204" pitchFamily="34" charset="0"/>
                <a:ea typeface="MS PGothic" charset="0"/>
                <a:cs typeface="Arial" panose="020B0604020202020204" pitchFamily="34" charset="0"/>
              </a:rPr>
              <a:t>on default </a:t>
            </a:r>
            <a:r>
              <a:rPr lang="en-US" dirty="0">
                <a:solidFill>
                  <a:schemeClr val="tx2"/>
                </a:solidFill>
                <a:latin typeface="Arial" panose="020B0604020202020204" pitchFamily="34" charset="0"/>
                <a:ea typeface="MS PGothic" charset="0"/>
                <a:cs typeface="Arial" panose="020B0604020202020204" pitchFamily="34" charset="0"/>
              </a:rPr>
              <a:t>a</a:t>
            </a:r>
            <a:r>
              <a:rPr lang="en-US" dirty="0" smtClean="0">
                <a:solidFill>
                  <a:schemeClr val="tx2"/>
                </a:solidFill>
                <a:latin typeface="Arial" panose="020B0604020202020204" pitchFamily="34" charset="0"/>
                <a:ea typeface="MS PGothic" charset="0"/>
                <a:cs typeface="Arial" panose="020B0604020202020204" pitchFamily="34" charset="0"/>
              </a:rPr>
              <a:t>version</a:t>
            </a:r>
          </a:p>
          <a:p>
            <a:pPr lvl="1">
              <a:spcBef>
                <a:spcPts val="1200"/>
              </a:spcBef>
              <a:defRPr/>
            </a:pPr>
            <a:r>
              <a:rPr lang="en-US" dirty="0" smtClean="0">
                <a:solidFill>
                  <a:schemeClr val="tx2"/>
                </a:solidFill>
                <a:latin typeface="Arial" panose="020B0604020202020204" pitchFamily="34" charset="0"/>
                <a:ea typeface="MS PGothic" charset="0"/>
                <a:cs typeface="Arial" panose="020B0604020202020204" pitchFamily="34" charset="0"/>
              </a:rPr>
              <a:t>Direct link on </a:t>
            </a:r>
            <a:r>
              <a:rPr lang="en-US" b="1" i="1" dirty="0">
                <a:solidFill>
                  <a:schemeClr val="tx2"/>
                </a:solidFill>
                <a:latin typeface="Arial" panose="020B0604020202020204" pitchFamily="34" charset="0"/>
                <a:ea typeface="MS PGothic" charset="0"/>
                <a:cs typeface="Arial" panose="020B0604020202020204" pitchFamily="34" charset="0"/>
              </a:rPr>
              <a:t>f</a:t>
            </a:r>
            <a:r>
              <a:rPr lang="en-US" b="1" i="1" dirty="0" smtClean="0">
                <a:solidFill>
                  <a:schemeClr val="tx2"/>
                </a:solidFill>
                <a:latin typeface="Arial" panose="020B0604020202020204" pitchFamily="34" charset="0"/>
                <a:ea typeface="MS PGothic" charset="0"/>
                <a:cs typeface="Arial" panose="020B0604020202020204" pitchFamily="34" charset="0"/>
              </a:rPr>
              <a:t>inancial aid </a:t>
            </a:r>
            <a:r>
              <a:rPr lang="en-US" b="1" i="1" dirty="0">
                <a:solidFill>
                  <a:schemeClr val="tx2"/>
                </a:solidFill>
                <a:latin typeface="Arial" panose="020B0604020202020204" pitchFamily="34" charset="0"/>
                <a:ea typeface="MS PGothic" charset="0"/>
                <a:cs typeface="Arial" panose="020B0604020202020204" pitchFamily="34" charset="0"/>
              </a:rPr>
              <a:t>o</a:t>
            </a:r>
            <a:r>
              <a:rPr lang="en-US" b="1" i="1" dirty="0" smtClean="0">
                <a:solidFill>
                  <a:schemeClr val="tx2"/>
                </a:solidFill>
                <a:latin typeface="Arial" panose="020B0604020202020204" pitchFamily="34" charset="0"/>
                <a:ea typeface="MS PGothic" charset="0"/>
                <a:cs typeface="Arial" panose="020B0604020202020204" pitchFamily="34" charset="0"/>
              </a:rPr>
              <a:t>ffice </a:t>
            </a:r>
            <a:r>
              <a:rPr lang="en-US" b="1" i="1" dirty="0">
                <a:solidFill>
                  <a:schemeClr val="tx2"/>
                </a:solidFill>
                <a:latin typeface="Arial" panose="020B0604020202020204" pitchFamily="34" charset="0"/>
                <a:ea typeface="MS PGothic" charset="0"/>
                <a:cs typeface="Arial" panose="020B0604020202020204" pitchFamily="34" charset="0"/>
              </a:rPr>
              <a:t>h</a:t>
            </a:r>
            <a:r>
              <a:rPr lang="en-US" b="1" i="1" dirty="0" smtClean="0">
                <a:solidFill>
                  <a:schemeClr val="tx2"/>
                </a:solidFill>
                <a:latin typeface="Arial" panose="020B0604020202020204" pitchFamily="34" charset="0"/>
                <a:ea typeface="MS PGothic" charset="0"/>
                <a:cs typeface="Arial" panose="020B0604020202020204" pitchFamily="34" charset="0"/>
              </a:rPr>
              <a:t>ome </a:t>
            </a:r>
            <a:r>
              <a:rPr lang="en-US" b="1" i="1" dirty="0">
                <a:solidFill>
                  <a:schemeClr val="tx2"/>
                </a:solidFill>
                <a:latin typeface="Arial" panose="020B0604020202020204" pitchFamily="34" charset="0"/>
                <a:ea typeface="MS PGothic" charset="0"/>
                <a:cs typeface="Arial" panose="020B0604020202020204" pitchFamily="34" charset="0"/>
              </a:rPr>
              <a:t>p</a:t>
            </a:r>
            <a:r>
              <a:rPr lang="en-US" b="1" i="1" dirty="0" smtClean="0">
                <a:solidFill>
                  <a:schemeClr val="tx2"/>
                </a:solidFill>
                <a:latin typeface="Arial" panose="020B0604020202020204" pitchFamily="34" charset="0"/>
                <a:ea typeface="MS PGothic" charset="0"/>
                <a:cs typeface="Arial" panose="020B0604020202020204" pitchFamily="34" charset="0"/>
              </a:rPr>
              <a:t>age</a:t>
            </a:r>
          </a:p>
          <a:p>
            <a:pPr>
              <a:spcBef>
                <a:spcPts val="1200"/>
              </a:spcBef>
              <a:buFont typeface="Arial" charset="0"/>
              <a:buChar char="•"/>
              <a:defRPr/>
            </a:pPr>
            <a:endParaRPr lang="en-US" sz="1800" dirty="0">
              <a:ea typeface="MS PGothic" charset="0"/>
              <a:cs typeface="Arial" charset="0"/>
            </a:endParaRPr>
          </a:p>
        </p:txBody>
      </p:sp>
      <p:sp>
        <p:nvSpPr>
          <p:cNvPr id="5632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BE4945D6-5C9F-4329-B3EE-B128315A1263}" type="slidenum">
              <a:rPr lang="en-US" altLang="en-US">
                <a:solidFill>
                  <a:srgbClr val="F2F2F2"/>
                </a:solidFill>
                <a:latin typeface="Arial" panose="020B0604020202020204" pitchFamily="34" charset="0"/>
              </a:rPr>
              <a:pPr/>
              <a:t>17</a:t>
            </a:fld>
            <a:endParaRPr lang="en-US" altLang="en-US">
              <a:solidFill>
                <a:srgbClr val="F2F2F2"/>
              </a:solidFill>
              <a:latin typeface="Arial" panose="020B0604020202020204" pitchFamily="34" charset="0"/>
            </a:endParaRPr>
          </a:p>
        </p:txBody>
      </p:sp>
    </p:spTree>
    <p:extLst>
      <p:ext uri="{BB962C8B-B14F-4D97-AF65-F5344CB8AC3E}">
        <p14:creationId xmlns:p14="http://schemas.microsoft.com/office/powerpoint/2010/main" val="262920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BDBB1540-AF86-472D-B9BD-A4B07767E199}" type="slidenum">
              <a:rPr lang="en-US" altLang="en-US">
                <a:solidFill>
                  <a:srgbClr val="F2F2F2"/>
                </a:solidFill>
                <a:latin typeface="Arial" panose="020B0604020202020204" pitchFamily="34" charset="0"/>
              </a:rPr>
              <a:pPr/>
              <a:t>18</a:t>
            </a:fld>
            <a:endParaRPr lang="en-US" altLang="en-US">
              <a:solidFill>
                <a:srgbClr val="F2F2F2"/>
              </a:solidFill>
              <a:latin typeface="Arial" panose="020B0604020202020204" pitchFamily="34" charset="0"/>
            </a:endParaRPr>
          </a:p>
        </p:txBody>
      </p:sp>
      <p:pic>
        <p:nvPicPr>
          <p:cNvPr id="62467" name="Picture 2" descr="P:\ISV Mindy\C_E Files\MASTER APPROVED\fsa_apple_iphone_4_psd1no brand.jpg"/>
          <p:cNvPicPr>
            <a:picLocks noChangeAspect="1" noChangeArrowheads="1"/>
          </p:cNvPicPr>
          <p:nvPr/>
        </p:nvPicPr>
        <p:blipFill>
          <a:blip r:embed="rId3">
            <a:extLst>
              <a:ext uri="{28A0092B-C50C-407E-A947-70E740481C1C}">
                <a14:useLocalDpi xmlns:a14="http://schemas.microsoft.com/office/drawing/2010/main" val="0"/>
              </a:ext>
            </a:extLst>
          </a:blip>
          <a:srcRect b="5684"/>
          <a:stretch>
            <a:fillRect/>
          </a:stretch>
        </p:blipFill>
        <p:spPr bwMode="auto">
          <a:xfrm>
            <a:off x="7620001" y="1600201"/>
            <a:ext cx="2486025"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2"/>
          <p:cNvSpPr txBox="1">
            <a:spLocks noChangeArrowheads="1"/>
          </p:cNvSpPr>
          <p:nvPr/>
        </p:nvSpPr>
        <p:spPr bwMode="auto">
          <a:xfrm>
            <a:off x="1676400" y="433389"/>
            <a:ext cx="859948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defRPr/>
            </a:pPr>
            <a:r>
              <a:rPr lang="en-US" altLang="en-US" sz="3400" dirty="0" smtClean="0">
                <a:solidFill>
                  <a:schemeClr val="tx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Financial Literacy</a:t>
            </a:r>
            <a:endParaRPr lang="en-US" altLang="en-US" sz="3400" dirty="0">
              <a:solidFill>
                <a:schemeClr val="tx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2469" name="Picture 6" descr="C:\Users\Elaine.Griffin\Desktop\Capt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1" y="1420813"/>
            <a:ext cx="53117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6629400" y="1371600"/>
            <a:ext cx="533400" cy="2286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cxnSp>
        <p:nvCxnSpPr>
          <p:cNvPr id="4" name="Straight Arrow Connector 3"/>
          <p:cNvCxnSpPr>
            <a:stCxn id="62472" idx="1"/>
            <a:endCxn id="2" idx="7"/>
          </p:cNvCxnSpPr>
          <p:nvPr/>
        </p:nvCxnSpPr>
        <p:spPr>
          <a:xfrm flipH="1">
            <a:off x="7085014" y="1281114"/>
            <a:ext cx="649287" cy="12382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2472" name="TextBox 4"/>
          <p:cNvSpPr txBox="1">
            <a:spLocks noChangeArrowheads="1"/>
          </p:cNvSpPr>
          <p:nvPr/>
        </p:nvSpPr>
        <p:spPr bwMode="auto">
          <a:xfrm>
            <a:off x="7734301" y="1141413"/>
            <a:ext cx="23717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r" eaLnBrk="1" hangingPunct="1"/>
            <a:r>
              <a:rPr lang="en-US" altLang="en-US" sz="1200"/>
              <a:t>My Federal Student Aid</a:t>
            </a:r>
          </a:p>
        </p:txBody>
      </p:sp>
      <p:sp>
        <p:nvSpPr>
          <p:cNvPr id="11" name="Explosion 1 10"/>
          <p:cNvSpPr/>
          <p:nvPr/>
        </p:nvSpPr>
        <p:spPr>
          <a:xfrm>
            <a:off x="7681913" y="1136651"/>
            <a:ext cx="838200" cy="277813"/>
          </a:xfrm>
          <a:prstGeom prst="irregularSeal1">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1000" b="1" dirty="0">
                <a:solidFill>
                  <a:srgbClr val="494B4C"/>
                </a:solidFill>
              </a:rPr>
              <a:t>NEW</a:t>
            </a:r>
          </a:p>
        </p:txBody>
      </p:sp>
      <p:sp>
        <p:nvSpPr>
          <p:cNvPr id="10" name="TextBox 9"/>
          <p:cNvSpPr txBox="1"/>
          <p:nvPr/>
        </p:nvSpPr>
        <p:spPr>
          <a:xfrm>
            <a:off x="2057401" y="6510528"/>
            <a:ext cx="6482300" cy="215444"/>
          </a:xfrm>
          <a:prstGeom prst="rect">
            <a:avLst/>
          </a:prstGeom>
          <a:noFill/>
        </p:spPr>
        <p:txBody>
          <a:bodyPr wrap="square" rtlCol="0">
            <a:spAutoFit/>
          </a:bodyPr>
          <a:lstStyle/>
          <a:p>
            <a:r>
              <a:rPr lang="en-US" sz="800" dirty="0" smtClean="0"/>
              <a:t>Retrieved from 2014 FSA Conference Session 37</a:t>
            </a:r>
            <a:endParaRPr lang="en-US" sz="800" dirty="0"/>
          </a:p>
        </p:txBody>
      </p:sp>
    </p:spTree>
    <p:extLst>
      <p:ext uri="{BB962C8B-B14F-4D97-AF65-F5344CB8AC3E}">
        <p14:creationId xmlns:p14="http://schemas.microsoft.com/office/powerpoint/2010/main" val="206588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1" y="414338"/>
            <a:ext cx="6346825" cy="647700"/>
          </a:xfrm>
        </p:spPr>
        <p:txBody>
          <a:bodyPr/>
          <a:lstStyle/>
          <a:p>
            <a:pPr>
              <a:defRPr/>
            </a:pPr>
            <a:r>
              <a:rPr lang="en-US" dirty="0" smtClean="0">
                <a:effectLst>
                  <a:outerShdw blurRad="38100" dist="38100" dir="2700000" algn="tl">
                    <a:srgbClr val="000000">
                      <a:alpha val="43137"/>
                    </a:srgbClr>
                  </a:outerShdw>
                </a:effectLst>
                <a:ea typeface="MS PGothic" pitchFamily="34" charset="-128"/>
              </a:rPr>
              <a:t>Videos</a:t>
            </a:r>
            <a:endParaRPr lang="en-US" dirty="0">
              <a:effectLst>
                <a:outerShdw blurRad="38100" dist="38100" dir="2700000" algn="tl">
                  <a:srgbClr val="000000">
                    <a:alpha val="43137"/>
                  </a:srgbClr>
                </a:outerShdw>
              </a:effectLst>
              <a:ea typeface="MS PGothic" pitchFamily="34" charset="-128"/>
            </a:endParaRPr>
          </a:p>
        </p:txBody>
      </p:sp>
      <p:sp>
        <p:nvSpPr>
          <p:cNvPr id="6861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A58B3D35-AF9E-4D66-AC25-EA5329D7BECF}" type="slidenum">
              <a:rPr lang="en-US" altLang="en-US">
                <a:solidFill>
                  <a:srgbClr val="F2F2F2"/>
                </a:solidFill>
                <a:latin typeface="Arial" panose="020B0604020202020204" pitchFamily="34" charset="0"/>
              </a:rPr>
              <a:pPr/>
              <a:t>19</a:t>
            </a:fld>
            <a:endParaRPr lang="en-US" altLang="en-US">
              <a:solidFill>
                <a:srgbClr val="F2F2F2"/>
              </a:solidFill>
              <a:latin typeface="Arial" panose="020B0604020202020204" pitchFamily="34" charset="0"/>
            </a:endParaRPr>
          </a:p>
        </p:txBody>
      </p:sp>
      <p:pic>
        <p:nvPicPr>
          <p:cNvPr id="686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68301"/>
            <a:ext cx="1219200" cy="63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61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2133600"/>
            <a:ext cx="8639175"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057401" y="6510528"/>
            <a:ext cx="6482300" cy="215444"/>
          </a:xfrm>
          <a:prstGeom prst="rect">
            <a:avLst/>
          </a:prstGeom>
          <a:noFill/>
        </p:spPr>
        <p:txBody>
          <a:bodyPr wrap="square" rtlCol="0">
            <a:spAutoFit/>
          </a:bodyPr>
          <a:lstStyle/>
          <a:p>
            <a:r>
              <a:rPr lang="en-US" sz="800" dirty="0" smtClean="0"/>
              <a:t>Retrieved from 2014 FSA Conference Session 37</a:t>
            </a:r>
            <a:endParaRPr lang="en-US" sz="800" dirty="0"/>
          </a:p>
        </p:txBody>
      </p:sp>
    </p:spTree>
    <p:extLst>
      <p:ext uri="{BB962C8B-B14F-4D97-AF65-F5344CB8AC3E}">
        <p14:creationId xmlns:p14="http://schemas.microsoft.com/office/powerpoint/2010/main" val="288624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effectLst>
                  <a:outerShdw blurRad="38100" dist="38100" dir="2700000" algn="tl">
                    <a:srgbClr val="000000">
                      <a:alpha val="43137"/>
                    </a:srgbClr>
                  </a:outerShdw>
                </a:effectLst>
              </a:rPr>
              <a:t>Graduate School Concerns</a:t>
            </a:r>
            <a:endParaRPr lang="en-US" dirty="0">
              <a:effectLst>
                <a:outerShdw blurRad="38100" dist="38100" dir="2700000" algn="tl">
                  <a:srgbClr val="000000">
                    <a:alpha val="43137"/>
                  </a:srgbClr>
                </a:outerShdw>
              </a:effectLst>
            </a:endParaRPr>
          </a:p>
        </p:txBody>
      </p:sp>
      <p:sp>
        <p:nvSpPr>
          <p:cNvPr id="14" name="Content Placeholder 13"/>
          <p:cNvSpPr>
            <a:spLocks noGrp="1"/>
          </p:cNvSpPr>
          <p:nvPr>
            <p:ph idx="1"/>
          </p:nvPr>
        </p:nvSpPr>
        <p:spPr/>
        <p:txBody>
          <a:bodyPr>
            <a:normAutofit lnSpcReduction="10000"/>
          </a:bodyPr>
          <a:lstStyle/>
          <a:p>
            <a:r>
              <a:rPr lang="en-US" dirty="0" smtClean="0">
                <a:solidFill>
                  <a:srgbClr val="FF0000"/>
                </a:solidFill>
              </a:rPr>
              <a:t>New</a:t>
            </a:r>
            <a:r>
              <a:rPr lang="en-US" dirty="0" smtClean="0"/>
              <a:t> - FSA ID</a:t>
            </a:r>
          </a:p>
          <a:p>
            <a:r>
              <a:rPr lang="en-US" dirty="0" smtClean="0">
                <a:solidFill>
                  <a:srgbClr val="FF0000"/>
                </a:solidFill>
              </a:rPr>
              <a:t>New</a:t>
            </a:r>
            <a:r>
              <a:rPr lang="en-US" dirty="0" smtClean="0"/>
              <a:t> - Direct Loan Consolidation</a:t>
            </a:r>
          </a:p>
          <a:p>
            <a:r>
              <a:rPr lang="en-US" dirty="0" smtClean="0">
                <a:solidFill>
                  <a:srgbClr val="FF0000"/>
                </a:solidFill>
              </a:rPr>
              <a:t>New</a:t>
            </a:r>
            <a:r>
              <a:rPr lang="en-US" dirty="0" smtClean="0"/>
              <a:t> – FAST Act</a:t>
            </a:r>
          </a:p>
          <a:p>
            <a:r>
              <a:rPr lang="en-US" dirty="0" smtClean="0"/>
              <a:t>Financial Literacy</a:t>
            </a:r>
          </a:p>
          <a:p>
            <a:r>
              <a:rPr lang="en-US" dirty="0"/>
              <a:t>Consumer Disclosure Requirements </a:t>
            </a:r>
            <a:endParaRPr lang="en-US" dirty="0" smtClean="0"/>
          </a:p>
          <a:p>
            <a:r>
              <a:rPr lang="en-US" dirty="0" smtClean="0"/>
              <a:t>Shopping Sheet</a:t>
            </a:r>
          </a:p>
          <a:p>
            <a:r>
              <a:rPr lang="en-US" dirty="0" smtClean="0"/>
              <a:t>Hybrid/Online Programs</a:t>
            </a:r>
          </a:p>
          <a:p>
            <a:r>
              <a:rPr lang="en-US" dirty="0" smtClean="0"/>
              <a:t>Wind-down of the Federal Perkins Loan Program</a:t>
            </a:r>
          </a:p>
          <a:p>
            <a:r>
              <a:rPr lang="en-US" dirty="0" smtClean="0"/>
              <a:t>Resources</a:t>
            </a:r>
          </a:p>
          <a:p>
            <a:endParaRPr lang="en-US" dirty="0"/>
          </a:p>
        </p:txBody>
      </p:sp>
      <p:pic>
        <p:nvPicPr>
          <p:cNvPr id="2" name="Picture 1"/>
          <p:cNvPicPr>
            <a:picLocks noChangeAspect="1"/>
          </p:cNvPicPr>
          <p:nvPr/>
        </p:nvPicPr>
        <p:blipFill>
          <a:blip r:embed="rId2"/>
          <a:stretch>
            <a:fillRect/>
          </a:stretch>
        </p:blipFill>
        <p:spPr>
          <a:xfrm>
            <a:off x="7752311" y="1527048"/>
            <a:ext cx="3098569" cy="2681454"/>
          </a:xfrm>
          <a:prstGeom prst="rect">
            <a:avLst/>
          </a:prstGeom>
        </p:spPr>
      </p:pic>
    </p:spTree>
    <p:extLst>
      <p:ext uri="{BB962C8B-B14F-4D97-AF65-F5344CB8AC3E}">
        <p14:creationId xmlns:p14="http://schemas.microsoft.com/office/powerpoint/2010/main" val="277185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14338"/>
            <a:ext cx="8553450" cy="647700"/>
          </a:xfrm>
        </p:spPr>
        <p:txBody>
          <a:bodyPr/>
          <a:lstStyle/>
          <a:p>
            <a:pPr>
              <a:defRPr/>
            </a:pPr>
            <a:r>
              <a:rPr lang="en-US" dirty="0" smtClean="0">
                <a:effectLst>
                  <a:outerShdw blurRad="38100" dist="38100" dir="2700000" algn="tl">
                    <a:srgbClr val="000000">
                      <a:alpha val="43137"/>
                    </a:srgbClr>
                  </a:outerShdw>
                </a:effectLst>
                <a:latin typeface="Arial" panose="020B0604020202020204" pitchFamily="34" charset="0"/>
                <a:ea typeface="MS PGothic" pitchFamily="34" charset="-128"/>
                <a:cs typeface="Arial" panose="020B0604020202020204" pitchFamily="34" charset="0"/>
              </a:rPr>
              <a:t>Financial Aid Toolkit</a:t>
            </a:r>
            <a:endParaRPr lang="en-US" dirty="0">
              <a:effectLst>
                <a:outerShdw blurRad="38100" dist="38100" dir="2700000" algn="tl">
                  <a:srgbClr val="000000">
                    <a:alpha val="43137"/>
                  </a:srgbClr>
                </a:outerShdw>
              </a:effectLst>
              <a:latin typeface="Arial" panose="020B0604020202020204" pitchFamily="34" charset="0"/>
              <a:ea typeface="MS PGothic" pitchFamily="34" charset="-128"/>
              <a:cs typeface="Arial" panose="020B0604020202020204" pitchFamily="34" charset="0"/>
            </a:endParaRPr>
          </a:p>
        </p:txBody>
      </p:sp>
      <p:sp>
        <p:nvSpPr>
          <p:cNvPr id="7168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80877EA5-E90F-46A8-85C7-43797C81ECEB}" type="slidenum">
              <a:rPr lang="en-US" altLang="en-US">
                <a:solidFill>
                  <a:srgbClr val="F2F2F2"/>
                </a:solidFill>
                <a:latin typeface="Arial" panose="020B0604020202020204" pitchFamily="34" charset="0"/>
              </a:rPr>
              <a:pPr/>
              <a:t>20</a:t>
            </a:fld>
            <a:endParaRPr lang="en-US" altLang="en-US">
              <a:solidFill>
                <a:srgbClr val="F2F2F2"/>
              </a:solidFill>
              <a:latin typeface="Arial" panose="020B0604020202020204" pitchFamily="34" charset="0"/>
            </a:endParaRPr>
          </a:p>
        </p:txBody>
      </p:sp>
      <p:pic>
        <p:nvPicPr>
          <p:cNvPr id="71685" name="Picture 2" descr="C:\Users\katherine.coates\AppData\Local\Microsoft\Windows\Temporary Internet Files\Content.Outlook\C3D42OM6\SnipImage (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588484"/>
            <a:ext cx="7659688"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057401" y="6510528"/>
            <a:ext cx="6482300" cy="215444"/>
          </a:xfrm>
          <a:prstGeom prst="rect">
            <a:avLst/>
          </a:prstGeom>
          <a:noFill/>
        </p:spPr>
        <p:txBody>
          <a:bodyPr wrap="square" rtlCol="0">
            <a:spAutoFit/>
          </a:bodyPr>
          <a:lstStyle/>
          <a:p>
            <a:r>
              <a:rPr lang="en-US" sz="800" dirty="0" smtClean="0"/>
              <a:t>Retrieved from 2014 FSA Conference Session 37</a:t>
            </a:r>
            <a:endParaRPr lang="en-US" sz="800" dirty="0"/>
          </a:p>
        </p:txBody>
      </p:sp>
    </p:spTree>
    <p:extLst>
      <p:ext uri="{BB962C8B-B14F-4D97-AF65-F5344CB8AC3E}">
        <p14:creationId xmlns:p14="http://schemas.microsoft.com/office/powerpoint/2010/main" val="385672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073425" y="650748"/>
            <a:ext cx="9777455" cy="647700"/>
          </a:xfrm>
        </p:spPr>
        <p:txBody>
          <a:bodyPr>
            <a:noAutofit/>
          </a:bodyPr>
          <a:lstStyle/>
          <a:p>
            <a:pPr>
              <a:defRPr/>
            </a:pPr>
            <a:r>
              <a:rPr lang="en-US" dirty="0">
                <a:effectLst>
                  <a:outerShdw blurRad="38100" dist="38100" dir="2700000" algn="tl">
                    <a:srgbClr val="000000">
                      <a:alpha val="43137"/>
                    </a:srgbClr>
                  </a:outerShdw>
                </a:effectLst>
              </a:rPr>
              <a:t>Consumer Disclosure </a:t>
            </a:r>
            <a:r>
              <a:rPr lang="en-US" dirty="0" smtClean="0">
                <a:effectLst>
                  <a:outerShdw blurRad="38100" dist="38100" dir="2700000" algn="tl">
                    <a:srgbClr val="000000">
                      <a:alpha val="43137"/>
                    </a:srgbClr>
                  </a:outerShdw>
                </a:effectLst>
              </a:rPr>
              <a:t>Requirements</a:t>
            </a:r>
            <a:endParaRPr lang="en-US" altLang="en-US" dirty="0" smtClean="0">
              <a:effectLst>
                <a:outerShdw blurRad="38100" dist="38100" dir="2700000" algn="tl">
                  <a:srgbClr val="000000">
                    <a:alpha val="43137"/>
                  </a:srgbClr>
                </a:outerShdw>
              </a:effectLst>
            </a:endParaRPr>
          </a:p>
        </p:txBody>
      </p:sp>
      <p:sp>
        <p:nvSpPr>
          <p:cNvPr id="11267" name="Content Placeholder 2"/>
          <p:cNvSpPr>
            <a:spLocks noGrp="1"/>
          </p:cNvSpPr>
          <p:nvPr>
            <p:ph idx="1"/>
          </p:nvPr>
        </p:nvSpPr>
        <p:spPr bwMode="auto">
          <a:xfrm>
            <a:off x="1341120" y="2441050"/>
            <a:ext cx="9509760" cy="35757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dirty="0" smtClean="0">
                <a:latin typeface="Arial" panose="020B0604020202020204" pitchFamily="34" charset="0"/>
                <a:cs typeface="Arial" panose="020B0604020202020204" pitchFamily="34" charset="0"/>
              </a:rPr>
              <a:t>HEA requires you to disclose certain information as part of Title IV participation</a:t>
            </a:r>
          </a:p>
          <a:p>
            <a:r>
              <a:rPr lang="en-US" altLang="en-US" dirty="0" smtClean="0">
                <a:latin typeface="Arial" panose="020B0604020202020204" pitchFamily="34" charset="0"/>
                <a:cs typeface="Arial" panose="020B0604020202020204" pitchFamily="34" charset="0"/>
              </a:rPr>
              <a:t>Disclosures often require information from offices across the institution, not just the financial aid office</a:t>
            </a:r>
          </a:p>
          <a:p>
            <a:r>
              <a:rPr lang="en-US" altLang="en-US" dirty="0" smtClean="0">
                <a:latin typeface="Arial" panose="020B0604020202020204" pitchFamily="34" charset="0"/>
                <a:cs typeface="Arial" panose="020B0604020202020204" pitchFamily="34" charset="0"/>
              </a:rPr>
              <a:t>Schools may face penalties for noncompliance</a:t>
            </a:r>
          </a:p>
          <a:p>
            <a:endParaRPr lang="en-US" altLang="en-US" dirty="0">
              <a:latin typeface="Arial" panose="020B0604020202020204" pitchFamily="34" charset="0"/>
              <a:cs typeface="Arial" panose="020B0604020202020204" pitchFamily="34" charset="0"/>
            </a:endParaRPr>
          </a:p>
          <a:p>
            <a:pPr marL="45720" indent="0">
              <a:buNone/>
            </a:pPr>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6337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46143"/>
            <a:ext cx="8553450" cy="647700"/>
          </a:xfrm>
        </p:spPr>
        <p:txBody>
          <a:bodyPr>
            <a:normAutofit/>
          </a:bodyPr>
          <a:lstStyle/>
          <a:p>
            <a:pPr>
              <a:defRPr/>
            </a:pPr>
            <a:r>
              <a:rPr lang="en-US" dirty="0" smtClean="0">
                <a:effectLst>
                  <a:outerShdw blurRad="38100" dist="38100" dir="2700000" algn="tl">
                    <a:srgbClr val="000000">
                      <a:alpha val="43137"/>
                    </a:srgbClr>
                  </a:outerShdw>
                </a:effectLst>
              </a:rPr>
              <a:t>Shopping Sheet</a:t>
            </a:r>
            <a:endParaRPr lang="en-US" dirty="0">
              <a:effectLst>
                <a:outerShdw blurRad="38100" dist="38100" dir="2700000" algn="tl">
                  <a:srgbClr val="000000">
                    <a:alpha val="43137"/>
                  </a:srgbClr>
                </a:outerShdw>
              </a:effectLst>
            </a:endParaRPr>
          </a:p>
        </p:txBody>
      </p:sp>
      <p:sp>
        <p:nvSpPr>
          <p:cNvPr id="25603"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dirty="0" smtClean="0">
                <a:latin typeface="Arial" charset="0"/>
                <a:cs typeface="Arial" charset="0"/>
              </a:rPr>
              <a:t>Single sheet, standardized format</a:t>
            </a:r>
          </a:p>
          <a:p>
            <a:r>
              <a:rPr lang="en-US" dirty="0" smtClean="0">
                <a:latin typeface="Arial" charset="0"/>
                <a:cs typeface="Arial" charset="0"/>
              </a:rPr>
              <a:t>Can use as cover sheet with aid offer notification or as standalone notice of aid awards</a:t>
            </a:r>
          </a:p>
          <a:p>
            <a:r>
              <a:rPr lang="en-US" dirty="0" smtClean="0">
                <a:latin typeface="Arial" charset="0"/>
                <a:cs typeface="Arial" charset="0"/>
              </a:rPr>
              <a:t>Value as a consumer comparison tool</a:t>
            </a:r>
          </a:p>
          <a:p>
            <a:r>
              <a:rPr lang="en-US" dirty="0" smtClean="0">
                <a:latin typeface="Arial" charset="0"/>
                <a:cs typeface="Arial" charset="0"/>
              </a:rPr>
              <a:t>Designed for undergrads and may be modified for graduate students</a:t>
            </a:r>
          </a:p>
          <a:p>
            <a:r>
              <a:rPr lang="en-US" dirty="0" smtClean="0">
                <a:latin typeface="Arial" charset="0"/>
                <a:cs typeface="Arial" charset="0"/>
              </a:rPr>
              <a:t>Transparency and consistency in providing information to all students</a:t>
            </a:r>
          </a:p>
          <a:p>
            <a:r>
              <a:rPr lang="en-US" dirty="0" smtClean="0">
                <a:latin typeface="Arial" charset="0"/>
                <a:cs typeface="Arial" charset="0"/>
              </a:rPr>
              <a:t>Use is voluntary but strongly encouraged</a:t>
            </a:r>
          </a:p>
          <a:p>
            <a:r>
              <a:rPr lang="en-US" dirty="0" smtClean="0">
                <a:latin typeface="Arial" charset="0"/>
                <a:cs typeface="Arial" charset="0"/>
              </a:rPr>
              <a:t>Fulfills information requirements for key pieces of Executive Order 13607</a:t>
            </a:r>
          </a:p>
        </p:txBody>
      </p:sp>
    </p:spTree>
    <p:extLst>
      <p:ext uri="{BB962C8B-B14F-4D97-AF65-F5344CB8AC3E}">
        <p14:creationId xmlns:p14="http://schemas.microsoft.com/office/powerpoint/2010/main" val="2840855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32595"/>
            <a:ext cx="8553450" cy="647700"/>
          </a:xfrm>
        </p:spPr>
        <p:txBody>
          <a:bodyPr>
            <a:normAutofit/>
          </a:bodyPr>
          <a:lstStyle/>
          <a:p>
            <a:pPr>
              <a:defRPr/>
            </a:pPr>
            <a:r>
              <a:rPr lang="en-US" dirty="0" smtClean="0">
                <a:effectLst>
                  <a:outerShdw blurRad="38100" dist="38100" dir="2700000" algn="tl">
                    <a:srgbClr val="000000">
                      <a:alpha val="43137"/>
                    </a:srgbClr>
                  </a:outerShdw>
                </a:effectLst>
              </a:rPr>
              <a:t>Shopping Sheet for 2014-15</a:t>
            </a:r>
            <a:endParaRPr lang="en-US" dirty="0">
              <a:effectLst>
                <a:outerShdw blurRad="38100" dist="38100" dir="2700000" algn="tl">
                  <a:srgbClr val="000000">
                    <a:alpha val="43137"/>
                  </a:srgbClr>
                </a:outerShdw>
              </a:effectLst>
            </a:endParaRPr>
          </a:p>
        </p:txBody>
      </p:sp>
      <p:pic>
        <p:nvPicPr>
          <p:cNvPr id="26627"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1085851"/>
            <a:ext cx="3968750" cy="513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Box 5"/>
          <p:cNvSpPr txBox="1">
            <a:spLocks noChangeArrowheads="1"/>
          </p:cNvSpPr>
          <p:nvPr/>
        </p:nvSpPr>
        <p:spPr bwMode="auto">
          <a:xfrm>
            <a:off x="1984376" y="1295400"/>
            <a:ext cx="2130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dirty="0"/>
              <a:t>Student information</a:t>
            </a:r>
          </a:p>
        </p:txBody>
      </p:sp>
      <p:sp>
        <p:nvSpPr>
          <p:cNvPr id="26632" name="TextBox 6"/>
          <p:cNvSpPr txBox="1">
            <a:spLocks noChangeArrowheads="1"/>
          </p:cNvSpPr>
          <p:nvPr/>
        </p:nvSpPr>
        <p:spPr bwMode="auto">
          <a:xfrm>
            <a:off x="8305800" y="12954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dirty="0"/>
              <a:t>School information</a:t>
            </a:r>
          </a:p>
        </p:txBody>
      </p:sp>
      <p:sp>
        <p:nvSpPr>
          <p:cNvPr id="26636" name="TextBox 11"/>
          <p:cNvSpPr txBox="1">
            <a:spLocks noChangeArrowheads="1"/>
          </p:cNvSpPr>
          <p:nvPr/>
        </p:nvSpPr>
        <p:spPr bwMode="auto">
          <a:xfrm>
            <a:off x="8381999" y="2292350"/>
            <a:ext cx="28150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600" dirty="0"/>
              <a:t>Information supplied by </a:t>
            </a:r>
            <a:r>
              <a:rPr lang="en-US" sz="1600" dirty="0" smtClean="0"/>
              <a:t>DOE</a:t>
            </a:r>
            <a:endParaRPr lang="en-US" sz="1600" dirty="0"/>
          </a:p>
          <a:p>
            <a:pPr eaLnBrk="1" hangingPunct="1"/>
            <a:endParaRPr lang="en-US" sz="1600" dirty="0"/>
          </a:p>
          <a:p>
            <a:pPr marL="285750" indent="-285750" eaLnBrk="1" hangingPunct="1">
              <a:buFont typeface="Arial" panose="020B0604020202020204" pitchFamily="34" charset="0"/>
              <a:buChar char="•"/>
            </a:pPr>
            <a:r>
              <a:rPr lang="en-US" sz="1600" dirty="0"/>
              <a:t>Graduation Rate</a:t>
            </a:r>
          </a:p>
          <a:p>
            <a:pPr marL="285750" indent="-285750" eaLnBrk="1" hangingPunct="1">
              <a:buFont typeface="Arial" panose="020B0604020202020204" pitchFamily="34" charset="0"/>
              <a:buChar char="•"/>
            </a:pPr>
            <a:r>
              <a:rPr lang="en-US" sz="1600" dirty="0"/>
              <a:t>Loan Default Rate</a:t>
            </a:r>
          </a:p>
          <a:p>
            <a:pPr marL="285750" indent="-285750" eaLnBrk="1" hangingPunct="1">
              <a:buFont typeface="Arial" panose="020B0604020202020204" pitchFamily="34" charset="0"/>
              <a:buChar char="•"/>
            </a:pPr>
            <a:r>
              <a:rPr lang="en-US" sz="1600" dirty="0"/>
              <a:t>Median Borrowing</a:t>
            </a:r>
          </a:p>
        </p:txBody>
      </p:sp>
      <p:sp>
        <p:nvSpPr>
          <p:cNvPr id="3" name="Right Brace 2"/>
          <p:cNvSpPr/>
          <p:nvPr/>
        </p:nvSpPr>
        <p:spPr>
          <a:xfrm>
            <a:off x="8159750" y="1794294"/>
            <a:ext cx="222249" cy="25879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89604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2049463" y="304800"/>
            <a:ext cx="8229600" cy="681162"/>
          </a:xfrm>
        </p:spPr>
        <p:txBody>
          <a:bodyPr/>
          <a:lstStyle/>
          <a:p>
            <a:pPr>
              <a:defRPr/>
            </a:pPr>
            <a:r>
              <a:rPr lang="en-US" altLang="en-US" dirty="0" smtClean="0">
                <a:effectLst>
                  <a:outerShdw blurRad="38100" dist="38100" dir="2700000" algn="tl">
                    <a:srgbClr val="000000">
                      <a:alpha val="43137"/>
                    </a:srgbClr>
                  </a:outerShdw>
                </a:effectLst>
              </a:rPr>
              <a:t>College Scorecard</a:t>
            </a:r>
          </a:p>
        </p:txBody>
      </p:sp>
      <p:pic>
        <p:nvPicPr>
          <p:cNvPr id="931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143001"/>
            <a:ext cx="3854450" cy="4589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318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1" y="1143001"/>
            <a:ext cx="3021013" cy="4786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475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Hybrid/Online Programs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341120" y="2484408"/>
            <a:ext cx="9509760" cy="3532344"/>
          </a:xfrm>
        </p:spPr>
        <p:txBody>
          <a:bodyPr/>
          <a:lstStyle/>
          <a:p>
            <a:r>
              <a:rPr lang="en-US" dirty="0" smtClean="0"/>
              <a:t>Cost of Attendance</a:t>
            </a:r>
          </a:p>
          <a:p>
            <a:pPr lvl="0"/>
            <a:r>
              <a:rPr lang="en-US" dirty="0"/>
              <a:t>Does your online program include modules? </a:t>
            </a:r>
          </a:p>
          <a:p>
            <a:pPr lvl="0"/>
            <a:r>
              <a:rPr lang="en-US" dirty="0"/>
              <a:t>R2T4 for online programs, any best practices to share?</a:t>
            </a:r>
          </a:p>
          <a:p>
            <a:pPr lvl="0"/>
            <a:r>
              <a:rPr lang="en-US" dirty="0"/>
              <a:t>BBAY </a:t>
            </a:r>
            <a:r>
              <a:rPr lang="en-US" dirty="0" smtClean="0"/>
              <a:t>vs. </a:t>
            </a:r>
            <a:r>
              <a:rPr lang="en-US" dirty="0"/>
              <a:t>SAY </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8851415" y="3507122"/>
            <a:ext cx="1999465" cy="2509630"/>
          </a:xfrm>
          <a:prstGeom prst="rect">
            <a:avLst/>
          </a:prstGeom>
        </p:spPr>
      </p:pic>
    </p:spTree>
    <p:extLst>
      <p:ext uri="{BB962C8B-B14F-4D97-AF65-F5344CB8AC3E}">
        <p14:creationId xmlns:p14="http://schemas.microsoft.com/office/powerpoint/2010/main" val="377653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Perkins Loan Program</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341120" y="2274072"/>
            <a:ext cx="9509760" cy="3742679"/>
          </a:xfrm>
        </p:spPr>
        <p:txBody>
          <a:bodyPr/>
          <a:lstStyle/>
          <a:p>
            <a:r>
              <a:rPr lang="en-US" dirty="0" smtClean="0"/>
              <a:t>Limited authority to award after September 30, 2015</a:t>
            </a:r>
          </a:p>
          <a:p>
            <a:pPr lvl="1"/>
            <a:r>
              <a:rPr lang="en-US" dirty="0" smtClean="0"/>
              <a:t>Grandfathering provision</a:t>
            </a:r>
          </a:p>
          <a:p>
            <a:pPr lvl="1"/>
            <a:endParaRPr lang="en-US" dirty="0" smtClean="0"/>
          </a:p>
          <a:p>
            <a:pPr lvl="1"/>
            <a:endParaRPr lang="en-US" dirty="0"/>
          </a:p>
          <a:p>
            <a:pPr lvl="1"/>
            <a:endParaRPr lang="en-US" dirty="0"/>
          </a:p>
          <a:p>
            <a:pPr marL="45720" indent="0" algn="ctr">
              <a:buNone/>
            </a:pPr>
            <a:r>
              <a:rPr lang="en-US" sz="4400" dirty="0" smtClean="0"/>
              <a:t>What will you do?</a:t>
            </a:r>
          </a:p>
        </p:txBody>
      </p:sp>
    </p:spTree>
    <p:extLst>
      <p:ext uri="{BB962C8B-B14F-4D97-AF65-F5344CB8AC3E}">
        <p14:creationId xmlns:p14="http://schemas.microsoft.com/office/powerpoint/2010/main" val="3704790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2094" y="2623929"/>
            <a:ext cx="9509760" cy="723569"/>
          </a:xfrm>
        </p:spPr>
        <p:txBody>
          <a:bodyPr/>
          <a:lstStyle/>
          <a:p>
            <a:pPr algn="ctr"/>
            <a:r>
              <a:rPr lang="en-US" dirty="0" smtClean="0">
                <a:effectLst>
                  <a:outerShdw blurRad="38100" dist="38100" dir="2700000" algn="tl">
                    <a:srgbClr val="000000">
                      <a:alpha val="43137"/>
                    </a:srgbClr>
                  </a:outerShdw>
                </a:effectLst>
              </a:rPr>
              <a:t>Additional Thoughts?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17494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68392213"/>
              </p:ext>
            </p:extLst>
          </p:nvPr>
        </p:nvGraphicFramePr>
        <p:xfrm>
          <a:off x="1749440" y="1104900"/>
          <a:ext cx="8686800" cy="5108796"/>
        </p:xfrm>
        <a:graphic>
          <a:graphicData uri="http://schemas.openxmlformats.org/drawingml/2006/table">
            <a:tbl>
              <a:tblPr firstRow="1" bandRow="1">
                <a:tableStyleId>{BC89EF96-8CEA-46FF-86C4-4CE0E7609802}</a:tableStyleId>
              </a:tblPr>
              <a:tblGrid>
                <a:gridCol w="8686800"/>
              </a:tblGrid>
              <a:tr h="52371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lumMod val="65000"/>
                            <a:lumOff val="35000"/>
                          </a:schemeClr>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2"/>
                          </a:solidFill>
                          <a:effectLst/>
                          <a:latin typeface="+mn-lt"/>
                          <a:ea typeface="+mn-ea"/>
                          <a:cs typeface="+mn-cs"/>
                        </a:rPr>
                        <a:t>FSA Conference Presentations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lumMod val="65000"/>
                              <a:lumOff val="35000"/>
                            </a:schemeClr>
                          </a:solidFill>
                          <a:effectLst/>
                          <a:latin typeface="+mn-lt"/>
                          <a:ea typeface="+mn-ea"/>
                          <a:cs typeface="+mn-cs"/>
                          <a:hlinkClick r:id="rId3"/>
                        </a:rPr>
                        <a:t>http://fsaconferences.ed.gov/index.html</a:t>
                      </a:r>
                      <a:r>
                        <a:rPr lang="en-US" sz="1200" b="0" kern="1200" dirty="0" smtClean="0">
                          <a:solidFill>
                            <a:schemeClr val="tx1">
                              <a:lumMod val="65000"/>
                              <a:lumOff val="35000"/>
                            </a:schemeClr>
                          </a:solidFill>
                          <a:effectLst/>
                          <a:latin typeface="+mn-lt"/>
                          <a:ea typeface="+mn-ea"/>
                          <a:cs typeface="+mn-cs"/>
                        </a:rPr>
                        <a:t> </a:t>
                      </a:r>
                    </a:p>
                  </a:txBody>
                  <a:tcPr marL="91433" marR="91433" marT="45729" marB="45729"/>
                </a:tc>
              </a:tr>
              <a:tr h="47009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2"/>
                          </a:solidFill>
                          <a:effectLst/>
                          <a:latin typeface="+mn-lt"/>
                          <a:ea typeface="+mn-ea"/>
                          <a:cs typeface="+mn-cs"/>
                        </a:rPr>
                        <a:t>Manage Student Loans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lumMod val="65000"/>
                              <a:lumOff val="35000"/>
                            </a:schemeClr>
                          </a:solidFill>
                          <a:effectLst/>
                          <a:latin typeface="+mn-lt"/>
                          <a:ea typeface="+mn-ea"/>
                          <a:cs typeface="+mn-cs"/>
                          <a:hlinkClick r:id="rId4"/>
                        </a:rPr>
                        <a:t>www.studentloans.gov</a:t>
                      </a:r>
                      <a:r>
                        <a:rPr lang="en-US" sz="1200" b="0" kern="1200" baseline="0" dirty="0" smtClean="0">
                          <a:solidFill>
                            <a:schemeClr val="tx1">
                              <a:lumMod val="65000"/>
                              <a:lumOff val="35000"/>
                            </a:schemeClr>
                          </a:solidFill>
                          <a:effectLst/>
                          <a:latin typeface="+mn-lt"/>
                          <a:ea typeface="+mn-ea"/>
                          <a:cs typeface="+mn-cs"/>
                        </a:rPr>
                        <a:t> </a:t>
                      </a:r>
                      <a:endParaRPr lang="en-US" sz="1200" b="0" kern="1200" dirty="0" smtClean="0">
                        <a:solidFill>
                          <a:schemeClr val="tx1">
                            <a:lumMod val="65000"/>
                            <a:lumOff val="35000"/>
                          </a:schemeClr>
                        </a:solidFill>
                        <a:effectLst/>
                        <a:latin typeface="+mn-lt"/>
                        <a:ea typeface="+mn-ea"/>
                        <a:cs typeface="+mn-cs"/>
                      </a:endParaRPr>
                    </a:p>
                  </a:txBody>
                  <a:tcPr marL="91433" marR="91433" marT="45729" marB="45729"/>
                </a:tc>
              </a:tr>
              <a:tr h="47009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2"/>
                          </a:solidFill>
                          <a:effectLst/>
                          <a:latin typeface="+mn-lt"/>
                          <a:ea typeface="+mn-ea"/>
                          <a:cs typeface="+mn-cs"/>
                        </a:rPr>
                        <a:t>FAST Act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lumMod val="65000"/>
                              <a:lumOff val="35000"/>
                            </a:schemeClr>
                          </a:solidFill>
                          <a:effectLst/>
                          <a:latin typeface="+mn-lt"/>
                          <a:ea typeface="+mn-ea"/>
                          <a:cs typeface="+mn-cs"/>
                          <a:hlinkClick r:id="rId5"/>
                        </a:rPr>
                        <a:t>http://www.help.senate.gov/imo/media/doc/final_Draft%20_FAST%20Bill%20summary.pdf</a:t>
                      </a:r>
                      <a:r>
                        <a:rPr lang="en-US" sz="1200" b="0" kern="1200" dirty="0" smtClean="0">
                          <a:solidFill>
                            <a:schemeClr val="tx1">
                              <a:lumMod val="65000"/>
                              <a:lumOff val="35000"/>
                            </a:schemeClr>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lumMod val="65000"/>
                              <a:lumOff val="35000"/>
                            </a:schemeClr>
                          </a:solidFill>
                          <a:effectLst/>
                          <a:latin typeface="+mn-lt"/>
                          <a:ea typeface="+mn-ea"/>
                          <a:cs typeface="+mn-cs"/>
                          <a:hlinkClick r:id="rId6"/>
                        </a:rPr>
                        <a:t>https://www.govtrack.us/congress/bills/114/s108</a:t>
                      </a:r>
                      <a:endParaRPr lang="en-US" sz="1200" b="0" kern="1200" dirty="0" smtClean="0">
                        <a:solidFill>
                          <a:schemeClr val="tx1">
                            <a:lumMod val="65000"/>
                            <a:lumOff val="35000"/>
                          </a:schemeClr>
                        </a:solidFill>
                        <a:effectLst/>
                        <a:latin typeface="+mn-lt"/>
                        <a:ea typeface="+mn-ea"/>
                        <a:cs typeface="+mn-cs"/>
                      </a:endParaRPr>
                    </a:p>
                  </a:txBody>
                  <a:tcPr marL="91433" marR="91433" marT="45729" marB="45729"/>
                </a:tc>
              </a:tr>
              <a:tr h="44668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2"/>
                          </a:solidFill>
                          <a:effectLst/>
                          <a:latin typeface="+mn-lt"/>
                          <a:ea typeface="+mn-ea"/>
                          <a:cs typeface="+mn-cs"/>
                        </a:rPr>
                        <a:t>Federal Student Aid</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200" dirty="0" smtClean="0">
                          <a:solidFill>
                            <a:schemeClr val="tx1">
                              <a:lumMod val="65000"/>
                              <a:lumOff val="35000"/>
                            </a:schemeClr>
                          </a:solidFill>
                          <a:latin typeface="+mn-lt"/>
                          <a:cs typeface="Arial" panose="020B0604020202020204" pitchFamily="34" charset="0"/>
                          <a:hlinkClick r:id="rId7"/>
                        </a:rPr>
                        <a:t>www.StudentAid.gov</a:t>
                      </a:r>
                      <a:endParaRPr lang="en-US" sz="1200" b="0" kern="1200" dirty="0" smtClean="0">
                        <a:solidFill>
                          <a:schemeClr val="tx1">
                            <a:lumMod val="65000"/>
                            <a:lumOff val="35000"/>
                          </a:schemeClr>
                        </a:solidFill>
                        <a:effectLst/>
                        <a:latin typeface="+mn-lt"/>
                        <a:ea typeface="+mn-ea"/>
                        <a:cs typeface="+mn-cs"/>
                      </a:endParaRPr>
                    </a:p>
                  </a:txBody>
                  <a:tcPr marL="91433" marR="91433" marT="45729" marB="45729"/>
                </a:tc>
              </a:tr>
              <a:tr h="44285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2"/>
                          </a:solidFill>
                          <a:effectLst/>
                          <a:latin typeface="+mn-lt"/>
                          <a:ea typeface="+mn-ea"/>
                          <a:cs typeface="+mn-cs"/>
                        </a:rPr>
                        <a:t>May 20, 2014:   Phase Two of Transition Implemented on May 18, 2014</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lumMod val="65000"/>
                              <a:lumOff val="35000"/>
                            </a:schemeClr>
                          </a:solidFill>
                          <a:effectLst/>
                          <a:latin typeface="+mn-lt"/>
                          <a:ea typeface="+mn-ea"/>
                          <a:cs typeface="+mn-cs"/>
                          <a:hlinkClick r:id="rId8"/>
                        </a:rPr>
                        <a:t>http://ifap.ed.gov/eannouncements/052014NewDirectConsolLoanProcessInfoPhaseTwoTransImplMay182014.html</a:t>
                      </a:r>
                      <a:r>
                        <a:rPr lang="en-US" sz="1200" b="0" kern="1200" dirty="0" smtClean="0">
                          <a:solidFill>
                            <a:schemeClr val="tx1">
                              <a:lumMod val="65000"/>
                              <a:lumOff val="35000"/>
                            </a:schemeClr>
                          </a:solidFill>
                          <a:effectLst/>
                          <a:latin typeface="+mn-lt"/>
                          <a:ea typeface="+mn-ea"/>
                          <a:cs typeface="+mn-cs"/>
                        </a:rPr>
                        <a:t>  </a:t>
                      </a:r>
                    </a:p>
                  </a:txBody>
                  <a:tcPr marL="91433" marR="91433" marT="45729" marB="45729"/>
                </a:tc>
              </a:tr>
              <a:tr h="45051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2"/>
                          </a:solidFill>
                          <a:effectLst/>
                          <a:latin typeface="+mn-lt"/>
                          <a:ea typeface="+mn-ea"/>
                          <a:cs typeface="+mn-cs"/>
                        </a:rPr>
                        <a:t>Financial Aid Toolkit</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200" b="0" dirty="0" smtClean="0">
                          <a:solidFill>
                            <a:schemeClr val="tx1">
                              <a:lumMod val="65000"/>
                              <a:lumOff val="35000"/>
                            </a:schemeClr>
                          </a:solidFill>
                          <a:latin typeface="+mn-lt"/>
                          <a:ea typeface="MS PGothic" pitchFamily="34" charset="-128"/>
                          <a:cs typeface="Arial" charset="0"/>
                          <a:hlinkClick r:id="rId9"/>
                        </a:rPr>
                        <a:t>www.financialaidtoolkit.ed.gov</a:t>
                      </a:r>
                      <a:endParaRPr lang="en-US" sz="1200" kern="1200" dirty="0" smtClean="0">
                        <a:solidFill>
                          <a:schemeClr val="tx1">
                            <a:lumMod val="65000"/>
                            <a:lumOff val="35000"/>
                          </a:schemeClr>
                        </a:solidFill>
                        <a:effectLst/>
                        <a:latin typeface="+mn-lt"/>
                        <a:ea typeface="+mn-ea"/>
                        <a:cs typeface="+mn-cs"/>
                      </a:endParaRPr>
                    </a:p>
                  </a:txBody>
                  <a:tcPr marL="91433" marR="91433" marT="45729" marB="45729"/>
                </a:tc>
              </a:tr>
              <a:tr h="4620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200" u="none" kern="1200" dirty="0" smtClean="0">
                          <a:solidFill>
                            <a:schemeClr val="tx2"/>
                          </a:solidFill>
                          <a:effectLst/>
                          <a:latin typeface="+mn-lt"/>
                          <a:ea typeface="+mn-ea"/>
                          <a:cs typeface="+mn-cs"/>
                        </a:rPr>
                        <a:t>Consumer Information</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200" kern="1200" dirty="0" smtClean="0">
                          <a:solidFill>
                            <a:srgbClr val="002060"/>
                          </a:solidFill>
                          <a:latin typeface="+mn-lt"/>
                          <a:ea typeface="+mn-ea"/>
                          <a:cs typeface="+mn-cs"/>
                          <a:hlinkClick r:id="rId10"/>
                        </a:rPr>
                        <a:t>http://ifap.ed.gov/qahome/qaassessments/consumerinformation.html</a:t>
                      </a:r>
                      <a:r>
                        <a:rPr lang="en-US" altLang="en-US" sz="1200" kern="1200" dirty="0" smtClean="0">
                          <a:solidFill>
                            <a:srgbClr val="002060"/>
                          </a:solidFill>
                          <a:latin typeface="+mn-lt"/>
                          <a:ea typeface="+mn-ea"/>
                          <a:cs typeface="+mn-cs"/>
                        </a:rPr>
                        <a:t> </a:t>
                      </a:r>
                      <a:endParaRPr lang="en-US" sz="1200" kern="1200" dirty="0" smtClean="0">
                        <a:solidFill>
                          <a:schemeClr val="tx1">
                            <a:lumMod val="65000"/>
                            <a:lumOff val="35000"/>
                          </a:schemeClr>
                        </a:solidFill>
                        <a:effectLst/>
                        <a:latin typeface="+mn-lt"/>
                        <a:ea typeface="+mn-ea"/>
                        <a:cs typeface="+mn-cs"/>
                      </a:endParaRPr>
                    </a:p>
                  </a:txBody>
                  <a:tcPr marL="91433" marR="91433" marT="45729" marB="45729"/>
                </a:tc>
              </a:tr>
              <a:tr h="45438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2"/>
                          </a:solidFill>
                          <a:effectLst/>
                          <a:latin typeface="+mn-lt"/>
                          <a:ea typeface="+mn-ea"/>
                          <a:cs typeface="+mn-cs"/>
                        </a:rPr>
                        <a:t>Shopping Sheet Template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lumMod val="65000"/>
                              <a:lumOff val="35000"/>
                            </a:schemeClr>
                          </a:solidFill>
                          <a:effectLst/>
                          <a:latin typeface="+mn-lt"/>
                          <a:ea typeface="+mn-ea"/>
                          <a:cs typeface="+mn-cs"/>
                          <a:hlinkClick r:id="rId11"/>
                        </a:rPr>
                        <a:t>https://www.ifap.ed.gov/eannouncements/attachments/ShoppingSheetTemplate20152016.pdf</a:t>
                      </a:r>
                      <a:r>
                        <a:rPr lang="en-US" sz="1200" kern="1200" dirty="0" smtClean="0">
                          <a:solidFill>
                            <a:schemeClr val="tx1">
                              <a:lumMod val="65000"/>
                              <a:lumOff val="35000"/>
                            </a:schemeClr>
                          </a:solidFill>
                          <a:effectLst/>
                          <a:latin typeface="+mn-lt"/>
                          <a:ea typeface="+mn-ea"/>
                          <a:cs typeface="+mn-cs"/>
                        </a:rPr>
                        <a:t> </a:t>
                      </a:r>
                    </a:p>
                  </a:txBody>
                  <a:tcPr marL="91433" marR="91433" marT="45729" marB="45729"/>
                </a:tc>
              </a:tr>
              <a:tr h="46978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2"/>
                          </a:solidFill>
                          <a:effectLst/>
                          <a:latin typeface="+mn-lt"/>
                          <a:ea typeface="+mn-ea"/>
                          <a:cs typeface="+mn-cs"/>
                        </a:rPr>
                        <a:t>College Scorecard</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200" dirty="0" smtClean="0">
                          <a:solidFill>
                            <a:srgbClr val="002060"/>
                          </a:solidFill>
                          <a:hlinkClick r:id="rId12"/>
                        </a:rPr>
                        <a:t>http://www.whitehouse.gov/issues/education/higher-education/college-score-card</a:t>
                      </a:r>
                      <a:r>
                        <a:rPr lang="en-US" altLang="en-US" sz="1200" dirty="0" smtClean="0">
                          <a:solidFill>
                            <a:srgbClr val="002060"/>
                          </a:solidFill>
                        </a:rPr>
                        <a:t> </a:t>
                      </a:r>
                      <a:r>
                        <a:rPr lang="en-US" sz="1200" u="sng" kern="1200" dirty="0" smtClean="0">
                          <a:solidFill>
                            <a:schemeClr val="tx1">
                              <a:lumMod val="65000"/>
                              <a:lumOff val="35000"/>
                            </a:schemeClr>
                          </a:solidFill>
                          <a:effectLst/>
                          <a:latin typeface="+mn-lt"/>
                          <a:ea typeface="+mn-ea"/>
                          <a:cs typeface="+mn-cs"/>
                        </a:rPr>
                        <a:t> </a:t>
                      </a:r>
                    </a:p>
                  </a:txBody>
                  <a:tcPr marL="91433" marR="91433" marT="45729" marB="45729"/>
                </a:tc>
              </a:tr>
              <a:tr h="59775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u="none" kern="1200" dirty="0" smtClean="0">
                          <a:solidFill>
                            <a:schemeClr val="tx2"/>
                          </a:solidFill>
                          <a:effectLst/>
                          <a:latin typeface="+mn-lt"/>
                          <a:ea typeface="+mn-ea"/>
                          <a:cs typeface="+mn-cs"/>
                        </a:rPr>
                        <a:t>Perkins Loan</a:t>
                      </a:r>
                      <a:r>
                        <a:rPr lang="en-US" sz="1200" b="0" u="none" kern="1200" baseline="0" dirty="0" smtClean="0">
                          <a:solidFill>
                            <a:schemeClr val="tx2"/>
                          </a:solidFill>
                          <a:effectLst/>
                          <a:latin typeface="+mn-lt"/>
                          <a:ea typeface="+mn-ea"/>
                          <a:cs typeface="+mn-cs"/>
                        </a:rPr>
                        <a:t> Wind-down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u="sng" kern="1200" dirty="0" smtClean="0">
                          <a:solidFill>
                            <a:schemeClr val="tx1">
                              <a:lumMod val="65000"/>
                              <a:lumOff val="35000"/>
                            </a:schemeClr>
                          </a:solidFill>
                          <a:effectLst/>
                          <a:latin typeface="+mn-lt"/>
                          <a:ea typeface="+mn-ea"/>
                          <a:cs typeface="+mn-cs"/>
                          <a:hlinkClick r:id="rId13"/>
                        </a:rPr>
                        <a:t>http://ifap.ed.gov/dpcletters/GEN1503.html</a:t>
                      </a:r>
                      <a:r>
                        <a:rPr lang="en-US" sz="1200" b="0" u="sng" kern="1200" dirty="0" smtClean="0">
                          <a:solidFill>
                            <a:schemeClr val="tx1">
                              <a:lumMod val="65000"/>
                              <a:lumOff val="35000"/>
                            </a:schemeClr>
                          </a:solidFill>
                          <a:effectLst/>
                          <a:latin typeface="+mn-lt"/>
                          <a:ea typeface="+mn-ea"/>
                          <a:cs typeface="+mn-cs"/>
                        </a:rPr>
                        <a:t> </a:t>
                      </a:r>
                    </a:p>
                  </a:txBody>
                  <a:tcPr marL="91433" marR="91433" marT="45729" marB="45729"/>
                </a:tc>
              </a:tr>
            </a:tbl>
          </a:graphicData>
        </a:graphic>
      </p:graphicFrame>
      <p:sp>
        <p:nvSpPr>
          <p:cNvPr id="7" name="Title 1"/>
          <p:cNvSpPr>
            <a:spLocks noGrp="1"/>
          </p:cNvSpPr>
          <p:nvPr>
            <p:ph type="title"/>
          </p:nvPr>
        </p:nvSpPr>
        <p:spPr>
          <a:xfrm>
            <a:off x="1676400" y="457200"/>
            <a:ext cx="8636000" cy="647700"/>
          </a:xfrm>
        </p:spPr>
        <p:txBody>
          <a:bodyPr>
            <a:normAutofit/>
          </a:bodyPr>
          <a:lstStyle/>
          <a:p>
            <a:pPr>
              <a:defRPr/>
            </a:pPr>
            <a:r>
              <a:rPr lang="en-US" dirty="0">
                <a:effectLst>
                  <a:outerShdw blurRad="38100" dist="38100" dir="2700000" algn="tl">
                    <a:srgbClr val="000000">
                      <a:alpha val="43137"/>
                    </a:srgbClr>
                  </a:outerShdw>
                </a:effectLst>
                <a:ea typeface="MS PGothic" pitchFamily="34" charset="-128"/>
              </a:rPr>
              <a:t>Resources</a:t>
            </a:r>
          </a:p>
        </p:txBody>
      </p:sp>
    </p:spTree>
    <p:extLst>
      <p:ext uri="{BB962C8B-B14F-4D97-AF65-F5344CB8AC3E}">
        <p14:creationId xmlns:p14="http://schemas.microsoft.com/office/powerpoint/2010/main" val="108629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82814" y="407988"/>
            <a:ext cx="8553450" cy="647700"/>
          </a:xfrm>
        </p:spPr>
        <p:txBody>
          <a:bodyPr>
            <a:normAutofit/>
          </a:bodyPr>
          <a:lstStyle/>
          <a:p>
            <a:pPr>
              <a:defRPr/>
            </a:pPr>
            <a:r>
              <a:rPr lang="en-US" dirty="0">
                <a:effectLst>
                  <a:outerShdw blurRad="38100" dist="38100" dir="2700000" algn="tl">
                    <a:srgbClr val="000000">
                      <a:alpha val="43137"/>
                    </a:srgbClr>
                  </a:outerShdw>
                </a:effectLst>
              </a:rPr>
              <a:t>Introducing the FSA ID</a:t>
            </a:r>
          </a:p>
        </p:txBody>
      </p:sp>
      <p:sp>
        <p:nvSpPr>
          <p:cNvPr id="13315" name="Content Placeholder 5"/>
          <p:cNvSpPr>
            <a:spLocks noGrp="1"/>
          </p:cNvSpPr>
          <p:nvPr>
            <p:ph idx="1"/>
          </p:nvPr>
        </p:nvSpPr>
        <p:spPr bwMode="auto">
          <a:xfrm>
            <a:off x="2095500" y="1265238"/>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endParaRPr lang="en-US" altLang="en-US">
              <a:latin typeface="Arial" panose="020B0604020202020204" pitchFamily="34" charset="0"/>
              <a:cs typeface="Arial" panose="020B0604020202020204" pitchFamily="34" charset="0"/>
            </a:endParaRPr>
          </a:p>
          <a:p>
            <a:pPr eaLnBrk="1" hangingPunct="1"/>
            <a:endParaRPr lang="en-US" altLang="en-US">
              <a:latin typeface="Arial" panose="020B0604020202020204" pitchFamily="34" charset="0"/>
              <a:cs typeface="Arial" panose="020B0604020202020204" pitchFamily="34" charset="0"/>
            </a:endParaRPr>
          </a:p>
          <a:p>
            <a:pPr lvl="1" eaLnBrk="1" hangingPunct="1">
              <a:buFont typeface="Arial" panose="020B0604020202020204" pitchFamily="34" charset="0"/>
              <a:buChar char="•"/>
            </a:pPr>
            <a:endParaRPr lang="en-US" altLang="en-US" smtClean="0">
              <a:latin typeface="Arial" panose="020B0604020202020204" pitchFamily="34" charset="0"/>
              <a:cs typeface="Arial" panose="020B0604020202020204" pitchFamily="34" charset="0"/>
            </a:endParaRPr>
          </a:p>
        </p:txBody>
      </p:sp>
      <p:pic>
        <p:nvPicPr>
          <p:cNvPr id="133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0926" y="2070100"/>
            <a:ext cx="3317875" cy="2501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3"/>
          <p:cNvPicPr>
            <a:picLocks noChangeAspect="1"/>
          </p:cNvPicPr>
          <p:nvPr/>
        </p:nvPicPr>
        <p:blipFill>
          <a:blip r:embed="rId4" cstate="print">
            <a:extLst>
              <a:ext uri="{28A0092B-C50C-407E-A947-70E740481C1C}">
                <a14:useLocalDpi xmlns:a14="http://schemas.microsoft.com/office/drawing/2010/main" val="0"/>
              </a:ext>
            </a:extLst>
          </a:blip>
          <a:srcRect l="10477" t="10570" r="10953" b="-2"/>
          <a:stretch>
            <a:fillRect/>
          </a:stretch>
        </p:blipFill>
        <p:spPr bwMode="auto">
          <a:xfrm>
            <a:off x="6248401" y="2057401"/>
            <a:ext cx="3509963"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2182814" y="1143001"/>
            <a:ext cx="7799387" cy="84296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ctr">
              <a:defRPr sz="2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r>
              <a:rPr lang="en-US" sz="2000" dirty="0"/>
              <a:t>Users still click the Sign In button.  This directs them to the</a:t>
            </a:r>
          </a:p>
          <a:p>
            <a:pPr>
              <a:defRPr/>
            </a:pPr>
            <a:r>
              <a:rPr lang="en-US" sz="2000" dirty="0"/>
              <a:t> FSA ID login page.  Once they enter their FSA ID, </a:t>
            </a:r>
          </a:p>
          <a:p>
            <a:pPr>
              <a:defRPr/>
            </a:pPr>
            <a:r>
              <a:rPr lang="en-US" sz="2000" dirty="0"/>
              <a:t>they are directed back to the website landing page</a:t>
            </a:r>
          </a:p>
        </p:txBody>
      </p:sp>
      <p:pic>
        <p:nvPicPr>
          <p:cNvPr id="13319" name="Picture 19"/>
          <p:cNvPicPr>
            <a:picLocks noChangeAspect="1"/>
          </p:cNvPicPr>
          <p:nvPr/>
        </p:nvPicPr>
        <p:blipFill>
          <a:blip r:embed="rId5" cstate="print">
            <a:extLst>
              <a:ext uri="{28A0092B-C50C-407E-A947-70E740481C1C}">
                <a14:useLocalDpi xmlns:a14="http://schemas.microsoft.com/office/drawing/2010/main" val="0"/>
              </a:ext>
            </a:extLst>
          </a:blip>
          <a:srcRect b="34256"/>
          <a:stretch>
            <a:fillRect/>
          </a:stretch>
        </p:blipFill>
        <p:spPr bwMode="auto">
          <a:xfrm>
            <a:off x="4606925" y="4648201"/>
            <a:ext cx="3054350" cy="1590675"/>
          </a:xfrm>
          <a:prstGeom prst="rect">
            <a:avLst/>
          </a:prstGeom>
          <a:noFill/>
          <a:ln w="9525">
            <a:solidFill>
              <a:srgbClr val="1F497D"/>
            </a:solidFill>
            <a:miter lim="800000"/>
            <a:headEnd/>
            <a:tailEnd/>
          </a:ln>
          <a:extLst>
            <a:ext uri="{909E8E84-426E-40DD-AFC4-6F175D3DCCD1}">
              <a14:hiddenFill xmlns:a14="http://schemas.microsoft.com/office/drawing/2010/main">
                <a:solidFill>
                  <a:srgbClr val="FFFFFF"/>
                </a:solidFill>
              </a14:hiddenFill>
            </a:ext>
          </a:extLst>
        </p:spPr>
      </p:pic>
      <p:cxnSp>
        <p:nvCxnSpPr>
          <p:cNvPr id="21" name="Straight Arrow Connector 20"/>
          <p:cNvCxnSpPr/>
          <p:nvPr/>
        </p:nvCxnSpPr>
        <p:spPr>
          <a:xfrm flipH="1">
            <a:off x="7661276" y="3733800"/>
            <a:ext cx="1101725" cy="1524000"/>
          </a:xfrm>
          <a:prstGeom prst="straightConnector1">
            <a:avLst/>
          </a:prstGeom>
          <a:ln>
            <a:solidFill>
              <a:srgbClr val="92D050"/>
            </a:solidFill>
            <a:tailEnd type="arrow"/>
          </a:ln>
        </p:spPr>
        <p:style>
          <a:lnRef idx="2">
            <a:schemeClr val="accent1"/>
          </a:lnRef>
          <a:fillRef idx="0">
            <a:schemeClr val="accent1"/>
          </a:fillRef>
          <a:effectRef idx="1">
            <a:schemeClr val="accent1"/>
          </a:effectRef>
          <a:fontRef idx="minor">
            <a:schemeClr val="tx1"/>
          </a:fontRef>
        </p:style>
      </p:cxnSp>
      <p:sp>
        <p:nvSpPr>
          <p:cNvPr id="13321"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A867EF4-65D1-402A-B0A8-31BF310E5210}" type="slidenum">
              <a:rPr lang="en-US">
                <a:solidFill>
                  <a:srgbClr val="F2F2F2"/>
                </a:solidFill>
                <a:latin typeface="Arial" panose="020B0604020202020204" pitchFamily="34" charset="0"/>
              </a:rPr>
              <a:pPr/>
              <a:t>3</a:t>
            </a:fld>
            <a:endParaRPr lang="en-US">
              <a:solidFill>
                <a:srgbClr val="F2F2F2"/>
              </a:solidFill>
              <a:latin typeface="Arial" panose="020B0604020202020204" pitchFamily="34" charset="0"/>
            </a:endParaRPr>
          </a:p>
        </p:txBody>
      </p:sp>
      <p:cxnSp>
        <p:nvCxnSpPr>
          <p:cNvPr id="3" name="Straight Arrow Connector 2"/>
          <p:cNvCxnSpPr/>
          <p:nvPr/>
        </p:nvCxnSpPr>
        <p:spPr>
          <a:xfrm>
            <a:off x="3048000" y="2746375"/>
            <a:ext cx="3276600" cy="0"/>
          </a:xfrm>
          <a:prstGeom prst="straightConnector1">
            <a:avLst/>
          </a:prstGeom>
          <a:ln>
            <a:solidFill>
              <a:srgbClr val="92D05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057401" y="6510528"/>
            <a:ext cx="6482300" cy="215444"/>
          </a:xfrm>
          <a:prstGeom prst="rect">
            <a:avLst/>
          </a:prstGeom>
          <a:noFill/>
        </p:spPr>
        <p:txBody>
          <a:bodyPr wrap="square" rtlCol="0">
            <a:spAutoFit/>
          </a:bodyPr>
          <a:lstStyle/>
          <a:p>
            <a:r>
              <a:rPr lang="en-US" sz="800" dirty="0" smtClean="0"/>
              <a:t>Retrieved from 2014 FSA Conference Session 57</a:t>
            </a:r>
            <a:endParaRPr lang="en-US" sz="800" dirty="0"/>
          </a:p>
        </p:txBody>
      </p:sp>
    </p:spTree>
    <p:extLst>
      <p:ext uri="{BB962C8B-B14F-4D97-AF65-F5344CB8AC3E}">
        <p14:creationId xmlns:p14="http://schemas.microsoft.com/office/powerpoint/2010/main" val="87488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07106"/>
            <a:ext cx="9509760" cy="1088136"/>
          </a:xfrm>
        </p:spPr>
        <p:txBody>
          <a:bodyPr>
            <a:normAutofit/>
          </a:bodyPr>
          <a:lstStyle/>
          <a:p>
            <a:pPr>
              <a:defRPr/>
            </a:pPr>
            <a:r>
              <a:rPr lang="en-US" dirty="0">
                <a:effectLst>
                  <a:outerShdw blurRad="38100" dist="38100" dir="2700000" algn="tl">
                    <a:srgbClr val="000000">
                      <a:alpha val="43137"/>
                    </a:srgbClr>
                  </a:outerShdw>
                </a:effectLst>
              </a:rPr>
              <a:t>Direct Loan Consolidation</a:t>
            </a:r>
          </a:p>
        </p:txBody>
      </p:sp>
      <p:sp>
        <p:nvSpPr>
          <p:cNvPr id="3" name="Content Placeholder 2"/>
          <p:cNvSpPr>
            <a:spLocks noGrp="1"/>
          </p:cNvSpPr>
          <p:nvPr>
            <p:ph idx="1"/>
          </p:nvPr>
        </p:nvSpPr>
        <p:spPr/>
        <p:txBody>
          <a:bodyPr/>
          <a:lstStyle/>
          <a:p>
            <a:pPr marL="45720" indent="0">
              <a:buNone/>
            </a:pPr>
            <a:r>
              <a:rPr lang="en-US" dirty="0"/>
              <a:t>The New Loan Consolidation Process was </a:t>
            </a:r>
            <a:r>
              <a:rPr lang="en-US" smtClean="0"/>
              <a:t>implemented in 2014.</a:t>
            </a:r>
            <a:endParaRPr lang="en-US" dirty="0" smtClean="0"/>
          </a:p>
          <a:p>
            <a:pPr marL="45720" indent="0">
              <a:buNone/>
            </a:pPr>
            <a:r>
              <a:rPr lang="en-US" i="1" dirty="0"/>
              <a:t>All</a:t>
            </a:r>
            <a:r>
              <a:rPr lang="en-US" dirty="0"/>
              <a:t> borrowers </a:t>
            </a:r>
            <a:r>
              <a:rPr lang="en-US" dirty="0" smtClean="0"/>
              <a:t>can use </a:t>
            </a:r>
            <a:r>
              <a:rPr lang="en-US" dirty="0">
                <a:hlinkClick r:id="rId2"/>
              </a:rPr>
              <a:t>www.StudentLoans.gov</a:t>
            </a:r>
            <a:r>
              <a:rPr lang="en-US" dirty="0"/>
              <a:t> to apply for a consolidation loan</a:t>
            </a:r>
          </a:p>
          <a:p>
            <a:pPr marL="0" indent="0">
              <a:spcBef>
                <a:spcPts val="1200"/>
              </a:spcBef>
              <a:buClr>
                <a:schemeClr val="tx1"/>
              </a:buClr>
              <a:buNone/>
              <a:defRPr/>
            </a:pPr>
            <a:r>
              <a:rPr lang="en-US" altLang="en-US" dirty="0" smtClean="0"/>
              <a:t>	The </a:t>
            </a:r>
            <a:r>
              <a:rPr lang="en-US" altLang="en-US" dirty="0"/>
              <a:t>electronic application consists of five steps: </a:t>
            </a:r>
          </a:p>
          <a:p>
            <a:pPr marL="2148840" lvl="4" indent="-457200">
              <a:spcBef>
                <a:spcPts val="600"/>
              </a:spcBef>
              <a:buFont typeface="+mj-lt"/>
              <a:buAutoNum type="arabicPeriod"/>
              <a:defRPr/>
            </a:pPr>
            <a:r>
              <a:rPr lang="en-US" altLang="en-US" sz="2000" dirty="0"/>
              <a:t>Choose Loans &amp; Servicer</a:t>
            </a:r>
          </a:p>
          <a:p>
            <a:pPr marL="2148840" lvl="4" indent="-457200">
              <a:spcBef>
                <a:spcPct val="20000"/>
              </a:spcBef>
              <a:buFont typeface="+mj-lt"/>
              <a:buAutoNum type="arabicPeriod"/>
              <a:defRPr/>
            </a:pPr>
            <a:r>
              <a:rPr lang="en-US" altLang="en-US" sz="2000" dirty="0"/>
              <a:t>Repayment Plan Selection</a:t>
            </a:r>
          </a:p>
          <a:p>
            <a:pPr marL="2148840" lvl="4" indent="-457200">
              <a:spcBef>
                <a:spcPct val="20000"/>
              </a:spcBef>
              <a:buFont typeface="+mj-lt"/>
              <a:buAutoNum type="arabicPeriod"/>
              <a:defRPr/>
            </a:pPr>
            <a:r>
              <a:rPr lang="en-US" altLang="en-US" sz="2000" dirty="0"/>
              <a:t>Terms &amp; Conditions</a:t>
            </a:r>
          </a:p>
          <a:p>
            <a:pPr marL="2148840" lvl="4" indent="-457200">
              <a:spcBef>
                <a:spcPct val="20000"/>
              </a:spcBef>
              <a:buFont typeface="+mj-lt"/>
              <a:buAutoNum type="arabicPeriod"/>
              <a:defRPr/>
            </a:pPr>
            <a:r>
              <a:rPr lang="en-US" altLang="en-US" sz="2000" dirty="0"/>
              <a:t>Borrower &amp; Reference Information </a:t>
            </a:r>
          </a:p>
          <a:p>
            <a:pPr marL="2148840" lvl="4" indent="-457200">
              <a:spcBef>
                <a:spcPct val="20000"/>
              </a:spcBef>
              <a:buFont typeface="+mj-lt"/>
              <a:buAutoNum type="arabicPeriod"/>
              <a:defRPr/>
            </a:pPr>
            <a:r>
              <a:rPr lang="en-US" altLang="en-US" sz="2000" dirty="0"/>
              <a:t>Review &amp; Sign </a:t>
            </a:r>
          </a:p>
          <a:p>
            <a:pPr marL="45720" indent="0">
              <a:buNone/>
            </a:pPr>
            <a:endParaRPr lang="en-US" dirty="0"/>
          </a:p>
        </p:txBody>
      </p:sp>
    </p:spTree>
    <p:extLst>
      <p:ext uri="{BB962C8B-B14F-4D97-AF65-F5344CB8AC3E}">
        <p14:creationId xmlns:p14="http://schemas.microsoft.com/office/powerpoint/2010/main" val="75661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752600" y="457199"/>
            <a:ext cx="7696200" cy="647700"/>
          </a:xfrm>
        </p:spPr>
        <p:txBody>
          <a:bodyPr/>
          <a:lstStyle/>
          <a:p>
            <a:pPr>
              <a:defRPr/>
            </a:pPr>
            <a:r>
              <a:rPr lang="en-US" dirty="0" smtClean="0">
                <a:effectLst>
                  <a:outerShdw blurRad="38100" dist="38100" dir="2700000" algn="tl">
                    <a:srgbClr val="000000">
                      <a:alpha val="43137"/>
                    </a:srgbClr>
                  </a:outerShdw>
                </a:effectLst>
              </a:rPr>
              <a:t>Step</a:t>
            </a:r>
            <a:r>
              <a:rPr lang="en-US" sz="2800" dirty="0" smtClean="0">
                <a:solidFill>
                  <a:srgbClr val="90B957"/>
                </a:solidFill>
                <a:effectLst>
                  <a:outerShdw blurRad="38100" dist="38100" dir="2700000" algn="tl">
                    <a:srgbClr val="000000">
                      <a:alpha val="43137"/>
                    </a:srgbClr>
                  </a:outerShdw>
                </a:effectLst>
                <a:ea typeface="MS PGothic" pitchFamily="34" charset="-128"/>
              </a:rPr>
              <a:t> </a:t>
            </a:r>
            <a:r>
              <a:rPr lang="en-US" dirty="0">
                <a:effectLst>
                  <a:outerShdw blurRad="38100" dist="38100" dir="2700000" algn="tl">
                    <a:srgbClr val="000000">
                      <a:alpha val="43137"/>
                    </a:srgbClr>
                  </a:outerShdw>
                </a:effectLst>
              </a:rPr>
              <a:t>1 –  Choose Loans &amp; Servicer</a:t>
            </a:r>
          </a:p>
        </p:txBody>
      </p:sp>
      <p:pic>
        <p:nvPicPr>
          <p:cNvPr id="52228" name="Content Placeholder 3" descr="C:\Users\stacey.l.richardson\Desktop\testfix.studentloans.ed.gov-screen_2014-01-29_15-29-34.png"/>
          <p:cNvPicPr>
            <a:picLocks noGrp="1"/>
          </p:cNvPicPr>
          <p:nvPr>
            <p:ph idx="1"/>
          </p:nvPr>
        </p:nvPicPr>
        <p:blipFill>
          <a:blip r:embed="rId3">
            <a:extLst>
              <a:ext uri="{28A0092B-C50C-407E-A947-70E740481C1C}">
                <a14:useLocalDpi xmlns:a14="http://schemas.microsoft.com/office/drawing/2010/main" val="0"/>
              </a:ext>
            </a:extLst>
          </a:blip>
          <a:srcRect r="28793"/>
          <a:stretch>
            <a:fillRect/>
          </a:stretch>
        </p:blipFill>
        <p:spPr bwMode="auto">
          <a:xfrm>
            <a:off x="5422900" y="1371600"/>
            <a:ext cx="5092700" cy="4648200"/>
          </a:xfr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2229" name="Content Placeholder 3" descr="C:\Users\stacey.l.richardson\Desktop\testfix.studentloans.ed.gov-screen_2014-01-29_15-29-34.png"/>
          <p:cNvPicPr>
            <a:picLocks noChangeAspect="1" noChangeArrowheads="1"/>
          </p:cNvPicPr>
          <p:nvPr/>
        </p:nvPicPr>
        <p:blipFill>
          <a:blip r:embed="rId3">
            <a:extLst>
              <a:ext uri="{28A0092B-C50C-407E-A947-70E740481C1C}">
                <a14:useLocalDpi xmlns:a14="http://schemas.microsoft.com/office/drawing/2010/main" val="0"/>
              </a:ext>
            </a:extLst>
          </a:blip>
          <a:srcRect l="13133" t="13432" r="74120" b="82649"/>
          <a:stretch>
            <a:fillRect/>
          </a:stretch>
        </p:blipFill>
        <p:spPr bwMode="auto">
          <a:xfrm>
            <a:off x="2209800" y="1555750"/>
            <a:ext cx="19812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5846" name="TextBox 6"/>
          <p:cNvSpPr txBox="1">
            <a:spLocks noChangeArrowheads="1"/>
          </p:cNvSpPr>
          <p:nvPr/>
        </p:nvSpPr>
        <p:spPr bwMode="auto">
          <a:xfrm>
            <a:off x="1752600" y="2514600"/>
            <a:ext cx="3505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r>
              <a:rPr lang="en-US" altLang="en-US" sz="1800" dirty="0">
                <a:solidFill>
                  <a:schemeClr val="tx2"/>
                </a:solidFill>
                <a:cs typeface="Arial" charset="0"/>
              </a:rPr>
              <a:t>By using the user’s authenticated PIN data to retrieve the user’s loan information from NSLDS, borrowers are able to select or deselect pre-populated loans.</a:t>
            </a:r>
          </a:p>
        </p:txBody>
      </p:sp>
      <p:sp>
        <p:nvSpPr>
          <p:cNvPr id="35847" name="TextBox 7"/>
          <p:cNvSpPr txBox="1">
            <a:spLocks noChangeArrowheads="1"/>
          </p:cNvSpPr>
          <p:nvPr/>
        </p:nvSpPr>
        <p:spPr bwMode="auto">
          <a:xfrm>
            <a:off x="1752600" y="4724401"/>
            <a:ext cx="3352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r>
              <a:rPr lang="en-US" altLang="en-US" sz="1800" dirty="0">
                <a:solidFill>
                  <a:schemeClr val="tx2"/>
                </a:solidFill>
                <a:cs typeface="Arial" charset="0"/>
              </a:rPr>
              <a:t>Users are also capable of adding additional loans.  </a:t>
            </a:r>
          </a:p>
        </p:txBody>
      </p:sp>
      <p:sp>
        <p:nvSpPr>
          <p:cNvPr id="17" name="Rectangle 16"/>
          <p:cNvSpPr/>
          <p:nvPr/>
        </p:nvSpPr>
        <p:spPr>
          <a:xfrm>
            <a:off x="6324600" y="1981200"/>
            <a:ext cx="914400" cy="1524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cxnSp>
        <p:nvCxnSpPr>
          <p:cNvPr id="18" name="Straight Arrow Connector 17"/>
          <p:cNvCxnSpPr/>
          <p:nvPr/>
        </p:nvCxnSpPr>
        <p:spPr>
          <a:xfrm flipH="1" flipV="1">
            <a:off x="4419600" y="1882776"/>
            <a:ext cx="1905000" cy="17462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6477000" y="2324100"/>
            <a:ext cx="1447800" cy="1143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cxnSp>
        <p:nvCxnSpPr>
          <p:cNvPr id="20" name="Straight Arrow Connector 19"/>
          <p:cNvCxnSpPr/>
          <p:nvPr/>
        </p:nvCxnSpPr>
        <p:spPr>
          <a:xfrm flipH="1">
            <a:off x="4648200" y="2419350"/>
            <a:ext cx="1828800" cy="5857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6553200" y="3352801"/>
            <a:ext cx="609600" cy="18256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cxnSp>
        <p:nvCxnSpPr>
          <p:cNvPr id="23" name="Straight Arrow Connector 22"/>
          <p:cNvCxnSpPr/>
          <p:nvPr/>
        </p:nvCxnSpPr>
        <p:spPr>
          <a:xfrm flipH="1">
            <a:off x="4648200" y="3556000"/>
            <a:ext cx="1905000" cy="13208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057401" y="6510528"/>
            <a:ext cx="6482300" cy="215444"/>
          </a:xfrm>
          <a:prstGeom prst="rect">
            <a:avLst/>
          </a:prstGeom>
          <a:noFill/>
        </p:spPr>
        <p:txBody>
          <a:bodyPr wrap="square" rtlCol="0">
            <a:spAutoFit/>
          </a:bodyPr>
          <a:lstStyle/>
          <a:p>
            <a:r>
              <a:rPr lang="en-US" sz="800" dirty="0" smtClean="0"/>
              <a:t>Retrieved from 2014 FSA Conference Session 44</a:t>
            </a:r>
            <a:endParaRPr lang="en-US" sz="800" dirty="0"/>
          </a:p>
        </p:txBody>
      </p:sp>
    </p:spTree>
    <p:extLst>
      <p:ext uri="{BB962C8B-B14F-4D97-AF65-F5344CB8AC3E}">
        <p14:creationId xmlns:p14="http://schemas.microsoft.com/office/powerpoint/2010/main" val="85536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600200" y="441325"/>
            <a:ext cx="7696200" cy="647700"/>
          </a:xfrm>
        </p:spPr>
        <p:txBody>
          <a:bodyPr/>
          <a:lstStyle/>
          <a:p>
            <a:pPr>
              <a:defRPr/>
            </a:pPr>
            <a:r>
              <a:rPr lang="en-US" dirty="0">
                <a:effectLst>
                  <a:outerShdw blurRad="38100" dist="38100" dir="2700000" algn="tl">
                    <a:srgbClr val="000000">
                      <a:alpha val="43137"/>
                    </a:srgbClr>
                  </a:outerShdw>
                </a:effectLst>
              </a:rPr>
              <a:t>Step</a:t>
            </a:r>
            <a:r>
              <a:rPr lang="en-US" sz="2800" dirty="0">
                <a:solidFill>
                  <a:srgbClr val="90B957"/>
                </a:solidFill>
                <a:effectLst>
                  <a:outerShdw blurRad="38100" dist="38100" dir="2700000" algn="tl">
                    <a:srgbClr val="000000">
                      <a:alpha val="43137"/>
                    </a:srgbClr>
                  </a:outerShdw>
                </a:effectLst>
                <a:ea typeface="MS PGothic" pitchFamily="34" charset="-128"/>
              </a:rPr>
              <a:t> </a:t>
            </a:r>
            <a:r>
              <a:rPr lang="en-US" dirty="0" smtClean="0">
                <a:effectLst>
                  <a:outerShdw blurRad="38100" dist="38100" dir="2700000" algn="tl">
                    <a:srgbClr val="000000">
                      <a:alpha val="43137"/>
                    </a:srgbClr>
                  </a:outerShdw>
                </a:effectLst>
              </a:rPr>
              <a:t>1 </a:t>
            </a:r>
            <a:r>
              <a:rPr lang="en-US" dirty="0">
                <a:effectLst>
                  <a:outerShdw blurRad="38100" dist="38100" dir="2700000" algn="tl">
                    <a:srgbClr val="000000">
                      <a:alpha val="43137"/>
                    </a:srgbClr>
                  </a:outerShdw>
                </a:effectLst>
              </a:rPr>
              <a:t>–  Choose Loans &amp; Servicer</a:t>
            </a:r>
          </a:p>
        </p:txBody>
      </p:sp>
      <p:pic>
        <p:nvPicPr>
          <p:cNvPr id="60420" name="Picture 4"/>
          <p:cNvPicPr>
            <a:picLocks noChangeAspect="1" noChangeArrowheads="1"/>
          </p:cNvPicPr>
          <p:nvPr/>
        </p:nvPicPr>
        <p:blipFill>
          <a:blip r:embed="rId3">
            <a:extLst>
              <a:ext uri="{28A0092B-C50C-407E-A947-70E740481C1C}">
                <a14:useLocalDpi xmlns:a14="http://schemas.microsoft.com/office/drawing/2010/main" val="0"/>
              </a:ext>
            </a:extLst>
          </a:blip>
          <a:srcRect l="18826" t="40366" b="2843"/>
          <a:stretch>
            <a:fillRect/>
          </a:stretch>
        </p:blipFill>
        <p:spPr bwMode="auto">
          <a:xfrm>
            <a:off x="4953000" y="1597026"/>
            <a:ext cx="5410200" cy="4346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9941" name="TextBox 8"/>
          <p:cNvSpPr txBox="1">
            <a:spLocks noChangeArrowheads="1"/>
          </p:cNvSpPr>
          <p:nvPr/>
        </p:nvSpPr>
        <p:spPr bwMode="auto">
          <a:xfrm>
            <a:off x="1600200" y="1368425"/>
            <a:ext cx="335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defRPr/>
            </a:pPr>
            <a:r>
              <a:rPr lang="en-US" altLang="en-US" sz="1700" dirty="0">
                <a:solidFill>
                  <a:schemeClr val="tx2"/>
                </a:solidFill>
                <a:cs typeface="Arial" charset="0"/>
              </a:rPr>
              <a:t>Under “Servicer Selection” the user can select if they are consolidating for the purposes of Public Service Loan Forgiveness (PSLF)</a:t>
            </a:r>
          </a:p>
          <a:p>
            <a:pPr eaLnBrk="1" hangingPunct="1">
              <a:spcBef>
                <a:spcPct val="0"/>
              </a:spcBef>
              <a:defRPr/>
            </a:pPr>
            <a:r>
              <a:rPr lang="en-US" altLang="en-US" sz="1700" dirty="0">
                <a:solidFill>
                  <a:schemeClr val="tx2"/>
                </a:solidFill>
                <a:cs typeface="Arial" charset="0"/>
              </a:rPr>
              <a:t>The user can click the “More Information” link for additional information about PSLF </a:t>
            </a:r>
          </a:p>
          <a:p>
            <a:pPr eaLnBrk="1" hangingPunct="1">
              <a:spcBef>
                <a:spcPct val="0"/>
              </a:spcBef>
              <a:defRPr/>
            </a:pPr>
            <a:r>
              <a:rPr lang="en-US" altLang="en-US" sz="1700" dirty="0">
                <a:solidFill>
                  <a:schemeClr val="tx2"/>
                </a:solidFill>
                <a:cs typeface="Arial" charset="0"/>
              </a:rPr>
              <a:t>If the user is consolidating for the purposes of PSLF, their servicer options will be restricted to the PSLF servicer</a:t>
            </a:r>
          </a:p>
          <a:p>
            <a:pPr eaLnBrk="1" hangingPunct="1">
              <a:spcBef>
                <a:spcPct val="0"/>
              </a:spcBef>
              <a:defRPr/>
            </a:pPr>
            <a:r>
              <a:rPr lang="en-US" altLang="en-US" sz="1700" dirty="0">
                <a:solidFill>
                  <a:schemeClr val="tx2"/>
                </a:solidFill>
                <a:cs typeface="Arial" charset="0"/>
              </a:rPr>
              <a:t>If the user is not consolidating for the purposes of PSLF, the user will select his/her consolidating servicer from a randomized list of servicers </a:t>
            </a:r>
          </a:p>
        </p:txBody>
      </p:sp>
      <p:sp>
        <p:nvSpPr>
          <p:cNvPr id="13" name="Rectangle 12"/>
          <p:cNvSpPr/>
          <p:nvPr/>
        </p:nvSpPr>
        <p:spPr>
          <a:xfrm>
            <a:off x="5029200" y="3657600"/>
            <a:ext cx="1066800" cy="3048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cxnSp>
        <p:nvCxnSpPr>
          <p:cNvPr id="14" name="Straight Arrow Connector 13"/>
          <p:cNvCxnSpPr/>
          <p:nvPr/>
        </p:nvCxnSpPr>
        <p:spPr>
          <a:xfrm flipH="1" flipV="1">
            <a:off x="4572000" y="3276600"/>
            <a:ext cx="457200" cy="381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057401" y="6510528"/>
            <a:ext cx="6482300" cy="215444"/>
          </a:xfrm>
          <a:prstGeom prst="rect">
            <a:avLst/>
          </a:prstGeom>
          <a:noFill/>
        </p:spPr>
        <p:txBody>
          <a:bodyPr wrap="square" rtlCol="0">
            <a:spAutoFit/>
          </a:bodyPr>
          <a:lstStyle/>
          <a:p>
            <a:r>
              <a:rPr lang="en-US" sz="800" dirty="0" smtClean="0"/>
              <a:t>Retrieved from 2014 FSA Conference Session 44</a:t>
            </a:r>
            <a:endParaRPr lang="en-US" sz="800" dirty="0"/>
          </a:p>
        </p:txBody>
      </p:sp>
    </p:spTree>
    <p:extLst>
      <p:ext uri="{BB962C8B-B14F-4D97-AF65-F5344CB8AC3E}">
        <p14:creationId xmlns:p14="http://schemas.microsoft.com/office/powerpoint/2010/main" val="347818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752600" y="423864"/>
            <a:ext cx="7696200" cy="647700"/>
          </a:xfrm>
        </p:spPr>
        <p:txBody>
          <a:bodyPr>
            <a:normAutofit/>
          </a:bodyPr>
          <a:lstStyle/>
          <a:p>
            <a:pPr>
              <a:defRPr/>
            </a:pPr>
            <a:r>
              <a:rPr lang="en-US" dirty="0">
                <a:effectLst>
                  <a:outerShdw blurRad="38100" dist="38100" dir="2700000" algn="tl">
                    <a:srgbClr val="000000">
                      <a:alpha val="43137"/>
                    </a:srgbClr>
                  </a:outerShdw>
                </a:effectLst>
              </a:rPr>
              <a:t>Step 2 –  Repayment Plan Selection</a:t>
            </a:r>
          </a:p>
        </p:txBody>
      </p:sp>
      <p:pic>
        <p:nvPicPr>
          <p:cNvPr id="64516"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05401" y="1417638"/>
            <a:ext cx="5337175" cy="4525962"/>
          </a:xfr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989" name="TextBox 2"/>
          <p:cNvSpPr txBox="1">
            <a:spLocks noChangeArrowheads="1"/>
          </p:cNvSpPr>
          <p:nvPr/>
        </p:nvSpPr>
        <p:spPr bwMode="auto">
          <a:xfrm>
            <a:off x="1752600" y="1447801"/>
            <a:ext cx="3124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r>
              <a:rPr lang="en-US" altLang="en-US" sz="1600" dirty="0">
                <a:solidFill>
                  <a:schemeClr val="tx2"/>
                </a:solidFill>
                <a:cs typeface="Arial" charset="0"/>
              </a:rPr>
              <a:t>This conditional page appears when a user selects an Income- Driven Repayment Plan (IBR/Pay As You Earn/ICR).</a:t>
            </a:r>
          </a:p>
        </p:txBody>
      </p:sp>
      <p:sp>
        <p:nvSpPr>
          <p:cNvPr id="41990" name="TextBox 3"/>
          <p:cNvSpPr txBox="1">
            <a:spLocks noChangeArrowheads="1"/>
          </p:cNvSpPr>
          <p:nvPr/>
        </p:nvSpPr>
        <p:spPr bwMode="auto">
          <a:xfrm>
            <a:off x="1743075" y="2819401"/>
            <a:ext cx="31242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r>
              <a:rPr lang="en-US" altLang="en-US" sz="1600" dirty="0">
                <a:solidFill>
                  <a:schemeClr val="tx2"/>
                </a:solidFill>
                <a:cs typeface="Arial" charset="0"/>
              </a:rPr>
              <a:t>By selecting one of the spouse options, the user has the ability to have his/her spouse be a co-signer on the IDR request that will subsequently pay off the consolidation loan (the spouse is </a:t>
            </a:r>
            <a:r>
              <a:rPr lang="en-US" altLang="en-US" sz="1600" b="1" dirty="0">
                <a:solidFill>
                  <a:schemeClr val="tx2"/>
                </a:solidFill>
                <a:cs typeface="Arial" charset="0"/>
              </a:rPr>
              <a:t>not </a:t>
            </a:r>
            <a:r>
              <a:rPr lang="en-US" altLang="en-US" sz="1600" dirty="0">
                <a:solidFill>
                  <a:schemeClr val="tx2"/>
                </a:solidFill>
                <a:cs typeface="Arial" charset="0"/>
              </a:rPr>
              <a:t>a co-signer on the consolidation loan).</a:t>
            </a:r>
          </a:p>
        </p:txBody>
      </p:sp>
      <p:sp>
        <p:nvSpPr>
          <p:cNvPr id="41991" name="TextBox 4"/>
          <p:cNvSpPr txBox="1">
            <a:spLocks noChangeArrowheads="1"/>
          </p:cNvSpPr>
          <p:nvPr/>
        </p:nvSpPr>
        <p:spPr bwMode="auto">
          <a:xfrm>
            <a:off x="1752600" y="5018088"/>
            <a:ext cx="3124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r>
              <a:rPr lang="en-US" altLang="en-US" sz="1600" dirty="0">
                <a:solidFill>
                  <a:schemeClr val="tx2"/>
                </a:solidFill>
                <a:cs typeface="Arial" charset="0"/>
              </a:rPr>
              <a:t>A “Link” is provided to access IRS Tax Return Information, essential to processing an IDR request.</a:t>
            </a:r>
          </a:p>
        </p:txBody>
      </p:sp>
      <p:sp>
        <p:nvSpPr>
          <p:cNvPr id="19" name="Rectangle 18"/>
          <p:cNvSpPr/>
          <p:nvPr/>
        </p:nvSpPr>
        <p:spPr>
          <a:xfrm>
            <a:off x="7010400" y="2324100"/>
            <a:ext cx="914400" cy="1905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cxnSp>
        <p:nvCxnSpPr>
          <p:cNvPr id="20" name="Straight Arrow Connector 19"/>
          <p:cNvCxnSpPr/>
          <p:nvPr/>
        </p:nvCxnSpPr>
        <p:spPr>
          <a:xfrm flipH="1" flipV="1">
            <a:off x="4648200" y="1985964"/>
            <a:ext cx="2362200" cy="37623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6172200" y="2790826"/>
            <a:ext cx="1066800" cy="180975"/>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cxnSp>
        <p:nvCxnSpPr>
          <p:cNvPr id="22" name="Straight Arrow Connector 21"/>
          <p:cNvCxnSpPr/>
          <p:nvPr/>
        </p:nvCxnSpPr>
        <p:spPr>
          <a:xfrm flipH="1">
            <a:off x="4648200" y="2898776"/>
            <a:ext cx="1524000" cy="75882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6172200" y="4343400"/>
            <a:ext cx="1752600" cy="1524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cxnSp>
        <p:nvCxnSpPr>
          <p:cNvPr id="24" name="Straight Arrow Connector 23"/>
          <p:cNvCxnSpPr/>
          <p:nvPr/>
        </p:nvCxnSpPr>
        <p:spPr>
          <a:xfrm flipH="1">
            <a:off x="4572000" y="4424364"/>
            <a:ext cx="1600200" cy="106203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057401" y="6510528"/>
            <a:ext cx="6482300" cy="215444"/>
          </a:xfrm>
          <a:prstGeom prst="rect">
            <a:avLst/>
          </a:prstGeom>
          <a:noFill/>
        </p:spPr>
        <p:txBody>
          <a:bodyPr wrap="square" rtlCol="0">
            <a:spAutoFit/>
          </a:bodyPr>
          <a:lstStyle/>
          <a:p>
            <a:r>
              <a:rPr lang="en-US" sz="800" dirty="0" smtClean="0"/>
              <a:t>Retrieved from 2014 FSA Conference Session 44</a:t>
            </a:r>
            <a:endParaRPr lang="en-US" sz="800" dirty="0"/>
          </a:p>
        </p:txBody>
      </p:sp>
    </p:spTree>
    <p:extLst>
      <p:ext uri="{BB962C8B-B14F-4D97-AF65-F5344CB8AC3E}">
        <p14:creationId xmlns:p14="http://schemas.microsoft.com/office/powerpoint/2010/main" val="187059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752600" y="438151"/>
            <a:ext cx="7696200" cy="647700"/>
          </a:xfrm>
        </p:spPr>
        <p:txBody>
          <a:bodyPr>
            <a:normAutofit/>
          </a:bodyPr>
          <a:lstStyle/>
          <a:p>
            <a:pPr>
              <a:defRPr/>
            </a:pPr>
            <a:r>
              <a:rPr lang="en-US" dirty="0">
                <a:effectLst>
                  <a:outerShdw blurRad="38100" dist="38100" dir="2700000" algn="tl">
                    <a:srgbClr val="000000">
                      <a:alpha val="43137"/>
                    </a:srgbClr>
                  </a:outerShdw>
                </a:effectLst>
                <a:ea typeface="MS PGothic" pitchFamily="34" charset="-128"/>
              </a:rPr>
              <a:t>Step 3 – Terms &amp; Conditions</a:t>
            </a:r>
          </a:p>
        </p:txBody>
      </p:sp>
      <p:pic>
        <p:nvPicPr>
          <p:cNvPr id="80900" name="Content Placeholder 3" descr="C:\Users\stacey.l.richardson\Desktop\testfix.studentloans.ed.gov-screen_2014-01-29_15-32-03.png"/>
          <p:cNvPicPr>
            <a:picLocks noGrp="1"/>
          </p:cNvPicPr>
          <p:nvPr>
            <p:ph idx="1"/>
          </p:nvPr>
        </p:nvPicPr>
        <p:blipFill>
          <a:blip r:embed="rId3">
            <a:extLst>
              <a:ext uri="{28A0092B-C50C-407E-A947-70E740481C1C}">
                <a14:useLocalDpi xmlns:a14="http://schemas.microsoft.com/office/drawing/2010/main" val="0"/>
              </a:ext>
            </a:extLst>
          </a:blip>
          <a:srcRect r="29272" b="45091"/>
          <a:stretch>
            <a:fillRect/>
          </a:stretch>
        </p:blipFill>
        <p:spPr bwMode="auto">
          <a:xfrm>
            <a:off x="1752600" y="1447800"/>
            <a:ext cx="4343400" cy="4572000"/>
          </a:xfr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0901" name="Content Placeholder 3" descr="C:\Users\stacey.l.richardson\Desktop\testfix.studentloans.ed.gov-screen_2014-01-29_15-32-03.png"/>
          <p:cNvPicPr>
            <a:picLocks/>
          </p:cNvPicPr>
          <p:nvPr/>
        </p:nvPicPr>
        <p:blipFill>
          <a:blip r:embed="rId3">
            <a:extLst>
              <a:ext uri="{28A0092B-C50C-407E-A947-70E740481C1C}">
                <a14:useLocalDpi xmlns:a14="http://schemas.microsoft.com/office/drawing/2010/main" val="0"/>
              </a:ext>
            </a:extLst>
          </a:blip>
          <a:srcRect l="37479" t="9088" r="51759" b="87741"/>
          <a:stretch>
            <a:fillRect/>
          </a:stretch>
        </p:blipFill>
        <p:spPr bwMode="auto">
          <a:xfrm>
            <a:off x="7239000" y="1524001"/>
            <a:ext cx="17526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TextBox 3"/>
          <p:cNvSpPr txBox="1">
            <a:spLocks noChangeArrowheads="1"/>
          </p:cNvSpPr>
          <p:nvPr/>
        </p:nvSpPr>
        <p:spPr bwMode="auto">
          <a:xfrm>
            <a:off x="6324601" y="2514600"/>
            <a:ext cx="3832225"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r>
              <a:rPr lang="en-US" altLang="en-US" sz="1700" dirty="0">
                <a:solidFill>
                  <a:schemeClr val="tx2"/>
                </a:solidFill>
                <a:cs typeface="Arial" charset="0"/>
              </a:rPr>
              <a:t>The Terms and Conditions will consist of legal conditions and information relating to borrower rights, responsibilities, and understandings.  The user is required to read through the LC Terms and Conditions in its entirety and click the checkbox with an associated message that states that the user has read and understands the LC Terms and Conditions.  The user must mark the checkbox in order to continue to the next page of the flow. </a:t>
            </a:r>
          </a:p>
        </p:txBody>
      </p:sp>
      <p:sp>
        <p:nvSpPr>
          <p:cNvPr id="13" name="Rectangle 12"/>
          <p:cNvSpPr/>
          <p:nvPr/>
        </p:nvSpPr>
        <p:spPr>
          <a:xfrm>
            <a:off x="4038601" y="2209800"/>
            <a:ext cx="728663" cy="2286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cxnSp>
        <p:nvCxnSpPr>
          <p:cNvPr id="14" name="Straight Arrow Connector 13"/>
          <p:cNvCxnSpPr/>
          <p:nvPr/>
        </p:nvCxnSpPr>
        <p:spPr>
          <a:xfrm flipV="1">
            <a:off x="4724400" y="1816100"/>
            <a:ext cx="2438400" cy="4699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057401" y="6510528"/>
            <a:ext cx="6482300" cy="215444"/>
          </a:xfrm>
          <a:prstGeom prst="rect">
            <a:avLst/>
          </a:prstGeom>
          <a:noFill/>
        </p:spPr>
        <p:txBody>
          <a:bodyPr wrap="square" rtlCol="0">
            <a:spAutoFit/>
          </a:bodyPr>
          <a:lstStyle/>
          <a:p>
            <a:r>
              <a:rPr lang="en-US" sz="800" dirty="0" smtClean="0"/>
              <a:t>Retrieved from 2014 FSA Conference Session 44</a:t>
            </a:r>
            <a:endParaRPr lang="en-US" sz="800" dirty="0"/>
          </a:p>
        </p:txBody>
      </p:sp>
    </p:spTree>
    <p:extLst>
      <p:ext uri="{BB962C8B-B14F-4D97-AF65-F5344CB8AC3E}">
        <p14:creationId xmlns:p14="http://schemas.microsoft.com/office/powerpoint/2010/main" val="378056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784351" y="457200"/>
            <a:ext cx="9124839" cy="647700"/>
          </a:xfrm>
        </p:spPr>
        <p:txBody>
          <a:bodyPr>
            <a:noAutofit/>
          </a:bodyPr>
          <a:lstStyle/>
          <a:p>
            <a:pPr>
              <a:defRPr/>
            </a:pPr>
            <a:r>
              <a:rPr lang="en-US" dirty="0">
                <a:effectLst>
                  <a:outerShdw blurRad="38100" dist="38100" dir="2700000" algn="tl">
                    <a:srgbClr val="000000">
                      <a:alpha val="43137"/>
                    </a:srgbClr>
                  </a:outerShdw>
                </a:effectLst>
                <a:ea typeface="MS PGothic" pitchFamily="34" charset="-128"/>
              </a:rPr>
              <a:t>Step 4 – Borrower &amp; Reference Information</a:t>
            </a:r>
          </a:p>
        </p:txBody>
      </p:sp>
      <p:pic>
        <p:nvPicPr>
          <p:cNvPr id="84996" name="Content Placeholder 3" descr="C:\Users\stacey.l.richardson\Desktop\testfix.studentloans.ed.gov-screen_2014-01-29_15-32-47.png"/>
          <p:cNvPicPr>
            <a:picLocks noGrp="1"/>
          </p:cNvPicPr>
          <p:nvPr>
            <p:ph idx="1"/>
          </p:nvPr>
        </p:nvPicPr>
        <p:blipFill>
          <a:blip r:embed="rId3">
            <a:extLst>
              <a:ext uri="{28A0092B-C50C-407E-A947-70E740481C1C}">
                <a14:useLocalDpi xmlns:a14="http://schemas.microsoft.com/office/drawing/2010/main" val="0"/>
              </a:ext>
            </a:extLst>
          </a:blip>
          <a:srcRect r="28969"/>
          <a:stretch>
            <a:fillRect/>
          </a:stretch>
        </p:blipFill>
        <p:spPr bwMode="auto">
          <a:xfrm>
            <a:off x="6016626" y="1331914"/>
            <a:ext cx="4041775" cy="4840287"/>
          </a:xfr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4997" name="Content Placeholder 3" descr="C:\Users\stacey.l.richardson\Desktop\testfix.studentloans.ed.gov-screen_2014-01-29_15-32-47.png"/>
          <p:cNvPicPr>
            <a:picLocks/>
          </p:cNvPicPr>
          <p:nvPr/>
        </p:nvPicPr>
        <p:blipFill>
          <a:blip r:embed="rId3">
            <a:extLst>
              <a:ext uri="{28A0092B-C50C-407E-A947-70E740481C1C}">
                <a14:useLocalDpi xmlns:a14="http://schemas.microsoft.com/office/drawing/2010/main" val="0"/>
              </a:ext>
            </a:extLst>
          </a:blip>
          <a:srcRect l="47960" t="8749" r="36443" b="88173"/>
          <a:stretch>
            <a:fillRect/>
          </a:stretch>
        </p:blipFill>
        <p:spPr bwMode="auto">
          <a:xfrm>
            <a:off x="2284413" y="1547814"/>
            <a:ext cx="19113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TextBox 3"/>
          <p:cNvSpPr txBox="1">
            <a:spLocks noChangeArrowheads="1"/>
          </p:cNvSpPr>
          <p:nvPr/>
        </p:nvSpPr>
        <p:spPr bwMode="auto">
          <a:xfrm>
            <a:off x="1784351" y="2514600"/>
            <a:ext cx="397351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r>
              <a:rPr lang="en-US" altLang="en-US" sz="1800" dirty="0">
                <a:solidFill>
                  <a:schemeClr val="tx2"/>
                </a:solidFill>
                <a:cs typeface="Arial" charset="0"/>
              </a:rPr>
              <a:t>The user will be required to submit personal information along with information for two references.</a:t>
            </a:r>
          </a:p>
          <a:p>
            <a:pPr eaLnBrk="1" hangingPunct="1">
              <a:spcBef>
                <a:spcPct val="0"/>
              </a:spcBef>
              <a:buFontTx/>
              <a:buNone/>
              <a:defRPr/>
            </a:pPr>
            <a:endParaRPr lang="en-US" altLang="en-US" sz="1800" dirty="0">
              <a:solidFill>
                <a:schemeClr val="tx1">
                  <a:lumMod val="65000"/>
                  <a:lumOff val="35000"/>
                </a:schemeClr>
              </a:solidFill>
              <a:cs typeface="Arial" charset="0"/>
            </a:endParaRPr>
          </a:p>
          <a:p>
            <a:pPr eaLnBrk="1" hangingPunct="1">
              <a:spcBef>
                <a:spcPct val="0"/>
              </a:spcBef>
              <a:buFontTx/>
              <a:buNone/>
              <a:defRPr/>
            </a:pPr>
            <a:r>
              <a:rPr lang="en-US" altLang="en-US" sz="1800" b="1" dirty="0">
                <a:solidFill>
                  <a:schemeClr val="tx2"/>
                </a:solidFill>
                <a:cs typeface="Arial" charset="0"/>
              </a:rPr>
              <a:t>Note</a:t>
            </a:r>
            <a:r>
              <a:rPr lang="en-US" altLang="en-US" sz="1800" dirty="0">
                <a:solidFill>
                  <a:schemeClr val="tx2"/>
                </a:solidFill>
                <a:cs typeface="Arial" charset="0"/>
              </a:rPr>
              <a:t>:  If a user has previously submitted ‘Reference’ information in a StudentLoans.gov application (i.e. – PLUS Application, Exit Counseling), that information appears in a dropdown and can be selected.  Otherwise, the user may supply a new reference.</a:t>
            </a:r>
          </a:p>
        </p:txBody>
      </p:sp>
      <p:sp>
        <p:nvSpPr>
          <p:cNvPr id="11" name="Rectangle 10"/>
          <p:cNvSpPr/>
          <p:nvPr/>
        </p:nvSpPr>
        <p:spPr>
          <a:xfrm>
            <a:off x="8731250" y="1776414"/>
            <a:ext cx="838200" cy="128587"/>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cxnSp>
        <p:nvCxnSpPr>
          <p:cNvPr id="12" name="Straight Arrow Connector 11"/>
          <p:cNvCxnSpPr/>
          <p:nvPr/>
        </p:nvCxnSpPr>
        <p:spPr>
          <a:xfrm flipH="1">
            <a:off x="4343400" y="1828801"/>
            <a:ext cx="4387850" cy="1111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057401" y="6510528"/>
            <a:ext cx="6482300" cy="215444"/>
          </a:xfrm>
          <a:prstGeom prst="rect">
            <a:avLst/>
          </a:prstGeom>
          <a:noFill/>
        </p:spPr>
        <p:txBody>
          <a:bodyPr wrap="square" rtlCol="0">
            <a:spAutoFit/>
          </a:bodyPr>
          <a:lstStyle/>
          <a:p>
            <a:r>
              <a:rPr lang="en-US" sz="800" dirty="0" smtClean="0"/>
              <a:t>Retrieved from 2014 FSA Conference Session 44</a:t>
            </a:r>
            <a:endParaRPr lang="en-US" sz="800" dirty="0"/>
          </a:p>
        </p:txBody>
      </p:sp>
    </p:spTree>
    <p:extLst>
      <p:ext uri="{BB962C8B-B14F-4D97-AF65-F5344CB8AC3E}">
        <p14:creationId xmlns:p14="http://schemas.microsoft.com/office/powerpoint/2010/main" val="3388761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0</TotalTime>
  <Words>1165</Words>
  <Application>Microsoft Office PowerPoint</Application>
  <PresentationFormat>Widescreen</PresentationFormat>
  <Paragraphs>194</Paragraphs>
  <Slides>28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ＭＳ Ｐゴシック</vt:lpstr>
      <vt:lpstr>ＭＳ Ｐゴシック</vt:lpstr>
      <vt:lpstr>Arial</vt:lpstr>
      <vt:lpstr>Calibri</vt:lpstr>
      <vt:lpstr>Century Gothic</vt:lpstr>
      <vt:lpstr>Wingdings</vt:lpstr>
      <vt:lpstr>Sheer Green 16x9</vt:lpstr>
      <vt:lpstr>Graduate School Concerns</vt:lpstr>
      <vt:lpstr>Graduate School Concerns</vt:lpstr>
      <vt:lpstr>Introducing the FSA ID</vt:lpstr>
      <vt:lpstr>Direct Loan Consolidation</vt:lpstr>
      <vt:lpstr>Step 1 –  Choose Loans &amp; Servicer</vt:lpstr>
      <vt:lpstr>Step 1 –  Choose Loans &amp; Servicer</vt:lpstr>
      <vt:lpstr>Step 2 –  Repayment Plan Selection</vt:lpstr>
      <vt:lpstr>Step 3 – Terms &amp; Conditions</vt:lpstr>
      <vt:lpstr>Step 4 – Borrower &amp; Reference Information</vt:lpstr>
      <vt:lpstr>Step 5 – Review &amp; Sign </vt:lpstr>
      <vt:lpstr>It’s Complete – Loan Application Confirmation </vt:lpstr>
      <vt:lpstr>FAST Act</vt:lpstr>
      <vt:lpstr>What is Financial Literacy? </vt:lpstr>
      <vt:lpstr>Basics for Student Loan Borrowers</vt:lpstr>
      <vt:lpstr>PowerPoint Presentation</vt:lpstr>
      <vt:lpstr>PowerPoint Presentation</vt:lpstr>
      <vt:lpstr>How Schools Are Using FACT</vt:lpstr>
      <vt:lpstr>PowerPoint Presentation</vt:lpstr>
      <vt:lpstr>Videos</vt:lpstr>
      <vt:lpstr>Financial Aid Toolkit</vt:lpstr>
      <vt:lpstr>Consumer Disclosure Requirements</vt:lpstr>
      <vt:lpstr>Shopping Sheet</vt:lpstr>
      <vt:lpstr>Shopping Sheet for 2014-15</vt:lpstr>
      <vt:lpstr>College Scorecard</vt:lpstr>
      <vt:lpstr>Hybrid/Online Programs</vt:lpstr>
      <vt:lpstr>Perkins Loan Program</vt:lpstr>
      <vt:lpstr>Additional Thoughts?</vt:lpstr>
      <vt:lpstr>Resources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2015-01-22T15:23:36Z</dcterms:created>
  <dcterms:modified xsi:type="dcterms:W3CDTF">2015-03-09T13:14:03Z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