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4"/>
  </p:sldMasterIdLst>
  <p:notesMasterIdLst>
    <p:notesMasterId r:id="rId63"/>
  </p:notesMasterIdLst>
  <p:handoutMasterIdLst>
    <p:handoutMasterId r:id="rId64"/>
  </p:handoutMasterIdLst>
  <p:sldIdLst>
    <p:sldId id="347" r:id="rId5"/>
    <p:sldId id="256" r:id="rId6"/>
    <p:sldId id="344" r:id="rId7"/>
    <p:sldId id="257" r:id="rId8"/>
    <p:sldId id="260" r:id="rId9"/>
    <p:sldId id="258" r:id="rId10"/>
    <p:sldId id="261" r:id="rId11"/>
    <p:sldId id="266" r:id="rId12"/>
    <p:sldId id="339" r:id="rId13"/>
    <p:sldId id="340" r:id="rId14"/>
    <p:sldId id="264" r:id="rId15"/>
    <p:sldId id="263" r:id="rId16"/>
    <p:sldId id="319" r:id="rId17"/>
    <p:sldId id="267" r:id="rId18"/>
    <p:sldId id="268" r:id="rId19"/>
    <p:sldId id="269" r:id="rId20"/>
    <p:sldId id="270" r:id="rId21"/>
    <p:sldId id="273" r:id="rId22"/>
    <p:sldId id="276" r:id="rId23"/>
    <p:sldId id="277" r:id="rId24"/>
    <p:sldId id="278" r:id="rId25"/>
    <p:sldId id="281" r:id="rId26"/>
    <p:sldId id="286" r:id="rId27"/>
    <p:sldId id="320" r:id="rId28"/>
    <p:sldId id="287" r:id="rId29"/>
    <p:sldId id="283" r:id="rId30"/>
    <p:sldId id="285" r:id="rId31"/>
    <p:sldId id="288" r:id="rId32"/>
    <p:sldId id="290" r:id="rId33"/>
    <p:sldId id="296" r:id="rId34"/>
    <p:sldId id="297" r:id="rId35"/>
    <p:sldId id="299" r:id="rId36"/>
    <p:sldId id="300" r:id="rId37"/>
    <p:sldId id="298" r:id="rId38"/>
    <p:sldId id="301" r:id="rId39"/>
    <p:sldId id="303" r:id="rId40"/>
    <p:sldId id="304" r:id="rId41"/>
    <p:sldId id="295" r:id="rId42"/>
    <p:sldId id="291" r:id="rId43"/>
    <p:sldId id="322" r:id="rId44"/>
    <p:sldId id="294" r:id="rId45"/>
    <p:sldId id="293" r:id="rId46"/>
    <p:sldId id="305" r:id="rId47"/>
    <p:sldId id="333" r:id="rId48"/>
    <p:sldId id="334" r:id="rId49"/>
    <p:sldId id="335" r:id="rId50"/>
    <p:sldId id="336" r:id="rId51"/>
    <p:sldId id="337" r:id="rId52"/>
    <p:sldId id="338" r:id="rId53"/>
    <p:sldId id="307" r:id="rId54"/>
    <p:sldId id="314" r:id="rId55"/>
    <p:sldId id="346" r:id="rId56"/>
    <p:sldId id="315" r:id="rId57"/>
    <p:sldId id="316" r:id="rId58"/>
    <p:sldId id="317" r:id="rId59"/>
    <p:sldId id="331" r:id="rId60"/>
    <p:sldId id="341" r:id="rId61"/>
    <p:sldId id="348" r:id="rId62"/>
  </p:sldIdLst>
  <p:sldSz cx="9144000" cy="6858000" type="screen4x3"/>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193"/>
    <a:srgbClr val="0059C4"/>
    <a:srgbClr val="698499"/>
    <a:srgbClr val="F5A83E"/>
    <a:srgbClr val="EBE600"/>
    <a:srgbClr val="FFFF57"/>
    <a:srgbClr val="893101"/>
    <a:srgbClr val="004683"/>
    <a:srgbClr val="5D87A1"/>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7991" autoAdjust="0"/>
    <p:restoredTop sz="62271" autoAdjust="0"/>
  </p:normalViewPr>
  <p:slideViewPr>
    <p:cSldViewPr>
      <p:cViewPr varScale="1">
        <p:scale>
          <a:sx n="97" d="100"/>
          <a:sy n="97" d="100"/>
        </p:scale>
        <p:origin x="-114" y="-360"/>
      </p:cViewPr>
      <p:guideLst>
        <p:guide orient="horz" pos="1459"/>
        <p:guide pos="582"/>
      </p:guideLst>
    </p:cSldViewPr>
  </p:slideViewPr>
  <p:outlineViewPr>
    <p:cViewPr>
      <p:scale>
        <a:sx n="33" d="100"/>
        <a:sy n="33" d="100"/>
      </p:scale>
      <p:origin x="0" y="0"/>
    </p:cViewPr>
  </p:outlineViewPr>
  <p:notesTextViewPr>
    <p:cViewPr>
      <p:scale>
        <a:sx n="1" d="1"/>
        <a:sy n="1" d="1"/>
      </p:scale>
      <p:origin x="0" y="0"/>
    </p:cViewPr>
  </p:notesTextViewPr>
  <p:sorterViewPr>
    <p:cViewPr>
      <p:scale>
        <a:sx n="73" d="100"/>
        <a:sy n="73" d="100"/>
      </p:scale>
      <p:origin x="0" y="3024"/>
    </p:cViewPr>
  </p:sorterViewPr>
  <p:notesViewPr>
    <p:cSldViewPr>
      <p:cViewPr varScale="1">
        <p:scale>
          <a:sx n="68" d="100"/>
          <a:sy n="68" d="100"/>
        </p:scale>
        <p:origin x="-2160" y="-62"/>
      </p:cViewPr>
      <p:guideLst>
        <p:guide orient="horz" pos="2951"/>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471"/>
          </a:xfrm>
          <a:prstGeom prst="rect">
            <a:avLst/>
          </a:prstGeom>
        </p:spPr>
        <p:txBody>
          <a:bodyPr vert="horz" lIns="93969" tIns="46985" rIns="93969" bIns="46985"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471"/>
          </a:xfrm>
          <a:prstGeom prst="rect">
            <a:avLst/>
          </a:prstGeom>
        </p:spPr>
        <p:txBody>
          <a:bodyPr vert="horz" lIns="93969" tIns="46985" rIns="93969" bIns="46985" rtlCol="0"/>
          <a:lstStyle>
            <a:lvl1pPr algn="r">
              <a:defRPr sz="1200"/>
            </a:lvl1pPr>
          </a:lstStyle>
          <a:p>
            <a:fld id="{6FC7EA3A-1395-42B3-8DAC-A8C703F295EA}" type="datetimeFigureOut">
              <a:rPr lang="en-US" smtClean="0"/>
              <a:t>2/12/2015</a:t>
            </a:fld>
            <a:endParaRPr lang="en-US"/>
          </a:p>
        </p:txBody>
      </p:sp>
      <p:sp>
        <p:nvSpPr>
          <p:cNvPr id="4" name="Footer Placeholder 3"/>
          <p:cNvSpPr>
            <a:spLocks noGrp="1"/>
          </p:cNvSpPr>
          <p:nvPr>
            <p:ph type="ftr" sz="quarter" idx="2"/>
          </p:nvPr>
        </p:nvSpPr>
        <p:spPr>
          <a:xfrm>
            <a:off x="0" y="8899328"/>
            <a:ext cx="3066733" cy="468471"/>
          </a:xfrm>
          <a:prstGeom prst="rect">
            <a:avLst/>
          </a:prstGeom>
        </p:spPr>
        <p:txBody>
          <a:bodyPr vert="horz" lIns="93969" tIns="46985" rIns="93969" bIns="46985"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9328"/>
            <a:ext cx="3066733" cy="468471"/>
          </a:xfrm>
          <a:prstGeom prst="rect">
            <a:avLst/>
          </a:prstGeom>
        </p:spPr>
        <p:txBody>
          <a:bodyPr vert="horz" lIns="93969" tIns="46985" rIns="93969" bIns="46985" rtlCol="0" anchor="b"/>
          <a:lstStyle>
            <a:lvl1pPr algn="r">
              <a:defRPr sz="1200"/>
            </a:lvl1pPr>
          </a:lstStyle>
          <a:p>
            <a:fld id="{E99AF1A1-D164-4D23-BBB5-9B7DD98EEFB1}" type="slidenum">
              <a:rPr lang="en-US" smtClean="0"/>
              <a:t>‹#›</a:t>
            </a:fld>
            <a:endParaRPr lang="en-US"/>
          </a:p>
        </p:txBody>
      </p:sp>
    </p:spTree>
    <p:extLst>
      <p:ext uri="{BB962C8B-B14F-4D97-AF65-F5344CB8AC3E}">
        <p14:creationId xmlns:p14="http://schemas.microsoft.com/office/powerpoint/2010/main" val="2985950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471"/>
          </a:xfrm>
          <a:prstGeom prst="rect">
            <a:avLst/>
          </a:prstGeom>
        </p:spPr>
        <p:txBody>
          <a:bodyPr vert="horz" lIns="93969" tIns="46985" rIns="93969" bIns="46985" rtlCol="0"/>
          <a:lstStyle>
            <a:lvl1pPr algn="l">
              <a:defRPr sz="1200"/>
            </a:lvl1pPr>
          </a:lstStyle>
          <a:p>
            <a:endParaRPr lang="en-US"/>
          </a:p>
        </p:txBody>
      </p:sp>
      <p:sp>
        <p:nvSpPr>
          <p:cNvPr id="3" name="Date Placeholder 2"/>
          <p:cNvSpPr>
            <a:spLocks noGrp="1"/>
          </p:cNvSpPr>
          <p:nvPr>
            <p:ph type="dt" idx="1"/>
          </p:nvPr>
        </p:nvSpPr>
        <p:spPr>
          <a:xfrm>
            <a:off x="4008705" y="0"/>
            <a:ext cx="3066733" cy="468471"/>
          </a:xfrm>
          <a:prstGeom prst="rect">
            <a:avLst/>
          </a:prstGeom>
        </p:spPr>
        <p:txBody>
          <a:bodyPr vert="horz" lIns="93969" tIns="46985" rIns="93969" bIns="46985" rtlCol="0"/>
          <a:lstStyle>
            <a:lvl1pPr algn="r">
              <a:defRPr sz="1200"/>
            </a:lvl1pPr>
          </a:lstStyle>
          <a:p>
            <a:fld id="{A759DFDE-237A-4827-9997-AB1B44BDD3EF}" type="datetimeFigureOut">
              <a:rPr lang="en-US" smtClean="0"/>
              <a:t>2/12/2015</a:t>
            </a:fld>
            <a:endParaRPr lang="en-US"/>
          </a:p>
        </p:txBody>
      </p:sp>
      <p:sp>
        <p:nvSpPr>
          <p:cNvPr id="4" name="Slide Image Placeholder 3"/>
          <p:cNvSpPr>
            <a:spLocks noGrp="1" noRot="1" noChangeAspect="1"/>
          </p:cNvSpPr>
          <p:nvPr>
            <p:ph type="sldImg" idx="2"/>
          </p:nvPr>
        </p:nvSpPr>
        <p:spPr>
          <a:xfrm>
            <a:off x="1195388" y="701675"/>
            <a:ext cx="4686300" cy="3514725"/>
          </a:xfrm>
          <a:prstGeom prst="rect">
            <a:avLst/>
          </a:prstGeom>
          <a:noFill/>
          <a:ln w="12700">
            <a:solidFill>
              <a:prstClr val="black"/>
            </a:solidFill>
          </a:ln>
        </p:spPr>
        <p:txBody>
          <a:bodyPr vert="horz" lIns="93969" tIns="46985" rIns="93969" bIns="46985" rtlCol="0" anchor="ctr"/>
          <a:lstStyle/>
          <a:p>
            <a:endParaRPr lang="en-US"/>
          </a:p>
        </p:txBody>
      </p:sp>
      <p:sp>
        <p:nvSpPr>
          <p:cNvPr id="5" name="Notes Placeholder 4"/>
          <p:cNvSpPr>
            <a:spLocks noGrp="1"/>
          </p:cNvSpPr>
          <p:nvPr>
            <p:ph type="body" sz="quarter" idx="3"/>
          </p:nvPr>
        </p:nvSpPr>
        <p:spPr>
          <a:xfrm>
            <a:off x="707708" y="4450477"/>
            <a:ext cx="5661660" cy="4216241"/>
          </a:xfrm>
          <a:prstGeom prst="rect">
            <a:avLst/>
          </a:prstGeom>
        </p:spPr>
        <p:txBody>
          <a:bodyPr vert="horz" lIns="93969" tIns="46985" rIns="93969" bIns="469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328"/>
            <a:ext cx="3066733" cy="468471"/>
          </a:xfrm>
          <a:prstGeom prst="rect">
            <a:avLst/>
          </a:prstGeom>
        </p:spPr>
        <p:txBody>
          <a:bodyPr vert="horz" lIns="93969" tIns="46985" rIns="93969" bIns="46985"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9328"/>
            <a:ext cx="3066733" cy="468471"/>
          </a:xfrm>
          <a:prstGeom prst="rect">
            <a:avLst/>
          </a:prstGeom>
        </p:spPr>
        <p:txBody>
          <a:bodyPr vert="horz" lIns="93969" tIns="46985" rIns="93969" bIns="46985" rtlCol="0" anchor="b"/>
          <a:lstStyle>
            <a:lvl1pPr algn="r">
              <a:defRPr sz="1200"/>
            </a:lvl1pPr>
          </a:lstStyle>
          <a:p>
            <a:fld id="{F047C44A-C012-47DA-9B9E-0DBBBB7EC558}" type="slidenum">
              <a:rPr lang="en-US" smtClean="0"/>
              <a:t>‹#›</a:t>
            </a:fld>
            <a:endParaRPr lang="en-US"/>
          </a:p>
        </p:txBody>
      </p:sp>
    </p:spTree>
    <p:extLst>
      <p:ext uri="{BB962C8B-B14F-4D97-AF65-F5344CB8AC3E}">
        <p14:creationId xmlns:p14="http://schemas.microsoft.com/office/powerpoint/2010/main" val="55059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3838" y="341313"/>
            <a:ext cx="3860800" cy="2895600"/>
          </a:xfrm>
        </p:spPr>
      </p:sp>
      <p:sp>
        <p:nvSpPr>
          <p:cNvPr id="3" name="Notes Placeholder 2"/>
          <p:cNvSpPr>
            <a:spLocks noGrp="1"/>
          </p:cNvSpPr>
          <p:nvPr>
            <p:ph type="body" idx="1"/>
          </p:nvPr>
        </p:nvSpPr>
        <p:spPr>
          <a:xfrm>
            <a:off x="490537" y="3465512"/>
            <a:ext cx="6095999" cy="5410200"/>
          </a:xfrm>
        </p:spPr>
        <p:txBody>
          <a:bodyPr/>
          <a:lstStyle/>
          <a:p>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2</a:t>
            </a:fld>
            <a:endParaRPr lang="en-US"/>
          </a:p>
        </p:txBody>
      </p:sp>
    </p:spTree>
    <p:extLst>
      <p:ext uri="{BB962C8B-B14F-4D97-AF65-F5344CB8AC3E}">
        <p14:creationId xmlns:p14="http://schemas.microsoft.com/office/powerpoint/2010/main" val="1207065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52588" y="230188"/>
            <a:ext cx="3465512" cy="2600325"/>
          </a:xfrm>
        </p:spPr>
      </p:sp>
      <p:sp>
        <p:nvSpPr>
          <p:cNvPr id="3" name="Notes Placeholder 2"/>
          <p:cNvSpPr>
            <a:spLocks noGrp="1"/>
          </p:cNvSpPr>
          <p:nvPr>
            <p:ph type="body" idx="1"/>
          </p:nvPr>
        </p:nvSpPr>
        <p:spPr>
          <a:xfrm>
            <a:off x="707708" y="2918345"/>
            <a:ext cx="5661660" cy="6067087"/>
          </a:xfrm>
        </p:spPr>
        <p:txBody>
          <a:bodyPr/>
          <a:lstStyle/>
          <a:p>
            <a:pPr defTabSz="922172">
              <a:defRPr/>
            </a:pPr>
            <a:r>
              <a:rPr lang="en-US" sz="1600" dirty="0"/>
              <a:t>To qualify, borrowers must demonstrate </a:t>
            </a:r>
            <a:r>
              <a:rPr lang="en-US" sz="1600" dirty="0" smtClean="0"/>
              <a:t>a </a:t>
            </a:r>
            <a:r>
              <a:rPr lang="en-US" sz="1600" dirty="0"/>
              <a:t>partial financial hardship or PFH, which is the same as with IBR. PFH exists when the annual amount on the borrower’s eligible loans exceed 10% of the difference between the borrower’s AGI (or adjusted gross income) and 150% of the poverty guidelines based on borrower’s family size and their state of residence. </a:t>
            </a:r>
            <a:r>
              <a:rPr lang="en-US" sz="1600" dirty="0" smtClean="0"/>
              <a:t>Eligible </a:t>
            </a:r>
            <a:r>
              <a:rPr lang="en-US" sz="1600" dirty="0"/>
              <a:t>loans includes Direct and </a:t>
            </a:r>
            <a:r>
              <a:rPr lang="en-US" sz="1600" dirty="0" smtClean="0"/>
              <a:t>FFELP </a:t>
            </a:r>
            <a:r>
              <a:rPr lang="en-US" sz="1600" dirty="0"/>
              <a:t>loans but does not include Parent PLUS or private </a:t>
            </a:r>
            <a:r>
              <a:rPr lang="en-US" sz="1600" dirty="0" smtClean="0"/>
              <a:t> loans.</a:t>
            </a:r>
          </a:p>
          <a:p>
            <a:pPr defTabSz="922172">
              <a:defRPr/>
            </a:pPr>
            <a:endParaRPr lang="en-US" sz="1600" dirty="0"/>
          </a:p>
          <a:p>
            <a:pPr eaLnBrk="1" hangingPunct="1"/>
            <a:r>
              <a:rPr lang="en-US" sz="1600" dirty="0"/>
              <a:t>The factors that are used to determine whether a borrower has a partial financial hardship are:</a:t>
            </a:r>
          </a:p>
          <a:p>
            <a:pPr marL="172907" indent="-172907">
              <a:buFont typeface="Arial" pitchFamily="34" charset="0"/>
              <a:buChar char="•"/>
            </a:pPr>
            <a:r>
              <a:rPr lang="en-US" sz="1600" dirty="0"/>
              <a:t>Adjusted Gross Income – of the borrower and possibly their spouse, depending if they file joint or separate</a:t>
            </a:r>
          </a:p>
          <a:p>
            <a:pPr marL="172907" indent="-172907" defTabSz="922172">
              <a:buFont typeface="Arial" pitchFamily="34" charset="0"/>
              <a:buChar char="•"/>
              <a:defRPr/>
            </a:pPr>
            <a:r>
              <a:rPr lang="en-US" sz="1600" dirty="0"/>
              <a:t>Poverty Guidelines – as determined by Department of Health and Human Services. The 2013 Poverty Guidelines were announced in the Jan. 24, 2013 Federal </a:t>
            </a:r>
            <a:r>
              <a:rPr lang="en-US" sz="1600" dirty="0" smtClean="0"/>
              <a:t>Register.</a:t>
            </a:r>
            <a:endParaRPr lang="en-US" sz="1600" dirty="0"/>
          </a:p>
          <a:p>
            <a:pPr marL="172907" indent="-172907">
              <a:buFont typeface="Arial" pitchFamily="34" charset="0"/>
              <a:buChar char="•"/>
            </a:pPr>
            <a:r>
              <a:rPr lang="en-US" sz="1600" dirty="0"/>
              <a:t>Family size of the borrower</a:t>
            </a:r>
          </a:p>
          <a:p>
            <a:pPr marL="172907" indent="-172907">
              <a:buFont typeface="Arial" pitchFamily="34" charset="0"/>
              <a:buChar char="•"/>
            </a:pPr>
            <a:r>
              <a:rPr lang="en-US" sz="1600" dirty="0"/>
              <a:t>And their 10-year standard loan payment - Either the balance when the loan first entered repayment </a:t>
            </a:r>
            <a:r>
              <a:rPr lang="en-US" sz="1600" i="1" dirty="0"/>
              <a:t>or</a:t>
            </a:r>
            <a:r>
              <a:rPr lang="en-US" sz="1600" dirty="0"/>
              <a:t> on the current loan amount, whichever is greater.  If the Pay As You Earn payment is lower than the Standard payment they have demonstrated a partial financial hardship.</a:t>
            </a:r>
          </a:p>
          <a:p>
            <a:pPr defTabSz="922172">
              <a:defRPr/>
            </a:pPr>
            <a:endParaRPr lang="en-US" sz="1400" dirty="0"/>
          </a:p>
          <a:p>
            <a:endParaRPr lang="en-US"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11</a:t>
            </a:fld>
            <a:endParaRPr lang="en-US"/>
          </a:p>
        </p:txBody>
      </p:sp>
    </p:spTree>
    <p:extLst>
      <p:ext uri="{BB962C8B-B14F-4D97-AF65-F5344CB8AC3E}">
        <p14:creationId xmlns:p14="http://schemas.microsoft.com/office/powerpoint/2010/main" val="485074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If a borrower is married and filing separately—only the borrower’s income &amp; loan debt are considered. </a:t>
            </a:r>
          </a:p>
          <a:p>
            <a:endParaRPr lang="en-US" sz="1600" dirty="0"/>
          </a:p>
          <a:p>
            <a:r>
              <a:rPr lang="en-US" sz="1600" dirty="0"/>
              <a:t>If </a:t>
            </a:r>
            <a:r>
              <a:rPr lang="en-US" sz="1600" dirty="0" smtClean="0"/>
              <a:t>they’re married </a:t>
            </a:r>
            <a:r>
              <a:rPr lang="en-US" sz="1600" dirty="0"/>
              <a:t>filing jointly, then BOTH the borrower &amp; </a:t>
            </a:r>
            <a:r>
              <a:rPr lang="en-US" sz="1600" dirty="0" smtClean="0"/>
              <a:t>their spouse’s incomes are </a:t>
            </a:r>
            <a:r>
              <a:rPr lang="en-US" sz="1600" dirty="0"/>
              <a:t>considered…and if BOTH have qualifying loan debt, then both of their debt </a:t>
            </a:r>
            <a:r>
              <a:rPr lang="en-US" sz="1600" dirty="0" smtClean="0"/>
              <a:t>amounts </a:t>
            </a:r>
            <a:r>
              <a:rPr lang="en-US" sz="1600" dirty="0"/>
              <a:t>are also considered.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12</a:t>
            </a:fld>
            <a:endParaRPr lang="en-US"/>
          </a:p>
        </p:txBody>
      </p:sp>
    </p:spTree>
    <p:extLst>
      <p:ext uri="{BB962C8B-B14F-4D97-AF65-F5344CB8AC3E}">
        <p14:creationId xmlns:p14="http://schemas.microsoft.com/office/powerpoint/2010/main" val="592345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miter lim="800000"/>
            <a:headEnd/>
            <a:tailEnd/>
          </a:ln>
        </p:spPr>
        <p:txBody>
          <a:bodyPr/>
          <a:lstStyle/>
          <a:p>
            <a:fld id="{B79C0054-8FA6-43E6-B5B0-2C0CE878B749}" type="slidenum">
              <a:rPr lang="en-US" smtClean="0"/>
              <a:pPr/>
              <a:t>13</a:t>
            </a:fld>
            <a:endParaRPr lang="en-US" smtClean="0"/>
          </a:p>
        </p:txBody>
      </p:sp>
      <p:sp>
        <p:nvSpPr>
          <p:cNvPr id="165890" name="Rectangle 2"/>
          <p:cNvSpPr>
            <a:spLocks noGrp="1" noRot="1" noChangeAspect="1" noChangeArrowheads="1" noTextEdit="1"/>
          </p:cNvSpPr>
          <p:nvPr>
            <p:ph type="sldImg"/>
          </p:nvPr>
        </p:nvSpPr>
        <p:spPr>
          <a:xfrm>
            <a:off x="1379538" y="417513"/>
            <a:ext cx="4165600" cy="3124200"/>
          </a:xfrm>
          <a:ln/>
        </p:spPr>
      </p:sp>
      <p:sp>
        <p:nvSpPr>
          <p:cNvPr id="165891" name="Rectangle 3"/>
          <p:cNvSpPr>
            <a:spLocks noGrp="1" noChangeArrowheads="1"/>
          </p:cNvSpPr>
          <p:nvPr>
            <p:ph type="body" idx="1"/>
          </p:nvPr>
        </p:nvSpPr>
        <p:spPr>
          <a:xfrm>
            <a:off x="707708" y="3770313"/>
            <a:ext cx="5661660" cy="4896406"/>
          </a:xfrm>
          <a:noFill/>
        </p:spPr>
        <p:txBody>
          <a:bodyPr/>
          <a:lstStyle/>
          <a:p>
            <a:pPr eaLnBrk="1" hangingPunct="1"/>
            <a:r>
              <a:rPr lang="en-US" sz="1600" dirty="0"/>
              <a:t>So this is how it works:</a:t>
            </a:r>
          </a:p>
          <a:p>
            <a:pPr eaLnBrk="1" hangingPunct="1"/>
            <a:endParaRPr lang="en-US" sz="1600" dirty="0"/>
          </a:p>
          <a:p>
            <a:pPr eaLnBrk="1" hangingPunct="1"/>
            <a:r>
              <a:rPr lang="en-US" sz="1600" dirty="0"/>
              <a:t>If a borrower earns $36,000 a year; their monthly AGI would be $3,000.  The annual poverty guideline for a family size of 1 is $11,490.  If you divide that by </a:t>
            </a:r>
            <a:r>
              <a:rPr lang="en-US" sz="1600" dirty="0" smtClean="0"/>
              <a:t>12 for the monthly amount, you </a:t>
            </a:r>
            <a:r>
              <a:rPr lang="en-US" sz="1600" dirty="0"/>
              <a:t>get $958.  150% of that is $</a:t>
            </a:r>
            <a:r>
              <a:rPr lang="en-US" sz="1600" dirty="0" smtClean="0"/>
              <a:t>1,437</a:t>
            </a:r>
            <a:r>
              <a:rPr lang="en-US" sz="1600" dirty="0"/>
              <a:t>.  Then you subtract $1437 from the monthly AGI of $3,000 to get $1563.  The Pay As You Earn payment is capped at 10% of that which gives us $156.  </a:t>
            </a:r>
          </a:p>
          <a:p>
            <a:pPr eaLnBrk="1" hangingPunct="1"/>
            <a:endParaRPr lang="en-US" sz="1600" dirty="0"/>
          </a:p>
          <a:p>
            <a:pPr eaLnBrk="1" hangingPunct="1"/>
            <a:r>
              <a:rPr lang="en-US" sz="1600" dirty="0"/>
              <a:t>Let’s say the borrower owe $25,000 in federal loan debt (which is the average loan debt for a four-year degree), their standard monthly payment would be $288. </a:t>
            </a:r>
          </a:p>
          <a:p>
            <a:pPr eaLnBrk="1" hangingPunct="1"/>
            <a:endParaRPr lang="en-US" sz="1600" dirty="0"/>
          </a:p>
          <a:p>
            <a:pPr eaLnBrk="1" hangingPunct="1"/>
            <a:r>
              <a:rPr lang="en-US" sz="1600" dirty="0"/>
              <a:t>If the amount calculated under Pay As You Earn is less than the standard payment amount, then the borrower has demonstrated a partial financial hardship and qualifies for the lower Pay As You Earn payment.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51000" y="230188"/>
            <a:ext cx="3467100" cy="2600325"/>
          </a:xfrm>
        </p:spPr>
      </p:sp>
      <p:sp>
        <p:nvSpPr>
          <p:cNvPr id="3" name="Notes Placeholder 2"/>
          <p:cNvSpPr>
            <a:spLocks noGrp="1"/>
          </p:cNvSpPr>
          <p:nvPr>
            <p:ph type="body" idx="1"/>
          </p:nvPr>
        </p:nvSpPr>
        <p:spPr>
          <a:xfrm>
            <a:off x="707708" y="3071942"/>
            <a:ext cx="5661660" cy="5594776"/>
          </a:xfrm>
        </p:spPr>
        <p:txBody>
          <a:bodyPr/>
          <a:lstStyle/>
          <a:p>
            <a:r>
              <a:rPr lang="en-US" sz="1600" dirty="0"/>
              <a:t>If the borrower has subsidized Stafford loans and their monthly payment does not cover the accrued interest, the Department of Education will not charge the remaining interest for three consecutive years.  If the borrower has unsubsidized Stafford loans, then they are responsible for that interest.  The interest will accrue, even if their payment is so low that is doesn’t cover it.  </a:t>
            </a:r>
          </a:p>
          <a:p>
            <a:endParaRPr lang="en-US" sz="1600" dirty="0"/>
          </a:p>
          <a:p>
            <a:r>
              <a:rPr lang="en-US" sz="1600" dirty="0"/>
              <a:t>The 3-year interest subsidy “clock” per-se CONTINUES to tick away…even during deferment/forbearance. So let’s say the borrower receives the interest subsidy because their payment is so low that it doesn’t cover the interest.  After one year, they go back to school and receive an in-school deferment and then resume repayment on their loan after one year.  They will now only have one year of the interest subsidy remaining because the clocked continue ticking even while they were in an in-school deferment.  The only exception is when a borrower qualifies and receives an economic hardship deferment.  The clock also continues to elapse during periods when they don’t qualify for subsidy and/or if they switch from Pay As You Earn to IBR or vice versa.</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14</a:t>
            </a:fld>
            <a:endParaRPr lang="en-US"/>
          </a:p>
        </p:txBody>
      </p:sp>
    </p:spTree>
    <p:extLst>
      <p:ext uri="{BB962C8B-B14F-4D97-AF65-F5344CB8AC3E}">
        <p14:creationId xmlns:p14="http://schemas.microsoft.com/office/powerpoint/2010/main" val="1765315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Interest accrues on a </a:t>
            </a:r>
            <a:r>
              <a:rPr lang="en-US" sz="1600" dirty="0" smtClean="0"/>
              <a:t>borrower’s </a:t>
            </a:r>
            <a:r>
              <a:rPr lang="en-US" sz="1600" dirty="0"/>
              <a:t>loans when they no longer have a partial financial hardship, however it is limited to 10% of the original amount at the time the borrower enters Pay As You Earn.  After the 10% cap is reached, the interest continues to accrues but </a:t>
            </a:r>
            <a:r>
              <a:rPr lang="en-US" sz="1600" dirty="0" smtClean="0"/>
              <a:t>it’s </a:t>
            </a:r>
            <a:r>
              <a:rPr lang="en-US" sz="1600" dirty="0"/>
              <a:t>not capitalized as long as they remain on Pay As You Earn.</a:t>
            </a:r>
          </a:p>
          <a:p>
            <a:endParaRPr lang="en-US" sz="1600" dirty="0"/>
          </a:p>
          <a:p>
            <a:r>
              <a:rPr lang="en-US" sz="1600" dirty="0"/>
              <a:t>However, if they voluntarily leave </a:t>
            </a:r>
            <a:r>
              <a:rPr lang="en-US" sz="1600" dirty="0" smtClean="0"/>
              <a:t>Pay As You Earn </a:t>
            </a:r>
            <a:r>
              <a:rPr lang="en-US" sz="1600" dirty="0"/>
              <a:t>or do not submit income documentation, which we’ll discuss momentarily during the application process, interest capitalizes at that time.  </a:t>
            </a:r>
          </a:p>
          <a:p>
            <a:endParaRPr lang="en-US"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15</a:t>
            </a:fld>
            <a:endParaRPr lang="en-US"/>
          </a:p>
        </p:txBody>
      </p:sp>
    </p:spTree>
    <p:extLst>
      <p:ext uri="{BB962C8B-B14F-4D97-AF65-F5344CB8AC3E}">
        <p14:creationId xmlns:p14="http://schemas.microsoft.com/office/powerpoint/2010/main" val="207020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Similar to IBR, once the borrower qualifies for Pay As You Earn, they can remain in Pay As You Earn even if they no longer have a partial financial hardship.  </a:t>
            </a:r>
          </a:p>
          <a:p>
            <a:endParaRPr lang="en-US" sz="1600" dirty="0"/>
          </a:p>
          <a:p>
            <a:r>
              <a:rPr lang="en-US" sz="1600" dirty="0"/>
              <a:t>They can also remain in Pay As You Earn, even if they fail to submit income documentation.</a:t>
            </a:r>
          </a:p>
          <a:p>
            <a:endParaRPr lang="en-US" sz="1600" dirty="0"/>
          </a:p>
          <a:p>
            <a:r>
              <a:rPr lang="en-US" sz="1600" dirty="0"/>
              <a:t>They will no longer have a payment based on income but one that reverts to the permanent-standard amount.  That is the Standard payment amount that was calculated </a:t>
            </a:r>
            <a:r>
              <a:rPr lang="en-US" sz="1600" dirty="0" smtClean="0"/>
              <a:t>at </a:t>
            </a:r>
            <a:r>
              <a:rPr lang="en-US" sz="1600" dirty="0"/>
              <a:t>the time the borrower first entered Pay As You Earn and the maximum amount they will ever be required to pay.  </a:t>
            </a:r>
          </a:p>
        </p:txBody>
      </p:sp>
      <p:sp>
        <p:nvSpPr>
          <p:cNvPr id="4" name="Slide Number Placeholder 3"/>
          <p:cNvSpPr>
            <a:spLocks noGrp="1"/>
          </p:cNvSpPr>
          <p:nvPr>
            <p:ph type="sldNum" sz="quarter" idx="10"/>
          </p:nvPr>
        </p:nvSpPr>
        <p:spPr/>
        <p:txBody>
          <a:bodyPr/>
          <a:lstStyle/>
          <a:p>
            <a:fld id="{F047C44A-C012-47DA-9B9E-0DBBBB7EC558}" type="slidenum">
              <a:rPr lang="en-US" smtClean="0"/>
              <a:t>16</a:t>
            </a:fld>
            <a:endParaRPr lang="en-US"/>
          </a:p>
        </p:txBody>
      </p:sp>
    </p:spTree>
    <p:extLst>
      <p:ext uri="{BB962C8B-B14F-4D97-AF65-F5344CB8AC3E}">
        <p14:creationId xmlns:p14="http://schemas.microsoft.com/office/powerpoint/2010/main" val="2391663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With Pay As You Earn, the remaining balance </a:t>
            </a:r>
            <a:r>
              <a:rPr lang="en-US" sz="1600" dirty="0" smtClean="0"/>
              <a:t>is forgiven after </a:t>
            </a:r>
            <a:r>
              <a:rPr lang="en-US" sz="1600" dirty="0"/>
              <a:t>20 years of qualifying </a:t>
            </a:r>
            <a:r>
              <a:rPr lang="en-US" sz="1600" dirty="0" smtClean="0"/>
              <a:t>repayment</a:t>
            </a:r>
            <a:r>
              <a:rPr lang="en-US" sz="1600" dirty="0"/>
              <a:t>.</a:t>
            </a:r>
          </a:p>
          <a:p>
            <a:endParaRPr lang="en-US" sz="1600" dirty="0"/>
          </a:p>
          <a:p>
            <a:r>
              <a:rPr lang="en-US" sz="1600" dirty="0"/>
              <a:t>The 20 years includes time while the borrower was under Pay As You Earn, IBR or ICR and payments made under the </a:t>
            </a:r>
            <a:r>
              <a:rPr lang="en-US" sz="1600" dirty="0" smtClean="0"/>
              <a:t>Standard </a:t>
            </a:r>
            <a:r>
              <a:rPr lang="en-US" sz="1600" dirty="0"/>
              <a:t>repayment that was not less than the standard payment amount.  For example, if the borrower no longer has a partial financial hardship and is paying the permanent-standard </a:t>
            </a:r>
            <a:r>
              <a:rPr lang="en-US" sz="1600" dirty="0" smtClean="0"/>
              <a:t>amount, as </a:t>
            </a:r>
            <a:r>
              <a:rPr lang="en-US" sz="1600" dirty="0"/>
              <a:t>long as they remain in Pay As You Earn (meaning they don’t voluntarily request to leave), after 20 years, any amount they owe, would be forgiven.</a:t>
            </a:r>
          </a:p>
          <a:p>
            <a:endParaRPr lang="en-US" sz="1600" dirty="0"/>
          </a:p>
          <a:p>
            <a:r>
              <a:rPr lang="en-US" sz="1600" dirty="0"/>
              <a:t>The caveat though is loan amounts forgiven under each of the income-driven repayment plans is considered taxable income by the IRS so the borrowers will have to pay taxes on it.  </a:t>
            </a:r>
          </a:p>
        </p:txBody>
      </p:sp>
      <p:sp>
        <p:nvSpPr>
          <p:cNvPr id="4" name="Slide Number Placeholder 3"/>
          <p:cNvSpPr>
            <a:spLocks noGrp="1"/>
          </p:cNvSpPr>
          <p:nvPr>
            <p:ph type="sldNum" sz="quarter" idx="10"/>
          </p:nvPr>
        </p:nvSpPr>
        <p:spPr/>
        <p:txBody>
          <a:bodyPr/>
          <a:lstStyle/>
          <a:p>
            <a:fld id="{F047C44A-C012-47DA-9B9E-0DBBBB7EC558}" type="slidenum">
              <a:rPr lang="en-US" smtClean="0"/>
              <a:t>17</a:t>
            </a:fld>
            <a:endParaRPr lang="en-US"/>
          </a:p>
        </p:txBody>
      </p:sp>
    </p:spTree>
    <p:extLst>
      <p:ext uri="{BB962C8B-B14F-4D97-AF65-F5344CB8AC3E}">
        <p14:creationId xmlns:p14="http://schemas.microsoft.com/office/powerpoint/2010/main" val="1424744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1913" y="230188"/>
            <a:ext cx="3875087" cy="2906712"/>
          </a:xfrm>
        </p:spPr>
      </p:sp>
      <p:sp>
        <p:nvSpPr>
          <p:cNvPr id="3" name="Notes Placeholder 2"/>
          <p:cNvSpPr>
            <a:spLocks noGrp="1"/>
          </p:cNvSpPr>
          <p:nvPr>
            <p:ph type="body" idx="1"/>
          </p:nvPr>
        </p:nvSpPr>
        <p:spPr>
          <a:xfrm>
            <a:off x="538473" y="3225540"/>
            <a:ext cx="6230903" cy="5990288"/>
          </a:xfrm>
        </p:spPr>
        <p:txBody>
          <a:bodyPr/>
          <a:lstStyle/>
          <a:p>
            <a:pPr defTabSz="922172">
              <a:defRPr/>
            </a:pPr>
            <a:r>
              <a:rPr lang="en-US" sz="1400" dirty="0"/>
              <a:t>The type of student who would benefit most from Pay As You Earn are direct loan borrowers who:</a:t>
            </a:r>
          </a:p>
          <a:p>
            <a:pPr marL="172907" indent="-172907">
              <a:buFont typeface="Arial" pitchFamily="34" charset="0"/>
              <a:buChar char="•"/>
            </a:pPr>
            <a:r>
              <a:rPr lang="en-US" sz="1400" dirty="0"/>
              <a:t>Recently graduated or will soon.  Again this plan was created to help recent graduates and others in the workforce who are or will be struggling to pay off their student </a:t>
            </a:r>
            <a:r>
              <a:rPr lang="en-US" sz="1400" dirty="0" smtClean="0"/>
              <a:t>loan debt. </a:t>
            </a:r>
            <a:endParaRPr lang="en-US" sz="1400" dirty="0"/>
          </a:p>
          <a:p>
            <a:pPr marL="172907" indent="-172907">
              <a:buFont typeface="Arial" pitchFamily="34" charset="0"/>
              <a:buChar char="•"/>
            </a:pPr>
            <a:r>
              <a:rPr lang="en-US" sz="1400" dirty="0"/>
              <a:t>Those who owe more than they earn annually </a:t>
            </a:r>
          </a:p>
          <a:p>
            <a:pPr marL="172907" indent="-172907">
              <a:buFont typeface="Arial" pitchFamily="34" charset="0"/>
              <a:buChar char="•"/>
            </a:pPr>
            <a:r>
              <a:rPr lang="en-US" sz="1400" dirty="0"/>
              <a:t>Borrowers who are pursing careers in the public sector because Pay As You Earn is one of the qualifying repayment plans for Public Service Loan Forgiveness. </a:t>
            </a:r>
          </a:p>
          <a:p>
            <a:pPr marL="172907" indent="-172907">
              <a:buFont typeface="Arial" pitchFamily="34" charset="0"/>
              <a:buChar char="•"/>
            </a:pPr>
            <a:r>
              <a:rPr lang="en-US" sz="1400" dirty="0"/>
              <a:t>Teachers with higher debt levels - they also could qualify for Public Service Loan Forgiveness</a:t>
            </a:r>
          </a:p>
          <a:p>
            <a:pPr marL="172907" indent="-172907">
              <a:buFont typeface="Arial" pitchFamily="34" charset="0"/>
              <a:buChar char="•"/>
            </a:pPr>
            <a:r>
              <a:rPr lang="en-US" sz="1400" dirty="0" smtClean="0"/>
              <a:t>Medical </a:t>
            </a:r>
            <a:r>
              <a:rPr lang="en-US" sz="1400" dirty="0"/>
              <a:t>residents – many borrowers who are completing they residency will most like qualify </a:t>
            </a:r>
            <a:r>
              <a:rPr lang="en-US" sz="1400" dirty="0" smtClean="0"/>
              <a:t>based their </a:t>
            </a:r>
            <a:r>
              <a:rPr lang="en-US" sz="1400" dirty="0"/>
              <a:t>resident income and higher debt levels.  Also, if they work at a public hospital, they could </a:t>
            </a:r>
            <a:r>
              <a:rPr lang="en-US" sz="1400" dirty="0" smtClean="0"/>
              <a:t>remain </a:t>
            </a:r>
            <a:r>
              <a:rPr lang="en-US" sz="1400" dirty="0"/>
              <a:t>on Pay As You Earn, even though their income will increase after their residency and qualify for Public Service Loan Forgiveness after 10 years of qualifying payment</a:t>
            </a:r>
          </a:p>
          <a:p>
            <a:pPr marL="172907" indent="-172907" defTabSz="922172">
              <a:buFont typeface="Arial" pitchFamily="34" charset="0"/>
              <a:buChar char="•"/>
              <a:defRPr/>
            </a:pPr>
            <a:r>
              <a:rPr lang="en-US" sz="1400" dirty="0"/>
              <a:t>And those who are unemployed.  Borrowers who are unemployed will have a $0 payment under Pay As You Earn because if </a:t>
            </a:r>
            <a:r>
              <a:rPr lang="en-US" sz="1400" dirty="0" smtClean="0"/>
              <a:t>they earn </a:t>
            </a:r>
            <a:r>
              <a:rPr lang="en-US" sz="1400" dirty="0"/>
              <a:t>below 150% of the poverty level for their family size their monthly payment will be $0.  Pay As You Earn could be a better option as oppose to an unemployment deferment because a $0 payment counts as a payment and they would start the clock for the forgiveness </a:t>
            </a:r>
            <a:r>
              <a:rPr lang="en-US" sz="1400" dirty="0" smtClean="0"/>
              <a:t>benefit.  </a:t>
            </a:r>
            <a:endParaRPr lang="en-US" sz="1400" dirty="0"/>
          </a:p>
          <a:p>
            <a:pPr marL="172907" indent="-172907">
              <a:buFont typeface="Arial" pitchFamily="34" charset="0"/>
              <a:buChar char="•"/>
            </a:pPr>
            <a:endParaRPr lang="en-US" sz="1400" dirty="0"/>
          </a:p>
          <a:p>
            <a:pPr defTabSz="922172">
              <a:defRPr/>
            </a:pPr>
            <a:r>
              <a:rPr lang="en-US" sz="1400" dirty="0"/>
              <a:t>Before I turn it over to Michiale to discuss Income-Based Repayment, we’ll take a few questions.  </a:t>
            </a:r>
          </a:p>
          <a:p>
            <a:pPr defTabSz="922172">
              <a:defRPr/>
            </a:pPr>
            <a:endParaRPr lang="en-US" dirty="0" smtClean="0"/>
          </a:p>
          <a:p>
            <a:pPr defTabSz="922172">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18</a:t>
            </a:fld>
            <a:endParaRPr lang="en-US"/>
          </a:p>
        </p:txBody>
      </p:sp>
    </p:spTree>
    <p:extLst>
      <p:ext uri="{BB962C8B-B14F-4D97-AF65-F5344CB8AC3E}">
        <p14:creationId xmlns:p14="http://schemas.microsoft.com/office/powerpoint/2010/main" val="1713649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19</a:t>
            </a:fld>
            <a:endParaRPr lang="en-US"/>
          </a:p>
        </p:txBody>
      </p:sp>
    </p:spTree>
    <p:extLst>
      <p:ext uri="{BB962C8B-B14F-4D97-AF65-F5344CB8AC3E}">
        <p14:creationId xmlns:p14="http://schemas.microsoft.com/office/powerpoint/2010/main" val="2835357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IBR was introduced by the College Cost Reduction and Access Act (CCRAA) of 2009 and it can help borrowers keep their loan payments affordable with payment caps based on their income and family size. It became available for borrowers with first disbursement on or after July 1, 2009 and it has some benefits for borrowers who have financial difficulties or have low income and high debt.</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20</a:t>
            </a:fld>
            <a:endParaRPr lang="en-US"/>
          </a:p>
        </p:txBody>
      </p:sp>
    </p:spTree>
    <p:extLst>
      <p:ext uri="{BB962C8B-B14F-4D97-AF65-F5344CB8AC3E}">
        <p14:creationId xmlns:p14="http://schemas.microsoft.com/office/powerpoint/2010/main" val="3364215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day that the newest repayment plan, Pay As You Earn, was made available to borrowers, the U.S. Secretary of Education Arne Duncan released this statement:</a:t>
            </a:r>
          </a:p>
          <a:p>
            <a:endParaRPr lang="en-US" sz="1600" dirty="0"/>
          </a:p>
          <a:p>
            <a:r>
              <a:rPr lang="en-US" sz="1600" dirty="0"/>
              <a:t>“We know many recent graduates are worried about repaying their student loans as our economy continues to recover, and now it’s easier than ever for student borrowers to lower monthly payments and stay on track.”</a:t>
            </a:r>
          </a:p>
        </p:txBody>
      </p:sp>
      <p:sp>
        <p:nvSpPr>
          <p:cNvPr id="4" name="Slide Number Placeholder 3"/>
          <p:cNvSpPr>
            <a:spLocks noGrp="1"/>
          </p:cNvSpPr>
          <p:nvPr>
            <p:ph type="sldNum" sz="quarter" idx="10"/>
          </p:nvPr>
        </p:nvSpPr>
        <p:spPr/>
        <p:txBody>
          <a:bodyPr/>
          <a:lstStyle/>
          <a:p>
            <a:fld id="{F047C44A-C012-47DA-9B9E-0DBBBB7EC558}" type="slidenum">
              <a:rPr lang="en-US" smtClean="0"/>
              <a:t>3</a:t>
            </a:fld>
            <a:endParaRPr lang="en-US"/>
          </a:p>
        </p:txBody>
      </p:sp>
    </p:spTree>
    <p:extLst>
      <p:ext uri="{BB962C8B-B14F-4D97-AF65-F5344CB8AC3E}">
        <p14:creationId xmlns:p14="http://schemas.microsoft.com/office/powerpoint/2010/main" val="339292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So what loan types qualify for IBR? Direct Loan &amp; FFELP</a:t>
            </a:r>
            <a:r>
              <a:rPr lang="en-US" sz="1600" baseline="0" dirty="0" smtClean="0"/>
              <a:t> Stafford, GradPLUS or Federal Consolidation Loans and Perkins Loans if they were included as part of a DL or FFELP consolidation. </a:t>
            </a:r>
          </a:p>
          <a:p>
            <a:endParaRPr lang="en-US" sz="1600" baseline="0" dirty="0" smtClean="0"/>
          </a:p>
          <a:p>
            <a:r>
              <a:rPr lang="en-US" sz="1600" baseline="0" dirty="0" smtClean="0"/>
              <a:t>Parent PLUS loans, DL Consolidation loans that repaid a Parent PLUS loan, loans that are in default &amp; alternative or private loans</a:t>
            </a:r>
            <a:r>
              <a:rPr lang="en-US" sz="1600" dirty="0" smtClean="0"/>
              <a:t> are not eligible for IBR.</a:t>
            </a:r>
            <a:endParaRPr lang="en-US" sz="1600" baseline="0"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21</a:t>
            </a:fld>
            <a:endParaRPr lang="en-US"/>
          </a:p>
        </p:txBody>
      </p:sp>
    </p:spTree>
    <p:extLst>
      <p:ext uri="{BB962C8B-B14F-4D97-AF65-F5344CB8AC3E}">
        <p14:creationId xmlns:p14="http://schemas.microsoft.com/office/powerpoint/2010/main" val="4049795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To qualify, borrowers must demonstrate what is called a partial financial hardship or PFH. Basically, a borrower’s annual student loan payments based on a standard 10-year repayment period must be greater than 15% of the amount by which the borrower’s AGI </a:t>
            </a:r>
            <a:r>
              <a:rPr lang="en-US" sz="1600" u="sng" dirty="0" smtClean="0"/>
              <a:t>exceeds</a:t>
            </a:r>
            <a:r>
              <a:rPr lang="en-US" sz="1600" dirty="0" smtClean="0"/>
              <a:t> 150% of the poverty line for the borrower’s family size in their state of residence.</a:t>
            </a:r>
            <a:r>
              <a:rPr lang="en-US" sz="1600" baseline="0" dirty="0" smtClean="0"/>
              <a:t> Each year, </a:t>
            </a:r>
            <a:r>
              <a:rPr lang="en-US" sz="1600" dirty="0" smtClean="0"/>
              <a:t>Health and Human Services</a:t>
            </a:r>
            <a:r>
              <a:rPr lang="en-US" sz="1600" baseline="0" dirty="0" smtClean="0"/>
              <a:t> provides us with the annual </a:t>
            </a:r>
            <a:r>
              <a:rPr lang="en-US" sz="1600" dirty="0" smtClean="0"/>
              <a:t>Poverty Guidelines –for</a:t>
            </a:r>
            <a:r>
              <a:rPr lang="en-US" sz="1600" baseline="0" dirty="0" smtClean="0"/>
              <a:t> 2013 they were announced in the Jan. 24, 2013 Federal Register</a:t>
            </a:r>
            <a:r>
              <a:rPr lang="en-US" sz="1600" dirty="0" smtClean="0"/>
              <a:t>.</a:t>
            </a:r>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22</a:t>
            </a:fld>
            <a:endParaRPr lang="en-US"/>
          </a:p>
        </p:txBody>
      </p:sp>
    </p:spTree>
    <p:extLst>
      <p:ext uri="{BB962C8B-B14F-4D97-AF65-F5344CB8AC3E}">
        <p14:creationId xmlns:p14="http://schemas.microsoft.com/office/powerpoint/2010/main" val="864421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If a borrower is married and filing separately—only the borrower’s income &amp; loan debt are considered. </a:t>
            </a:r>
          </a:p>
          <a:p>
            <a:r>
              <a:rPr lang="en-US" sz="1600" dirty="0" smtClean="0"/>
              <a:t>If a borrower is married filing jointly, then BOTH the</a:t>
            </a:r>
            <a:r>
              <a:rPr lang="en-US" sz="1600" baseline="0" dirty="0" smtClean="0"/>
              <a:t> borrower &amp; spouse’s income is considered…and if BOTH have qualifying loan debt, then both of their debt levels are also considered. When married borrowers both qualify for IBR, the actual payment amount for each borrower will be prorated based on their individual percentage of their total IBR-eligible loan debt</a:t>
            </a:r>
          </a:p>
          <a:p>
            <a:endParaRPr lang="en-US" sz="1600" baseline="0" dirty="0" smtClean="0"/>
          </a:p>
          <a:p>
            <a:r>
              <a:rPr lang="en-US" sz="1600" baseline="0" dirty="0" smtClean="0"/>
              <a:t>If, however, only the borrower has loan debt…and they are married filing jointly…then only the borrower’s debt is considered since the spouse has none…BUT …BOTH incomes are considered because they filed jointly.  </a:t>
            </a:r>
          </a:p>
          <a:p>
            <a:endParaRPr lang="en-US" baseline="0"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23</a:t>
            </a:fld>
            <a:endParaRPr lang="en-US"/>
          </a:p>
        </p:txBody>
      </p:sp>
    </p:spTree>
    <p:extLst>
      <p:ext uri="{BB962C8B-B14F-4D97-AF65-F5344CB8AC3E}">
        <p14:creationId xmlns:p14="http://schemas.microsoft.com/office/powerpoint/2010/main" val="2330467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7"/>
          <p:cNvSpPr>
            <a:spLocks noGrp="1" noChangeArrowheads="1"/>
          </p:cNvSpPr>
          <p:nvPr>
            <p:ph type="sldNum" sz="quarter" idx="5"/>
          </p:nvPr>
        </p:nvSpPr>
        <p:spPr>
          <a:noFill/>
          <a:ln>
            <a:miter lim="800000"/>
            <a:headEnd/>
            <a:tailEnd/>
          </a:ln>
        </p:spPr>
        <p:txBody>
          <a:bodyPr/>
          <a:lstStyle/>
          <a:p>
            <a:fld id="{B79C0054-8FA6-43E6-B5B0-2C0CE878B749}" type="slidenum">
              <a:rPr lang="en-US" smtClean="0"/>
              <a:pPr/>
              <a:t>24</a:t>
            </a:fld>
            <a:endParaRPr lang="en-US" smtClean="0"/>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p:spPr>
        <p:txBody>
          <a:bodyPr/>
          <a:lstStyle/>
          <a:p>
            <a:pPr eaLnBrk="1" hangingPunct="1"/>
            <a:endParaRPr lang="en-US" sz="1600" dirty="0"/>
          </a:p>
          <a:p>
            <a:pPr eaLnBrk="1" hangingPunct="1"/>
            <a:r>
              <a:rPr lang="en-US" sz="1600" dirty="0"/>
              <a:t>If a borrower earns $36,000 a year; their monthly AGI would be $3,000.  The monthly poverty guideline amount is $958 (annual 2013 = $11,490).  150% of that is $1,437.  Then you subtract $1,437 from $3,000 to get $1,563—which is the borrower’s discretionary income. 15% of that is $235. </a:t>
            </a:r>
          </a:p>
          <a:p>
            <a:pPr eaLnBrk="1" hangingPunct="1"/>
            <a:endParaRPr lang="en-US" sz="1600" dirty="0"/>
          </a:p>
          <a:p>
            <a:pPr eaLnBrk="1" hangingPunct="1"/>
            <a:r>
              <a:rPr lang="en-US" sz="1600" dirty="0"/>
              <a:t>If they owe $25,000 in federal loan debt, their standard monthly payment would be $288.  If the amount calculated under IBR is less than the standard payment amount, then the borrower has demonstrated a partial financial hardship and qualifies for the lower IBR payment.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borrower has subsidized Stafford loans and the monthly payment is so low that it does not cover the accrued interest, ED will not charge the remaining interest for three consecutive years for all of the interest that would otherwise accrue on those loans for up to three years. The borrower is responsible for paying the interest that accrues on the unsubsidized loans during this three-year period, however. </a:t>
            </a:r>
          </a:p>
          <a:p>
            <a:endParaRPr lang="en-US" dirty="0" smtClean="0"/>
          </a:p>
          <a:p>
            <a:r>
              <a:rPr lang="en-US" dirty="0" smtClean="0"/>
              <a:t>The</a:t>
            </a:r>
            <a:r>
              <a:rPr lang="en-US" baseline="0" dirty="0" smtClean="0"/>
              <a:t> 3-year interest subsidy “clock”  CONTINUES to tick away…even during deferment/forbearance, EXCEPT during periods of economic hardship deferment. It also ticks away during periods when borrower doesn’t qualify for subsidy and/or if borrower switches from IBR to Pay As You Earn, or vice versa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25</a:t>
            </a:fld>
            <a:endParaRPr lang="en-US"/>
          </a:p>
        </p:txBody>
      </p:sp>
    </p:spTree>
    <p:extLst>
      <p:ext uri="{BB962C8B-B14F-4D97-AF65-F5344CB8AC3E}">
        <p14:creationId xmlns:p14="http://schemas.microsoft.com/office/powerpoint/2010/main" val="3477015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Interest capitalizes when</a:t>
            </a:r>
            <a:r>
              <a:rPr lang="en-US" baseline="0" dirty="0" smtClean="0"/>
              <a:t> either the b</a:t>
            </a:r>
            <a:r>
              <a:rPr lang="en-US" dirty="0" smtClean="0"/>
              <a:t>orrower no longer demonstrates a PFH or the borrower leaves IBR</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26</a:t>
            </a:fld>
            <a:endParaRPr lang="en-US"/>
          </a:p>
        </p:txBody>
      </p:sp>
    </p:spTree>
    <p:extLst>
      <p:ext uri="{BB962C8B-B14F-4D97-AF65-F5344CB8AC3E}">
        <p14:creationId xmlns:p14="http://schemas.microsoft.com/office/powerpoint/2010/main" val="36318727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Borrowers who request to leave IBR will have an expedited-standard repayment—which means</a:t>
            </a:r>
            <a:r>
              <a:rPr lang="en-US" baseline="0" dirty="0" smtClean="0"/>
              <a:t> that if they have been in repayment for 3 years under the IBR umbrella, they will now have their payments recalculated to pay off the remaining balance with 7 years so they stay within a 10-year repayment window. </a:t>
            </a:r>
          </a:p>
          <a:p>
            <a:endParaRPr lang="en-US" dirty="0" smtClean="0"/>
          </a:p>
          <a:p>
            <a:r>
              <a:rPr lang="en-US" dirty="0" smtClean="0"/>
              <a:t>HOWEVER… they can change to a different repayment plan after one month or they can request a reduced-payment forbearance if the expedited-standard payment is too high for them &amp; they cannot afford it.</a:t>
            </a:r>
          </a:p>
          <a:p>
            <a:endParaRPr lang="en-US" dirty="0" smtClean="0"/>
          </a:p>
          <a:p>
            <a:r>
              <a:rPr lang="en-US" dirty="0" smtClean="0"/>
              <a:t>They can REMAIN in IBR even if they: No longer have a PFH…Do not submit income documentation or …their payment reverts to the permanent-standard amount</a:t>
            </a:r>
          </a:p>
          <a:p>
            <a:endParaRPr lang="en-US"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27</a:t>
            </a:fld>
            <a:endParaRPr lang="en-US"/>
          </a:p>
        </p:txBody>
      </p:sp>
    </p:spTree>
    <p:extLst>
      <p:ext uri="{BB962C8B-B14F-4D97-AF65-F5344CB8AC3E}">
        <p14:creationId xmlns:p14="http://schemas.microsoft.com/office/powerpoint/2010/main" val="814695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a repayment period not to exceed 25 years, and after making no fewer than 300 qualifying payments, any unpaid loan principal and interest can be forgiven. Currently,</a:t>
            </a:r>
            <a:r>
              <a:rPr lang="en-US" baseline="0" dirty="0" smtClean="0"/>
              <a:t> as the law stands, the forgiven amount is considered to be taxable income. </a:t>
            </a:r>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28</a:t>
            </a:fld>
            <a:endParaRPr lang="en-US"/>
          </a:p>
        </p:txBody>
      </p:sp>
    </p:spTree>
    <p:extLst>
      <p:ext uri="{BB962C8B-B14F-4D97-AF65-F5344CB8AC3E}">
        <p14:creationId xmlns:p14="http://schemas.microsoft.com/office/powerpoint/2010/main" val="42064897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type of student who would benefit most from IBR would be FFELP or Direct Loan borrowers who</a:t>
            </a:r>
            <a:r>
              <a:rPr lang="en-US" baseline="0" dirty="0" smtClean="0"/>
              <a:t> perhaps o</a:t>
            </a:r>
            <a:r>
              <a:rPr lang="en-US" dirty="0" smtClean="0"/>
              <a:t>we more than they earn annually,</a:t>
            </a:r>
            <a:r>
              <a:rPr lang="en-US" baseline="0" dirty="0" smtClean="0"/>
              <a:t> maybe they’re </a:t>
            </a:r>
            <a:r>
              <a:rPr lang="en-US" dirty="0" smtClean="0"/>
              <a:t>pursuing careers in the public sector…it could be</a:t>
            </a:r>
            <a:r>
              <a:rPr lang="en-US" baseline="0" dirty="0" smtClean="0"/>
              <a:t> someone who is teaching and has high student loan debt, could be a medical resident or even someone who is unemployed.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29</a:t>
            </a:fld>
            <a:endParaRPr lang="en-US"/>
          </a:p>
        </p:txBody>
      </p:sp>
    </p:spTree>
    <p:extLst>
      <p:ext uri="{BB962C8B-B14F-4D97-AF65-F5344CB8AC3E}">
        <p14:creationId xmlns:p14="http://schemas.microsoft.com/office/powerpoint/2010/main" val="13738500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with most things in the financial aid world, there are changes coming to the IBR program</a:t>
            </a:r>
            <a:r>
              <a:rPr lang="en-US" baseline="0" dirty="0" smtClean="0"/>
              <a:t> in 2014! Those changes include changing the payment cap to </a:t>
            </a:r>
            <a:r>
              <a:rPr lang="en-US" u="sng" baseline="0" dirty="0" smtClean="0"/>
              <a:t>10%</a:t>
            </a:r>
            <a:r>
              <a:rPr lang="en-US" baseline="0" dirty="0" smtClean="0"/>
              <a:t> of discretionary income (as opposed to 15%) &amp; forgiving the remaining debt after </a:t>
            </a:r>
            <a:r>
              <a:rPr lang="en-US" u="sng" baseline="0" dirty="0" smtClean="0"/>
              <a:t>20 years </a:t>
            </a:r>
            <a:r>
              <a:rPr lang="en-US" baseline="0" dirty="0" smtClean="0"/>
              <a:t>of qualifying repayment (as opposed to 25 years). These changes take place for </a:t>
            </a:r>
            <a:r>
              <a:rPr lang="en-US" u="sng" baseline="0" dirty="0" smtClean="0"/>
              <a:t>NEW</a:t>
            </a:r>
            <a:r>
              <a:rPr lang="en-US" baseline="0" dirty="0" smtClean="0"/>
              <a:t> Direct Loan borrowers on or after July 1, 2014</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30</a:t>
            </a:fld>
            <a:endParaRPr lang="en-US"/>
          </a:p>
        </p:txBody>
      </p:sp>
    </p:spTree>
    <p:extLst>
      <p:ext uri="{BB962C8B-B14F-4D97-AF65-F5344CB8AC3E}">
        <p14:creationId xmlns:p14="http://schemas.microsoft.com/office/powerpoint/2010/main" val="2313229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So today</a:t>
            </a:r>
            <a:r>
              <a:rPr lang="en-US" sz="1600" dirty="0"/>
              <a:t>, we’re going to spend time discussing the newest repayment plan, Pay As You Earn.</a:t>
            </a:r>
          </a:p>
          <a:p>
            <a:endParaRPr lang="en-US" sz="1600" dirty="0"/>
          </a:p>
          <a:p>
            <a:r>
              <a:rPr lang="en-US" sz="1600" dirty="0"/>
              <a:t>And then we’re going to discuss the other income-driven repayment options for borrowers, Income-Based and Income-Contingent Repayment and review a comparison of all three.</a:t>
            </a:r>
          </a:p>
          <a:p>
            <a:endParaRPr lang="en-US" sz="1600" dirty="0"/>
          </a:p>
          <a:p>
            <a:r>
              <a:rPr lang="en-US" sz="1600" dirty="0"/>
              <a:t>Then we’re going to take a look a borrower case study.</a:t>
            </a:r>
          </a:p>
          <a:p>
            <a:endParaRPr lang="en-US" sz="1600" dirty="0"/>
          </a:p>
          <a:p>
            <a:r>
              <a:rPr lang="en-US" sz="1600" dirty="0"/>
              <a:t>And we’ll wrap up with ways you help your borrowers develop a repayment </a:t>
            </a:r>
            <a:r>
              <a:rPr lang="en-US" sz="1600" dirty="0" smtClean="0"/>
              <a:t>strategy.</a:t>
            </a:r>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a:t>
            </a:fld>
            <a:endParaRPr lang="en-US"/>
          </a:p>
        </p:txBody>
      </p:sp>
    </p:spTree>
    <p:extLst>
      <p:ext uri="{BB962C8B-B14F-4D97-AF65-F5344CB8AC3E}">
        <p14:creationId xmlns:p14="http://schemas.microsoft.com/office/powerpoint/2010/main" val="1769584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31</a:t>
            </a:fld>
            <a:endParaRPr lang="en-US"/>
          </a:p>
        </p:txBody>
      </p:sp>
    </p:spTree>
    <p:extLst>
      <p:ext uri="{BB962C8B-B14F-4D97-AF65-F5344CB8AC3E}">
        <p14:creationId xmlns:p14="http://schemas.microsoft.com/office/powerpoint/2010/main" val="2741856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ICR</a:t>
            </a:r>
            <a:r>
              <a:rPr lang="en-US" sz="1600" baseline="0" dirty="0" smtClean="0"/>
              <a:t> was c</a:t>
            </a:r>
            <a:r>
              <a:rPr lang="en-US" sz="1600" dirty="0" smtClean="0"/>
              <a:t>reated in 1994</a:t>
            </a:r>
            <a:r>
              <a:rPr lang="en-US" sz="1600" baseline="0" dirty="0" smtClean="0"/>
              <a:t> as a manageable payment option for </a:t>
            </a:r>
            <a:r>
              <a:rPr lang="en-US" sz="1600" dirty="0" smtClean="0"/>
              <a:t>Direct Loan borrowers.</a:t>
            </a:r>
          </a:p>
          <a:p>
            <a:r>
              <a:rPr lang="en-US" sz="1600" dirty="0" smtClean="0"/>
              <a:t>While IBR was created after ICR, they do have similar</a:t>
            </a:r>
            <a:r>
              <a:rPr lang="en-US" sz="1600" baseline="0" dirty="0" smtClean="0"/>
              <a:t> features:</a:t>
            </a:r>
          </a:p>
          <a:p>
            <a:endParaRPr lang="en-US" sz="1600" baseline="0" dirty="0" smtClean="0"/>
          </a:p>
          <a:p>
            <a:pPr marL="172907" indent="-172907">
              <a:buFont typeface="Arial" pitchFamily="34" charset="0"/>
              <a:buChar char="•"/>
            </a:pPr>
            <a:r>
              <a:rPr lang="en-US" sz="1600" dirty="0" smtClean="0"/>
              <a:t>The repayment term is 25 years</a:t>
            </a:r>
          </a:p>
          <a:p>
            <a:pPr marL="172907" indent="-172907">
              <a:buFont typeface="Arial" pitchFamily="34" charset="0"/>
              <a:buChar char="•"/>
            </a:pPr>
            <a:r>
              <a:rPr lang="en-US" sz="1600" dirty="0" smtClean="0"/>
              <a:t>ICR is one of the qualifying repayment plans for Public Service Loan Forgiveness</a:t>
            </a:r>
          </a:p>
          <a:p>
            <a:pPr marL="172907" indent="-172907">
              <a:buFont typeface="Arial" pitchFamily="34" charset="0"/>
              <a:buChar char="•"/>
            </a:pPr>
            <a:r>
              <a:rPr lang="en-US" sz="1600" dirty="0" smtClean="0"/>
              <a:t>And after </a:t>
            </a:r>
            <a:r>
              <a:rPr lang="en-US" sz="1600" baseline="0" dirty="0" smtClean="0"/>
              <a:t>25 years of repayment, the loan balance is forgiven</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32</a:t>
            </a:fld>
            <a:endParaRPr lang="en-US"/>
          </a:p>
        </p:txBody>
      </p:sp>
    </p:spTree>
    <p:extLst>
      <p:ext uri="{BB962C8B-B14F-4D97-AF65-F5344CB8AC3E}">
        <p14:creationId xmlns:p14="http://schemas.microsoft.com/office/powerpoint/2010/main" val="25643223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Stafford</a:t>
            </a:r>
            <a:r>
              <a:rPr lang="en-US" sz="1600" baseline="0" dirty="0" smtClean="0"/>
              <a:t> and Grad PLUS borrowers qualify for ICR and those who have a Direct Consolidation loan that does not include a Parent PLUS loan that was made prior to July 1, 2006,</a:t>
            </a:r>
            <a:r>
              <a:rPr lang="en-US" sz="1600" dirty="0" smtClean="0"/>
              <a:t> also qualify</a:t>
            </a:r>
            <a:r>
              <a:rPr lang="en-US" sz="1600" baseline="0" dirty="0" smtClean="0"/>
              <a:t>.  Perkins loans are eligible if they are included in a Direct Consolidation loan.  </a:t>
            </a:r>
          </a:p>
          <a:p>
            <a:endParaRPr lang="en-US" sz="1600" baseline="0" dirty="0" smtClean="0"/>
          </a:p>
          <a:p>
            <a:r>
              <a:rPr lang="en-US" sz="1600" baseline="0" dirty="0" smtClean="0"/>
              <a:t>Loans that are not eligible for ICR includes Parent PLUS loans unless, the loan was included in the Direct Consolidation after July 1, 2006,</a:t>
            </a:r>
            <a:r>
              <a:rPr lang="en-US" sz="1600" dirty="0" smtClean="0"/>
              <a:t> </a:t>
            </a:r>
            <a:r>
              <a:rPr lang="en-US" sz="1600" baseline="0" dirty="0" smtClean="0"/>
              <a:t>defaulted loans, and private loans.  </a:t>
            </a:r>
            <a:endParaRPr lang="en-US" sz="1600" dirty="0" smtClean="0"/>
          </a:p>
          <a:p>
            <a:endParaRPr lang="en-US"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33</a:t>
            </a:fld>
            <a:endParaRPr lang="en-US"/>
          </a:p>
        </p:txBody>
      </p:sp>
    </p:spTree>
    <p:extLst>
      <p:ext uri="{BB962C8B-B14F-4D97-AF65-F5344CB8AC3E}">
        <p14:creationId xmlns:p14="http://schemas.microsoft.com/office/powerpoint/2010/main" val="30010853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84338" y="341313"/>
            <a:ext cx="3251200" cy="2438400"/>
          </a:xfrm>
        </p:spPr>
      </p:sp>
      <p:sp>
        <p:nvSpPr>
          <p:cNvPr id="3" name="Notes Placeholder 2"/>
          <p:cNvSpPr>
            <a:spLocks noGrp="1"/>
          </p:cNvSpPr>
          <p:nvPr>
            <p:ph type="body" idx="1"/>
          </p:nvPr>
        </p:nvSpPr>
        <p:spPr>
          <a:xfrm>
            <a:off x="490537" y="2932112"/>
            <a:ext cx="6248400" cy="5734607"/>
          </a:xfrm>
        </p:spPr>
        <p:txBody>
          <a:bodyPr/>
          <a:lstStyle/>
          <a:p>
            <a:r>
              <a:rPr lang="en-US" sz="1600" dirty="0"/>
              <a:t>For ICR, borrowers do not need to demonstrate a partial financial hardship for </a:t>
            </a:r>
            <a:r>
              <a:rPr lang="en-US" sz="1600" dirty="0" smtClean="0"/>
              <a:t>eligibility.</a:t>
            </a:r>
            <a:endParaRPr lang="en-US" sz="1600" dirty="0"/>
          </a:p>
          <a:p>
            <a:pPr marL="230543" indent="-230543">
              <a:buFontTx/>
              <a:buChar char="•"/>
            </a:pPr>
            <a:endParaRPr lang="en-US" sz="1600" dirty="0"/>
          </a:p>
          <a:p>
            <a:r>
              <a:rPr lang="en-US" sz="1600" dirty="0"/>
              <a:t>Instead monthly payments are based on borrower’s income, family size and direct loan </a:t>
            </a:r>
            <a:r>
              <a:rPr lang="en-US" sz="1600" dirty="0" smtClean="0"/>
              <a:t>debt. </a:t>
            </a:r>
            <a:endParaRPr lang="en-US" sz="1600" dirty="0"/>
          </a:p>
          <a:p>
            <a:pPr marL="230543" indent="-230543"/>
            <a:endParaRPr lang="en-US" sz="1600" dirty="0"/>
          </a:p>
          <a:p>
            <a:pPr marL="230543" indent="-230543"/>
            <a:r>
              <a:rPr lang="en-US" sz="1600" dirty="0"/>
              <a:t>Monthly payments for ICR are the lesser of:</a:t>
            </a:r>
          </a:p>
          <a:p>
            <a:pPr marL="230543" indent="-230543">
              <a:buFontTx/>
              <a:buChar char="•"/>
            </a:pPr>
            <a:r>
              <a:rPr lang="en-US" sz="1600" dirty="0"/>
              <a:t>The amount they would pay if they repaid their loan in 12 years multiplied by an income percentage factor that varies with their annual income, or </a:t>
            </a:r>
          </a:p>
          <a:p>
            <a:pPr marL="230543" indent="-230543">
              <a:buFontTx/>
              <a:buChar char="•"/>
            </a:pPr>
            <a:r>
              <a:rPr lang="en-US" sz="1600" dirty="0"/>
              <a:t>20 percent of their monthly discretionary income. </a:t>
            </a:r>
            <a:endParaRPr lang="en-US" sz="1600" dirty="0" smtClean="0"/>
          </a:p>
          <a:p>
            <a:pPr marL="230543" indent="-230543">
              <a:buFontTx/>
              <a:buChar char="•"/>
            </a:pPr>
            <a:endParaRPr lang="en-US" sz="1600" dirty="0"/>
          </a:p>
          <a:p>
            <a:r>
              <a:rPr lang="en-US" sz="1600" dirty="0"/>
              <a:t>The ICR </a:t>
            </a:r>
            <a:r>
              <a:rPr lang="en-US" sz="1600" dirty="0" err="1"/>
              <a:t>regs</a:t>
            </a:r>
            <a:r>
              <a:rPr lang="en-US" sz="1600" dirty="0"/>
              <a:t> were changed in the 11/1/12 Final Rule to align with IBR and PAYE in the treatment of married borrowers’ AGI.  Prior to the change, if a borrower was married and wanted to repay under ICR, the income from both spouses was used </a:t>
            </a:r>
            <a:r>
              <a:rPr lang="en-US" sz="1600" b="1" dirty="0"/>
              <a:t>regardless of how the coupled filed their taxes</a:t>
            </a:r>
            <a:r>
              <a:rPr lang="en-US" sz="1600" dirty="0"/>
              <a:t>.  So, if you had a borrower who filed taxes separately from his spouse, the income of the spouse was still used to determine the ICR payment that’s based on income.  </a:t>
            </a:r>
            <a:r>
              <a:rPr lang="en-US" sz="1600" dirty="0" smtClean="0"/>
              <a:t>Now, ICR views </a:t>
            </a:r>
            <a:r>
              <a:rPr lang="en-US" sz="1600" dirty="0"/>
              <a:t>married borrowers’ AGI </a:t>
            </a:r>
            <a:r>
              <a:rPr lang="en-US" sz="1600" dirty="0" smtClean="0"/>
              <a:t>the same as </a:t>
            </a:r>
            <a:r>
              <a:rPr lang="en-US" sz="1600" dirty="0"/>
              <a:t>IBR and </a:t>
            </a:r>
            <a:r>
              <a:rPr lang="en-US" sz="1600" dirty="0" smtClean="0"/>
              <a:t>Pay As You Earn.</a:t>
            </a:r>
            <a:r>
              <a:rPr lang="en-US" sz="1600" dirty="0"/>
              <a:t>  Meaning, if you are married and file taxes separately from your spouse, only your income is used to determine the ICR payment that’s based on income.  And, if you are married and file taxes jointly, both spouses’ incomes are </a:t>
            </a:r>
            <a:r>
              <a:rPr lang="en-US" sz="1600" dirty="0" smtClean="0"/>
              <a:t>used. </a:t>
            </a:r>
            <a:endParaRPr lang="en-US" sz="1600" dirty="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34</a:t>
            </a:fld>
            <a:endParaRPr lang="en-US"/>
          </a:p>
        </p:txBody>
      </p:sp>
    </p:spTree>
    <p:extLst>
      <p:ext uri="{BB962C8B-B14F-4D97-AF65-F5344CB8AC3E}">
        <p14:creationId xmlns:p14="http://schemas.microsoft.com/office/powerpoint/2010/main" val="10599441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172">
              <a:defRPr/>
            </a:pPr>
            <a:r>
              <a:rPr lang="en-US" sz="1600" dirty="0" smtClean="0"/>
              <a:t>If </a:t>
            </a:r>
            <a:r>
              <a:rPr lang="en-US" sz="1600" dirty="0"/>
              <a:t>the borrower’s payments aren’t large enough to cover the interest that has accumulated, the unpaid amount will be capitalized each </a:t>
            </a:r>
            <a:r>
              <a:rPr lang="en-US" sz="1600" dirty="0" smtClean="0"/>
              <a:t>year until the balance is 10% higher than their original loan balance when they entered repayment. Once this happens, interest continues to accrue but it’s not capitalized.</a:t>
            </a:r>
          </a:p>
          <a:p>
            <a:endParaRPr lang="en-US" sz="1600" dirty="0" smtClean="0"/>
          </a:p>
          <a:p>
            <a:r>
              <a:rPr lang="en-US" sz="1600" dirty="0" smtClean="0"/>
              <a:t>Interest also capitalizes at the end of a deferment or forbearance but it does not apply to the 10 percent capitalization rule. </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35</a:t>
            </a:fld>
            <a:endParaRPr lang="en-US"/>
          </a:p>
        </p:txBody>
      </p:sp>
    </p:spTree>
    <p:extLst>
      <p:ext uri="{BB962C8B-B14F-4D97-AF65-F5344CB8AC3E}">
        <p14:creationId xmlns:p14="http://schemas.microsoft.com/office/powerpoint/2010/main" val="2690926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Similar to Pay</a:t>
            </a:r>
            <a:r>
              <a:rPr lang="en-US" sz="1600" baseline="0" dirty="0" smtClean="0"/>
              <a:t> As You Earn and IBR, ICR has a forgiveness provision.  After 25 years of qualifying payment, the remaining balance is forgiven.  </a:t>
            </a:r>
          </a:p>
          <a:p>
            <a:endParaRPr lang="en-US" sz="1600" baseline="0" dirty="0" smtClean="0"/>
          </a:p>
          <a:p>
            <a:r>
              <a:rPr lang="en-US" sz="1600" baseline="0" dirty="0" smtClean="0"/>
              <a:t>The 25 years includes time while the borrower was under Pay As You Earn, IBR and payments made under the standard repayment that was not less than the standard payment amount.  </a:t>
            </a:r>
          </a:p>
          <a:p>
            <a:endParaRPr lang="en-US" sz="1600" baseline="0" dirty="0" smtClean="0"/>
          </a:p>
          <a:p>
            <a:r>
              <a:rPr lang="en-US" sz="1600" baseline="0" dirty="0" smtClean="0"/>
              <a:t>As like the other income-driven plans, loan amounts forgiven is considered taxable income.</a:t>
            </a:r>
          </a:p>
          <a:p>
            <a:endParaRPr lang="en-US" sz="1600" baseline="0"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36</a:t>
            </a:fld>
            <a:endParaRPr lang="en-US"/>
          </a:p>
        </p:txBody>
      </p:sp>
    </p:spTree>
    <p:extLst>
      <p:ext uri="{BB962C8B-B14F-4D97-AF65-F5344CB8AC3E}">
        <p14:creationId xmlns:p14="http://schemas.microsoft.com/office/powerpoint/2010/main" val="2597376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The type of borrower who would benefit most from ICR are direct loan borrowers who:</a:t>
            </a:r>
          </a:p>
          <a:p>
            <a:endParaRPr lang="en-US" sz="1600" dirty="0"/>
          </a:p>
          <a:p>
            <a:pPr marL="171450" indent="-171450">
              <a:buFont typeface="Arial" pitchFamily="34" charset="0"/>
              <a:buChar char="•"/>
            </a:pPr>
            <a:r>
              <a:rPr lang="en-US" sz="1600" dirty="0" smtClean="0"/>
              <a:t>Need a lower payment but may not be eligible for Pay As You Earn or IBR because they do not have a partial financial hardship.</a:t>
            </a:r>
          </a:p>
          <a:p>
            <a:pPr marL="171450" indent="-171450">
              <a:buFont typeface="Arial" pitchFamily="34" charset="0"/>
              <a:buChar char="•"/>
            </a:pPr>
            <a:r>
              <a:rPr lang="en-US" sz="1600" dirty="0" smtClean="0"/>
              <a:t>Those who are pursing careers in the public sector because ICR is one of the qualifying repayment plans for Public Service Loan Forgiveness.</a:t>
            </a:r>
          </a:p>
          <a:p>
            <a:pPr marL="171450" indent="-171450">
              <a:buFont typeface="Arial" pitchFamily="34" charset="0"/>
              <a:buChar char="•"/>
            </a:pPr>
            <a:r>
              <a:rPr lang="en-US" sz="1600" dirty="0" smtClean="0"/>
              <a:t>And those who are unemployed.</a:t>
            </a:r>
          </a:p>
          <a:p>
            <a:endParaRPr lang="en-US" sz="1600" dirty="0"/>
          </a:p>
          <a:p>
            <a:endParaRPr lang="en-US" sz="1600"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37</a:t>
            </a:fld>
            <a:endParaRPr lang="en-US"/>
          </a:p>
        </p:txBody>
      </p:sp>
    </p:spTree>
    <p:extLst>
      <p:ext uri="{BB962C8B-B14F-4D97-AF65-F5344CB8AC3E}">
        <p14:creationId xmlns:p14="http://schemas.microsoft.com/office/powerpoint/2010/main" val="14550148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38</a:t>
            </a:fld>
            <a:endParaRPr lang="en-US"/>
          </a:p>
        </p:txBody>
      </p:sp>
    </p:spTree>
    <p:extLst>
      <p:ext uri="{BB962C8B-B14F-4D97-AF65-F5344CB8AC3E}">
        <p14:creationId xmlns:p14="http://schemas.microsoft.com/office/powerpoint/2010/main" val="15666482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electronic application means that it’s available 24/7 for borrowers—and it can be used for the initial application or even for their renewal. It also utilizes the IRS DRT to collect the required tax information from the most recently completed two tax years. Using the DRT reduces errors, makes completing the application easier &amp; speeds up the overall process. Borrowers can apply either at studentloans.gov, mygreatlakes.org or other FEDERAL servicers’ websites.</a:t>
            </a:r>
          </a:p>
          <a:p>
            <a:endParaRPr lang="en-US" dirty="0" smtClean="0"/>
          </a:p>
          <a:p>
            <a:r>
              <a:rPr lang="en-US" dirty="0" smtClean="0"/>
              <a:t>Once the application is completed, it’s transmitted to the federal</a:t>
            </a:r>
            <a:r>
              <a:rPr lang="en-US" baseline="0" dirty="0" smtClean="0"/>
              <a:t> </a:t>
            </a:r>
            <a:r>
              <a:rPr lang="en-US" dirty="0" smtClean="0"/>
              <a:t>loan servicer</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39</a:t>
            </a:fld>
            <a:endParaRPr lang="en-US"/>
          </a:p>
        </p:txBody>
      </p:sp>
    </p:spTree>
    <p:extLst>
      <p:ext uri="{BB962C8B-B14F-4D97-AF65-F5344CB8AC3E}">
        <p14:creationId xmlns:p14="http://schemas.microsoft.com/office/powerpoint/2010/main" val="29432818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the borrower sees when they begin the application process. Notice they</a:t>
            </a:r>
            <a:r>
              <a:rPr lang="en-US" baseline="0" dirty="0" smtClean="0"/>
              <a:t> can use this to make an initial application, submit a renewal or even request a recalculation based on a change in their financial circumstances.</a:t>
            </a:r>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40</a:t>
            </a:fld>
            <a:endParaRPr lang="en-US"/>
          </a:p>
        </p:txBody>
      </p:sp>
    </p:spTree>
    <p:extLst>
      <p:ext uri="{BB962C8B-B14F-4D97-AF65-F5344CB8AC3E}">
        <p14:creationId xmlns:p14="http://schemas.microsoft.com/office/powerpoint/2010/main" val="2849117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5</a:t>
            </a:fld>
            <a:endParaRPr lang="en-US"/>
          </a:p>
        </p:txBody>
      </p:sp>
    </p:spTree>
    <p:extLst>
      <p:ext uri="{BB962C8B-B14F-4D97-AF65-F5344CB8AC3E}">
        <p14:creationId xmlns:p14="http://schemas.microsoft.com/office/powerpoint/2010/main" val="5176173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borrower completes the electronic application &amp; uses the DRT, then they do not have to submit additional income documentation (unless they have experienced a change in income – which we will discuss in a bit). If they do it via paper, they will need to submit a paper copy of their 1040, 1040A or 1040EZ—and a signature is not required—or they could submit an IRS Tax Return Transcript.</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41</a:t>
            </a:fld>
            <a:endParaRPr lang="en-US"/>
          </a:p>
        </p:txBody>
      </p:sp>
    </p:spTree>
    <p:extLst>
      <p:ext uri="{BB962C8B-B14F-4D97-AF65-F5344CB8AC3E}">
        <p14:creationId xmlns:p14="http://schemas.microsoft.com/office/powerpoint/2010/main" val="3761032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borrower’s AGI is not available or does not reflect current income—maybe they’ve lost their job…or had to take another one that is less than what they were earning last year—they can submit what’s called an “alternative documentation of income” or “ADOI”. </a:t>
            </a:r>
          </a:p>
          <a:p>
            <a:endParaRPr lang="en-US" dirty="0" smtClean="0"/>
          </a:p>
          <a:p>
            <a:r>
              <a:rPr lang="en-US" dirty="0" smtClean="0"/>
              <a:t>The borrower must then provide documentation of all taxable income &amp; can do this by providing copies of their pay stubs, unemployment benefits, etc. </a:t>
            </a:r>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42</a:t>
            </a:fld>
            <a:endParaRPr lang="en-US"/>
          </a:p>
        </p:txBody>
      </p:sp>
    </p:spTree>
    <p:extLst>
      <p:ext uri="{BB962C8B-B14F-4D97-AF65-F5344CB8AC3E}">
        <p14:creationId xmlns:p14="http://schemas.microsoft.com/office/powerpoint/2010/main" val="23401218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solidFill>
                  <a:schemeClr val="tx2">
                    <a:lumMod val="50000"/>
                  </a:schemeClr>
                </a:solidFill>
              </a:rPr>
              <a:t>For the next part of our webinar, we want to take a look at a borrower case study and compare</a:t>
            </a:r>
            <a:r>
              <a:rPr lang="en-US" sz="1600" baseline="0" dirty="0" smtClean="0">
                <a:solidFill>
                  <a:schemeClr val="tx2">
                    <a:lumMod val="50000"/>
                  </a:schemeClr>
                </a:solidFill>
              </a:rPr>
              <a:t> the repayment plans to determine which one would be most beneficial based on the borrower’s circumstances.  </a:t>
            </a:r>
          </a:p>
          <a:p>
            <a:endParaRPr lang="en-US" sz="1600" baseline="0" dirty="0" smtClean="0">
              <a:solidFill>
                <a:schemeClr val="tx2">
                  <a:lumMod val="50000"/>
                </a:schemeClr>
              </a:solidFill>
            </a:endParaRPr>
          </a:p>
        </p:txBody>
      </p:sp>
      <p:sp>
        <p:nvSpPr>
          <p:cNvPr id="4" name="Slide Number Placeholder 3"/>
          <p:cNvSpPr>
            <a:spLocks noGrp="1"/>
          </p:cNvSpPr>
          <p:nvPr>
            <p:ph type="sldNum" sz="quarter" idx="10"/>
          </p:nvPr>
        </p:nvSpPr>
        <p:spPr/>
        <p:txBody>
          <a:bodyPr/>
          <a:lstStyle/>
          <a:p>
            <a:fld id="{F047C44A-C012-47DA-9B9E-0DBBBB7EC558}" type="slidenum">
              <a:rPr lang="en-US" smtClean="0"/>
              <a:t>43</a:t>
            </a:fld>
            <a:endParaRPr lang="en-US"/>
          </a:p>
        </p:txBody>
      </p:sp>
    </p:spTree>
    <p:extLst>
      <p:ext uri="{BB962C8B-B14F-4D97-AF65-F5344CB8AC3E}">
        <p14:creationId xmlns:p14="http://schemas.microsoft.com/office/powerpoint/2010/main" val="30386644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solidFill>
                  <a:schemeClr val="tx2">
                    <a:lumMod val="75000"/>
                  </a:schemeClr>
                </a:solidFill>
              </a:rPr>
              <a:t>So for the borrower case study, we’re going to look at Elena.</a:t>
            </a:r>
            <a:r>
              <a:rPr lang="en-US" sz="1600" baseline="0" dirty="0" smtClean="0">
                <a:solidFill>
                  <a:schemeClr val="tx2">
                    <a:lumMod val="75000"/>
                  </a:schemeClr>
                </a:solidFill>
              </a:rPr>
              <a:t>  She is a graphic designer who lives in Florida.  She’s single, has a family size of one and an adjust gross income of $35,000.</a:t>
            </a:r>
          </a:p>
          <a:p>
            <a:endParaRPr lang="en-US" sz="1600" baseline="0" dirty="0" smtClean="0">
              <a:solidFill>
                <a:schemeClr val="tx2">
                  <a:lumMod val="75000"/>
                </a:schemeClr>
              </a:solidFill>
            </a:endParaRPr>
          </a:p>
          <a:p>
            <a:r>
              <a:rPr lang="en-US" sz="1600" baseline="0" dirty="0" smtClean="0">
                <a:solidFill>
                  <a:schemeClr val="tx2">
                    <a:lumMod val="75000"/>
                  </a:schemeClr>
                </a:solidFill>
              </a:rPr>
              <a:t>She also federal loan debt in the amount of $50,000 ($23,000 which is subsidized) and they all have an interest rate of 6.8%.  </a:t>
            </a:r>
            <a:endParaRPr lang="en-US" sz="1600" dirty="0" smtClean="0">
              <a:solidFill>
                <a:schemeClr val="tx2">
                  <a:lumMod val="75000"/>
                </a:schemeClr>
              </a:solidFill>
            </a:endParaRPr>
          </a:p>
          <a:p>
            <a:endParaRPr lang="en-US" sz="1600" dirty="0" smtClean="0">
              <a:solidFill>
                <a:schemeClr val="tx2">
                  <a:lumMod val="75000"/>
                </a:schemeClr>
              </a:solidFill>
            </a:endParaRPr>
          </a:p>
          <a:p>
            <a:r>
              <a:rPr lang="en-US" sz="1600" dirty="0" smtClean="0">
                <a:solidFill>
                  <a:schemeClr val="tx2">
                    <a:lumMod val="75000"/>
                  </a:schemeClr>
                </a:solidFill>
              </a:rPr>
              <a:t>Her</a:t>
            </a:r>
            <a:r>
              <a:rPr lang="en-US" sz="1600" baseline="0" dirty="0" smtClean="0">
                <a:solidFill>
                  <a:schemeClr val="tx2">
                    <a:lumMod val="75000"/>
                  </a:schemeClr>
                </a:solidFill>
              </a:rPr>
              <a:t> income is the average starting salary for graphic designer living in Florida based on </a:t>
            </a:r>
            <a:r>
              <a:rPr lang="en-US" sz="1600" dirty="0" smtClean="0">
                <a:solidFill>
                  <a:schemeClr val="tx2">
                    <a:lumMod val="75000"/>
                  </a:schemeClr>
                </a:solidFill>
              </a:rPr>
              <a:t>Studentreview.com.</a:t>
            </a:r>
            <a:endParaRPr lang="en-US" sz="1600" dirty="0">
              <a:solidFill>
                <a:schemeClr val="tx2">
                  <a:lumMod val="75000"/>
                </a:schemeClr>
              </a:solidFill>
            </a:endParaRPr>
          </a:p>
        </p:txBody>
      </p:sp>
      <p:sp>
        <p:nvSpPr>
          <p:cNvPr id="4" name="Slide Number Placeholder 3"/>
          <p:cNvSpPr>
            <a:spLocks noGrp="1"/>
          </p:cNvSpPr>
          <p:nvPr>
            <p:ph type="sldNum" sz="quarter" idx="10"/>
          </p:nvPr>
        </p:nvSpPr>
        <p:spPr/>
        <p:txBody>
          <a:bodyPr/>
          <a:lstStyle/>
          <a:p>
            <a:fld id="{F047C44A-C012-47DA-9B9E-0DBBBB7EC558}" type="slidenum">
              <a:rPr lang="en-US" smtClean="0"/>
              <a:t>44</a:t>
            </a:fld>
            <a:endParaRPr lang="en-US"/>
          </a:p>
        </p:txBody>
      </p:sp>
    </p:spTree>
    <p:extLst>
      <p:ext uri="{BB962C8B-B14F-4D97-AF65-F5344CB8AC3E}">
        <p14:creationId xmlns:p14="http://schemas.microsoft.com/office/powerpoint/2010/main" val="36082559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85938" y="341313"/>
            <a:ext cx="3581400" cy="2687637"/>
          </a:xfrm>
        </p:spPr>
      </p:sp>
      <p:sp>
        <p:nvSpPr>
          <p:cNvPr id="3" name="Notes Placeholder 2"/>
          <p:cNvSpPr>
            <a:spLocks noGrp="1"/>
          </p:cNvSpPr>
          <p:nvPr>
            <p:ph type="body" idx="1"/>
          </p:nvPr>
        </p:nvSpPr>
        <p:spPr>
          <a:xfrm>
            <a:off x="707708" y="3389313"/>
            <a:ext cx="5661660" cy="5277406"/>
          </a:xfrm>
        </p:spPr>
        <p:txBody>
          <a:bodyPr/>
          <a:lstStyle/>
          <a:p>
            <a:pPr defTabSz="939694">
              <a:defRPr/>
            </a:pPr>
            <a:r>
              <a:rPr lang="en-US" sz="1600" dirty="0" smtClean="0">
                <a:solidFill>
                  <a:schemeClr val="tx2">
                    <a:lumMod val="75000"/>
                  </a:schemeClr>
                </a:solidFill>
              </a:rPr>
              <a:t>Under ICR, Elena doesn’t have to demonstrate a partial financial hardship so her initial payment</a:t>
            </a:r>
            <a:r>
              <a:rPr lang="en-US" sz="1600" baseline="0" dirty="0" smtClean="0">
                <a:solidFill>
                  <a:schemeClr val="tx2">
                    <a:lumMod val="75000"/>
                  </a:schemeClr>
                </a:solidFill>
              </a:rPr>
              <a:t> would be $397.  Now assuming she has a 5% increase annually and the poverty guidelines also increase at 3% per year, her final payment would be $535.</a:t>
            </a:r>
          </a:p>
          <a:p>
            <a:pPr defTabSz="939694">
              <a:defRPr/>
            </a:pPr>
            <a:endParaRPr lang="en-US" sz="1600" baseline="0" dirty="0" smtClean="0">
              <a:solidFill>
                <a:schemeClr val="tx2">
                  <a:lumMod val="75000"/>
                </a:schemeClr>
              </a:solidFill>
            </a:endParaRPr>
          </a:p>
          <a:p>
            <a:pPr defTabSz="939694">
              <a:defRPr/>
            </a:pPr>
            <a:r>
              <a:rPr lang="en-US" sz="1600" baseline="0" dirty="0" smtClean="0">
                <a:solidFill>
                  <a:schemeClr val="tx2">
                    <a:lumMod val="75000"/>
                  </a:schemeClr>
                </a:solidFill>
              </a:rPr>
              <a:t>However, Elena doesn’t receive the forgiveness provision because based on her payment, she pays off the loan in 13 years and 8 months.  </a:t>
            </a:r>
          </a:p>
          <a:p>
            <a:pPr defTabSz="939694">
              <a:defRPr/>
            </a:pPr>
            <a:endParaRPr lang="en-US" sz="1600" baseline="0" dirty="0" smtClean="0">
              <a:solidFill>
                <a:schemeClr val="tx2">
                  <a:lumMod val="75000"/>
                </a:schemeClr>
              </a:solidFill>
            </a:endParaRPr>
          </a:p>
          <a:p>
            <a:pPr defTabSz="939694">
              <a:defRPr/>
            </a:pPr>
            <a:r>
              <a:rPr lang="en-US" sz="1600" baseline="0" dirty="0" smtClean="0">
                <a:solidFill>
                  <a:schemeClr val="tx2">
                    <a:lumMod val="75000"/>
                  </a:schemeClr>
                </a:solidFill>
              </a:rPr>
              <a:t>She pays back a total amount (to include principal and interest) of $78,444 on her $50,000.  We also provided the total amount she would have paid on the standard plan which would be $69,037 so you can see how much more she would pay under ICR.  Under the standard plan, Elena’s monthly payment would be $575 for 10-years, an amount, she might not been able to afford initially.  </a:t>
            </a:r>
            <a:endParaRPr lang="en-US" sz="1600" dirty="0" smtClean="0">
              <a:solidFill>
                <a:schemeClr val="tx2">
                  <a:lumMod val="75000"/>
                </a:schemeClr>
              </a:solidFill>
            </a:endParaRPr>
          </a:p>
          <a:p>
            <a:pPr defTabSz="939694">
              <a:defRPr/>
            </a:pPr>
            <a:endParaRPr lang="en-US" sz="1600" dirty="0" smtClean="0">
              <a:solidFill>
                <a:schemeClr val="tx2">
                  <a:lumMod val="75000"/>
                </a:schemeClr>
              </a:solidFill>
            </a:endParaRPr>
          </a:p>
          <a:p>
            <a:pPr defTabSz="939694">
              <a:defRPr/>
            </a:pPr>
            <a:endParaRPr lang="en-US" sz="1600" dirty="0" smtClean="0">
              <a:solidFill>
                <a:schemeClr val="tx2">
                  <a:lumMod val="75000"/>
                </a:schemeClr>
              </a:solidFill>
            </a:endParaRPr>
          </a:p>
          <a:p>
            <a:pPr defTabSz="939694">
              <a:defRPr/>
            </a:pPr>
            <a:r>
              <a:rPr lang="en-US" sz="1400" i="1" dirty="0" smtClean="0">
                <a:solidFill>
                  <a:schemeClr val="tx2">
                    <a:lumMod val="75000"/>
                  </a:schemeClr>
                </a:solidFill>
              </a:rPr>
              <a:t>Make </a:t>
            </a:r>
            <a:r>
              <a:rPr lang="en-US" sz="1400" i="1" dirty="0">
                <a:solidFill>
                  <a:schemeClr val="tx2">
                    <a:lumMod val="75000"/>
                  </a:schemeClr>
                </a:solidFill>
              </a:rPr>
              <a:t>payments that cover all accruing interest, and therefore not have annual capitalization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45</a:t>
            </a:fld>
            <a:endParaRPr lang="en-US"/>
          </a:p>
        </p:txBody>
      </p:sp>
    </p:spTree>
    <p:extLst>
      <p:ext uri="{BB962C8B-B14F-4D97-AF65-F5344CB8AC3E}">
        <p14:creationId xmlns:p14="http://schemas.microsoft.com/office/powerpoint/2010/main" val="36082559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694">
              <a:defRPr/>
            </a:pPr>
            <a:r>
              <a:rPr lang="en-US" sz="1600" dirty="0" smtClean="0">
                <a:solidFill>
                  <a:schemeClr val="tx2">
                    <a:lumMod val="75000"/>
                  </a:schemeClr>
                </a:solidFill>
              </a:rPr>
              <a:t>So let’s take a look at Elena’s options under</a:t>
            </a:r>
            <a:r>
              <a:rPr lang="en-US" sz="1600" baseline="0" dirty="0" smtClean="0">
                <a:solidFill>
                  <a:schemeClr val="tx2">
                    <a:lumMod val="75000"/>
                  </a:schemeClr>
                </a:solidFill>
              </a:rPr>
              <a:t> IBR.  Based on her income of $35,000, family size of one, and $50,000 loan debt, she demonstrate a partial financial hardship and qualifies for IBR.  Her monthly payment initially is $228 (as opposed to $575 under the standard plan). She r</a:t>
            </a:r>
            <a:r>
              <a:rPr lang="en-US" sz="1600" dirty="0" smtClean="0">
                <a:solidFill>
                  <a:schemeClr val="tx2">
                    <a:lumMod val="75000"/>
                  </a:schemeClr>
                </a:solidFill>
              </a:rPr>
              <a:t>eceive $653 in interest subsidy during the first three consecutive years of IBR repayment (because the payment will not cover all accruing interest on subsidized loans).   </a:t>
            </a:r>
          </a:p>
          <a:p>
            <a:pPr defTabSz="939694">
              <a:defRPr/>
            </a:pPr>
            <a:endParaRPr lang="en-US" sz="1600" baseline="0" dirty="0" smtClean="0">
              <a:solidFill>
                <a:schemeClr val="tx2">
                  <a:lumMod val="75000"/>
                </a:schemeClr>
              </a:solidFill>
            </a:endParaRPr>
          </a:p>
          <a:p>
            <a:pPr defTabSz="939694">
              <a:defRPr/>
            </a:pPr>
            <a:r>
              <a:rPr lang="en-US" sz="1600" baseline="0" dirty="0" smtClean="0">
                <a:solidFill>
                  <a:schemeClr val="tx2">
                    <a:lumMod val="75000"/>
                  </a:schemeClr>
                </a:solidFill>
              </a:rPr>
              <a:t>If Elena receives a 5% increase in her income she no longer has a partial financial hardship by her 16</a:t>
            </a:r>
            <a:r>
              <a:rPr lang="en-US" sz="1600" baseline="30000" dirty="0" smtClean="0">
                <a:solidFill>
                  <a:schemeClr val="tx2">
                    <a:lumMod val="75000"/>
                  </a:schemeClr>
                </a:solidFill>
              </a:rPr>
              <a:t>th</a:t>
            </a:r>
            <a:r>
              <a:rPr lang="en-US" sz="1600" baseline="0" dirty="0" smtClean="0">
                <a:solidFill>
                  <a:schemeClr val="tx2">
                    <a:lumMod val="75000"/>
                  </a:schemeClr>
                </a:solidFill>
              </a:rPr>
              <a:t> year in IBR.  However, she remains in IBR but her payments are the permanent-standard amount - $575).  She does not receive the forgiveness provision under IBR because she pays off the loan in the 21</a:t>
            </a:r>
            <a:r>
              <a:rPr lang="en-US" sz="1600" baseline="30000" dirty="0" smtClean="0">
                <a:solidFill>
                  <a:schemeClr val="tx2">
                    <a:lumMod val="75000"/>
                  </a:schemeClr>
                </a:solidFill>
              </a:rPr>
              <a:t>st</a:t>
            </a:r>
            <a:r>
              <a:rPr lang="en-US" sz="1600" baseline="0" dirty="0" smtClean="0">
                <a:solidFill>
                  <a:schemeClr val="tx2">
                    <a:lumMod val="75000"/>
                  </a:schemeClr>
                </a:solidFill>
              </a:rPr>
              <a:t> year of repayment.  </a:t>
            </a:r>
            <a:endParaRPr lang="en-US" sz="1600" dirty="0" smtClean="0">
              <a:solidFill>
                <a:schemeClr val="tx2">
                  <a:lumMod val="75000"/>
                </a:schemeClr>
              </a:solidFill>
            </a:endParaRPr>
          </a:p>
          <a:p>
            <a:pPr defTabSz="939694">
              <a:defRPr/>
            </a:pPr>
            <a:endParaRPr lang="en-US" dirty="0" smtClean="0"/>
          </a:p>
          <a:p>
            <a:pPr defTabSz="939694">
              <a:defRPr/>
            </a:pPr>
            <a:endParaRPr lang="en-US" dirty="0" smtClean="0"/>
          </a:p>
          <a:p>
            <a:pPr defTabSz="93969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46</a:t>
            </a:fld>
            <a:endParaRPr lang="en-US"/>
          </a:p>
        </p:txBody>
      </p:sp>
    </p:spTree>
    <p:extLst>
      <p:ext uri="{BB962C8B-B14F-4D97-AF65-F5344CB8AC3E}">
        <p14:creationId xmlns:p14="http://schemas.microsoft.com/office/powerpoint/2010/main" val="38618360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solidFill>
                  <a:schemeClr val="tx2">
                    <a:lumMod val="75000"/>
                  </a:schemeClr>
                </a:solidFill>
              </a:rPr>
              <a:t>Under IBR, Elena pays a total amount to include the</a:t>
            </a:r>
            <a:r>
              <a:rPr lang="en-US" sz="1600" baseline="0" dirty="0" smtClean="0">
                <a:solidFill>
                  <a:schemeClr val="tx2">
                    <a:lumMod val="75000"/>
                  </a:schemeClr>
                </a:solidFill>
              </a:rPr>
              <a:t> principal and interest, of $101,673 on her $50,000 loan debt.  That’s $51,673 over and above what she originally borrowed. </a:t>
            </a:r>
            <a:endParaRPr lang="en-US" sz="1600" dirty="0">
              <a:solidFill>
                <a:schemeClr val="tx2">
                  <a:lumMod val="75000"/>
                </a:schemeClr>
              </a:solidFill>
            </a:endParaRPr>
          </a:p>
        </p:txBody>
      </p:sp>
      <p:sp>
        <p:nvSpPr>
          <p:cNvPr id="4" name="Slide Number Placeholder 3"/>
          <p:cNvSpPr>
            <a:spLocks noGrp="1"/>
          </p:cNvSpPr>
          <p:nvPr>
            <p:ph type="sldNum" sz="quarter" idx="10"/>
          </p:nvPr>
        </p:nvSpPr>
        <p:spPr/>
        <p:txBody>
          <a:bodyPr/>
          <a:lstStyle/>
          <a:p>
            <a:fld id="{F047C44A-C012-47DA-9B9E-0DBBBB7EC558}" type="slidenum">
              <a:rPr lang="en-US" smtClean="0"/>
              <a:t>47</a:t>
            </a:fld>
            <a:endParaRPr lang="en-US"/>
          </a:p>
        </p:txBody>
      </p:sp>
    </p:spTree>
    <p:extLst>
      <p:ext uri="{BB962C8B-B14F-4D97-AF65-F5344CB8AC3E}">
        <p14:creationId xmlns:p14="http://schemas.microsoft.com/office/powerpoint/2010/main" val="36159164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694">
              <a:defRPr/>
            </a:pPr>
            <a:r>
              <a:rPr lang="en-US" sz="1600" dirty="0" smtClean="0">
                <a:solidFill>
                  <a:schemeClr val="tx2">
                    <a:lumMod val="75000"/>
                  </a:schemeClr>
                </a:solidFill>
              </a:rPr>
              <a:t>Let’s look at Pay As You Earn.  Because</a:t>
            </a:r>
            <a:r>
              <a:rPr lang="en-US" sz="1600" baseline="0" dirty="0" smtClean="0">
                <a:solidFill>
                  <a:schemeClr val="tx2">
                    <a:lumMod val="75000"/>
                  </a:schemeClr>
                </a:solidFill>
              </a:rPr>
              <a:t> payments are capped at 10% of discretionary income as opposed to 15% with IBR, her payment is much lower.  She would pay $152 initially and with estimated 5% salary increase, her final payment would be $452.  She receives $1,999 in interest subsidy and based on her income, family size and loan debt, will always have a partial hardship under Pay As You Earn.  </a:t>
            </a:r>
            <a:endParaRPr lang="en-US" sz="1600" dirty="0" smtClean="0">
              <a:solidFill>
                <a:schemeClr val="tx2">
                  <a:lumMod val="75000"/>
                </a:schemeClr>
              </a:solidFill>
            </a:endParaRPr>
          </a:p>
          <a:p>
            <a:pPr defTabSz="93969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48</a:t>
            </a:fld>
            <a:endParaRPr lang="en-US"/>
          </a:p>
        </p:txBody>
      </p:sp>
    </p:spTree>
    <p:extLst>
      <p:ext uri="{BB962C8B-B14F-4D97-AF65-F5344CB8AC3E}">
        <p14:creationId xmlns:p14="http://schemas.microsoft.com/office/powerpoint/2010/main" val="36082559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Because</a:t>
            </a:r>
            <a:r>
              <a:rPr lang="en-US" sz="1600" baseline="0" dirty="0" smtClean="0"/>
              <a:t> of this, she does receive the forgiveness benefit after 20 years in the amount of $44,979.  She would pay a total amount to include principal and interest of $70,709 on her $50,000 loan.  </a:t>
            </a:r>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49</a:t>
            </a:fld>
            <a:endParaRPr lang="en-US"/>
          </a:p>
        </p:txBody>
      </p:sp>
    </p:spTree>
    <p:extLst>
      <p:ext uri="{BB962C8B-B14F-4D97-AF65-F5344CB8AC3E}">
        <p14:creationId xmlns:p14="http://schemas.microsoft.com/office/powerpoint/2010/main" val="2924720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solidFill>
                  <a:schemeClr val="tx2">
                    <a:lumMod val="75000"/>
                  </a:schemeClr>
                </a:solidFill>
              </a:rPr>
              <a:t>Pay</a:t>
            </a:r>
            <a:r>
              <a:rPr lang="en-US" sz="1600" baseline="0" dirty="0" smtClean="0">
                <a:solidFill>
                  <a:schemeClr val="tx2">
                    <a:lumMod val="75000"/>
                  </a:schemeClr>
                </a:solidFill>
              </a:rPr>
              <a:t> As You Earn can provide some borrowers tremendous benefit.  All three income-driven repayment options will lower Elena’s monthly payment, but only with Pay As You Earn will she actually be able to take advantage of the forgiveness benefit and pay back about $1,600 more than what she would pay on the Standard plan.  </a:t>
            </a:r>
          </a:p>
          <a:p>
            <a:endParaRPr lang="en-US" sz="1600" baseline="0" dirty="0" smtClean="0">
              <a:solidFill>
                <a:schemeClr val="tx2">
                  <a:lumMod val="75000"/>
                </a:schemeClr>
              </a:solidFill>
            </a:endParaRPr>
          </a:p>
          <a:p>
            <a:r>
              <a:rPr lang="en-US" sz="1600" baseline="0" dirty="0" smtClean="0">
                <a:solidFill>
                  <a:schemeClr val="tx2">
                    <a:lumMod val="75000"/>
                  </a:schemeClr>
                </a:solidFill>
              </a:rPr>
              <a:t>It’s important that borrowers review all of their options, including the standard plan to determine which one will provide them the most benefit.  </a:t>
            </a:r>
            <a:endParaRPr lang="en-US" sz="1600" dirty="0">
              <a:solidFill>
                <a:schemeClr val="tx2">
                  <a:lumMod val="75000"/>
                </a:schemeClr>
              </a:solidFill>
            </a:endParaRPr>
          </a:p>
        </p:txBody>
      </p:sp>
      <p:sp>
        <p:nvSpPr>
          <p:cNvPr id="4" name="Slide Number Placeholder 3"/>
          <p:cNvSpPr>
            <a:spLocks noGrp="1"/>
          </p:cNvSpPr>
          <p:nvPr>
            <p:ph type="sldNum" sz="quarter" idx="10"/>
          </p:nvPr>
        </p:nvSpPr>
        <p:spPr/>
        <p:txBody>
          <a:bodyPr/>
          <a:lstStyle/>
          <a:p>
            <a:fld id="{F047C44A-C012-47DA-9B9E-0DBBBB7EC558}" type="slidenum">
              <a:rPr lang="en-US" smtClean="0"/>
              <a:t>50</a:t>
            </a:fld>
            <a:endParaRPr lang="en-US"/>
          </a:p>
        </p:txBody>
      </p:sp>
    </p:spTree>
    <p:extLst>
      <p:ext uri="{BB962C8B-B14F-4D97-AF65-F5344CB8AC3E}">
        <p14:creationId xmlns:p14="http://schemas.microsoft.com/office/powerpoint/2010/main" val="3608255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77988" y="230188"/>
            <a:ext cx="3259137" cy="2446337"/>
          </a:xfrm>
        </p:spPr>
      </p:sp>
      <p:sp>
        <p:nvSpPr>
          <p:cNvPr id="3" name="Notes Placeholder 2"/>
          <p:cNvSpPr>
            <a:spLocks noGrp="1"/>
          </p:cNvSpPr>
          <p:nvPr>
            <p:ph type="body" idx="1"/>
          </p:nvPr>
        </p:nvSpPr>
        <p:spPr>
          <a:xfrm>
            <a:off x="707708" y="2841547"/>
            <a:ext cx="5661660" cy="5825171"/>
          </a:xfrm>
        </p:spPr>
        <p:txBody>
          <a:bodyPr/>
          <a:lstStyle/>
          <a:p>
            <a:r>
              <a:rPr lang="en-US" sz="1600" dirty="0"/>
              <a:t>In the 2010 State of the Union address, President Obama proposed, and Congress quickly enacted, improvements to the Income-Based Repayment Plan that would cap borrowers payments at 10% of their discretionary income and forgive remaining debt at 20 years instead of 25.  These changes scheduled to be made available </a:t>
            </a:r>
            <a:r>
              <a:rPr lang="en-US" sz="1600" dirty="0" smtClean="0"/>
              <a:t>July </a:t>
            </a:r>
            <a:r>
              <a:rPr lang="en-US" sz="1600" dirty="0"/>
              <a:t>1, 2014.  </a:t>
            </a:r>
          </a:p>
          <a:p>
            <a:endParaRPr lang="en-US" sz="1600" dirty="0"/>
          </a:p>
          <a:p>
            <a:r>
              <a:rPr lang="en-US" sz="1600" dirty="0"/>
              <a:t>A year later (November 2011), as borrowers continued to struggle in repayment and the job market was still bleak for many graduates, the President announced that his Administration was going to put together a Pay As You Earn initiative to </a:t>
            </a:r>
            <a:r>
              <a:rPr lang="en-US" sz="1600" dirty="0" smtClean="0"/>
              <a:t>provide those </a:t>
            </a:r>
            <a:r>
              <a:rPr lang="en-US" sz="1600" dirty="0"/>
              <a:t>2014 IBR benefits </a:t>
            </a:r>
            <a:r>
              <a:rPr lang="en-US" sz="1600" dirty="0" smtClean="0"/>
              <a:t>to </a:t>
            </a:r>
            <a:r>
              <a:rPr lang="en-US" sz="1600" dirty="0"/>
              <a:t>borrowers as early as 2012.  </a:t>
            </a:r>
          </a:p>
          <a:p>
            <a:endParaRPr lang="en-US" sz="1600" dirty="0"/>
          </a:p>
          <a:p>
            <a:r>
              <a:rPr lang="en-US" sz="1600" dirty="0"/>
              <a:t>After three months of negotiated rule making </a:t>
            </a:r>
            <a:r>
              <a:rPr lang="en-US" sz="1600" dirty="0" smtClean="0"/>
              <a:t>sessions, </a:t>
            </a:r>
            <a:r>
              <a:rPr lang="en-US" sz="1600" dirty="0"/>
              <a:t>a consensus was reached on 25 issues, including a new Pay </a:t>
            </a:r>
          </a:p>
          <a:p>
            <a:r>
              <a:rPr lang="en-US" sz="1600" dirty="0"/>
              <a:t>As You Earn Plan repayment plan.  Basically, Pay As You Earn accelerates the IBR changes that will still go into effect July 1, </a:t>
            </a:r>
            <a:r>
              <a:rPr lang="en-US" sz="1600" dirty="0" smtClean="0"/>
              <a:t>2014.  </a:t>
            </a:r>
            <a:r>
              <a:rPr lang="en-US" sz="1600" dirty="0"/>
              <a:t>The plan was modeled after IBR and it’s intended to provide additional relief for an estimated 1.6 million borrowers and was made available to them as of December 21, 2012.  </a:t>
            </a:r>
          </a:p>
        </p:txBody>
      </p:sp>
      <p:sp>
        <p:nvSpPr>
          <p:cNvPr id="4" name="Slide Number Placeholder 3"/>
          <p:cNvSpPr>
            <a:spLocks noGrp="1"/>
          </p:cNvSpPr>
          <p:nvPr>
            <p:ph type="sldNum" sz="quarter" idx="10"/>
          </p:nvPr>
        </p:nvSpPr>
        <p:spPr/>
        <p:txBody>
          <a:bodyPr/>
          <a:lstStyle/>
          <a:p>
            <a:fld id="{F047C44A-C012-47DA-9B9E-0DBBBB7EC558}" type="slidenum">
              <a:rPr lang="en-US" smtClean="0"/>
              <a:t>6</a:t>
            </a:fld>
            <a:endParaRPr lang="en-US"/>
          </a:p>
        </p:txBody>
      </p:sp>
    </p:spTree>
    <p:extLst>
      <p:ext uri="{BB962C8B-B14F-4D97-AF65-F5344CB8AC3E}">
        <p14:creationId xmlns:p14="http://schemas.microsoft.com/office/powerpoint/2010/main" val="7126145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So how can you help them do that?</a:t>
            </a:r>
          </a:p>
          <a:p>
            <a:endParaRPr lang="en-US" sz="1600" dirty="0" smtClean="0"/>
          </a:p>
          <a:p>
            <a:r>
              <a:rPr lang="en-US" sz="1600" dirty="0" smtClean="0"/>
              <a:t>During the next and</a:t>
            </a:r>
            <a:r>
              <a:rPr lang="en-US" sz="1600" baseline="0" dirty="0" smtClean="0"/>
              <a:t> final part of this presentation, we will share some simple solutions for counseling borrowers on the Pay As You Earn, IBR and ICR repayment plans.  </a:t>
            </a:r>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51</a:t>
            </a:fld>
            <a:endParaRPr lang="en-US"/>
          </a:p>
        </p:txBody>
      </p:sp>
    </p:spTree>
    <p:extLst>
      <p:ext uri="{BB962C8B-B14F-4D97-AF65-F5344CB8AC3E}">
        <p14:creationId xmlns:p14="http://schemas.microsoft.com/office/powerpoint/2010/main" val="34178133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43050" y="701675"/>
            <a:ext cx="3990975" cy="2992438"/>
          </a:xfrm>
        </p:spPr>
      </p:sp>
      <p:sp>
        <p:nvSpPr>
          <p:cNvPr id="3" name="Notes Placeholder 2"/>
          <p:cNvSpPr>
            <a:spLocks noGrp="1"/>
          </p:cNvSpPr>
          <p:nvPr>
            <p:ph type="body" idx="1"/>
          </p:nvPr>
        </p:nvSpPr>
        <p:spPr>
          <a:xfrm>
            <a:off x="707708" y="3846513"/>
            <a:ext cx="5661660" cy="4820206"/>
          </a:xfrm>
        </p:spPr>
        <p:txBody>
          <a:bodyPr/>
          <a:lstStyle/>
          <a:p>
            <a:r>
              <a:rPr lang="en-US" sz="1600" dirty="0" smtClean="0"/>
              <a:t>In preparing for repayment, borrowers should:</a:t>
            </a:r>
          </a:p>
          <a:p>
            <a:pPr marL="172907" indent="-172907">
              <a:buFont typeface="Arial" pitchFamily="34" charset="0"/>
              <a:buChar char="•"/>
            </a:pPr>
            <a:r>
              <a:rPr lang="en-US" sz="1600" dirty="0" smtClean="0"/>
              <a:t>Use NSLDS to determine how much they owe and to whom</a:t>
            </a:r>
          </a:p>
          <a:p>
            <a:pPr marL="172907" indent="-172907">
              <a:buFont typeface="Arial" pitchFamily="34" charset="0"/>
              <a:buChar char="•"/>
            </a:pPr>
            <a:r>
              <a:rPr lang="en-US" sz="1600" dirty="0" smtClean="0"/>
              <a:t>Compare payment amounts under the different plans.</a:t>
            </a:r>
          </a:p>
          <a:p>
            <a:pPr marL="172907" indent="-172907" defTabSz="922172">
              <a:buFont typeface="Arial" pitchFamily="34" charset="0"/>
              <a:buChar char="•"/>
              <a:defRPr/>
            </a:pPr>
            <a:r>
              <a:rPr lang="en-US" sz="1600" dirty="0" smtClean="0"/>
              <a:t>Determine how much they can afford to pay.</a:t>
            </a:r>
            <a:r>
              <a:rPr lang="en-US" sz="1600" baseline="0" dirty="0" smtClean="0"/>
              <a:t>  It is recommended that a borrower’s payment should exceed no more than 10-15% of their income.  </a:t>
            </a:r>
            <a:r>
              <a:rPr lang="en-US" sz="1600" dirty="0"/>
              <a:t>If it gets beyond that, then they may want to look at a repayment plan that will lower their monthly payment so they won’t get too overextended.  </a:t>
            </a:r>
          </a:p>
          <a:p>
            <a:pPr marL="172907" indent="-172907">
              <a:buFont typeface="Arial" pitchFamily="34" charset="0"/>
              <a:buChar char="•"/>
            </a:pPr>
            <a:r>
              <a:rPr lang="en-US" sz="1600" dirty="0" smtClean="0"/>
              <a:t>Know the amount of accumulated interest for each plan.  As you could see</a:t>
            </a:r>
            <a:r>
              <a:rPr lang="en-US" sz="1600" baseline="0" dirty="0" smtClean="0"/>
              <a:t> from Elena’s example, under IBR she would actually pay double the amount she borrowed because of the accumulated interest.  </a:t>
            </a:r>
            <a:endParaRPr lang="en-US" sz="1600" dirty="0" smtClean="0"/>
          </a:p>
          <a:p>
            <a:pPr marL="172907" indent="-172907">
              <a:buFont typeface="Arial" pitchFamily="34" charset="0"/>
              <a:buChar char="•"/>
            </a:pPr>
            <a:r>
              <a:rPr lang="en-US" sz="1600" dirty="0" smtClean="0"/>
              <a:t>Know eligibility for the repayment plans and the loan forgiveness programs.  </a:t>
            </a:r>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52</a:t>
            </a:fld>
            <a:endParaRPr lang="en-US"/>
          </a:p>
        </p:txBody>
      </p:sp>
    </p:spTree>
    <p:extLst>
      <p:ext uri="{BB962C8B-B14F-4D97-AF65-F5344CB8AC3E}">
        <p14:creationId xmlns:p14="http://schemas.microsoft.com/office/powerpoint/2010/main" val="290781758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Encourage</a:t>
            </a:r>
            <a:r>
              <a:rPr lang="en-US" sz="1600" baseline="0" dirty="0" smtClean="0"/>
              <a:t> your borrowers to set up an online account at mygreatlakes.org or with their servicer.  </a:t>
            </a:r>
          </a:p>
          <a:p>
            <a:endParaRPr lang="en-US" sz="1600" baseline="0" dirty="0" smtClean="0"/>
          </a:p>
          <a:p>
            <a:r>
              <a:rPr lang="en-US" sz="1600" baseline="0" dirty="0" smtClean="0"/>
              <a:t>With an online account they can:</a:t>
            </a:r>
          </a:p>
          <a:p>
            <a:pPr marL="172907" indent="-172907">
              <a:buFont typeface="Arial" pitchFamily="34" charset="0"/>
              <a:buChar char="•"/>
            </a:pPr>
            <a:r>
              <a:rPr lang="en-US" sz="1600" dirty="0" smtClean="0"/>
              <a:t>Determine how much they owe</a:t>
            </a:r>
          </a:p>
          <a:p>
            <a:pPr marL="172907" indent="-172907">
              <a:buFont typeface="Arial" pitchFamily="34" charset="0"/>
              <a:buChar char="•"/>
            </a:pPr>
            <a:r>
              <a:rPr lang="en-US" sz="1600" dirty="0" smtClean="0"/>
              <a:t>Compare payment amounts under the different plans</a:t>
            </a:r>
          </a:p>
          <a:p>
            <a:pPr marL="172907" indent="-172907">
              <a:buFont typeface="Arial" pitchFamily="34" charset="0"/>
              <a:buChar char="•"/>
            </a:pPr>
            <a:r>
              <a:rPr lang="en-US" sz="1600" dirty="0" smtClean="0"/>
              <a:t>Learn how much interest will accumulate for each plan</a:t>
            </a:r>
          </a:p>
          <a:p>
            <a:pPr marL="172907" indent="-172907">
              <a:buFont typeface="Arial" pitchFamily="34" charset="0"/>
              <a:buChar char="•"/>
            </a:pPr>
            <a:r>
              <a:rPr lang="en-US" sz="1600" dirty="0" smtClean="0"/>
              <a:t>Determine whether they are eligible for the income-driven repayment plans</a:t>
            </a:r>
          </a:p>
          <a:p>
            <a:pPr marL="172907" indent="-172907">
              <a:buFont typeface="Arial" pitchFamily="34" charset="0"/>
              <a:buChar char="•"/>
            </a:pPr>
            <a:r>
              <a:rPr lang="en-US" sz="1600" dirty="0" smtClean="0"/>
              <a:t>Select their repayment plan</a:t>
            </a:r>
          </a:p>
          <a:p>
            <a:endParaRPr lang="en-US" baseline="0" dirty="0" smtClean="0"/>
          </a:p>
        </p:txBody>
      </p:sp>
      <p:sp>
        <p:nvSpPr>
          <p:cNvPr id="4" name="Slide Number Placeholder 3"/>
          <p:cNvSpPr>
            <a:spLocks noGrp="1"/>
          </p:cNvSpPr>
          <p:nvPr>
            <p:ph type="sldNum" sz="quarter" idx="10"/>
          </p:nvPr>
        </p:nvSpPr>
        <p:spPr/>
        <p:txBody>
          <a:bodyPr/>
          <a:lstStyle/>
          <a:p>
            <a:fld id="{F047C44A-C012-47DA-9B9E-0DBBBB7EC558}" type="slidenum">
              <a:rPr lang="en-US" smtClean="0"/>
              <a:t>53</a:t>
            </a:fld>
            <a:endParaRPr lang="en-US"/>
          </a:p>
        </p:txBody>
      </p:sp>
    </p:spTree>
    <p:extLst>
      <p:ext uri="{BB962C8B-B14F-4D97-AF65-F5344CB8AC3E}">
        <p14:creationId xmlns:p14="http://schemas.microsoft.com/office/powerpoint/2010/main" val="105565387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Remind them that they:</a:t>
            </a:r>
          </a:p>
          <a:p>
            <a:pPr marL="461086" indent="-461086">
              <a:buFont typeface="Arial" pitchFamily="34" charset="0"/>
              <a:buChar char="•"/>
            </a:pPr>
            <a:r>
              <a:rPr lang="en-US" sz="1600" dirty="0"/>
              <a:t>Will be placed in the standard plan, if they do not chose a different one during their grace </a:t>
            </a:r>
            <a:r>
              <a:rPr lang="en-US" sz="1600" dirty="0" smtClean="0"/>
              <a:t>period. They have 45 days from the time they receive their notification during their grace period to select a plan.  If they don’t, they will be placed in the standard repayment plan.  </a:t>
            </a:r>
            <a:endParaRPr lang="en-US" sz="1600" dirty="0"/>
          </a:p>
          <a:p>
            <a:pPr marL="461086" indent="-461086">
              <a:buFont typeface="Arial" pitchFamily="34" charset="0"/>
              <a:buChar char="•"/>
            </a:pPr>
            <a:r>
              <a:rPr lang="en-US" sz="1600" dirty="0" smtClean="0"/>
              <a:t>Remind them they can change </a:t>
            </a:r>
            <a:r>
              <a:rPr lang="en-US" sz="1600" dirty="0"/>
              <a:t>their plan</a:t>
            </a:r>
          </a:p>
          <a:p>
            <a:pPr marL="461086" indent="-461086">
              <a:buFont typeface="Arial" pitchFamily="34" charset="0"/>
              <a:buChar char="•"/>
            </a:pPr>
            <a:r>
              <a:rPr lang="en-US" sz="1600" dirty="0" smtClean="0"/>
              <a:t>They can also change </a:t>
            </a:r>
            <a:r>
              <a:rPr lang="en-US" sz="1600" dirty="0"/>
              <a:t>their due date</a:t>
            </a:r>
          </a:p>
          <a:p>
            <a:pPr marL="461086" indent="-461086">
              <a:buFont typeface="Arial" pitchFamily="34" charset="0"/>
              <a:buChar char="•"/>
            </a:pPr>
            <a:r>
              <a:rPr lang="en-US" sz="1600" dirty="0" smtClean="0"/>
              <a:t>They can postpone </a:t>
            </a:r>
            <a:r>
              <a:rPr lang="en-US" sz="1600" dirty="0"/>
              <a:t>with a deferment/forbearance if they have difficulty making a payment</a:t>
            </a:r>
          </a:p>
          <a:p>
            <a:pPr marL="461086" indent="-461086">
              <a:buFont typeface="Arial" pitchFamily="34" charset="0"/>
              <a:buChar char="•"/>
            </a:pPr>
            <a:r>
              <a:rPr lang="en-US" sz="1600" dirty="0" smtClean="0"/>
              <a:t>And they will </a:t>
            </a:r>
            <a:r>
              <a:rPr lang="en-US" sz="1600" dirty="0"/>
              <a:t>pay more in interest with </a:t>
            </a:r>
            <a:r>
              <a:rPr lang="en-US" sz="1600" dirty="0" smtClean="0"/>
              <a:t>a longer </a:t>
            </a:r>
            <a:r>
              <a:rPr lang="en-US" sz="1600" dirty="0"/>
              <a:t>repayment </a:t>
            </a:r>
            <a:r>
              <a:rPr lang="en-US" sz="1600" dirty="0" smtClean="0"/>
              <a:t>period</a:t>
            </a:r>
            <a:endParaRPr lang="en-US" sz="1600" dirty="0"/>
          </a:p>
          <a:p>
            <a:endParaRPr lang="en-US" dirty="0"/>
          </a:p>
        </p:txBody>
      </p:sp>
      <p:sp>
        <p:nvSpPr>
          <p:cNvPr id="4" name="Slide Number Placeholder 3"/>
          <p:cNvSpPr>
            <a:spLocks noGrp="1"/>
          </p:cNvSpPr>
          <p:nvPr>
            <p:ph type="sldNum" sz="quarter" idx="10"/>
          </p:nvPr>
        </p:nvSpPr>
        <p:spPr/>
        <p:txBody>
          <a:bodyPr/>
          <a:lstStyle/>
          <a:p>
            <a:fld id="{F047C44A-C012-47DA-9B9E-0DBBBB7EC558}" type="slidenum">
              <a:rPr lang="en-US" smtClean="0"/>
              <a:t>54</a:t>
            </a:fld>
            <a:endParaRPr lang="en-US"/>
          </a:p>
        </p:txBody>
      </p:sp>
    </p:spTree>
    <p:extLst>
      <p:ext uri="{BB962C8B-B14F-4D97-AF65-F5344CB8AC3E}">
        <p14:creationId xmlns:p14="http://schemas.microsoft.com/office/powerpoint/2010/main" val="29171431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115000"/>
            </a:pPr>
            <a:r>
              <a:rPr lang="en-US" sz="1600" dirty="0"/>
              <a:t>Identify students who may benefit most from  income-driven repayment plans:</a:t>
            </a:r>
          </a:p>
          <a:p>
            <a:pPr marL="461086" indent="-461086">
              <a:buFont typeface="Arial" pitchFamily="34" charset="0"/>
              <a:buChar char="•"/>
            </a:pPr>
            <a:r>
              <a:rPr lang="en-US" sz="1600" dirty="0" smtClean="0"/>
              <a:t>These are students </a:t>
            </a:r>
            <a:r>
              <a:rPr lang="en-US" sz="1600" dirty="0"/>
              <a:t>in academic programs with larger debt and lower incomes</a:t>
            </a:r>
          </a:p>
          <a:p>
            <a:pPr marL="461086" indent="-461086">
              <a:buFont typeface="Arial" pitchFamily="34" charset="0"/>
              <a:buChar char="•"/>
            </a:pPr>
            <a:r>
              <a:rPr lang="en-US" sz="1600" dirty="0"/>
              <a:t>Students who have withdrawn without completing their degree</a:t>
            </a:r>
          </a:p>
          <a:p>
            <a:pPr marL="461086" indent="-461086">
              <a:buFont typeface="Arial" pitchFamily="34" charset="0"/>
              <a:buChar char="•"/>
            </a:pPr>
            <a:r>
              <a:rPr lang="en-US" sz="1600" dirty="0" smtClean="0"/>
              <a:t>And any </a:t>
            </a:r>
            <a:r>
              <a:rPr lang="en-US" sz="1600" dirty="0"/>
              <a:t>former students having trouble making their payments – those borrowers who appear in your </a:t>
            </a:r>
            <a:r>
              <a:rPr lang="en-US" sz="1600" dirty="0" smtClean="0"/>
              <a:t>delinquency </a:t>
            </a:r>
            <a:r>
              <a:rPr lang="en-US" sz="1600" dirty="0"/>
              <a:t>reports could benefit from a notice from you making them aware of the repayment options that could lower their payment.  They are already receiving </a:t>
            </a:r>
            <a:r>
              <a:rPr lang="en-US" sz="1600" dirty="0" smtClean="0"/>
              <a:t>notification </a:t>
            </a:r>
            <a:r>
              <a:rPr lang="en-US" sz="1600" dirty="0"/>
              <a:t>from their lender and/or servicer however they make be more likely to open a letter from you than some organization they don’t know.  </a:t>
            </a:r>
          </a:p>
          <a:p>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55</a:t>
            </a:fld>
            <a:endParaRPr lang="en-US"/>
          </a:p>
        </p:txBody>
      </p:sp>
    </p:spTree>
    <p:extLst>
      <p:ext uri="{BB962C8B-B14F-4D97-AF65-F5344CB8AC3E}">
        <p14:creationId xmlns:p14="http://schemas.microsoft.com/office/powerpoint/2010/main" val="9874071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p:spPr>
        <p:txBody>
          <a:bodyPr/>
          <a:lstStyle>
            <a:lvl1pPr defTabSz="949483" eaLnBrk="0" hangingPunct="0">
              <a:defRPr>
                <a:solidFill>
                  <a:schemeClr val="tx1"/>
                </a:solidFill>
                <a:latin typeface="Arial" charset="0"/>
              </a:defRPr>
            </a:lvl1pPr>
            <a:lvl2pPr marL="763501" indent="-293654" defTabSz="949483" eaLnBrk="0" hangingPunct="0">
              <a:defRPr>
                <a:solidFill>
                  <a:schemeClr val="tx1"/>
                </a:solidFill>
                <a:latin typeface="Arial" charset="0"/>
              </a:defRPr>
            </a:lvl2pPr>
            <a:lvl3pPr marL="1174617" indent="-234923" defTabSz="949483" eaLnBrk="0" hangingPunct="0">
              <a:defRPr>
                <a:solidFill>
                  <a:schemeClr val="tx1"/>
                </a:solidFill>
                <a:latin typeface="Arial" charset="0"/>
              </a:defRPr>
            </a:lvl3pPr>
            <a:lvl4pPr marL="1644464" indent="-234923" defTabSz="949483" eaLnBrk="0" hangingPunct="0">
              <a:defRPr>
                <a:solidFill>
                  <a:schemeClr val="tx1"/>
                </a:solidFill>
                <a:latin typeface="Arial" charset="0"/>
              </a:defRPr>
            </a:lvl4pPr>
            <a:lvl5pPr marL="2114311" indent="-234923" defTabSz="949483" eaLnBrk="0" hangingPunct="0">
              <a:defRPr>
                <a:solidFill>
                  <a:schemeClr val="tx1"/>
                </a:solidFill>
                <a:latin typeface="Arial" charset="0"/>
              </a:defRPr>
            </a:lvl5pPr>
            <a:lvl6pPr marL="2584157" indent="-234923" defTabSz="949483" eaLnBrk="0" fontAlgn="base" hangingPunct="0">
              <a:spcBef>
                <a:spcPct val="0"/>
              </a:spcBef>
              <a:spcAft>
                <a:spcPct val="0"/>
              </a:spcAft>
              <a:defRPr>
                <a:solidFill>
                  <a:schemeClr val="tx1"/>
                </a:solidFill>
                <a:latin typeface="Arial" charset="0"/>
              </a:defRPr>
            </a:lvl6pPr>
            <a:lvl7pPr marL="3054004" indent="-234923" defTabSz="949483" eaLnBrk="0" fontAlgn="base" hangingPunct="0">
              <a:spcBef>
                <a:spcPct val="0"/>
              </a:spcBef>
              <a:spcAft>
                <a:spcPct val="0"/>
              </a:spcAft>
              <a:defRPr>
                <a:solidFill>
                  <a:schemeClr val="tx1"/>
                </a:solidFill>
                <a:latin typeface="Arial" charset="0"/>
              </a:defRPr>
            </a:lvl7pPr>
            <a:lvl8pPr marL="3523851" indent="-234923" defTabSz="949483" eaLnBrk="0" fontAlgn="base" hangingPunct="0">
              <a:spcBef>
                <a:spcPct val="0"/>
              </a:spcBef>
              <a:spcAft>
                <a:spcPct val="0"/>
              </a:spcAft>
              <a:defRPr>
                <a:solidFill>
                  <a:schemeClr val="tx1"/>
                </a:solidFill>
                <a:latin typeface="Arial" charset="0"/>
              </a:defRPr>
            </a:lvl8pPr>
            <a:lvl9pPr marL="3993698" indent="-234923" defTabSz="949483" eaLnBrk="0" fontAlgn="base" hangingPunct="0">
              <a:spcBef>
                <a:spcPct val="0"/>
              </a:spcBef>
              <a:spcAft>
                <a:spcPct val="0"/>
              </a:spcAft>
              <a:defRPr>
                <a:solidFill>
                  <a:schemeClr val="tx1"/>
                </a:solidFill>
                <a:latin typeface="Arial" charset="0"/>
              </a:defRPr>
            </a:lvl9pPr>
          </a:lstStyle>
          <a:p>
            <a:pPr eaLnBrk="1" hangingPunct="1"/>
            <a:fld id="{505B461A-D9EB-4D2E-851E-43A951A7FF62}" type="slidenum">
              <a:rPr lang="en-US" smtClean="0"/>
              <a:pPr eaLnBrk="1" hangingPunct="1"/>
              <a:t>56</a:t>
            </a:fld>
            <a:endParaRPr lang="en-US" smtClean="0"/>
          </a:p>
        </p:txBody>
      </p:sp>
      <p:sp>
        <p:nvSpPr>
          <p:cNvPr id="171011" name="Rectangle 2"/>
          <p:cNvSpPr>
            <a:spLocks noGrp="1" noRot="1" noChangeAspect="1" noChangeArrowheads="1" noTextEdit="1"/>
          </p:cNvSpPr>
          <p:nvPr>
            <p:ph type="sldImg"/>
          </p:nvPr>
        </p:nvSpPr>
        <p:spPr>
          <a:xfrm>
            <a:off x="1196975" y="701675"/>
            <a:ext cx="4686300" cy="3514725"/>
          </a:xfrm>
          <a:ln/>
        </p:spPr>
      </p:sp>
      <p:sp>
        <p:nvSpPr>
          <p:cNvPr id="171012" name="Rectangle 3"/>
          <p:cNvSpPr>
            <a:spLocks noGrp="1" noChangeArrowheads="1"/>
          </p:cNvSpPr>
          <p:nvPr>
            <p:ph type="body" idx="1"/>
          </p:nvPr>
        </p:nvSpPr>
        <p:spPr>
          <a:xfrm>
            <a:off x="708027" y="4450146"/>
            <a:ext cx="5661025" cy="4217233"/>
          </a:xfrm>
          <a:noFill/>
        </p:spPr>
        <p:txBody>
          <a:bodyPr/>
          <a:lstStyle/>
          <a:p>
            <a:pPr eaLnBrk="1" hangingPunct="1"/>
            <a:r>
              <a:rPr lang="en-US" sz="1600" dirty="0"/>
              <a:t>We encourage you to look for additional ways to make borrowers more aware of their repayment options.  </a:t>
            </a:r>
            <a:endParaRPr lang="en-US" sz="1600" dirty="0" smtClean="0"/>
          </a:p>
          <a:p>
            <a:pPr eaLnBrk="1" hangingPunct="1"/>
            <a:endParaRPr lang="en-US" sz="1600" dirty="0"/>
          </a:p>
          <a:p>
            <a:pPr lvl="0" eaLnBrk="1" hangingPunct="1">
              <a:buFontTx/>
              <a:buChar char="•"/>
            </a:pPr>
            <a:r>
              <a:rPr lang="en-US" sz="1600" dirty="0"/>
              <a:t> Help remove the confusion and/or increase awareness </a:t>
            </a:r>
            <a:r>
              <a:rPr lang="en-US" sz="1600" dirty="0" smtClean="0"/>
              <a:t>by providing additional </a:t>
            </a:r>
            <a:r>
              <a:rPr lang="en-US" sz="1600" dirty="0"/>
              <a:t>ways to explain their loan repayment </a:t>
            </a:r>
            <a:r>
              <a:rPr lang="en-US" sz="1600" dirty="0" smtClean="0"/>
              <a:t>options.</a:t>
            </a:r>
          </a:p>
          <a:p>
            <a:pPr lvl="0" eaLnBrk="1" hangingPunct="1">
              <a:buFontTx/>
              <a:buChar char="•"/>
            </a:pPr>
            <a:endParaRPr lang="en-US" sz="1600" dirty="0"/>
          </a:p>
          <a:p>
            <a:pPr lvl="0" eaLnBrk="1" hangingPunct="1">
              <a:buFontTx/>
              <a:buChar char="•"/>
            </a:pPr>
            <a:r>
              <a:rPr lang="en-US" sz="1600" dirty="0"/>
              <a:t> And promote the loan forgiveness programs </a:t>
            </a:r>
            <a:r>
              <a:rPr lang="en-US" sz="1600" dirty="0" smtClean="0"/>
              <a:t>that </a:t>
            </a:r>
            <a:r>
              <a:rPr lang="en-US" sz="1600" dirty="0"/>
              <a:t>many may be able to take advantage </a:t>
            </a:r>
            <a:r>
              <a:rPr lang="en-US" sz="1600" dirty="0" smtClean="0"/>
              <a:t>of.</a:t>
            </a:r>
            <a:endParaRPr lang="en-US" sz="1600" dirty="0"/>
          </a:p>
          <a:p>
            <a:pPr eaLnBrk="1" hangingPunct="1">
              <a:buFontTx/>
              <a:buChar char="•"/>
            </a:pPr>
            <a:endParaRPr lang="en-US" sz="1600" dirty="0"/>
          </a:p>
          <a:p>
            <a:pPr eaLnBrk="1" hangingPunct="1">
              <a:buFontTx/>
              <a:buChar char="•"/>
            </a:pPr>
            <a:r>
              <a:rPr lang="en-US" sz="1600" dirty="0" smtClean="0"/>
              <a:t> </a:t>
            </a:r>
            <a:r>
              <a:rPr lang="en-US" sz="1600" dirty="0"/>
              <a:t>Utilize available resources at mygreatlakes.org and from the Department of Education.</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5" name="Rectangle 7"/>
          <p:cNvSpPr>
            <a:spLocks noGrp="1" noChangeArrowheads="1"/>
          </p:cNvSpPr>
          <p:nvPr>
            <p:ph type="sldNum" sz="quarter" idx="5"/>
          </p:nvPr>
        </p:nvSpPr>
        <p:spPr>
          <a:noFill/>
          <a:ln>
            <a:miter lim="800000"/>
            <a:headEnd/>
            <a:tailEnd/>
          </a:ln>
        </p:spPr>
        <p:txBody>
          <a:bodyPr/>
          <a:lstStyle/>
          <a:p>
            <a:fld id="{DB215B61-FF37-41B9-836C-C8F203857F8C}" type="slidenum">
              <a:rPr lang="en-US" smtClean="0"/>
              <a:pPr/>
              <a:t>57</a:t>
            </a:fld>
            <a:endParaRPr lang="en-US" smtClean="0"/>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noFill/>
        </p:spPr>
        <p:txBody>
          <a:bodyPr/>
          <a:lstStyle/>
          <a:p>
            <a:pPr eaLnBrk="1" hangingPunct="1"/>
            <a:r>
              <a:rPr lang="en-US" smtClean="0"/>
              <a:t>We would like to thank you for attending and would welcome any additional questions you may have.</a:t>
            </a:r>
          </a:p>
          <a:p>
            <a:pPr eaLnBrk="1" hangingPunct="1"/>
            <a:endParaRPr lang="en-US" smtClean="0"/>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Pay As You Earn is only available for Direct Loan borrowers who have Stafford, Grad PLUS or Direct Consolidation loans.  Perkins loans are also eligible for Pay As You Earn, if it’s included in a Direct Consolidation Loan.</a:t>
            </a:r>
          </a:p>
          <a:p>
            <a:endParaRPr lang="en-US" sz="1600" dirty="0"/>
          </a:p>
          <a:p>
            <a:r>
              <a:rPr lang="en-US" sz="1600" dirty="0"/>
              <a:t>However, Parent PLUS loans, or Consolidation loans that include a Parent PLUS, defaulted loans nor private loans are not eligible.  </a:t>
            </a:r>
          </a:p>
        </p:txBody>
      </p:sp>
      <p:sp>
        <p:nvSpPr>
          <p:cNvPr id="4" name="Slide Number Placeholder 3"/>
          <p:cNvSpPr>
            <a:spLocks noGrp="1"/>
          </p:cNvSpPr>
          <p:nvPr>
            <p:ph type="sldNum" sz="quarter" idx="10"/>
          </p:nvPr>
        </p:nvSpPr>
        <p:spPr/>
        <p:txBody>
          <a:bodyPr/>
          <a:lstStyle/>
          <a:p>
            <a:fld id="{F047C44A-C012-47DA-9B9E-0DBBBB7EC558}" type="slidenum">
              <a:rPr lang="en-US" smtClean="0"/>
              <a:t>7</a:t>
            </a:fld>
            <a:endParaRPr lang="en-US"/>
          </a:p>
        </p:txBody>
      </p:sp>
    </p:spTree>
    <p:extLst>
      <p:ext uri="{BB962C8B-B14F-4D97-AF65-F5344CB8AC3E}">
        <p14:creationId xmlns:p14="http://schemas.microsoft.com/office/powerpoint/2010/main" val="3707537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4800" y="230188"/>
            <a:ext cx="3467100" cy="2600325"/>
          </a:xfrm>
        </p:spPr>
      </p:sp>
      <p:sp>
        <p:nvSpPr>
          <p:cNvPr id="3" name="Notes Placeholder 2"/>
          <p:cNvSpPr>
            <a:spLocks noGrp="1"/>
          </p:cNvSpPr>
          <p:nvPr>
            <p:ph type="body" idx="1"/>
          </p:nvPr>
        </p:nvSpPr>
        <p:spPr>
          <a:xfrm>
            <a:off x="566737" y="3071942"/>
            <a:ext cx="6019799" cy="5594776"/>
          </a:xfrm>
        </p:spPr>
        <p:txBody>
          <a:bodyPr/>
          <a:lstStyle/>
          <a:p>
            <a:r>
              <a:rPr lang="en-US" sz="1400" dirty="0" smtClean="0"/>
              <a:t>Pay </a:t>
            </a:r>
            <a:r>
              <a:rPr lang="en-US" sz="1400" dirty="0"/>
              <a:t>As You Earn is only available for </a:t>
            </a:r>
            <a:r>
              <a:rPr lang="en-US" sz="1400" u="sng" dirty="0"/>
              <a:t>NEW</a:t>
            </a:r>
            <a:r>
              <a:rPr lang="en-US" sz="1400" dirty="0"/>
              <a:t> Direct Loan borrowers and there’s a two tier-definition of </a:t>
            </a:r>
            <a:r>
              <a:rPr lang="en-US" sz="1400" u="sng" dirty="0"/>
              <a:t>NEW</a:t>
            </a:r>
            <a:r>
              <a:rPr lang="en-US" sz="1400" dirty="0"/>
              <a:t> that a borrower must meet.</a:t>
            </a:r>
          </a:p>
          <a:p>
            <a:pPr marL="176193" indent="-176193">
              <a:buFont typeface="Arial" pitchFamily="34" charset="0"/>
              <a:buChar char="•"/>
            </a:pPr>
            <a:endParaRPr lang="en-US" sz="1400" dirty="0"/>
          </a:p>
          <a:p>
            <a:r>
              <a:rPr lang="en-US" sz="1400" dirty="0"/>
              <a:t>So to determine if a borrower is eligible, they must ask themselves these questions:</a:t>
            </a:r>
          </a:p>
          <a:p>
            <a:pPr marL="176193" indent="-176193">
              <a:buFont typeface="Arial" pitchFamily="34" charset="0"/>
              <a:buChar char="•"/>
            </a:pPr>
            <a:endParaRPr lang="en-US" sz="1400" dirty="0"/>
          </a:p>
          <a:p>
            <a:pPr marL="176193" indent="-176193">
              <a:buFont typeface="Arial" pitchFamily="34" charset="0"/>
              <a:buChar char="•"/>
            </a:pPr>
            <a:r>
              <a:rPr lang="en-US" sz="1400" dirty="0"/>
              <a:t>Did I have an outstanding balance on a </a:t>
            </a:r>
            <a:r>
              <a:rPr lang="en-US" sz="1400" dirty="0" smtClean="0"/>
              <a:t>FFELP or Direct </a:t>
            </a:r>
            <a:r>
              <a:rPr lang="en-US" sz="1400" dirty="0"/>
              <a:t>Loan as of Oct. 1, 2007? and</a:t>
            </a:r>
          </a:p>
          <a:p>
            <a:pPr marL="176193" indent="-176193">
              <a:buFont typeface="Arial" pitchFamily="34" charset="0"/>
              <a:buChar char="•"/>
            </a:pPr>
            <a:r>
              <a:rPr lang="en-US" sz="1400" dirty="0"/>
              <a:t>Did I receive a disbursement of a Direct Loan on or after Oct. 1, 2011, or apply for and receive a Direct Consolidation Loan on or after Oct. 1, 2011?  </a:t>
            </a:r>
            <a:endParaRPr lang="en-US" sz="1400" dirty="0" smtClean="0"/>
          </a:p>
          <a:p>
            <a:endParaRPr lang="en-US" sz="1400" dirty="0" smtClean="0"/>
          </a:p>
          <a:p>
            <a:r>
              <a:rPr lang="en-US" sz="1400" dirty="0" smtClean="0"/>
              <a:t>We </a:t>
            </a:r>
            <a:r>
              <a:rPr lang="en-US" sz="1400" dirty="0"/>
              <a:t>have </a:t>
            </a:r>
            <a:r>
              <a:rPr lang="en-US" sz="1400" dirty="0" smtClean="0"/>
              <a:t>highlighted the word “disbursement” because</a:t>
            </a:r>
            <a:r>
              <a:rPr lang="en-US" sz="1400" dirty="0"/>
              <a:t>, the </a:t>
            </a:r>
            <a:r>
              <a:rPr lang="en-US" sz="1400" dirty="0" err="1"/>
              <a:t>regs</a:t>
            </a:r>
            <a:r>
              <a:rPr lang="en-US" sz="1400" dirty="0"/>
              <a:t> don’t say loan, it says disbursement.  So a borrower could take out a loan on July 1, 2011 and receive their first disbursement in August but as long as they receive another disbursement on or after October 1, 2011, then they meet the qualifications. </a:t>
            </a:r>
          </a:p>
          <a:p>
            <a:pPr marL="176193" indent="-176193">
              <a:buFont typeface="Arial" pitchFamily="34" charset="0"/>
              <a:buChar char="•"/>
            </a:pPr>
            <a:endParaRPr lang="en-US" sz="1400" dirty="0"/>
          </a:p>
          <a:p>
            <a:r>
              <a:rPr lang="en-US" sz="1400" dirty="0"/>
              <a:t>If they answer </a:t>
            </a:r>
            <a:r>
              <a:rPr lang="en-US" sz="1400" u="sng" dirty="0" smtClean="0"/>
              <a:t>NO</a:t>
            </a:r>
            <a:r>
              <a:rPr lang="en-US" sz="1400" dirty="0" smtClean="0"/>
              <a:t> </a:t>
            </a:r>
            <a:r>
              <a:rPr lang="en-US" sz="1400" dirty="0"/>
              <a:t>to the first question and </a:t>
            </a:r>
            <a:r>
              <a:rPr lang="en-US" sz="1400" u="sng" dirty="0" smtClean="0"/>
              <a:t>YES</a:t>
            </a:r>
            <a:r>
              <a:rPr lang="en-US" sz="1400" dirty="0" smtClean="0"/>
              <a:t> to </a:t>
            </a:r>
            <a:r>
              <a:rPr lang="en-US" sz="1400" dirty="0"/>
              <a:t>the second question, then they meet with NEW borrower </a:t>
            </a:r>
            <a:r>
              <a:rPr lang="en-US" sz="1400" dirty="0" smtClean="0"/>
              <a:t>qualifications for </a:t>
            </a:r>
            <a:r>
              <a:rPr lang="en-US" sz="1400" dirty="0"/>
              <a:t>Pay As You </a:t>
            </a:r>
            <a:r>
              <a:rPr lang="en-US" sz="1400" dirty="0" smtClean="0"/>
              <a:t>Earn.  </a:t>
            </a:r>
            <a:endParaRPr lang="en-US" sz="1400" dirty="0"/>
          </a:p>
        </p:txBody>
      </p:sp>
      <p:sp>
        <p:nvSpPr>
          <p:cNvPr id="4" name="Slide Number Placeholder 3"/>
          <p:cNvSpPr>
            <a:spLocks noGrp="1"/>
          </p:cNvSpPr>
          <p:nvPr>
            <p:ph type="sldNum" sz="quarter" idx="10"/>
          </p:nvPr>
        </p:nvSpPr>
        <p:spPr/>
        <p:txBody>
          <a:bodyPr/>
          <a:lstStyle/>
          <a:p>
            <a:fld id="{F047C44A-C012-47DA-9B9E-0DBBBB7EC558}" type="slidenum">
              <a:rPr lang="en-US" smtClean="0"/>
              <a:t>8</a:t>
            </a:fld>
            <a:endParaRPr lang="en-US"/>
          </a:p>
        </p:txBody>
      </p:sp>
    </p:spTree>
    <p:extLst>
      <p:ext uri="{BB962C8B-B14F-4D97-AF65-F5344CB8AC3E}">
        <p14:creationId xmlns:p14="http://schemas.microsoft.com/office/powerpoint/2010/main" val="1537157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71638" y="188913"/>
            <a:ext cx="3886200" cy="2916237"/>
          </a:xfrm>
        </p:spPr>
      </p:sp>
      <p:sp>
        <p:nvSpPr>
          <p:cNvPr id="3" name="Notes Placeholder 2"/>
          <p:cNvSpPr>
            <a:spLocks noGrp="1"/>
          </p:cNvSpPr>
          <p:nvPr>
            <p:ph type="body" idx="1"/>
          </p:nvPr>
        </p:nvSpPr>
        <p:spPr>
          <a:xfrm>
            <a:off x="707708" y="3313113"/>
            <a:ext cx="5661660" cy="5353606"/>
          </a:xfrm>
        </p:spPr>
        <p:txBody>
          <a:bodyPr/>
          <a:lstStyle/>
          <a:p>
            <a:r>
              <a:rPr lang="en-US" sz="1600" dirty="0"/>
              <a:t>So let’s take a closer look at the new borrower definition.  This may make it easier to understand.  </a:t>
            </a:r>
          </a:p>
          <a:p>
            <a:endParaRPr lang="en-US" sz="1600" dirty="0"/>
          </a:p>
          <a:p>
            <a:r>
              <a:rPr lang="en-US" sz="1600" dirty="0"/>
              <a:t>Let say </a:t>
            </a:r>
            <a:r>
              <a:rPr lang="en-US" sz="1600" dirty="0" smtClean="0"/>
              <a:t>Kayla </a:t>
            </a:r>
            <a:r>
              <a:rPr lang="en-US" sz="1600" dirty="0"/>
              <a:t>takes out her first loan on August 28, 2007 and she gets a second loan on August 28, 2010 and a third one on October 28, 2011.  If she pays off her August 28, 2007 today, is she eligible for Pay As You Earn?</a:t>
            </a:r>
          </a:p>
          <a:p>
            <a:endParaRPr lang="en-US" sz="1600" dirty="0"/>
          </a:p>
          <a:p>
            <a:r>
              <a:rPr lang="en-US" sz="1600" dirty="0" smtClean="0"/>
              <a:t>Do </a:t>
            </a:r>
            <a:r>
              <a:rPr lang="en-US" sz="1600" dirty="0"/>
              <a:t>you think she met the </a:t>
            </a:r>
            <a:r>
              <a:rPr lang="en-US" sz="1600" u="sng" dirty="0" smtClean="0"/>
              <a:t>NEW</a:t>
            </a:r>
            <a:r>
              <a:rPr lang="en-US" sz="1600" dirty="0" smtClean="0"/>
              <a:t> borrower qualifications for Pay As You Earn ? </a:t>
            </a:r>
            <a:endParaRPr lang="en-US" sz="1600" dirty="0"/>
          </a:p>
          <a:p>
            <a:endParaRPr lang="en-US" sz="1600" dirty="0"/>
          </a:p>
          <a:p>
            <a:r>
              <a:rPr lang="en-US" sz="1600" dirty="0"/>
              <a:t>The answer is No because to be considered a new borrower, they can not have an outstanding DL or FFELP balance as of 10/1/2007, or no outstanding balance on the date </a:t>
            </a:r>
            <a:r>
              <a:rPr lang="en-US" sz="1600" dirty="0" smtClean="0"/>
              <a:t>they receive a </a:t>
            </a:r>
            <a:r>
              <a:rPr lang="en-US" sz="1600" dirty="0"/>
              <a:t>new loan after 10/1/07 and since Lola a balance at the time she takes out that third loan on </a:t>
            </a:r>
            <a:r>
              <a:rPr lang="en-US" sz="1600" dirty="0" smtClean="0"/>
              <a:t>10/28/11</a:t>
            </a:r>
            <a:r>
              <a:rPr lang="en-US" sz="1600" dirty="0"/>
              <a:t>, she is not considered a new borrower.  While she did borrow after October 1, 2007, she can’t have a balance at that </a:t>
            </a:r>
            <a:r>
              <a:rPr lang="en-US" sz="1600" dirty="0" smtClean="0"/>
              <a:t>time</a:t>
            </a:r>
            <a:r>
              <a:rPr lang="en-US" sz="1600" dirty="0"/>
              <a:t> </a:t>
            </a:r>
            <a:r>
              <a:rPr lang="en-US" sz="1600" dirty="0" smtClean="0"/>
              <a:t>and she did.  </a:t>
            </a:r>
            <a:endParaRPr lang="en-US" sz="1600" dirty="0"/>
          </a:p>
        </p:txBody>
      </p:sp>
      <p:sp>
        <p:nvSpPr>
          <p:cNvPr id="4" name="Slide Number Placeholder 3"/>
          <p:cNvSpPr>
            <a:spLocks noGrp="1"/>
          </p:cNvSpPr>
          <p:nvPr>
            <p:ph type="sldNum" sz="quarter" idx="10"/>
          </p:nvPr>
        </p:nvSpPr>
        <p:spPr/>
        <p:txBody>
          <a:bodyPr/>
          <a:lstStyle/>
          <a:p>
            <a:fld id="{F047C44A-C012-47DA-9B9E-0DBBBB7EC558}" type="slidenum">
              <a:rPr lang="en-US" smtClean="0"/>
              <a:t>9</a:t>
            </a:fld>
            <a:endParaRPr lang="en-US"/>
          </a:p>
        </p:txBody>
      </p:sp>
    </p:spTree>
    <p:extLst>
      <p:ext uri="{BB962C8B-B14F-4D97-AF65-F5344CB8AC3E}">
        <p14:creationId xmlns:p14="http://schemas.microsoft.com/office/powerpoint/2010/main" val="3430451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So let’s take a look at another example.</a:t>
            </a:r>
          </a:p>
          <a:p>
            <a:endParaRPr lang="en-US" sz="1600" dirty="0"/>
          </a:p>
          <a:p>
            <a:r>
              <a:rPr lang="en-US" sz="1600" dirty="0" smtClean="0"/>
              <a:t>Kyle takes </a:t>
            </a:r>
            <a:r>
              <a:rPr lang="en-US" sz="1600" dirty="0"/>
              <a:t>out his first loan on August 28, 2007 and he pays off that loan in 2009.  Then he borrows again on August 28, 2010 and again on October 28, 2011.</a:t>
            </a:r>
          </a:p>
          <a:p>
            <a:endParaRPr lang="en-US" sz="1600" dirty="0"/>
          </a:p>
          <a:p>
            <a:r>
              <a:rPr lang="en-US" sz="1600" dirty="0"/>
              <a:t>Does </a:t>
            </a:r>
            <a:r>
              <a:rPr lang="en-US" sz="1600" dirty="0" smtClean="0"/>
              <a:t>Kyle </a:t>
            </a:r>
            <a:r>
              <a:rPr lang="en-US" sz="1600" dirty="0"/>
              <a:t>meet with </a:t>
            </a:r>
            <a:r>
              <a:rPr lang="en-US" sz="1600" u="sng" dirty="0" smtClean="0"/>
              <a:t>NEW</a:t>
            </a:r>
            <a:r>
              <a:rPr lang="en-US" sz="1600" dirty="0" smtClean="0"/>
              <a:t> </a:t>
            </a:r>
            <a:r>
              <a:rPr lang="en-US" sz="1600" dirty="0"/>
              <a:t>borrower qualifications?</a:t>
            </a:r>
          </a:p>
          <a:p>
            <a:endParaRPr lang="en-US" sz="1600" dirty="0"/>
          </a:p>
          <a:p>
            <a:r>
              <a:rPr lang="en-US" sz="1600" dirty="0"/>
              <a:t>Yes, he does because although he borrowed on August 28, 2007, he paid off that loan before he borrowed again on August 28, 2010.  Therefore he does not have a balance at the time he borrowed on or after October 1, 2007.  Remember, borrowers can not have a balance on that date.  He also received a disbursement after October 1, 2011 so he </a:t>
            </a:r>
            <a:r>
              <a:rPr lang="en-US" sz="1600" dirty="0" smtClean="0"/>
              <a:t>meets </a:t>
            </a:r>
            <a:r>
              <a:rPr lang="en-US" sz="1600" dirty="0"/>
              <a:t>both tiers of the </a:t>
            </a:r>
            <a:r>
              <a:rPr lang="en-US" sz="1600" dirty="0" smtClean="0"/>
              <a:t>two-tiered </a:t>
            </a:r>
            <a:r>
              <a:rPr lang="en-US" sz="1600" dirty="0"/>
              <a:t>new borrower </a:t>
            </a:r>
            <a:r>
              <a:rPr lang="en-US" sz="1600" dirty="0" smtClean="0"/>
              <a:t>qualification </a:t>
            </a:r>
            <a:r>
              <a:rPr lang="en-US" sz="1600" dirty="0"/>
              <a:t>for Pay As You Earn.  </a:t>
            </a:r>
          </a:p>
        </p:txBody>
      </p:sp>
      <p:sp>
        <p:nvSpPr>
          <p:cNvPr id="4" name="Slide Number Placeholder 3"/>
          <p:cNvSpPr>
            <a:spLocks noGrp="1"/>
          </p:cNvSpPr>
          <p:nvPr>
            <p:ph type="sldNum" sz="quarter" idx="10"/>
          </p:nvPr>
        </p:nvSpPr>
        <p:spPr/>
        <p:txBody>
          <a:bodyPr/>
          <a:lstStyle/>
          <a:p>
            <a:fld id="{F047C44A-C012-47DA-9B9E-0DBBBB7EC558}" type="slidenum">
              <a:rPr lang="en-US" smtClean="0"/>
              <a:t>10</a:t>
            </a:fld>
            <a:endParaRPr lang="en-US"/>
          </a:p>
        </p:txBody>
      </p:sp>
    </p:spTree>
    <p:extLst>
      <p:ext uri="{BB962C8B-B14F-4D97-AF65-F5344CB8AC3E}">
        <p14:creationId xmlns:p14="http://schemas.microsoft.com/office/powerpoint/2010/main" val="351168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3B9C3B8A-4588-4C41-955C-A57061E47DD0}" type="datetime1">
              <a:rPr lang="en-US"/>
              <a:pPr>
                <a:defRPr/>
              </a:pPr>
              <a:t>2/12/2015</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E9F8115E-178E-44FD-AE4E-CEA8ECDCB92D}" type="slidenum">
              <a:rPr lang="en-US"/>
              <a:pPr>
                <a:defRPr/>
              </a:pPr>
              <a:t>‹#›</a:t>
            </a:fld>
            <a:endParaRPr lang="en-US"/>
          </a:p>
        </p:txBody>
      </p:sp>
    </p:spTree>
    <p:extLst>
      <p:ext uri="{BB962C8B-B14F-4D97-AF65-F5344CB8AC3E}">
        <p14:creationId xmlns:p14="http://schemas.microsoft.com/office/powerpoint/2010/main" val="39594313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EC9B126C-B570-4DFF-BAA2-A127BE885CB4}" type="datetime1">
              <a:rPr lang="en-US"/>
              <a:pPr>
                <a:defRPr/>
              </a:pPr>
              <a:t>2/12/2015</a:t>
            </a:fld>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2F312DF5-2A3A-4E88-BA43-7EFCA0725B8D}" type="slidenum">
              <a:rPr lang="en-US"/>
              <a:pPr>
                <a:defRPr/>
              </a:pPr>
              <a:t>‹#›</a:t>
            </a:fld>
            <a:endParaRPr lang="en-US"/>
          </a:p>
        </p:txBody>
      </p:sp>
    </p:spTree>
    <p:extLst>
      <p:ext uri="{BB962C8B-B14F-4D97-AF65-F5344CB8AC3E}">
        <p14:creationId xmlns:p14="http://schemas.microsoft.com/office/powerpoint/2010/main" val="278423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02C7B33D-6DE7-45BD-B7F8-CF54AEB422A1}" type="datetime1">
              <a:rPr lang="en-US"/>
              <a:pPr>
                <a:defRPr/>
              </a:pPr>
              <a:t>2/12/2015</a:t>
            </a:fld>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B8B6BE48-7E07-4A71-B80C-832AFD5BDCBF}" type="slidenum">
              <a:rPr lang="en-US"/>
              <a:pPr>
                <a:defRPr/>
              </a:pPr>
              <a:t>‹#›</a:t>
            </a:fld>
            <a:endParaRPr lang="en-US"/>
          </a:p>
        </p:txBody>
      </p:sp>
    </p:spTree>
    <p:extLst>
      <p:ext uri="{BB962C8B-B14F-4D97-AF65-F5344CB8AC3E}">
        <p14:creationId xmlns:p14="http://schemas.microsoft.com/office/powerpoint/2010/main" val="26533512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lvl2pPr marL="639763" indent="-236538">
              <a:buFont typeface="Arial" panose="020B0604020202020204" pitchFamily="34" charset="0"/>
              <a:buChar char="–"/>
              <a:defRPr/>
            </a:lvl2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extLst/>
          </a:lstStyle>
          <a:p>
            <a:pPr>
              <a:defRPr/>
            </a:pPr>
            <a:fld id="{A7DD968F-2AC3-4FDD-B6CF-01E8181309CF}" type="datetime1">
              <a:rPr lang="en-US"/>
              <a:pPr>
                <a:defRPr/>
              </a:pPr>
              <a:t>2/12/2015</a:t>
            </a:fld>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351562E8-43E6-490B-A1B4-98A0F6A8C24A}" type="slidenum">
              <a:rPr lang="en-US"/>
              <a:pPr>
                <a:defRPr/>
              </a:pPr>
              <a:t>‹#›</a:t>
            </a:fld>
            <a:endParaRPr lang="en-US"/>
          </a:p>
        </p:txBody>
      </p:sp>
    </p:spTree>
    <p:extLst>
      <p:ext uri="{BB962C8B-B14F-4D97-AF65-F5344CB8AC3E}">
        <p14:creationId xmlns:p14="http://schemas.microsoft.com/office/powerpoint/2010/main" val="40908587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none" baseline="0">
                <a:solidFill>
                  <a:srgbClr val="004193"/>
                </a:solidFill>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00EE90B9-80FA-4923-8282-BBDEF36F8D86}" type="datetime1">
              <a:rPr lang="en-US"/>
              <a:pPr>
                <a:defRPr/>
              </a:pPr>
              <a:t>2/12/2015</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EF75BF08-2123-4906-824B-71056E16EC11}" type="slidenum">
              <a:rPr lang="en-US"/>
              <a:pPr>
                <a:defRPr/>
              </a:pPr>
              <a:t>‹#›</a:t>
            </a:fld>
            <a:endParaRPr lang="en-US"/>
          </a:p>
        </p:txBody>
      </p:sp>
    </p:spTree>
    <p:extLst>
      <p:ext uri="{BB962C8B-B14F-4D97-AF65-F5344CB8AC3E}">
        <p14:creationId xmlns:p14="http://schemas.microsoft.com/office/powerpoint/2010/main" val="2944598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F89081E-D383-42D4-948F-6C0DDF7AB76C}" type="datetime1">
              <a:rPr lang="en-US"/>
              <a:pPr>
                <a:defRPr/>
              </a:pPr>
              <a:t>2/12/2015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6B29983-9073-4D47-8EE3-2DA0034E1FAB}" type="slidenum">
              <a:rPr lang="en-US"/>
              <a:pPr>
                <a:defRPr/>
              </a:pPr>
              <a:t>‹#›</a:t>
            </a:fld>
            <a:endParaRPr lang="en-US"/>
          </a:p>
        </p:txBody>
      </p:sp>
    </p:spTree>
    <p:extLst>
      <p:ext uri="{BB962C8B-B14F-4D97-AF65-F5344CB8AC3E}">
        <p14:creationId xmlns:p14="http://schemas.microsoft.com/office/powerpoint/2010/main" val="247123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EF53386C-E739-46A8-9256-22EC267538A0}" type="datetime1">
              <a:rPr lang="en-US"/>
              <a:pPr>
                <a:defRPr/>
              </a:pPr>
              <a:t>2/12/2015</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79C3B37D-6786-4EE3-B8CC-17B2090C7F1D}" type="slidenum">
              <a:rPr lang="en-US"/>
              <a:pPr>
                <a:defRPr/>
              </a:pPr>
              <a:t>‹#›</a:t>
            </a:fld>
            <a:endParaRPr lang="en-US"/>
          </a:p>
        </p:txBody>
      </p:sp>
    </p:spTree>
    <p:extLst>
      <p:ext uri="{BB962C8B-B14F-4D97-AF65-F5344CB8AC3E}">
        <p14:creationId xmlns:p14="http://schemas.microsoft.com/office/powerpoint/2010/main" val="1925332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B7563958-1BFD-4BB5-B7DA-47041746813F}" type="datetime1">
              <a:rPr lang="en-US"/>
              <a:pPr>
                <a:defRPr/>
              </a:pPr>
              <a:t>2/12/2015</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D40D31E-0E6A-426D-A6AE-5454819705A5}" type="slidenum">
              <a:rPr lang="en-US"/>
              <a:pPr>
                <a:defRPr/>
              </a:pPr>
              <a:t>‹#›</a:t>
            </a:fld>
            <a:endParaRPr lang="en-US"/>
          </a:p>
        </p:txBody>
      </p:sp>
    </p:spTree>
    <p:extLst>
      <p:ext uri="{BB962C8B-B14F-4D97-AF65-F5344CB8AC3E}">
        <p14:creationId xmlns:p14="http://schemas.microsoft.com/office/powerpoint/2010/main" val="417568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516C5B84-E860-4151-80B7-7FD37C857611}" type="datetime1">
              <a:rPr lang="en-US"/>
              <a:pPr>
                <a:defRPr/>
              </a:pPr>
              <a:t>2/12/2015</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3413A659-569D-4B90-8BB3-9C71EBF0156B}" type="slidenum">
              <a:rPr lang="en-US"/>
              <a:pPr>
                <a:defRPr/>
              </a:pPr>
              <a:t>‹#›</a:t>
            </a:fld>
            <a:endParaRPr lang="en-US"/>
          </a:p>
        </p:txBody>
      </p:sp>
    </p:spTree>
    <p:extLst>
      <p:ext uri="{BB962C8B-B14F-4D97-AF65-F5344CB8AC3E}">
        <p14:creationId xmlns:p14="http://schemas.microsoft.com/office/powerpoint/2010/main" val="415506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4B8E276-37B6-4118-833A-356BA3755F59}" type="datetime1">
              <a:rPr lang="en-US"/>
              <a:pPr>
                <a:defRPr/>
              </a:pPr>
              <a:t>2/12/2015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55EF9E6-B7FB-4D17-85D8-9C8E10C681C0}" type="slidenum">
              <a:rPr lang="en-US"/>
              <a:pPr>
                <a:defRPr/>
              </a:pPr>
              <a:t>‹#›</a:t>
            </a:fld>
            <a:endParaRPr lang="en-US"/>
          </a:p>
        </p:txBody>
      </p:sp>
    </p:spTree>
    <p:extLst>
      <p:ext uri="{BB962C8B-B14F-4D97-AF65-F5344CB8AC3E}">
        <p14:creationId xmlns:p14="http://schemas.microsoft.com/office/powerpoint/2010/main" val="216099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A7132165-62D6-4D21-A11F-356BE423019E}" type="datetime1">
              <a:rPr lang="en-US"/>
              <a:pPr>
                <a:defRPr/>
              </a:pPr>
              <a:t>2/12/2015</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5CA3BF41-C7FF-4CA7-8622-37C08A250163}" type="slidenum">
              <a:rPr lang="en-US"/>
              <a:pPr>
                <a:defRPr/>
              </a:pPr>
              <a:t>‹#›</a:t>
            </a:fld>
            <a:endParaRPr lang="en-US"/>
          </a:p>
        </p:txBody>
      </p:sp>
    </p:spTree>
    <p:extLst>
      <p:ext uri="{BB962C8B-B14F-4D97-AF65-F5344CB8AC3E}">
        <p14:creationId xmlns:p14="http://schemas.microsoft.com/office/powerpoint/2010/main" val="132849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dirty="0" smtClean="0"/>
              <a:t>Click to edit Master title style</a:t>
            </a:r>
            <a:endParaRPr lang="en-US" dirty="0"/>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E4961905-B808-438E-A765-75EA0214A0E5}"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pic>
        <p:nvPicPr>
          <p:cNvPr id="1038" name="Picture 12" descr="Pasfaa color logo_2011.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848600" y="6172200"/>
            <a:ext cx="11985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922382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4300" kern="1200">
          <a:solidFill>
            <a:srgbClr val="004193"/>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75DD"/>
          </a:solidFill>
          <a:latin typeface="Gill Sans MT" pitchFamily="34" charset="0"/>
        </a:defRPr>
      </a:lvl2pPr>
      <a:lvl3pPr algn="l" rtl="0" eaLnBrk="0" fontAlgn="base" hangingPunct="0">
        <a:spcBef>
          <a:spcPct val="0"/>
        </a:spcBef>
        <a:spcAft>
          <a:spcPct val="0"/>
        </a:spcAft>
        <a:defRPr sz="4300">
          <a:solidFill>
            <a:srgbClr val="0075DD"/>
          </a:solidFill>
          <a:latin typeface="Gill Sans MT" pitchFamily="34" charset="0"/>
        </a:defRPr>
      </a:lvl3pPr>
      <a:lvl4pPr algn="l" rtl="0" eaLnBrk="0" fontAlgn="base" hangingPunct="0">
        <a:spcBef>
          <a:spcPct val="0"/>
        </a:spcBef>
        <a:spcAft>
          <a:spcPct val="0"/>
        </a:spcAft>
        <a:defRPr sz="4300">
          <a:solidFill>
            <a:srgbClr val="0075DD"/>
          </a:solidFill>
          <a:latin typeface="Gill Sans MT" pitchFamily="34" charset="0"/>
        </a:defRPr>
      </a:lvl4pPr>
      <a:lvl5pPr algn="l" rtl="0" eaLnBrk="0" fontAlgn="base" hangingPunct="0">
        <a:spcBef>
          <a:spcPct val="0"/>
        </a:spcBef>
        <a:spcAft>
          <a:spcPct val="0"/>
        </a:spcAft>
        <a:defRPr sz="4300">
          <a:solidFill>
            <a:srgbClr val="0075DD"/>
          </a:solidFill>
          <a:latin typeface="Gill Sans MT" pitchFamily="34" charset="0"/>
        </a:defRPr>
      </a:lvl5pPr>
      <a:lvl6pPr marL="457200" algn="l" rtl="0" fontAlgn="base">
        <a:spcBef>
          <a:spcPct val="0"/>
        </a:spcBef>
        <a:spcAft>
          <a:spcPct val="0"/>
        </a:spcAft>
        <a:defRPr sz="4300">
          <a:solidFill>
            <a:srgbClr val="0075DD"/>
          </a:solidFill>
          <a:latin typeface="Gill Sans MT" pitchFamily="34" charset="0"/>
        </a:defRPr>
      </a:lvl6pPr>
      <a:lvl7pPr marL="914400" algn="l" rtl="0" fontAlgn="base">
        <a:spcBef>
          <a:spcPct val="0"/>
        </a:spcBef>
        <a:spcAft>
          <a:spcPct val="0"/>
        </a:spcAft>
        <a:defRPr sz="4300">
          <a:solidFill>
            <a:srgbClr val="0075DD"/>
          </a:solidFill>
          <a:latin typeface="Gill Sans MT" pitchFamily="34" charset="0"/>
        </a:defRPr>
      </a:lvl7pPr>
      <a:lvl8pPr marL="1371600" algn="l" rtl="0" fontAlgn="base">
        <a:spcBef>
          <a:spcPct val="0"/>
        </a:spcBef>
        <a:spcAft>
          <a:spcPct val="0"/>
        </a:spcAft>
        <a:defRPr sz="4300">
          <a:solidFill>
            <a:srgbClr val="0075DD"/>
          </a:solidFill>
          <a:latin typeface="Gill Sans MT" pitchFamily="34" charset="0"/>
        </a:defRPr>
      </a:lvl8pPr>
      <a:lvl9pPr marL="1828800" algn="l" rtl="0" fontAlgn="base">
        <a:spcBef>
          <a:spcPct val="0"/>
        </a:spcBef>
        <a:spcAft>
          <a:spcPct val="0"/>
        </a:spcAft>
        <a:defRPr sz="4300">
          <a:solidFill>
            <a:srgbClr val="0075DD"/>
          </a:solidFill>
          <a:latin typeface="Gill Sans MT" pitchFamily="34" charset="0"/>
        </a:defRPr>
      </a:lvl9pPr>
      <a:extLst/>
    </p:titleStyle>
    <p:bodyStyle>
      <a:lvl1pPr marL="365125" indent="-282575" algn="l" rtl="0" eaLnBrk="0" fontAlgn="base" hangingPunct="0">
        <a:spcBef>
          <a:spcPts val="600"/>
        </a:spcBef>
        <a:spcAft>
          <a:spcPct val="0"/>
        </a:spcAft>
        <a:buClr>
          <a:srgbClr val="004193"/>
        </a:buClr>
        <a:buSzPct val="75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rgbClr val="004193"/>
        </a:buClr>
        <a:buSzPct val="80000"/>
        <a:buFont typeface="Arial" panose="020B060402020202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rgbClr val="004193"/>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004193"/>
        </a:buClr>
        <a:buSzPct val="94000"/>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PASFAAA Spring Training</a:t>
            </a:r>
            <a:endParaRPr lang="en-US" dirty="0"/>
          </a:p>
        </p:txBody>
      </p:sp>
      <p:sp>
        <p:nvSpPr>
          <p:cNvPr id="5" name="Content Placeholder 4"/>
          <p:cNvSpPr>
            <a:spLocks noGrp="1"/>
          </p:cNvSpPr>
          <p:nvPr>
            <p:ph idx="1"/>
          </p:nvPr>
        </p:nvSpPr>
        <p:spPr/>
        <p:txBody>
          <a:bodyPr/>
          <a:lstStyle/>
          <a:p>
            <a:pPr marL="82550" indent="0">
              <a:buNone/>
            </a:pPr>
            <a:endParaRPr lang="en-US" dirty="0"/>
          </a:p>
        </p:txBody>
      </p:sp>
      <p:pic>
        <p:nvPicPr>
          <p:cNvPr id="1026" name="Picture 2" descr="C:\Users\bovelm\AppData\Local\Microsoft\Windows\Temporary Internet Files\Content.Outlook\AX5U7RHH\Spring Training Logo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2009775"/>
            <a:ext cx="2990850"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428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Eligible Borrower Example</a:t>
            </a:r>
            <a:endParaRPr lang="en-US" dirty="0"/>
          </a:p>
        </p:txBody>
      </p:sp>
      <p:sp>
        <p:nvSpPr>
          <p:cNvPr id="3" name="Content Placeholder 2"/>
          <p:cNvSpPr>
            <a:spLocks noGrp="1"/>
          </p:cNvSpPr>
          <p:nvPr>
            <p:ph idx="1"/>
          </p:nvPr>
        </p:nvSpPr>
        <p:spPr/>
        <p:txBody>
          <a:bodyPr/>
          <a:lstStyle/>
          <a:p>
            <a:r>
              <a:rPr lang="en-US" dirty="0" smtClean="0"/>
              <a:t>Kyle takes out his first loan on 8/28/2007</a:t>
            </a:r>
          </a:p>
          <a:p>
            <a:r>
              <a:rPr lang="en-US" dirty="0" smtClean="0"/>
              <a:t>He pays off that loan in 2009</a:t>
            </a:r>
          </a:p>
          <a:p>
            <a:r>
              <a:rPr lang="en-US" dirty="0" smtClean="0"/>
              <a:t>He gets a second loan on 8/28/2010</a:t>
            </a:r>
            <a:br>
              <a:rPr lang="en-US" dirty="0" smtClean="0"/>
            </a:br>
            <a:r>
              <a:rPr lang="en-US" dirty="0" smtClean="0"/>
              <a:t>and a third on 10/28/2011</a:t>
            </a:r>
          </a:p>
          <a:p>
            <a:r>
              <a:rPr lang="en-US" dirty="0" smtClean="0"/>
              <a:t>Is Kyle eligible for Pay As You Earn?</a:t>
            </a:r>
            <a:endParaRPr lang="en-US" dirty="0"/>
          </a:p>
        </p:txBody>
      </p:sp>
      <p:grpSp>
        <p:nvGrpSpPr>
          <p:cNvPr id="6" name="Group 38"/>
          <p:cNvGrpSpPr>
            <a:grpSpLocks/>
          </p:cNvGrpSpPr>
          <p:nvPr/>
        </p:nvGrpSpPr>
        <p:grpSpPr bwMode="auto">
          <a:xfrm>
            <a:off x="3892550" y="4419600"/>
            <a:ext cx="1746250" cy="612775"/>
            <a:chOff x="2356" y="3120"/>
            <a:chExt cx="1100" cy="386"/>
          </a:xfrm>
        </p:grpSpPr>
        <p:sp>
          <p:nvSpPr>
            <p:cNvPr id="7" name="Text Box 27"/>
            <p:cNvSpPr txBox="1">
              <a:spLocks noChangeArrowheads="1"/>
            </p:cNvSpPr>
            <p:nvPr/>
          </p:nvSpPr>
          <p:spPr bwMode="auto">
            <a:xfrm>
              <a:off x="2404" y="3141"/>
              <a:ext cx="1052" cy="365"/>
            </a:xfrm>
            <a:prstGeom prst="rect">
              <a:avLst/>
            </a:prstGeom>
            <a:solidFill>
              <a:srgbClr val="EBE600"/>
            </a:solidFill>
            <a:ln w="9525">
              <a:noFill/>
              <a:miter lim="800000"/>
              <a:headEnd/>
              <a:tailEnd/>
            </a:ln>
          </p:spPr>
          <p:txBody>
            <a:bodyPr>
              <a:spAutoFit/>
            </a:bodyPr>
            <a:lstStyle/>
            <a:p>
              <a:pPr marL="685800">
                <a:spcBef>
                  <a:spcPct val="50000"/>
                </a:spcBef>
              </a:pPr>
              <a:r>
                <a:rPr lang="en-US" sz="3200" dirty="0" smtClean="0">
                  <a:solidFill>
                    <a:schemeClr val="bg1"/>
                  </a:solidFill>
                  <a:latin typeface="Franklin Gothic Book" pitchFamily="34" charset="0"/>
                </a:rPr>
                <a:t>Yes</a:t>
              </a:r>
              <a:endParaRPr lang="en-US" sz="3200" b="0" dirty="0">
                <a:solidFill>
                  <a:schemeClr val="bg1"/>
                </a:solidFill>
                <a:latin typeface="Franklin Gothic Book" pitchFamily="34" charset="0"/>
              </a:endParaRPr>
            </a:p>
          </p:txBody>
        </p:sp>
        <p:sp>
          <p:nvSpPr>
            <p:cNvPr id="8" name="AutoShape 28"/>
            <p:cNvSpPr>
              <a:spLocks noChangeArrowheads="1"/>
            </p:cNvSpPr>
            <p:nvPr/>
          </p:nvSpPr>
          <p:spPr bwMode="auto">
            <a:xfrm>
              <a:off x="2356" y="3120"/>
              <a:ext cx="432" cy="384"/>
            </a:xfrm>
            <a:prstGeom prst="rightArrow">
              <a:avLst>
                <a:gd name="adj1" fmla="val 50000"/>
                <a:gd name="adj2" fmla="val 28125"/>
              </a:avLst>
            </a:prstGeom>
            <a:solidFill>
              <a:schemeClr val="bg1"/>
            </a:solidFill>
            <a:ln w="9525">
              <a:noFill/>
              <a:miter lim="800000"/>
              <a:headEnd/>
              <a:tailEnd/>
            </a:ln>
          </p:spPr>
          <p:txBody>
            <a:bodyPr wrap="none" anchor="ctr"/>
            <a:lstStyle/>
            <a:p>
              <a:endParaRPr lang="en-US"/>
            </a:p>
          </p:txBody>
        </p:sp>
      </p:grpSp>
      <p:sp>
        <p:nvSpPr>
          <p:cNvPr id="9" name="Text Box 35"/>
          <p:cNvSpPr txBox="1">
            <a:spLocks noChangeArrowheads="1"/>
          </p:cNvSpPr>
          <p:nvPr/>
        </p:nvSpPr>
        <p:spPr bwMode="auto">
          <a:xfrm>
            <a:off x="1949450" y="4449763"/>
            <a:ext cx="1905000" cy="579437"/>
          </a:xfrm>
          <a:prstGeom prst="rect">
            <a:avLst/>
          </a:prstGeom>
          <a:solidFill>
            <a:srgbClr val="004193"/>
          </a:solidFill>
          <a:ln w="9525">
            <a:noFill/>
            <a:miter lim="800000"/>
            <a:headEnd/>
            <a:tailEnd/>
          </a:ln>
        </p:spPr>
        <p:txBody>
          <a:bodyPr>
            <a:spAutoFit/>
          </a:bodyPr>
          <a:lstStyle/>
          <a:p>
            <a:pPr marL="114300">
              <a:spcBef>
                <a:spcPct val="50000"/>
              </a:spcBef>
            </a:pPr>
            <a:r>
              <a:rPr lang="en-US" sz="3200" b="0" dirty="0" smtClean="0">
                <a:solidFill>
                  <a:schemeClr val="bg1"/>
                </a:solidFill>
                <a:latin typeface="Franklin Gothic Book" pitchFamily="34" charset="0"/>
              </a:rPr>
              <a:t>Eligible </a:t>
            </a:r>
            <a:r>
              <a:rPr lang="en-US" sz="3200" b="0" dirty="0">
                <a:solidFill>
                  <a:schemeClr val="bg1"/>
                </a:solidFill>
                <a:latin typeface="Franklin Gothic Book" pitchFamily="34" charset="0"/>
              </a:rPr>
              <a:t>=</a:t>
            </a:r>
          </a:p>
        </p:txBody>
      </p:sp>
    </p:spTree>
    <p:extLst>
      <p:ext uri="{BB962C8B-B14F-4D97-AF65-F5344CB8AC3E}">
        <p14:creationId xmlns:p14="http://schemas.microsoft.com/office/powerpoint/2010/main" val="16982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12" presetClass="entr" presetSubtype="8" fill="hold"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slide(from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Partial Financial Hardship Defined</a:t>
            </a:r>
            <a:endParaRPr lang="en-US" dirty="0"/>
          </a:p>
        </p:txBody>
      </p:sp>
      <p:sp>
        <p:nvSpPr>
          <p:cNvPr id="3" name="Content Placeholder 2"/>
          <p:cNvSpPr>
            <a:spLocks noGrp="1"/>
          </p:cNvSpPr>
          <p:nvPr>
            <p:ph idx="1"/>
          </p:nvPr>
        </p:nvSpPr>
        <p:spPr>
          <a:xfrm>
            <a:off x="1435100" y="1447800"/>
            <a:ext cx="7499350" cy="5181600"/>
          </a:xfrm>
        </p:spPr>
        <p:txBody>
          <a:bodyPr>
            <a:normAutofit fontScale="85000" lnSpcReduction="20000"/>
          </a:bodyPr>
          <a:lstStyle/>
          <a:p>
            <a:pPr>
              <a:lnSpc>
                <a:spcPct val="115000"/>
              </a:lnSpc>
            </a:pPr>
            <a:r>
              <a:rPr lang="en-US" dirty="0" smtClean="0"/>
              <a:t>Borrower must demonstrate a partial financial hardship (PFH)</a:t>
            </a:r>
          </a:p>
          <a:p>
            <a:pPr>
              <a:lnSpc>
                <a:spcPct val="115000"/>
              </a:lnSpc>
            </a:pPr>
            <a:r>
              <a:rPr lang="en-US" dirty="0" smtClean="0"/>
              <a:t>PFH exists when the annual amount on the borrower’s eligible loans exceed 10% of the difference between the borrower’s AGI and              150% of the poverty guidelines based on borrower’s family size</a:t>
            </a:r>
          </a:p>
          <a:p>
            <a:pPr>
              <a:lnSpc>
                <a:spcPct val="115000"/>
              </a:lnSpc>
            </a:pPr>
            <a:r>
              <a:rPr lang="en-US" dirty="0" smtClean="0"/>
              <a:t>Factors: </a:t>
            </a:r>
          </a:p>
          <a:p>
            <a:pPr lvl="1"/>
            <a:r>
              <a:rPr lang="en-US" dirty="0" smtClean="0">
                <a:solidFill>
                  <a:srgbClr val="004193"/>
                </a:solidFill>
              </a:rPr>
              <a:t>Adjusted Gross Income (AGI)</a:t>
            </a:r>
          </a:p>
          <a:p>
            <a:pPr lvl="1"/>
            <a:r>
              <a:rPr lang="en-US" dirty="0" smtClean="0">
                <a:solidFill>
                  <a:srgbClr val="F5A83E"/>
                </a:solidFill>
              </a:rPr>
              <a:t>Poverty guidelines</a:t>
            </a:r>
          </a:p>
          <a:p>
            <a:pPr lvl="1"/>
            <a:r>
              <a:rPr lang="en-US" dirty="0" smtClean="0">
                <a:solidFill>
                  <a:srgbClr val="EBE600"/>
                </a:solidFill>
              </a:rPr>
              <a:t>Family size</a:t>
            </a:r>
          </a:p>
          <a:p>
            <a:pPr lvl="1"/>
            <a:r>
              <a:rPr lang="en-US" dirty="0" smtClean="0">
                <a:solidFill>
                  <a:srgbClr val="698499"/>
                </a:solidFill>
              </a:rPr>
              <a:t>Standard loan payment</a:t>
            </a:r>
          </a:p>
        </p:txBody>
      </p:sp>
    </p:spTree>
    <p:extLst>
      <p:ext uri="{BB962C8B-B14F-4D97-AF65-F5344CB8AC3E}">
        <p14:creationId xmlns:p14="http://schemas.microsoft.com/office/powerpoint/2010/main" val="4127809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Partial Financial Hardship Defined</a:t>
            </a:r>
            <a:endParaRPr lang="en-US" dirty="0"/>
          </a:p>
        </p:txBody>
      </p:sp>
      <p:sp>
        <p:nvSpPr>
          <p:cNvPr id="3" name="Content Placeholder 2"/>
          <p:cNvSpPr>
            <a:spLocks noGrp="1"/>
          </p:cNvSpPr>
          <p:nvPr>
            <p:ph idx="1"/>
          </p:nvPr>
        </p:nvSpPr>
        <p:spPr/>
        <p:txBody>
          <a:bodyPr/>
          <a:lstStyle/>
          <a:p>
            <a:r>
              <a:rPr lang="en-US" dirty="0" smtClean="0"/>
              <a:t>Filing status:</a:t>
            </a:r>
          </a:p>
          <a:p>
            <a:pPr lvl="1"/>
            <a:r>
              <a:rPr lang="en-US" dirty="0" smtClean="0"/>
              <a:t>Single or married filing separately</a:t>
            </a:r>
          </a:p>
          <a:p>
            <a:pPr lvl="2"/>
            <a:r>
              <a:rPr lang="en-US" dirty="0" smtClean="0"/>
              <a:t>Only the borrower’s AGI</a:t>
            </a:r>
          </a:p>
          <a:p>
            <a:pPr lvl="1"/>
            <a:r>
              <a:rPr lang="en-US" dirty="0" smtClean="0"/>
              <a:t>Married filing jointly</a:t>
            </a:r>
          </a:p>
          <a:p>
            <a:pPr lvl="2"/>
            <a:r>
              <a:rPr lang="en-US" dirty="0" smtClean="0"/>
              <a:t>Borrower and spouse’s AGI</a:t>
            </a:r>
          </a:p>
          <a:p>
            <a:pPr lvl="2"/>
            <a:r>
              <a:rPr lang="en-US" dirty="0" smtClean="0"/>
              <a:t>Borrower and spouse’s loan debt</a:t>
            </a:r>
          </a:p>
          <a:p>
            <a:pPr lvl="1"/>
            <a:endParaRPr lang="en-US" dirty="0" smtClean="0"/>
          </a:p>
          <a:p>
            <a:pPr lvl="1"/>
            <a:endParaRPr lang="en-US" dirty="0" smtClean="0"/>
          </a:p>
          <a:p>
            <a:endParaRPr lang="en-US" dirty="0" smtClean="0"/>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3893062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ChangeArrowheads="1"/>
          </p:cNvSpPr>
          <p:nvPr/>
        </p:nvSpPr>
        <p:spPr bwMode="auto">
          <a:xfrm>
            <a:off x="1301750" y="2882900"/>
            <a:ext cx="7067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latin typeface="Franklin Gothic Book" pitchFamily="34" charset="0"/>
              </a:rPr>
              <a:t>– </a:t>
            </a:r>
            <a:r>
              <a:rPr lang="en-US" sz="3200" dirty="0" smtClean="0">
                <a:solidFill>
                  <a:srgbClr val="EBE600"/>
                </a:solidFill>
                <a:latin typeface="Franklin Gothic Book" pitchFamily="34" charset="0"/>
              </a:rPr>
              <a:t>$1,437   </a:t>
            </a:r>
            <a:r>
              <a:rPr lang="en-US" sz="3200" dirty="0">
                <a:solidFill>
                  <a:srgbClr val="EBE600"/>
                </a:solidFill>
                <a:latin typeface="Franklin Gothic Book" pitchFamily="34" charset="0"/>
              </a:rPr>
              <a:t>150% of poverty line </a:t>
            </a:r>
          </a:p>
        </p:txBody>
      </p:sp>
      <p:sp>
        <p:nvSpPr>
          <p:cNvPr id="304131" name="Rectangle 3"/>
          <p:cNvSpPr>
            <a:spLocks noChangeArrowheads="1"/>
          </p:cNvSpPr>
          <p:nvPr/>
        </p:nvSpPr>
        <p:spPr bwMode="auto">
          <a:xfrm>
            <a:off x="1644650" y="2397125"/>
            <a:ext cx="5486400" cy="476250"/>
          </a:xfrm>
          <a:prstGeom prst="rect">
            <a:avLst/>
          </a:prstGeom>
          <a:noFill/>
          <a:ln w="9525">
            <a:noFill/>
            <a:miter lim="800000"/>
            <a:headEnd/>
            <a:tailEnd/>
          </a:ln>
        </p:spPr>
        <p:txBody>
          <a:bodyPr/>
          <a:lstStyle/>
          <a:p>
            <a:pPr marL="342900" indent="-342900">
              <a:spcBef>
                <a:spcPct val="20000"/>
              </a:spcBef>
              <a:tabLst>
                <a:tab pos="1543050" algn="l"/>
              </a:tabLst>
            </a:pPr>
            <a:r>
              <a:rPr lang="en-US" sz="3200" dirty="0" smtClean="0">
                <a:solidFill>
                  <a:srgbClr val="004193"/>
                </a:solidFill>
                <a:latin typeface="Franklin Gothic Book" pitchFamily="34" charset="0"/>
              </a:rPr>
              <a:t>$3,000   </a:t>
            </a:r>
            <a:r>
              <a:rPr lang="en-US" sz="3200" dirty="0">
                <a:solidFill>
                  <a:srgbClr val="004193"/>
                </a:solidFill>
                <a:latin typeface="Franklin Gothic Book" pitchFamily="34" charset="0"/>
              </a:rPr>
              <a:t>Monthly AGI</a:t>
            </a:r>
          </a:p>
        </p:txBody>
      </p:sp>
      <p:sp>
        <p:nvSpPr>
          <p:cNvPr id="304132" name="Rectangle 4"/>
          <p:cNvSpPr>
            <a:spLocks noChangeArrowheads="1"/>
          </p:cNvSpPr>
          <p:nvPr/>
        </p:nvSpPr>
        <p:spPr bwMode="auto">
          <a:xfrm>
            <a:off x="1638300" y="4187825"/>
            <a:ext cx="3511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smtClean="0">
                <a:solidFill>
                  <a:srgbClr val="F5A83E"/>
                </a:solidFill>
                <a:latin typeface="Franklin Gothic Book" pitchFamily="34" charset="0"/>
              </a:rPr>
              <a:t>10% </a:t>
            </a:r>
            <a:r>
              <a:rPr lang="en-US" sz="3200" dirty="0">
                <a:solidFill>
                  <a:srgbClr val="F5A83E"/>
                </a:solidFill>
                <a:latin typeface="Franklin Gothic Book" pitchFamily="34" charset="0"/>
              </a:rPr>
              <a:t>of $</a:t>
            </a:r>
            <a:r>
              <a:rPr lang="en-US" sz="3200" dirty="0" smtClean="0">
                <a:solidFill>
                  <a:srgbClr val="F5A83E"/>
                </a:solidFill>
                <a:latin typeface="Franklin Gothic Book" pitchFamily="34" charset="0"/>
              </a:rPr>
              <a:t>1,563 </a:t>
            </a:r>
            <a:r>
              <a:rPr lang="en-US" sz="3200" dirty="0">
                <a:solidFill>
                  <a:srgbClr val="F5A83E"/>
                </a:solidFill>
                <a:latin typeface="Franklin Gothic Book" pitchFamily="34" charset="0"/>
              </a:rPr>
              <a:t>=</a:t>
            </a:r>
          </a:p>
        </p:txBody>
      </p:sp>
      <p:sp>
        <p:nvSpPr>
          <p:cNvPr id="304133" name="Rectangle 5"/>
          <p:cNvSpPr>
            <a:spLocks noChangeArrowheads="1"/>
          </p:cNvSpPr>
          <p:nvPr/>
        </p:nvSpPr>
        <p:spPr bwMode="auto">
          <a:xfrm>
            <a:off x="1638300" y="3544888"/>
            <a:ext cx="171450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solidFill>
                  <a:srgbClr val="F5A83E"/>
                </a:solidFill>
                <a:latin typeface="Franklin Gothic Book" pitchFamily="34" charset="0"/>
              </a:rPr>
              <a:t>$</a:t>
            </a:r>
            <a:r>
              <a:rPr lang="en-US" sz="3200" dirty="0" smtClean="0">
                <a:solidFill>
                  <a:srgbClr val="F5A83E"/>
                </a:solidFill>
                <a:latin typeface="Franklin Gothic Book" pitchFamily="34" charset="0"/>
              </a:rPr>
              <a:t>1,563</a:t>
            </a:r>
            <a:endParaRPr lang="en-US" sz="3200" dirty="0">
              <a:solidFill>
                <a:srgbClr val="F5A83E"/>
              </a:solidFill>
              <a:latin typeface="Franklin Gothic Book" pitchFamily="34" charset="0"/>
            </a:endParaRPr>
          </a:p>
        </p:txBody>
      </p:sp>
      <p:sp>
        <p:nvSpPr>
          <p:cNvPr id="304134" name="AutoShape 6"/>
          <p:cNvSpPr>
            <a:spLocks noChangeArrowheads="1"/>
          </p:cNvSpPr>
          <p:nvPr/>
        </p:nvSpPr>
        <p:spPr bwMode="auto">
          <a:xfrm>
            <a:off x="1643063" y="3587750"/>
            <a:ext cx="1504950" cy="457200"/>
          </a:xfrm>
          <a:prstGeom prst="roundRect">
            <a:avLst>
              <a:gd name="adj" fmla="val 16667"/>
            </a:avLst>
          </a:prstGeom>
          <a:noFill/>
          <a:ln w="28575">
            <a:solidFill>
              <a:srgbClr val="F5A83E"/>
            </a:solidFill>
            <a:round/>
            <a:headEnd/>
            <a:tailEnd/>
          </a:ln>
        </p:spPr>
        <p:txBody>
          <a:bodyPr wrap="none" anchor="ctr"/>
          <a:lstStyle/>
          <a:p>
            <a:endParaRPr lang="en-US"/>
          </a:p>
        </p:txBody>
      </p:sp>
      <p:sp>
        <p:nvSpPr>
          <p:cNvPr id="304135" name="Line 7"/>
          <p:cNvSpPr>
            <a:spLocks noChangeShapeType="1"/>
          </p:cNvSpPr>
          <p:nvPr/>
        </p:nvSpPr>
        <p:spPr bwMode="auto">
          <a:xfrm>
            <a:off x="1390650" y="3435350"/>
            <a:ext cx="1930400" cy="1588"/>
          </a:xfrm>
          <a:prstGeom prst="line">
            <a:avLst/>
          </a:prstGeom>
          <a:noFill/>
          <a:ln w="25400">
            <a:solidFill>
              <a:schemeClr val="tx1"/>
            </a:solidFill>
            <a:round/>
            <a:headEnd/>
            <a:tailEnd/>
          </a:ln>
        </p:spPr>
        <p:txBody>
          <a:bodyPr/>
          <a:lstStyle/>
          <a:p>
            <a:endParaRPr lang="en-US"/>
          </a:p>
        </p:txBody>
      </p:sp>
      <p:sp>
        <p:nvSpPr>
          <p:cNvPr id="304136" name="Rectangle 8"/>
          <p:cNvSpPr>
            <a:spLocks noChangeArrowheads="1"/>
          </p:cNvSpPr>
          <p:nvPr/>
        </p:nvSpPr>
        <p:spPr bwMode="auto">
          <a:xfrm>
            <a:off x="1676400" y="4930775"/>
            <a:ext cx="7067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solidFill>
                  <a:srgbClr val="004683"/>
                </a:solidFill>
                <a:latin typeface="Franklin Gothic Book" pitchFamily="34" charset="0"/>
              </a:rPr>
              <a:t>Standard payment = </a:t>
            </a:r>
            <a:r>
              <a:rPr lang="en-US" sz="3200" dirty="0" smtClean="0">
                <a:solidFill>
                  <a:srgbClr val="004683"/>
                </a:solidFill>
                <a:latin typeface="Franklin Gothic Book" pitchFamily="34" charset="0"/>
              </a:rPr>
              <a:t>$288</a:t>
            </a:r>
            <a:endParaRPr lang="en-US" sz="3200" dirty="0">
              <a:solidFill>
                <a:srgbClr val="004683"/>
              </a:solidFill>
              <a:latin typeface="Franklin Gothic Book" pitchFamily="34" charset="0"/>
            </a:endParaRPr>
          </a:p>
        </p:txBody>
      </p:sp>
      <p:sp>
        <p:nvSpPr>
          <p:cNvPr id="164874" name="Rectangle 17"/>
          <p:cNvSpPr>
            <a:spLocks noGrp="1" noChangeArrowheads="1"/>
          </p:cNvSpPr>
          <p:nvPr>
            <p:ph type="title"/>
          </p:nvPr>
        </p:nvSpPr>
        <p:spPr/>
        <p:txBody>
          <a:bodyPr>
            <a:noAutofit/>
          </a:bodyPr>
          <a:lstStyle/>
          <a:p>
            <a:pPr eaLnBrk="1" hangingPunct="1"/>
            <a:r>
              <a:rPr lang="en-US" dirty="0" smtClean="0"/>
              <a:t>Determining Pay As You </a:t>
            </a:r>
            <a:br>
              <a:rPr lang="en-US" dirty="0" smtClean="0"/>
            </a:br>
            <a:r>
              <a:rPr lang="en-US" dirty="0" smtClean="0"/>
              <a:t>Earn Eligibility</a:t>
            </a:r>
          </a:p>
        </p:txBody>
      </p:sp>
      <p:sp>
        <p:nvSpPr>
          <p:cNvPr id="164875" name="Rectangle 19"/>
          <p:cNvSpPr>
            <a:spLocks noChangeArrowheads="1"/>
          </p:cNvSpPr>
          <p:nvPr/>
        </p:nvSpPr>
        <p:spPr bwMode="auto">
          <a:xfrm>
            <a:off x="5867400" y="1905000"/>
            <a:ext cx="3276600" cy="609600"/>
          </a:xfrm>
          <a:prstGeom prst="rect">
            <a:avLst/>
          </a:prstGeom>
          <a:solidFill>
            <a:srgbClr val="698499"/>
          </a:solidFill>
          <a:ln w="9525">
            <a:noFill/>
            <a:miter lim="800000"/>
            <a:headEnd/>
            <a:tailEnd/>
          </a:ln>
        </p:spPr>
        <p:txBody>
          <a:bodyPr/>
          <a:lstStyle/>
          <a:p>
            <a:pPr marL="342900" indent="-342900">
              <a:spcBef>
                <a:spcPct val="20000"/>
              </a:spcBef>
              <a:tabLst>
                <a:tab pos="1543050" algn="l"/>
              </a:tabLst>
            </a:pPr>
            <a:r>
              <a:rPr lang="en-US" sz="3600" dirty="0">
                <a:solidFill>
                  <a:schemeClr val="bg1"/>
                </a:solidFill>
                <a:latin typeface="Franklin Gothic Book" pitchFamily="34" charset="0"/>
              </a:rPr>
              <a:t>Family size = 1</a:t>
            </a:r>
          </a:p>
        </p:txBody>
      </p:sp>
      <p:sp>
        <p:nvSpPr>
          <p:cNvPr id="304148" name="Rectangle 20"/>
          <p:cNvSpPr>
            <a:spLocks noChangeArrowheads="1"/>
          </p:cNvSpPr>
          <p:nvPr/>
        </p:nvSpPr>
        <p:spPr bwMode="auto">
          <a:xfrm>
            <a:off x="4673600" y="4187825"/>
            <a:ext cx="137160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smtClean="0">
                <a:solidFill>
                  <a:srgbClr val="F5A83E"/>
                </a:solidFill>
                <a:latin typeface="Franklin Gothic Book" pitchFamily="34" charset="0"/>
              </a:rPr>
              <a:t>$156</a:t>
            </a:r>
            <a:endParaRPr lang="en-US" sz="3200" dirty="0">
              <a:solidFill>
                <a:srgbClr val="F5A83E"/>
              </a:solidFill>
              <a:latin typeface="Franklin Gothic Book" pitchFamily="34" charset="0"/>
            </a:endParaRPr>
          </a:p>
        </p:txBody>
      </p:sp>
      <p:grpSp>
        <p:nvGrpSpPr>
          <p:cNvPr id="304166" name="Group 38"/>
          <p:cNvGrpSpPr>
            <a:grpSpLocks/>
          </p:cNvGrpSpPr>
          <p:nvPr/>
        </p:nvGrpSpPr>
        <p:grpSpPr bwMode="auto">
          <a:xfrm>
            <a:off x="3740150" y="5559425"/>
            <a:ext cx="1746250" cy="612775"/>
            <a:chOff x="2356" y="3120"/>
            <a:chExt cx="1100" cy="386"/>
          </a:xfrm>
        </p:grpSpPr>
        <p:sp>
          <p:nvSpPr>
            <p:cNvPr id="164879" name="Text Box 27"/>
            <p:cNvSpPr txBox="1">
              <a:spLocks noChangeArrowheads="1"/>
            </p:cNvSpPr>
            <p:nvPr/>
          </p:nvSpPr>
          <p:spPr bwMode="auto">
            <a:xfrm>
              <a:off x="2404" y="3141"/>
              <a:ext cx="1052" cy="365"/>
            </a:xfrm>
            <a:prstGeom prst="rect">
              <a:avLst/>
            </a:prstGeom>
            <a:solidFill>
              <a:srgbClr val="EBE600"/>
            </a:solidFill>
            <a:ln w="9525">
              <a:noFill/>
              <a:miter lim="800000"/>
              <a:headEnd/>
              <a:tailEnd/>
            </a:ln>
          </p:spPr>
          <p:txBody>
            <a:bodyPr>
              <a:spAutoFit/>
            </a:bodyPr>
            <a:lstStyle/>
            <a:p>
              <a:pPr marL="685800">
                <a:spcBef>
                  <a:spcPct val="50000"/>
                </a:spcBef>
              </a:pPr>
              <a:r>
                <a:rPr lang="en-US" sz="3200" b="0" dirty="0">
                  <a:solidFill>
                    <a:schemeClr val="bg1"/>
                  </a:solidFill>
                  <a:latin typeface="Franklin Gothic Book" pitchFamily="34" charset="0"/>
                </a:rPr>
                <a:t>Yes</a:t>
              </a:r>
            </a:p>
          </p:txBody>
        </p:sp>
        <p:sp>
          <p:nvSpPr>
            <p:cNvPr id="164880" name="AutoShape 28"/>
            <p:cNvSpPr>
              <a:spLocks noChangeArrowheads="1"/>
            </p:cNvSpPr>
            <p:nvPr/>
          </p:nvSpPr>
          <p:spPr bwMode="auto">
            <a:xfrm>
              <a:off x="2356" y="3120"/>
              <a:ext cx="432" cy="384"/>
            </a:xfrm>
            <a:prstGeom prst="rightArrow">
              <a:avLst>
                <a:gd name="adj1" fmla="val 50000"/>
                <a:gd name="adj2" fmla="val 28125"/>
              </a:avLst>
            </a:prstGeom>
            <a:solidFill>
              <a:schemeClr val="bg1"/>
            </a:solidFill>
            <a:ln w="9525">
              <a:noFill/>
              <a:miter lim="800000"/>
              <a:headEnd/>
              <a:tailEnd/>
            </a:ln>
          </p:spPr>
          <p:txBody>
            <a:bodyPr wrap="none" anchor="ctr"/>
            <a:lstStyle/>
            <a:p>
              <a:endParaRPr lang="en-US"/>
            </a:p>
          </p:txBody>
        </p:sp>
      </p:grpSp>
      <p:sp>
        <p:nvSpPr>
          <p:cNvPr id="304163" name="Text Box 35"/>
          <p:cNvSpPr txBox="1">
            <a:spLocks noChangeArrowheads="1"/>
          </p:cNvSpPr>
          <p:nvPr/>
        </p:nvSpPr>
        <p:spPr bwMode="auto">
          <a:xfrm>
            <a:off x="1797050" y="5589588"/>
            <a:ext cx="1905000" cy="579437"/>
          </a:xfrm>
          <a:prstGeom prst="rect">
            <a:avLst/>
          </a:prstGeom>
          <a:solidFill>
            <a:srgbClr val="004193"/>
          </a:solidFill>
          <a:ln w="9525">
            <a:noFill/>
            <a:miter lim="800000"/>
            <a:headEnd/>
            <a:tailEnd/>
          </a:ln>
        </p:spPr>
        <p:txBody>
          <a:bodyPr>
            <a:spAutoFit/>
          </a:bodyPr>
          <a:lstStyle/>
          <a:p>
            <a:pPr marL="114300">
              <a:spcBef>
                <a:spcPct val="50000"/>
              </a:spcBef>
            </a:pPr>
            <a:r>
              <a:rPr lang="en-US" sz="3200" b="0">
                <a:solidFill>
                  <a:schemeClr val="bg1"/>
                </a:solidFill>
                <a:latin typeface="Franklin Gothic Book" pitchFamily="34" charset="0"/>
              </a:rPr>
              <a:t>Qualify =</a:t>
            </a:r>
          </a:p>
        </p:txBody>
      </p:sp>
    </p:spTree>
    <p:extLst>
      <p:ext uri="{BB962C8B-B14F-4D97-AF65-F5344CB8AC3E}">
        <p14:creationId xmlns:p14="http://schemas.microsoft.com/office/powerpoint/2010/main" val="2298351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04131"/>
                                        </p:tgtEl>
                                        <p:attrNameLst>
                                          <p:attrName>style.visibility</p:attrName>
                                        </p:attrNameLst>
                                      </p:cBhvr>
                                      <p:to>
                                        <p:strVal val="visible"/>
                                      </p:to>
                                    </p:set>
                                    <p:animEffect transition="in" filter="slide(fromBottom)">
                                      <p:cBhvr>
                                        <p:cTn id="7" dur="500"/>
                                        <p:tgtEl>
                                          <p:spTgt spid="304131"/>
                                        </p:tgtEl>
                                      </p:cBhvr>
                                    </p:animEffect>
                                  </p:childTnLst>
                                </p:cTn>
                              </p:par>
                            </p:childTnLst>
                          </p:cTn>
                        </p:par>
                        <p:par>
                          <p:cTn id="8" fill="hold" nodeType="afterGroup">
                            <p:stCondLst>
                              <p:cond delay="500"/>
                            </p:stCondLst>
                            <p:childTnLst>
                              <p:par>
                                <p:cTn id="9" presetID="12" presetClass="entr" presetSubtype="4" fill="hold" grpId="0" nodeType="afterEffect">
                                  <p:stCondLst>
                                    <p:cond delay="500"/>
                                  </p:stCondLst>
                                  <p:childTnLst>
                                    <p:set>
                                      <p:cBhvr>
                                        <p:cTn id="10" dur="1" fill="hold">
                                          <p:stCondLst>
                                            <p:cond delay="0"/>
                                          </p:stCondLst>
                                        </p:cTn>
                                        <p:tgtEl>
                                          <p:spTgt spid="304130"/>
                                        </p:tgtEl>
                                        <p:attrNameLst>
                                          <p:attrName>style.visibility</p:attrName>
                                        </p:attrNameLst>
                                      </p:cBhvr>
                                      <p:to>
                                        <p:strVal val="visible"/>
                                      </p:to>
                                    </p:set>
                                    <p:animEffect transition="in" filter="slide(fromBottom)">
                                      <p:cBhvr>
                                        <p:cTn id="11" dur="500"/>
                                        <p:tgtEl>
                                          <p:spTgt spid="30413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304133"/>
                                        </p:tgtEl>
                                        <p:attrNameLst>
                                          <p:attrName>style.visibility</p:attrName>
                                        </p:attrNameLst>
                                      </p:cBhvr>
                                      <p:to>
                                        <p:strVal val="visible"/>
                                      </p:to>
                                    </p:set>
                                    <p:animEffect transition="in" filter="slide(fromBottom)">
                                      <p:cBhvr>
                                        <p:cTn id="16" dur="500"/>
                                        <p:tgtEl>
                                          <p:spTgt spid="304133"/>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04134"/>
                                        </p:tgtEl>
                                        <p:attrNameLst>
                                          <p:attrName>style.visibility</p:attrName>
                                        </p:attrNameLst>
                                      </p:cBhvr>
                                      <p:to>
                                        <p:strVal val="visible"/>
                                      </p:to>
                                    </p:set>
                                    <p:animEffect transition="in" filter="slide(fromBottom)">
                                      <p:cBhvr>
                                        <p:cTn id="19" dur="500"/>
                                        <p:tgtEl>
                                          <p:spTgt spid="30413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04135"/>
                                        </p:tgtEl>
                                        <p:attrNameLst>
                                          <p:attrName>style.visibility</p:attrName>
                                        </p:attrNameLst>
                                      </p:cBhvr>
                                      <p:to>
                                        <p:strVal val="visible"/>
                                      </p:to>
                                    </p:set>
                                    <p:animEffect transition="in" filter="dissolve">
                                      <p:cBhvr>
                                        <p:cTn id="22" dur="500"/>
                                        <p:tgtEl>
                                          <p:spTgt spid="3041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4132"/>
                                        </p:tgtEl>
                                        <p:attrNameLst>
                                          <p:attrName>style.visibility</p:attrName>
                                        </p:attrNameLst>
                                      </p:cBhvr>
                                      <p:to>
                                        <p:strVal val="visible"/>
                                      </p:to>
                                    </p:set>
                                  </p:childTnLst>
                                </p:cTn>
                              </p:par>
                              <p:par>
                                <p:cTn id="27" presetID="12" presetClass="entr" presetSubtype="4" fill="hold" grpId="0" nodeType="withEffect">
                                  <p:stCondLst>
                                    <p:cond delay="0"/>
                                  </p:stCondLst>
                                  <p:childTnLst>
                                    <p:set>
                                      <p:cBhvr>
                                        <p:cTn id="28" dur="1" fill="hold">
                                          <p:stCondLst>
                                            <p:cond delay="0"/>
                                          </p:stCondLst>
                                        </p:cTn>
                                        <p:tgtEl>
                                          <p:spTgt spid="304148"/>
                                        </p:tgtEl>
                                        <p:attrNameLst>
                                          <p:attrName>style.visibility</p:attrName>
                                        </p:attrNameLst>
                                      </p:cBhvr>
                                      <p:to>
                                        <p:strVal val="visible"/>
                                      </p:to>
                                    </p:set>
                                    <p:animEffect transition="in" filter="slide(fromBottom)">
                                      <p:cBhvr>
                                        <p:cTn id="29" dur="500"/>
                                        <p:tgtEl>
                                          <p:spTgt spid="304148"/>
                                        </p:tgtEl>
                                      </p:cBhvr>
                                    </p:animEffect>
                                  </p:childTnLst>
                                </p:cTn>
                              </p:par>
                            </p:childTnLst>
                          </p:cTn>
                        </p:par>
                        <p:par>
                          <p:cTn id="30" fill="hold" nodeType="afterGroup">
                            <p:stCondLst>
                              <p:cond delay="500"/>
                            </p:stCondLst>
                            <p:childTnLst>
                              <p:par>
                                <p:cTn id="31" presetID="12" presetClass="entr" presetSubtype="4" fill="hold" grpId="0" nodeType="afterEffect">
                                  <p:stCondLst>
                                    <p:cond delay="0"/>
                                  </p:stCondLst>
                                  <p:childTnLst>
                                    <p:set>
                                      <p:cBhvr>
                                        <p:cTn id="32" dur="1" fill="hold">
                                          <p:stCondLst>
                                            <p:cond delay="0"/>
                                          </p:stCondLst>
                                        </p:cTn>
                                        <p:tgtEl>
                                          <p:spTgt spid="304136"/>
                                        </p:tgtEl>
                                        <p:attrNameLst>
                                          <p:attrName>style.visibility</p:attrName>
                                        </p:attrNameLst>
                                      </p:cBhvr>
                                      <p:to>
                                        <p:strVal val="visible"/>
                                      </p:to>
                                    </p:set>
                                    <p:animEffect transition="in" filter="slide(fromBottom)">
                                      <p:cBhvr>
                                        <p:cTn id="33" dur="500"/>
                                        <p:tgtEl>
                                          <p:spTgt spid="304136"/>
                                        </p:tgtEl>
                                      </p:cBhvr>
                                    </p:animEffect>
                                  </p:childTnLst>
                                </p:cTn>
                              </p:par>
                            </p:childTnLst>
                          </p:cTn>
                        </p:par>
                        <p:par>
                          <p:cTn id="34" fill="hold" nodeType="afterGroup">
                            <p:stCondLst>
                              <p:cond delay="1000"/>
                            </p:stCondLst>
                            <p:childTnLst>
                              <p:par>
                                <p:cTn id="35" presetID="1" presetClass="entr" presetSubtype="0" fill="hold" grpId="0" nodeType="afterEffect">
                                  <p:stCondLst>
                                    <p:cond delay="500"/>
                                  </p:stCondLst>
                                  <p:childTnLst>
                                    <p:set>
                                      <p:cBhvr>
                                        <p:cTn id="36" dur="1" fill="hold">
                                          <p:stCondLst>
                                            <p:cond delay="0"/>
                                          </p:stCondLst>
                                        </p:cTn>
                                        <p:tgtEl>
                                          <p:spTgt spid="30416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8" fill="hold" nodeType="clickEffect">
                                  <p:stCondLst>
                                    <p:cond delay="0"/>
                                  </p:stCondLst>
                                  <p:childTnLst>
                                    <p:set>
                                      <p:cBhvr>
                                        <p:cTn id="40" dur="1" fill="hold">
                                          <p:stCondLst>
                                            <p:cond delay="0"/>
                                          </p:stCondLst>
                                        </p:cTn>
                                        <p:tgtEl>
                                          <p:spTgt spid="304166"/>
                                        </p:tgtEl>
                                        <p:attrNameLst>
                                          <p:attrName>style.visibility</p:attrName>
                                        </p:attrNameLst>
                                      </p:cBhvr>
                                      <p:to>
                                        <p:strVal val="visible"/>
                                      </p:to>
                                    </p:set>
                                    <p:animEffect transition="in" filter="slide(fromLeft)">
                                      <p:cBhvr>
                                        <p:cTn id="41" dur="500"/>
                                        <p:tgtEl>
                                          <p:spTgt spid="304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p:bldP spid="304131" grpId="0"/>
      <p:bldP spid="304132" grpId="0"/>
      <p:bldP spid="304133" grpId="0"/>
      <p:bldP spid="304134" grpId="0" animBg="1"/>
      <p:bldP spid="304135" grpId="0" animBg="1"/>
      <p:bldP spid="304136" grpId="0"/>
      <p:bldP spid="304148" grpId="0"/>
      <p:bldP spid="30416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Pay As You Earn Terms –                       Interest Subsidy</a:t>
            </a:r>
            <a:endParaRPr lang="en-US" dirty="0"/>
          </a:p>
        </p:txBody>
      </p:sp>
      <p:sp>
        <p:nvSpPr>
          <p:cNvPr id="3" name="Content Placeholder 2"/>
          <p:cNvSpPr>
            <a:spLocks noGrp="1"/>
          </p:cNvSpPr>
          <p:nvPr>
            <p:ph idx="1"/>
          </p:nvPr>
        </p:nvSpPr>
        <p:spPr>
          <a:xfrm>
            <a:off x="1435100" y="1600200"/>
            <a:ext cx="7499350" cy="4800600"/>
          </a:xfrm>
        </p:spPr>
        <p:txBody>
          <a:bodyPr>
            <a:normAutofit lnSpcReduction="10000"/>
          </a:bodyPr>
          <a:lstStyle/>
          <a:p>
            <a:pPr marL="0" indent="0">
              <a:buNone/>
            </a:pPr>
            <a:r>
              <a:rPr lang="en-US" dirty="0" smtClean="0"/>
              <a:t>If monthly payment amount is not enough to pay accrued interest</a:t>
            </a:r>
          </a:p>
          <a:p>
            <a:pPr lvl="1"/>
            <a:r>
              <a:rPr lang="en-US" dirty="0" smtClean="0"/>
              <a:t>Subsidized Stafford:</a:t>
            </a:r>
          </a:p>
          <a:p>
            <a:pPr lvl="2"/>
            <a:r>
              <a:rPr lang="en-US" dirty="0" smtClean="0"/>
              <a:t>ED will not charge the remaining interest for three consecutive years </a:t>
            </a:r>
          </a:p>
          <a:p>
            <a:pPr lvl="2"/>
            <a:r>
              <a:rPr lang="en-US" dirty="0" smtClean="0"/>
              <a:t>Interest subsidy eligibility period continues to elapse:</a:t>
            </a:r>
          </a:p>
          <a:p>
            <a:pPr lvl="3"/>
            <a:r>
              <a:rPr lang="en-US" dirty="0" smtClean="0"/>
              <a:t>During deferment/forbearance, except during periods</a:t>
            </a:r>
            <a:br>
              <a:rPr lang="en-US" dirty="0" smtClean="0"/>
            </a:br>
            <a:r>
              <a:rPr lang="en-US" dirty="0" smtClean="0"/>
              <a:t>of economic hardship deferment</a:t>
            </a:r>
          </a:p>
          <a:p>
            <a:pPr lvl="3"/>
            <a:r>
              <a:rPr lang="en-US" dirty="0" smtClean="0"/>
              <a:t>During periods when borrower doesn’t qualify for subsidy</a:t>
            </a:r>
          </a:p>
          <a:p>
            <a:pPr lvl="3"/>
            <a:r>
              <a:rPr lang="en-US" dirty="0" smtClean="0"/>
              <a:t>If borrower switches from Pay As You Earn to                  IBR, or vice versa</a:t>
            </a:r>
            <a:endParaRPr lang="en-US" dirty="0"/>
          </a:p>
        </p:txBody>
      </p:sp>
    </p:spTree>
    <p:extLst>
      <p:ext uri="{BB962C8B-B14F-4D97-AF65-F5344CB8AC3E}">
        <p14:creationId xmlns:p14="http://schemas.microsoft.com/office/powerpoint/2010/main" val="4028983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Pay As You Earn Terms –                  Interest Capitalization</a:t>
            </a:r>
            <a:endParaRPr lang="en-US" dirty="0"/>
          </a:p>
        </p:txBody>
      </p:sp>
      <p:sp>
        <p:nvSpPr>
          <p:cNvPr id="3" name="Content Placeholder 2"/>
          <p:cNvSpPr>
            <a:spLocks noGrp="1"/>
          </p:cNvSpPr>
          <p:nvPr>
            <p:ph idx="1"/>
          </p:nvPr>
        </p:nvSpPr>
        <p:spPr>
          <a:xfrm>
            <a:off x="1435100" y="1600200"/>
            <a:ext cx="7499350" cy="4800600"/>
          </a:xfrm>
        </p:spPr>
        <p:txBody>
          <a:bodyPr/>
          <a:lstStyle/>
          <a:p>
            <a:pPr marL="0" indent="0">
              <a:buNone/>
            </a:pPr>
            <a:r>
              <a:rPr lang="en-US" dirty="0" smtClean="0"/>
              <a:t>Interest capitalizes when a borrower:</a:t>
            </a:r>
          </a:p>
          <a:p>
            <a:pPr lvl="1"/>
            <a:r>
              <a:rPr lang="en-US" dirty="0" smtClean="0"/>
              <a:t>No longer has a PFH</a:t>
            </a:r>
          </a:p>
          <a:p>
            <a:pPr lvl="2"/>
            <a:r>
              <a:rPr lang="en-US" dirty="0" smtClean="0"/>
              <a:t>Limited to 10% of original principal at time borrower enters Pay </a:t>
            </a:r>
            <a:r>
              <a:rPr lang="en-US" dirty="0"/>
              <a:t>As You </a:t>
            </a:r>
            <a:r>
              <a:rPr lang="en-US" dirty="0" smtClean="0"/>
              <a:t>Earn</a:t>
            </a:r>
          </a:p>
          <a:p>
            <a:pPr lvl="2"/>
            <a:r>
              <a:rPr lang="en-US" dirty="0" smtClean="0"/>
              <a:t>After 10% cap is reached, interest continues to accrue, but is not capitalized while the borrower remains on Pay As You Earn</a:t>
            </a:r>
            <a:endParaRPr lang="en-US" dirty="0"/>
          </a:p>
          <a:p>
            <a:pPr lvl="1"/>
            <a:r>
              <a:rPr lang="en-US" dirty="0" smtClean="0"/>
              <a:t>Leaves Pay As You Earn</a:t>
            </a:r>
          </a:p>
          <a:p>
            <a:pPr lvl="1"/>
            <a:r>
              <a:rPr lang="en-US" dirty="0" smtClean="0"/>
              <a:t>Does not submit income documentation</a:t>
            </a:r>
          </a:p>
          <a:p>
            <a:pPr marL="457200" lvl="1" indent="0">
              <a:buNone/>
            </a:pPr>
            <a:endParaRPr lang="en-US" dirty="0" smtClean="0"/>
          </a:p>
          <a:p>
            <a:pPr marL="914400" lvl="2" indent="0">
              <a:buNone/>
            </a:pPr>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237822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Pay As You Earn Terms –                Leaving the Plan</a:t>
            </a:r>
            <a:endParaRPr lang="en-US" dirty="0"/>
          </a:p>
        </p:txBody>
      </p:sp>
      <p:sp>
        <p:nvSpPr>
          <p:cNvPr id="3" name="Content Placeholder 2"/>
          <p:cNvSpPr>
            <a:spLocks noGrp="1"/>
          </p:cNvSpPr>
          <p:nvPr>
            <p:ph idx="1"/>
          </p:nvPr>
        </p:nvSpPr>
        <p:spPr>
          <a:xfrm>
            <a:off x="1435100" y="1600200"/>
            <a:ext cx="7499350" cy="4800600"/>
          </a:xfrm>
        </p:spPr>
        <p:txBody>
          <a:bodyPr/>
          <a:lstStyle/>
          <a:p>
            <a:r>
              <a:rPr lang="en-US" dirty="0" smtClean="0"/>
              <a:t>Borrowers who leave Pay As You Earn may change to a different plan, however they can remain in Pay As You Earn even</a:t>
            </a:r>
            <a:br>
              <a:rPr lang="en-US" dirty="0" smtClean="0"/>
            </a:br>
            <a:r>
              <a:rPr lang="en-US" dirty="0" smtClean="0"/>
              <a:t>if they:</a:t>
            </a:r>
          </a:p>
          <a:p>
            <a:pPr lvl="1"/>
            <a:r>
              <a:rPr lang="en-US" dirty="0" smtClean="0"/>
              <a:t>No longer have a PFH</a:t>
            </a:r>
          </a:p>
          <a:p>
            <a:pPr lvl="1"/>
            <a:r>
              <a:rPr lang="en-US" dirty="0" smtClean="0"/>
              <a:t>Do not submit income documentation</a:t>
            </a:r>
          </a:p>
          <a:p>
            <a:r>
              <a:rPr lang="en-US" dirty="0" smtClean="0"/>
              <a:t>Payment reverts to the permanent-standard amount</a:t>
            </a:r>
          </a:p>
          <a:p>
            <a:endParaRPr lang="en-US" dirty="0" smtClean="0"/>
          </a:p>
        </p:txBody>
      </p:sp>
    </p:spTree>
    <p:extLst>
      <p:ext uri="{BB962C8B-B14F-4D97-AF65-F5344CB8AC3E}">
        <p14:creationId xmlns:p14="http://schemas.microsoft.com/office/powerpoint/2010/main" val="764884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Pay As You Earn Terms – </a:t>
            </a:r>
            <a:br>
              <a:rPr lang="en-US" dirty="0" smtClean="0"/>
            </a:br>
            <a:r>
              <a:rPr lang="en-US" dirty="0" smtClean="0"/>
              <a:t>Loan Forgiveness</a:t>
            </a:r>
            <a:endParaRPr lang="en-US" dirty="0"/>
          </a:p>
        </p:txBody>
      </p:sp>
      <p:sp>
        <p:nvSpPr>
          <p:cNvPr id="3" name="Content Placeholder 2"/>
          <p:cNvSpPr>
            <a:spLocks noGrp="1"/>
          </p:cNvSpPr>
          <p:nvPr>
            <p:ph idx="1"/>
          </p:nvPr>
        </p:nvSpPr>
        <p:spPr>
          <a:xfrm>
            <a:off x="1435100" y="1600200"/>
            <a:ext cx="7499350" cy="4800600"/>
          </a:xfrm>
        </p:spPr>
        <p:txBody>
          <a:bodyPr>
            <a:normAutofit/>
          </a:bodyPr>
          <a:lstStyle/>
          <a:p>
            <a:r>
              <a:rPr lang="en-US" dirty="0" smtClean="0"/>
              <a:t>Remaining balance forgiven after 20 years   of qualifying repayment, including any:</a:t>
            </a:r>
          </a:p>
          <a:p>
            <a:pPr lvl="1"/>
            <a:r>
              <a:rPr lang="en-US" dirty="0" smtClean="0"/>
              <a:t>Payments made under Pay As You Earn</a:t>
            </a:r>
            <a:br>
              <a:rPr lang="en-US" dirty="0" smtClean="0"/>
            </a:br>
            <a:r>
              <a:rPr lang="en-US" dirty="0" smtClean="0"/>
              <a:t>or another income-driven plan</a:t>
            </a:r>
          </a:p>
          <a:p>
            <a:pPr lvl="1"/>
            <a:r>
              <a:rPr lang="en-US" dirty="0" smtClean="0"/>
              <a:t>Payments made under the standard repayment (or any other plan) that were</a:t>
            </a:r>
            <a:br>
              <a:rPr lang="en-US" dirty="0" smtClean="0"/>
            </a:br>
            <a:r>
              <a:rPr lang="en-US" dirty="0" smtClean="0"/>
              <a:t>not less than the standard plan</a:t>
            </a:r>
          </a:p>
          <a:p>
            <a:pPr lvl="1"/>
            <a:r>
              <a:rPr lang="en-US" dirty="0" smtClean="0"/>
              <a:t>Periods of economic hardship deferment</a:t>
            </a:r>
          </a:p>
          <a:p>
            <a:r>
              <a:rPr lang="en-US" dirty="0" smtClean="0"/>
              <a:t>Loan amount forgiven is taxable income</a:t>
            </a:r>
          </a:p>
        </p:txBody>
      </p:sp>
    </p:spTree>
    <p:extLst>
      <p:ext uri="{BB962C8B-B14F-4D97-AF65-F5344CB8AC3E}">
        <p14:creationId xmlns:p14="http://schemas.microsoft.com/office/powerpoint/2010/main" val="2604771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Pay As You Earn – </a:t>
            </a:r>
            <a:br>
              <a:rPr lang="en-US" dirty="0" smtClean="0"/>
            </a:br>
            <a:r>
              <a:rPr lang="en-US" dirty="0" smtClean="0"/>
              <a:t>Who Benefits Most?</a:t>
            </a:r>
            <a:endParaRPr lang="en-US" dirty="0"/>
          </a:p>
        </p:txBody>
      </p:sp>
      <p:sp>
        <p:nvSpPr>
          <p:cNvPr id="3" name="Content Placeholder 2"/>
          <p:cNvSpPr>
            <a:spLocks noGrp="1"/>
          </p:cNvSpPr>
          <p:nvPr>
            <p:ph idx="1"/>
          </p:nvPr>
        </p:nvSpPr>
        <p:spPr>
          <a:xfrm>
            <a:off x="1435100" y="1600200"/>
            <a:ext cx="7499350" cy="4800600"/>
          </a:xfrm>
        </p:spPr>
        <p:txBody>
          <a:bodyPr>
            <a:normAutofit/>
          </a:bodyPr>
          <a:lstStyle/>
          <a:p>
            <a:pPr marL="0" indent="0">
              <a:buNone/>
            </a:pPr>
            <a:r>
              <a:rPr lang="en-US" dirty="0" smtClean="0"/>
              <a:t>Type of student who would benefit most </a:t>
            </a:r>
            <a:br>
              <a:rPr lang="en-US" dirty="0" smtClean="0"/>
            </a:br>
            <a:r>
              <a:rPr lang="en-US" dirty="0" smtClean="0"/>
              <a:t>from Pay As You Earn</a:t>
            </a:r>
          </a:p>
          <a:p>
            <a:pPr lvl="1"/>
            <a:r>
              <a:rPr lang="en-US" dirty="0" smtClean="0">
                <a:solidFill>
                  <a:srgbClr val="004193"/>
                </a:solidFill>
              </a:rPr>
              <a:t>Direct loan borrowers who:</a:t>
            </a:r>
          </a:p>
          <a:p>
            <a:pPr lvl="2"/>
            <a:r>
              <a:rPr lang="en-US" dirty="0" smtClean="0">
                <a:solidFill>
                  <a:srgbClr val="004193"/>
                </a:solidFill>
              </a:rPr>
              <a:t>Recently graduated or will soon</a:t>
            </a:r>
          </a:p>
          <a:p>
            <a:pPr lvl="2"/>
            <a:r>
              <a:rPr lang="en-US" dirty="0" smtClean="0">
                <a:solidFill>
                  <a:srgbClr val="004193"/>
                </a:solidFill>
              </a:rPr>
              <a:t>Owe more than they earn annually</a:t>
            </a:r>
          </a:p>
          <a:p>
            <a:pPr lvl="2"/>
            <a:r>
              <a:rPr lang="en-US" dirty="0" smtClean="0">
                <a:solidFill>
                  <a:srgbClr val="004193"/>
                </a:solidFill>
              </a:rPr>
              <a:t>Are pursing careers in public sector</a:t>
            </a:r>
          </a:p>
          <a:p>
            <a:pPr lvl="2"/>
            <a:r>
              <a:rPr lang="en-US" dirty="0" smtClean="0">
                <a:solidFill>
                  <a:srgbClr val="004193"/>
                </a:solidFill>
              </a:rPr>
              <a:t>Are teachers with higher debt levels</a:t>
            </a:r>
          </a:p>
          <a:p>
            <a:pPr lvl="2"/>
            <a:r>
              <a:rPr lang="en-US" dirty="0" smtClean="0">
                <a:solidFill>
                  <a:srgbClr val="004193"/>
                </a:solidFill>
              </a:rPr>
              <a:t>Are medical residents</a:t>
            </a:r>
          </a:p>
          <a:p>
            <a:pPr lvl="2"/>
            <a:r>
              <a:rPr lang="en-US" dirty="0" smtClean="0">
                <a:solidFill>
                  <a:srgbClr val="004193"/>
                </a:solidFill>
              </a:rPr>
              <a:t>Are unemployed</a:t>
            </a:r>
          </a:p>
          <a:p>
            <a:pPr lvl="1"/>
            <a:endParaRPr lang="en-US" dirty="0"/>
          </a:p>
        </p:txBody>
      </p:sp>
    </p:spTree>
    <p:extLst>
      <p:ext uri="{BB962C8B-B14F-4D97-AF65-F5344CB8AC3E}">
        <p14:creationId xmlns:p14="http://schemas.microsoft.com/office/powerpoint/2010/main" val="3345169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Income-Based </a:t>
            </a:r>
            <a:br>
              <a:rPr lang="en-US" dirty="0"/>
            </a:br>
            <a:r>
              <a:rPr lang="en-US" dirty="0"/>
              <a:t>Repayment Plan</a:t>
            </a:r>
            <a:r>
              <a:rPr lang="en-US" kern="0" dirty="0"/>
              <a:t/>
            </a:r>
            <a:br>
              <a:rPr lang="en-US" kern="0" dirty="0"/>
            </a:br>
            <a:endParaRPr lang="en-US" dirty="0"/>
          </a:p>
        </p:txBody>
      </p:sp>
    </p:spTree>
    <p:extLst>
      <p:ext uri="{BB962C8B-B14F-4D97-AF65-F5344CB8AC3E}">
        <p14:creationId xmlns:p14="http://schemas.microsoft.com/office/powerpoint/2010/main" val="57419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pc="100" dirty="0">
                <a:solidFill>
                  <a:srgbClr val="004193"/>
                </a:solidFill>
              </a:rPr>
              <a:t>Counseling Borrowers </a:t>
            </a:r>
            <a:br>
              <a:rPr lang="en-US" spc="100" dirty="0">
                <a:solidFill>
                  <a:srgbClr val="004193"/>
                </a:solidFill>
              </a:rPr>
            </a:br>
            <a:r>
              <a:rPr lang="en-US" spc="100" dirty="0">
                <a:solidFill>
                  <a:srgbClr val="004193"/>
                </a:solidFill>
              </a:rPr>
              <a:t>on Pay as You Earn </a:t>
            </a:r>
            <a:br>
              <a:rPr lang="en-US" spc="100" dirty="0">
                <a:solidFill>
                  <a:srgbClr val="004193"/>
                </a:solidFill>
              </a:rPr>
            </a:br>
            <a:r>
              <a:rPr lang="en-US" spc="100" dirty="0">
                <a:solidFill>
                  <a:srgbClr val="004193"/>
                </a:solidFill>
              </a:rPr>
              <a:t>and Income-Driven Plans</a:t>
            </a:r>
            <a:r>
              <a:rPr lang="en-US" kern="0" spc="100" dirty="0">
                <a:solidFill>
                  <a:srgbClr val="004193"/>
                </a:solidFill>
              </a:rPr>
              <a:t/>
            </a:r>
            <a:br>
              <a:rPr lang="en-US" kern="0" spc="100" dirty="0">
                <a:solidFill>
                  <a:srgbClr val="004193"/>
                </a:solidFill>
              </a:rPr>
            </a:br>
            <a:endParaRPr lang="en-US" dirty="0">
              <a:solidFill>
                <a:srgbClr val="004193"/>
              </a:solidFill>
            </a:endParaRPr>
          </a:p>
        </p:txBody>
      </p:sp>
    </p:spTree>
    <p:extLst>
      <p:ext uri="{BB962C8B-B14F-4D97-AF65-F5344CB8AC3E}">
        <p14:creationId xmlns:p14="http://schemas.microsoft.com/office/powerpoint/2010/main" val="2699389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Overview</a:t>
            </a:r>
            <a:endParaRPr lang="en-US" dirty="0"/>
          </a:p>
        </p:txBody>
      </p:sp>
      <p:sp>
        <p:nvSpPr>
          <p:cNvPr id="3" name="Content Placeholder 2"/>
          <p:cNvSpPr>
            <a:spLocks noGrp="1"/>
          </p:cNvSpPr>
          <p:nvPr>
            <p:ph idx="1"/>
          </p:nvPr>
        </p:nvSpPr>
        <p:spPr/>
        <p:txBody>
          <a:bodyPr/>
          <a:lstStyle/>
          <a:p>
            <a:r>
              <a:rPr lang="en-US" dirty="0"/>
              <a:t>Introduced by the College Cost Reduction and Access Act (</a:t>
            </a:r>
            <a:r>
              <a:rPr lang="en-US" dirty="0" smtClean="0"/>
              <a:t>CCRAA)</a:t>
            </a:r>
            <a:br>
              <a:rPr lang="en-US" dirty="0" smtClean="0"/>
            </a:br>
            <a:r>
              <a:rPr lang="en-US" dirty="0" smtClean="0"/>
              <a:t>of 2009</a:t>
            </a:r>
            <a:endParaRPr lang="en-US" dirty="0"/>
          </a:p>
          <a:p>
            <a:r>
              <a:rPr lang="en-US" dirty="0" smtClean="0"/>
              <a:t>Designed to help borrowers with </a:t>
            </a:r>
            <a:r>
              <a:rPr lang="en-US" dirty="0"/>
              <a:t>unmanageable payments </a:t>
            </a:r>
            <a:r>
              <a:rPr lang="en-US" dirty="0" smtClean="0"/>
              <a:t>relative</a:t>
            </a:r>
            <a:br>
              <a:rPr lang="en-US" dirty="0" smtClean="0"/>
            </a:br>
            <a:r>
              <a:rPr lang="en-US" dirty="0" smtClean="0"/>
              <a:t>to income</a:t>
            </a:r>
          </a:p>
          <a:p>
            <a:pPr lvl="1"/>
            <a:r>
              <a:rPr lang="en-US" dirty="0" smtClean="0"/>
              <a:t>Available for borrowers on or after                         July 1, 2009</a:t>
            </a:r>
          </a:p>
          <a:p>
            <a:endParaRPr lang="en-US" dirty="0" smtClean="0"/>
          </a:p>
          <a:p>
            <a:pPr lvl="1"/>
            <a:endParaRPr lang="en-US" dirty="0" smtClean="0"/>
          </a:p>
          <a:p>
            <a:pPr lvl="1"/>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739942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Qualifies for IBR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Direct and FFELP loan borrowers: </a:t>
            </a:r>
          </a:p>
          <a:p>
            <a:pPr lvl="1"/>
            <a:r>
              <a:rPr lang="en-US" dirty="0" smtClean="0"/>
              <a:t>Stafford, Grad PLUS, or Federal Consolidation loans</a:t>
            </a:r>
          </a:p>
          <a:p>
            <a:pPr lvl="1"/>
            <a:r>
              <a:rPr lang="en-US" dirty="0" smtClean="0"/>
              <a:t>Perkins loans, if included in a FFELP</a:t>
            </a:r>
            <a:br>
              <a:rPr lang="en-US" dirty="0" smtClean="0"/>
            </a:br>
            <a:r>
              <a:rPr lang="en-US" dirty="0" smtClean="0"/>
              <a:t>or Direct Consolidation loan</a:t>
            </a:r>
            <a:endParaRPr lang="en-US" i="1" dirty="0" smtClean="0"/>
          </a:p>
          <a:p>
            <a:pPr lvl="1"/>
            <a:r>
              <a:rPr lang="en-US" dirty="0" smtClean="0"/>
              <a:t>Excludes:</a:t>
            </a:r>
          </a:p>
          <a:p>
            <a:pPr lvl="2"/>
            <a:r>
              <a:rPr lang="en-US" dirty="0" smtClean="0"/>
              <a:t>Parent PLUS loans </a:t>
            </a:r>
          </a:p>
          <a:p>
            <a:pPr lvl="2"/>
            <a:r>
              <a:rPr lang="en-US" dirty="0" smtClean="0"/>
              <a:t>Direct Consolidation loans that repaid</a:t>
            </a:r>
            <a:br>
              <a:rPr lang="en-US" dirty="0" smtClean="0"/>
            </a:br>
            <a:r>
              <a:rPr lang="en-US" dirty="0" smtClean="0"/>
              <a:t>a Parent PLUS loan</a:t>
            </a:r>
          </a:p>
          <a:p>
            <a:pPr lvl="2"/>
            <a:r>
              <a:rPr lang="en-US" dirty="0" smtClean="0"/>
              <a:t>Defaulted loans</a:t>
            </a:r>
          </a:p>
          <a:p>
            <a:pPr lvl="2"/>
            <a:r>
              <a:rPr lang="en-US" dirty="0" smtClean="0"/>
              <a:t>Alternative or private loans</a:t>
            </a:r>
          </a:p>
          <a:p>
            <a:endParaRPr lang="en-US" dirty="0"/>
          </a:p>
        </p:txBody>
      </p:sp>
    </p:spTree>
    <p:extLst>
      <p:ext uri="{BB962C8B-B14F-4D97-AF65-F5344CB8AC3E}">
        <p14:creationId xmlns:p14="http://schemas.microsoft.com/office/powerpoint/2010/main" val="26349256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Partial Financial Hardship Defined</a:t>
            </a:r>
            <a:endParaRPr lang="en-US" dirty="0"/>
          </a:p>
        </p:txBody>
      </p:sp>
      <p:sp>
        <p:nvSpPr>
          <p:cNvPr id="3" name="Content Placeholder 2"/>
          <p:cNvSpPr>
            <a:spLocks noGrp="1"/>
          </p:cNvSpPr>
          <p:nvPr>
            <p:ph idx="1"/>
          </p:nvPr>
        </p:nvSpPr>
        <p:spPr>
          <a:xfrm>
            <a:off x="1435100" y="1447800"/>
            <a:ext cx="7499350" cy="5257800"/>
          </a:xfrm>
        </p:spPr>
        <p:txBody>
          <a:bodyPr>
            <a:normAutofit fontScale="92500" lnSpcReduction="20000"/>
          </a:bodyPr>
          <a:lstStyle/>
          <a:p>
            <a:r>
              <a:rPr lang="en-US" dirty="0" smtClean="0"/>
              <a:t>Must demonstrate a partial financial hardship (PFH)</a:t>
            </a:r>
          </a:p>
          <a:p>
            <a:r>
              <a:rPr lang="en-US" dirty="0" smtClean="0"/>
              <a:t>PFH exists when the annual amount on the borrower’s eligible loans exceed 15% of the difference between the borrower’s AGI and 150% of the poverty guidelines based on borrower’s family size</a:t>
            </a:r>
          </a:p>
          <a:p>
            <a:r>
              <a:rPr lang="en-US" dirty="0" smtClean="0"/>
              <a:t>Factors:</a:t>
            </a:r>
          </a:p>
          <a:p>
            <a:pPr lvl="1"/>
            <a:r>
              <a:rPr lang="en-US" dirty="0" smtClean="0">
                <a:solidFill>
                  <a:srgbClr val="004193"/>
                </a:solidFill>
              </a:rPr>
              <a:t>Adjusted Gross Income (AGI)</a:t>
            </a:r>
          </a:p>
          <a:p>
            <a:pPr lvl="1"/>
            <a:r>
              <a:rPr lang="en-US" dirty="0" smtClean="0">
                <a:solidFill>
                  <a:srgbClr val="F5A83E"/>
                </a:solidFill>
              </a:rPr>
              <a:t>Poverty guidelines</a:t>
            </a:r>
          </a:p>
          <a:p>
            <a:pPr lvl="1"/>
            <a:r>
              <a:rPr lang="en-US" dirty="0" smtClean="0">
                <a:solidFill>
                  <a:srgbClr val="EBE600"/>
                </a:solidFill>
              </a:rPr>
              <a:t>Family size</a:t>
            </a:r>
          </a:p>
          <a:p>
            <a:pPr lvl="1"/>
            <a:r>
              <a:rPr lang="en-US" dirty="0" smtClean="0">
                <a:solidFill>
                  <a:srgbClr val="698499"/>
                </a:solidFill>
              </a:rPr>
              <a:t>Standard loan payment</a:t>
            </a:r>
          </a:p>
        </p:txBody>
      </p:sp>
    </p:spTree>
    <p:extLst>
      <p:ext uri="{BB962C8B-B14F-4D97-AF65-F5344CB8AC3E}">
        <p14:creationId xmlns:p14="http://schemas.microsoft.com/office/powerpoint/2010/main" val="3470628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Partial Financial Hardship Defined</a:t>
            </a:r>
            <a:endParaRPr lang="en-US" dirty="0"/>
          </a:p>
        </p:txBody>
      </p:sp>
      <p:sp>
        <p:nvSpPr>
          <p:cNvPr id="3" name="Content Placeholder 2"/>
          <p:cNvSpPr>
            <a:spLocks noGrp="1"/>
          </p:cNvSpPr>
          <p:nvPr>
            <p:ph idx="1"/>
          </p:nvPr>
        </p:nvSpPr>
        <p:spPr/>
        <p:txBody>
          <a:bodyPr/>
          <a:lstStyle/>
          <a:p>
            <a:pPr marL="0" indent="0">
              <a:buNone/>
            </a:pPr>
            <a:r>
              <a:rPr lang="en-US" dirty="0" smtClean="0"/>
              <a:t>Filing status:</a:t>
            </a:r>
          </a:p>
          <a:p>
            <a:pPr lvl="1"/>
            <a:r>
              <a:rPr lang="en-US" dirty="0" smtClean="0"/>
              <a:t>Single or married filing separately</a:t>
            </a:r>
          </a:p>
          <a:p>
            <a:pPr lvl="2"/>
            <a:r>
              <a:rPr lang="en-US" dirty="0" smtClean="0"/>
              <a:t>Only the borrower’s AGI</a:t>
            </a:r>
          </a:p>
          <a:p>
            <a:pPr lvl="1"/>
            <a:r>
              <a:rPr lang="en-US" dirty="0" smtClean="0"/>
              <a:t>Married filing jointly</a:t>
            </a:r>
          </a:p>
          <a:p>
            <a:pPr lvl="2"/>
            <a:r>
              <a:rPr lang="en-US" dirty="0" smtClean="0"/>
              <a:t>Borrower and spouse’s AGI</a:t>
            </a:r>
          </a:p>
          <a:p>
            <a:pPr lvl="2"/>
            <a:r>
              <a:rPr lang="en-US" dirty="0" smtClean="0"/>
              <a:t>Borrower and spouse’s loan debt</a:t>
            </a:r>
          </a:p>
          <a:p>
            <a:pPr lvl="1"/>
            <a:endParaRPr lang="en-US" dirty="0" smtClean="0"/>
          </a:p>
          <a:p>
            <a:pPr lvl="1"/>
            <a:endParaRPr lang="en-US" dirty="0" smtClean="0"/>
          </a:p>
          <a:p>
            <a:endParaRPr lang="en-US" dirty="0" smtClean="0"/>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3695913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ChangeArrowheads="1"/>
          </p:cNvSpPr>
          <p:nvPr/>
        </p:nvSpPr>
        <p:spPr bwMode="auto">
          <a:xfrm>
            <a:off x="1301750" y="2959100"/>
            <a:ext cx="7067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latin typeface="Franklin Gothic Book" pitchFamily="34" charset="0"/>
              </a:rPr>
              <a:t>–</a:t>
            </a:r>
            <a:r>
              <a:rPr lang="en-US" sz="3200" dirty="0">
                <a:solidFill>
                  <a:srgbClr val="EBE600"/>
                </a:solidFill>
                <a:latin typeface="Franklin Gothic Book" pitchFamily="34" charset="0"/>
              </a:rPr>
              <a:t> </a:t>
            </a:r>
            <a:r>
              <a:rPr lang="en-US" sz="3200" dirty="0" smtClean="0">
                <a:solidFill>
                  <a:srgbClr val="EBE600"/>
                </a:solidFill>
                <a:latin typeface="Franklin Gothic Book" pitchFamily="34" charset="0"/>
              </a:rPr>
              <a:t>$1,437   </a:t>
            </a:r>
            <a:r>
              <a:rPr lang="en-US" sz="3200" dirty="0">
                <a:solidFill>
                  <a:srgbClr val="EBE600"/>
                </a:solidFill>
                <a:latin typeface="Franklin Gothic Book" pitchFamily="34" charset="0"/>
              </a:rPr>
              <a:t>150% of poverty line </a:t>
            </a:r>
          </a:p>
        </p:txBody>
      </p:sp>
      <p:sp>
        <p:nvSpPr>
          <p:cNvPr id="304131" name="Rectangle 3"/>
          <p:cNvSpPr>
            <a:spLocks noChangeArrowheads="1"/>
          </p:cNvSpPr>
          <p:nvPr/>
        </p:nvSpPr>
        <p:spPr bwMode="auto">
          <a:xfrm>
            <a:off x="1644650" y="2473325"/>
            <a:ext cx="5486400" cy="476250"/>
          </a:xfrm>
          <a:prstGeom prst="rect">
            <a:avLst/>
          </a:prstGeom>
          <a:noFill/>
          <a:ln w="9525">
            <a:noFill/>
            <a:miter lim="800000"/>
            <a:headEnd/>
            <a:tailEnd/>
          </a:ln>
        </p:spPr>
        <p:txBody>
          <a:bodyPr/>
          <a:lstStyle/>
          <a:p>
            <a:pPr marL="342900" indent="-342900">
              <a:spcBef>
                <a:spcPct val="20000"/>
              </a:spcBef>
              <a:tabLst>
                <a:tab pos="1543050" algn="l"/>
              </a:tabLst>
            </a:pPr>
            <a:r>
              <a:rPr lang="en-US" sz="3200" dirty="0" smtClean="0">
                <a:solidFill>
                  <a:srgbClr val="004193"/>
                </a:solidFill>
                <a:latin typeface="Franklin Gothic Book" pitchFamily="34" charset="0"/>
              </a:rPr>
              <a:t>$3,000   </a:t>
            </a:r>
            <a:r>
              <a:rPr lang="en-US" sz="3200" dirty="0">
                <a:solidFill>
                  <a:srgbClr val="004193"/>
                </a:solidFill>
                <a:latin typeface="Franklin Gothic Book" pitchFamily="34" charset="0"/>
              </a:rPr>
              <a:t>Monthly AGI</a:t>
            </a:r>
          </a:p>
        </p:txBody>
      </p:sp>
      <p:sp>
        <p:nvSpPr>
          <p:cNvPr id="304132" name="Rectangle 4"/>
          <p:cNvSpPr>
            <a:spLocks noChangeArrowheads="1"/>
          </p:cNvSpPr>
          <p:nvPr/>
        </p:nvSpPr>
        <p:spPr bwMode="auto">
          <a:xfrm>
            <a:off x="1638300" y="4264025"/>
            <a:ext cx="3511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smtClean="0">
                <a:solidFill>
                  <a:srgbClr val="F5A83E"/>
                </a:solidFill>
                <a:latin typeface="Franklin Gothic Book" pitchFamily="34" charset="0"/>
              </a:rPr>
              <a:t>15% </a:t>
            </a:r>
            <a:r>
              <a:rPr lang="en-US" sz="3200" dirty="0">
                <a:solidFill>
                  <a:srgbClr val="F5A83E"/>
                </a:solidFill>
                <a:latin typeface="Franklin Gothic Book" pitchFamily="34" charset="0"/>
              </a:rPr>
              <a:t>of $</a:t>
            </a:r>
            <a:r>
              <a:rPr lang="en-US" sz="3200" dirty="0" smtClean="0">
                <a:solidFill>
                  <a:srgbClr val="F5A83E"/>
                </a:solidFill>
                <a:latin typeface="Franklin Gothic Book" pitchFamily="34" charset="0"/>
              </a:rPr>
              <a:t>1,563 </a:t>
            </a:r>
            <a:r>
              <a:rPr lang="en-US" sz="3200" dirty="0">
                <a:solidFill>
                  <a:srgbClr val="F5A83E"/>
                </a:solidFill>
                <a:latin typeface="Franklin Gothic Book" pitchFamily="34" charset="0"/>
              </a:rPr>
              <a:t>=</a:t>
            </a:r>
          </a:p>
        </p:txBody>
      </p:sp>
      <p:sp>
        <p:nvSpPr>
          <p:cNvPr id="304133" name="Rectangle 5"/>
          <p:cNvSpPr>
            <a:spLocks noChangeArrowheads="1"/>
          </p:cNvSpPr>
          <p:nvPr/>
        </p:nvSpPr>
        <p:spPr bwMode="auto">
          <a:xfrm>
            <a:off x="1638300" y="3621088"/>
            <a:ext cx="171450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solidFill>
                  <a:srgbClr val="F5A83E"/>
                </a:solidFill>
                <a:latin typeface="Franklin Gothic Book" pitchFamily="34" charset="0"/>
              </a:rPr>
              <a:t>$</a:t>
            </a:r>
            <a:r>
              <a:rPr lang="en-US" sz="3200" dirty="0" smtClean="0">
                <a:solidFill>
                  <a:srgbClr val="F5A83E"/>
                </a:solidFill>
                <a:latin typeface="Franklin Gothic Book" pitchFamily="34" charset="0"/>
              </a:rPr>
              <a:t>1,563</a:t>
            </a:r>
            <a:endParaRPr lang="en-US" sz="3200" dirty="0">
              <a:solidFill>
                <a:srgbClr val="F5A83E"/>
              </a:solidFill>
              <a:latin typeface="Franklin Gothic Book" pitchFamily="34" charset="0"/>
            </a:endParaRPr>
          </a:p>
        </p:txBody>
      </p:sp>
      <p:sp>
        <p:nvSpPr>
          <p:cNvPr id="304134" name="AutoShape 6"/>
          <p:cNvSpPr>
            <a:spLocks noChangeArrowheads="1"/>
          </p:cNvSpPr>
          <p:nvPr/>
        </p:nvSpPr>
        <p:spPr bwMode="auto">
          <a:xfrm>
            <a:off x="1643063" y="3657600"/>
            <a:ext cx="1504950" cy="457200"/>
          </a:xfrm>
          <a:prstGeom prst="roundRect">
            <a:avLst>
              <a:gd name="adj" fmla="val 16667"/>
            </a:avLst>
          </a:prstGeom>
          <a:noFill/>
          <a:ln w="28575">
            <a:solidFill>
              <a:srgbClr val="F5A83E"/>
            </a:solidFill>
            <a:round/>
            <a:headEnd/>
            <a:tailEnd/>
          </a:ln>
        </p:spPr>
        <p:txBody>
          <a:bodyPr wrap="none" anchor="ctr"/>
          <a:lstStyle/>
          <a:p>
            <a:endParaRPr lang="en-US"/>
          </a:p>
        </p:txBody>
      </p:sp>
      <p:sp>
        <p:nvSpPr>
          <p:cNvPr id="304135" name="Line 7"/>
          <p:cNvSpPr>
            <a:spLocks noChangeShapeType="1"/>
          </p:cNvSpPr>
          <p:nvPr/>
        </p:nvSpPr>
        <p:spPr bwMode="auto">
          <a:xfrm>
            <a:off x="1390650" y="3511550"/>
            <a:ext cx="1930400" cy="1588"/>
          </a:xfrm>
          <a:prstGeom prst="line">
            <a:avLst/>
          </a:prstGeom>
          <a:noFill/>
          <a:ln w="25400">
            <a:solidFill>
              <a:schemeClr val="tx1"/>
            </a:solidFill>
            <a:round/>
            <a:headEnd/>
            <a:tailEnd/>
          </a:ln>
        </p:spPr>
        <p:txBody>
          <a:bodyPr/>
          <a:lstStyle/>
          <a:p>
            <a:endParaRPr lang="en-US"/>
          </a:p>
        </p:txBody>
      </p:sp>
      <p:sp>
        <p:nvSpPr>
          <p:cNvPr id="304136" name="Rectangle 8"/>
          <p:cNvSpPr>
            <a:spLocks noChangeArrowheads="1"/>
          </p:cNvSpPr>
          <p:nvPr/>
        </p:nvSpPr>
        <p:spPr bwMode="auto">
          <a:xfrm>
            <a:off x="1676400" y="5045075"/>
            <a:ext cx="706755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a:solidFill>
                  <a:srgbClr val="004193"/>
                </a:solidFill>
                <a:latin typeface="Franklin Gothic Book" pitchFamily="34" charset="0"/>
              </a:rPr>
              <a:t>Standard payment = </a:t>
            </a:r>
            <a:r>
              <a:rPr lang="en-US" sz="3200" dirty="0" smtClean="0">
                <a:solidFill>
                  <a:srgbClr val="004193"/>
                </a:solidFill>
                <a:latin typeface="Franklin Gothic Book" pitchFamily="34" charset="0"/>
              </a:rPr>
              <a:t>$288</a:t>
            </a:r>
            <a:endParaRPr lang="en-US" sz="3200" dirty="0">
              <a:solidFill>
                <a:srgbClr val="004193"/>
              </a:solidFill>
              <a:latin typeface="Franklin Gothic Book" pitchFamily="34" charset="0"/>
            </a:endParaRPr>
          </a:p>
        </p:txBody>
      </p:sp>
      <p:sp>
        <p:nvSpPr>
          <p:cNvPr id="164874" name="Rectangle 17"/>
          <p:cNvSpPr>
            <a:spLocks noGrp="1" noChangeArrowheads="1"/>
          </p:cNvSpPr>
          <p:nvPr>
            <p:ph type="title"/>
          </p:nvPr>
        </p:nvSpPr>
        <p:spPr/>
        <p:txBody>
          <a:bodyPr>
            <a:normAutofit/>
          </a:bodyPr>
          <a:lstStyle/>
          <a:p>
            <a:pPr eaLnBrk="1" hangingPunct="1"/>
            <a:r>
              <a:rPr lang="en-US" dirty="0" smtClean="0"/>
              <a:t>Determining IBR Eligibility</a:t>
            </a:r>
          </a:p>
        </p:txBody>
      </p:sp>
      <p:sp>
        <p:nvSpPr>
          <p:cNvPr id="164875" name="Rectangle 19"/>
          <p:cNvSpPr>
            <a:spLocks noChangeArrowheads="1"/>
          </p:cNvSpPr>
          <p:nvPr/>
        </p:nvSpPr>
        <p:spPr bwMode="auto">
          <a:xfrm>
            <a:off x="5867400" y="1905000"/>
            <a:ext cx="3276600" cy="609600"/>
          </a:xfrm>
          <a:prstGeom prst="rect">
            <a:avLst/>
          </a:prstGeom>
          <a:solidFill>
            <a:srgbClr val="698499"/>
          </a:solidFill>
          <a:ln w="9525">
            <a:noFill/>
            <a:miter lim="800000"/>
            <a:headEnd/>
            <a:tailEnd/>
          </a:ln>
        </p:spPr>
        <p:txBody>
          <a:bodyPr/>
          <a:lstStyle/>
          <a:p>
            <a:pPr marL="342900" indent="-342900">
              <a:spcBef>
                <a:spcPct val="20000"/>
              </a:spcBef>
              <a:tabLst>
                <a:tab pos="1543050" algn="l"/>
              </a:tabLst>
            </a:pPr>
            <a:r>
              <a:rPr lang="en-US" sz="3600" dirty="0">
                <a:solidFill>
                  <a:schemeClr val="bg1"/>
                </a:solidFill>
                <a:latin typeface="Franklin Gothic Book" pitchFamily="34" charset="0"/>
              </a:rPr>
              <a:t>Family size = 1</a:t>
            </a:r>
          </a:p>
        </p:txBody>
      </p:sp>
      <p:sp>
        <p:nvSpPr>
          <p:cNvPr id="304148" name="Rectangle 20"/>
          <p:cNvSpPr>
            <a:spLocks noChangeArrowheads="1"/>
          </p:cNvSpPr>
          <p:nvPr/>
        </p:nvSpPr>
        <p:spPr bwMode="auto">
          <a:xfrm>
            <a:off x="4673600" y="4267200"/>
            <a:ext cx="1371600" cy="476250"/>
          </a:xfrm>
          <a:prstGeom prst="rect">
            <a:avLst/>
          </a:prstGeom>
          <a:noFill/>
          <a:ln w="9525">
            <a:noFill/>
            <a:miter lim="800000"/>
            <a:headEnd/>
            <a:tailEnd/>
          </a:ln>
        </p:spPr>
        <p:txBody>
          <a:bodyPr/>
          <a:lstStyle/>
          <a:p>
            <a:pPr marL="342900" indent="-342900">
              <a:lnSpc>
                <a:spcPct val="95000"/>
              </a:lnSpc>
              <a:spcBef>
                <a:spcPct val="20000"/>
              </a:spcBef>
              <a:tabLst>
                <a:tab pos="1543050" algn="l"/>
              </a:tabLst>
            </a:pPr>
            <a:r>
              <a:rPr lang="en-US" sz="3200" dirty="0" smtClean="0">
                <a:solidFill>
                  <a:srgbClr val="F5A83E"/>
                </a:solidFill>
                <a:latin typeface="Franklin Gothic Book" pitchFamily="34" charset="0"/>
              </a:rPr>
              <a:t>$235</a:t>
            </a:r>
            <a:endParaRPr lang="en-US" sz="3200" dirty="0">
              <a:solidFill>
                <a:srgbClr val="F5A83E"/>
              </a:solidFill>
              <a:latin typeface="Franklin Gothic Book" pitchFamily="34" charset="0"/>
            </a:endParaRPr>
          </a:p>
        </p:txBody>
      </p:sp>
      <p:grpSp>
        <p:nvGrpSpPr>
          <p:cNvPr id="304166" name="Group 38"/>
          <p:cNvGrpSpPr>
            <a:grpSpLocks/>
          </p:cNvGrpSpPr>
          <p:nvPr/>
        </p:nvGrpSpPr>
        <p:grpSpPr bwMode="auto">
          <a:xfrm>
            <a:off x="3740150" y="5635625"/>
            <a:ext cx="1746250" cy="612775"/>
            <a:chOff x="2356" y="3120"/>
            <a:chExt cx="1100" cy="386"/>
          </a:xfrm>
        </p:grpSpPr>
        <p:sp>
          <p:nvSpPr>
            <p:cNvPr id="164879" name="Text Box 27"/>
            <p:cNvSpPr txBox="1">
              <a:spLocks noChangeArrowheads="1"/>
            </p:cNvSpPr>
            <p:nvPr/>
          </p:nvSpPr>
          <p:spPr bwMode="auto">
            <a:xfrm>
              <a:off x="2404" y="3141"/>
              <a:ext cx="1052" cy="365"/>
            </a:xfrm>
            <a:prstGeom prst="rect">
              <a:avLst/>
            </a:prstGeom>
            <a:solidFill>
              <a:srgbClr val="EBE600"/>
            </a:solidFill>
            <a:ln w="9525">
              <a:noFill/>
              <a:miter lim="800000"/>
              <a:headEnd/>
              <a:tailEnd/>
            </a:ln>
          </p:spPr>
          <p:txBody>
            <a:bodyPr>
              <a:spAutoFit/>
            </a:bodyPr>
            <a:lstStyle/>
            <a:p>
              <a:pPr marL="685800">
                <a:spcBef>
                  <a:spcPct val="50000"/>
                </a:spcBef>
              </a:pPr>
              <a:r>
                <a:rPr lang="en-US" sz="3200" b="0">
                  <a:solidFill>
                    <a:schemeClr val="bg1"/>
                  </a:solidFill>
                  <a:latin typeface="Franklin Gothic Book" pitchFamily="34" charset="0"/>
                </a:rPr>
                <a:t>Yes</a:t>
              </a:r>
            </a:p>
          </p:txBody>
        </p:sp>
        <p:sp>
          <p:nvSpPr>
            <p:cNvPr id="164880" name="AutoShape 28"/>
            <p:cNvSpPr>
              <a:spLocks noChangeArrowheads="1"/>
            </p:cNvSpPr>
            <p:nvPr/>
          </p:nvSpPr>
          <p:spPr bwMode="auto">
            <a:xfrm>
              <a:off x="2356" y="3120"/>
              <a:ext cx="432" cy="384"/>
            </a:xfrm>
            <a:prstGeom prst="rightArrow">
              <a:avLst>
                <a:gd name="adj1" fmla="val 50000"/>
                <a:gd name="adj2" fmla="val 28125"/>
              </a:avLst>
            </a:prstGeom>
            <a:solidFill>
              <a:schemeClr val="bg1"/>
            </a:solidFill>
            <a:ln w="9525">
              <a:noFill/>
              <a:miter lim="800000"/>
              <a:headEnd/>
              <a:tailEnd/>
            </a:ln>
          </p:spPr>
          <p:txBody>
            <a:bodyPr wrap="none" anchor="ctr"/>
            <a:lstStyle/>
            <a:p>
              <a:endParaRPr lang="en-US"/>
            </a:p>
          </p:txBody>
        </p:sp>
      </p:grpSp>
      <p:sp>
        <p:nvSpPr>
          <p:cNvPr id="304163" name="Text Box 35"/>
          <p:cNvSpPr txBox="1">
            <a:spLocks noChangeArrowheads="1"/>
          </p:cNvSpPr>
          <p:nvPr/>
        </p:nvSpPr>
        <p:spPr bwMode="auto">
          <a:xfrm>
            <a:off x="1797050" y="5665788"/>
            <a:ext cx="1905000" cy="579437"/>
          </a:xfrm>
          <a:prstGeom prst="rect">
            <a:avLst/>
          </a:prstGeom>
          <a:solidFill>
            <a:srgbClr val="F5A83E"/>
          </a:solidFill>
          <a:ln w="9525">
            <a:noFill/>
            <a:miter lim="800000"/>
            <a:headEnd/>
            <a:tailEnd/>
          </a:ln>
        </p:spPr>
        <p:txBody>
          <a:bodyPr>
            <a:spAutoFit/>
          </a:bodyPr>
          <a:lstStyle/>
          <a:p>
            <a:pPr marL="114300">
              <a:spcBef>
                <a:spcPct val="50000"/>
              </a:spcBef>
            </a:pPr>
            <a:r>
              <a:rPr lang="en-US" sz="3200" b="0" dirty="0">
                <a:solidFill>
                  <a:schemeClr val="bg1"/>
                </a:solidFill>
                <a:latin typeface="Franklin Gothic Book" pitchFamily="34" charset="0"/>
              </a:rPr>
              <a:t>Qualify =</a:t>
            </a:r>
          </a:p>
        </p:txBody>
      </p:sp>
    </p:spTree>
    <p:extLst>
      <p:ext uri="{BB962C8B-B14F-4D97-AF65-F5344CB8AC3E}">
        <p14:creationId xmlns:p14="http://schemas.microsoft.com/office/powerpoint/2010/main" val="3134838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04131"/>
                                        </p:tgtEl>
                                        <p:attrNameLst>
                                          <p:attrName>style.visibility</p:attrName>
                                        </p:attrNameLst>
                                      </p:cBhvr>
                                      <p:to>
                                        <p:strVal val="visible"/>
                                      </p:to>
                                    </p:set>
                                    <p:animEffect transition="in" filter="slide(fromBottom)">
                                      <p:cBhvr>
                                        <p:cTn id="7" dur="500"/>
                                        <p:tgtEl>
                                          <p:spTgt spid="304131"/>
                                        </p:tgtEl>
                                      </p:cBhvr>
                                    </p:animEffect>
                                  </p:childTnLst>
                                </p:cTn>
                              </p:par>
                            </p:childTnLst>
                          </p:cTn>
                        </p:par>
                        <p:par>
                          <p:cTn id="8" fill="hold" nodeType="afterGroup">
                            <p:stCondLst>
                              <p:cond delay="500"/>
                            </p:stCondLst>
                            <p:childTnLst>
                              <p:par>
                                <p:cTn id="9" presetID="12" presetClass="entr" presetSubtype="4" fill="hold" grpId="0" nodeType="afterEffect">
                                  <p:stCondLst>
                                    <p:cond delay="500"/>
                                  </p:stCondLst>
                                  <p:childTnLst>
                                    <p:set>
                                      <p:cBhvr>
                                        <p:cTn id="10" dur="1" fill="hold">
                                          <p:stCondLst>
                                            <p:cond delay="0"/>
                                          </p:stCondLst>
                                        </p:cTn>
                                        <p:tgtEl>
                                          <p:spTgt spid="304130"/>
                                        </p:tgtEl>
                                        <p:attrNameLst>
                                          <p:attrName>style.visibility</p:attrName>
                                        </p:attrNameLst>
                                      </p:cBhvr>
                                      <p:to>
                                        <p:strVal val="visible"/>
                                      </p:to>
                                    </p:set>
                                    <p:animEffect transition="in" filter="slide(fromBottom)">
                                      <p:cBhvr>
                                        <p:cTn id="11" dur="500"/>
                                        <p:tgtEl>
                                          <p:spTgt spid="30413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304133"/>
                                        </p:tgtEl>
                                        <p:attrNameLst>
                                          <p:attrName>style.visibility</p:attrName>
                                        </p:attrNameLst>
                                      </p:cBhvr>
                                      <p:to>
                                        <p:strVal val="visible"/>
                                      </p:to>
                                    </p:set>
                                    <p:animEffect transition="in" filter="slide(fromBottom)">
                                      <p:cBhvr>
                                        <p:cTn id="16" dur="500"/>
                                        <p:tgtEl>
                                          <p:spTgt spid="304133"/>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04134"/>
                                        </p:tgtEl>
                                        <p:attrNameLst>
                                          <p:attrName>style.visibility</p:attrName>
                                        </p:attrNameLst>
                                      </p:cBhvr>
                                      <p:to>
                                        <p:strVal val="visible"/>
                                      </p:to>
                                    </p:set>
                                    <p:animEffect transition="in" filter="slide(fromBottom)">
                                      <p:cBhvr>
                                        <p:cTn id="19" dur="500"/>
                                        <p:tgtEl>
                                          <p:spTgt spid="30413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04135"/>
                                        </p:tgtEl>
                                        <p:attrNameLst>
                                          <p:attrName>style.visibility</p:attrName>
                                        </p:attrNameLst>
                                      </p:cBhvr>
                                      <p:to>
                                        <p:strVal val="visible"/>
                                      </p:to>
                                    </p:set>
                                    <p:animEffect transition="in" filter="dissolve">
                                      <p:cBhvr>
                                        <p:cTn id="22" dur="500"/>
                                        <p:tgtEl>
                                          <p:spTgt spid="3041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4132"/>
                                        </p:tgtEl>
                                        <p:attrNameLst>
                                          <p:attrName>style.visibility</p:attrName>
                                        </p:attrNameLst>
                                      </p:cBhvr>
                                      <p:to>
                                        <p:strVal val="visible"/>
                                      </p:to>
                                    </p:set>
                                  </p:childTnLst>
                                </p:cTn>
                              </p:par>
                              <p:par>
                                <p:cTn id="27" presetID="12" presetClass="entr" presetSubtype="4" fill="hold" grpId="0" nodeType="withEffect">
                                  <p:stCondLst>
                                    <p:cond delay="0"/>
                                  </p:stCondLst>
                                  <p:childTnLst>
                                    <p:set>
                                      <p:cBhvr>
                                        <p:cTn id="28" dur="1" fill="hold">
                                          <p:stCondLst>
                                            <p:cond delay="0"/>
                                          </p:stCondLst>
                                        </p:cTn>
                                        <p:tgtEl>
                                          <p:spTgt spid="304148"/>
                                        </p:tgtEl>
                                        <p:attrNameLst>
                                          <p:attrName>style.visibility</p:attrName>
                                        </p:attrNameLst>
                                      </p:cBhvr>
                                      <p:to>
                                        <p:strVal val="visible"/>
                                      </p:to>
                                    </p:set>
                                    <p:animEffect transition="in" filter="slide(fromBottom)">
                                      <p:cBhvr>
                                        <p:cTn id="29" dur="500"/>
                                        <p:tgtEl>
                                          <p:spTgt spid="304148"/>
                                        </p:tgtEl>
                                      </p:cBhvr>
                                    </p:animEffect>
                                  </p:childTnLst>
                                </p:cTn>
                              </p:par>
                            </p:childTnLst>
                          </p:cTn>
                        </p:par>
                        <p:par>
                          <p:cTn id="30" fill="hold" nodeType="afterGroup">
                            <p:stCondLst>
                              <p:cond delay="500"/>
                            </p:stCondLst>
                            <p:childTnLst>
                              <p:par>
                                <p:cTn id="31" presetID="12" presetClass="entr" presetSubtype="4" fill="hold" grpId="0" nodeType="afterEffect">
                                  <p:stCondLst>
                                    <p:cond delay="0"/>
                                  </p:stCondLst>
                                  <p:childTnLst>
                                    <p:set>
                                      <p:cBhvr>
                                        <p:cTn id="32" dur="1" fill="hold">
                                          <p:stCondLst>
                                            <p:cond delay="0"/>
                                          </p:stCondLst>
                                        </p:cTn>
                                        <p:tgtEl>
                                          <p:spTgt spid="304136"/>
                                        </p:tgtEl>
                                        <p:attrNameLst>
                                          <p:attrName>style.visibility</p:attrName>
                                        </p:attrNameLst>
                                      </p:cBhvr>
                                      <p:to>
                                        <p:strVal val="visible"/>
                                      </p:to>
                                    </p:set>
                                    <p:animEffect transition="in" filter="slide(fromBottom)">
                                      <p:cBhvr>
                                        <p:cTn id="33" dur="500"/>
                                        <p:tgtEl>
                                          <p:spTgt spid="304136"/>
                                        </p:tgtEl>
                                      </p:cBhvr>
                                    </p:animEffect>
                                  </p:childTnLst>
                                </p:cTn>
                              </p:par>
                            </p:childTnLst>
                          </p:cTn>
                        </p:par>
                        <p:par>
                          <p:cTn id="34" fill="hold" nodeType="afterGroup">
                            <p:stCondLst>
                              <p:cond delay="1000"/>
                            </p:stCondLst>
                            <p:childTnLst>
                              <p:par>
                                <p:cTn id="35" presetID="1" presetClass="entr" presetSubtype="0" fill="hold" grpId="0" nodeType="afterEffect">
                                  <p:stCondLst>
                                    <p:cond delay="500"/>
                                  </p:stCondLst>
                                  <p:childTnLst>
                                    <p:set>
                                      <p:cBhvr>
                                        <p:cTn id="36" dur="1" fill="hold">
                                          <p:stCondLst>
                                            <p:cond delay="0"/>
                                          </p:stCondLst>
                                        </p:cTn>
                                        <p:tgtEl>
                                          <p:spTgt spid="30416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8" fill="hold" nodeType="clickEffect">
                                  <p:stCondLst>
                                    <p:cond delay="0"/>
                                  </p:stCondLst>
                                  <p:childTnLst>
                                    <p:set>
                                      <p:cBhvr>
                                        <p:cTn id="40" dur="1" fill="hold">
                                          <p:stCondLst>
                                            <p:cond delay="0"/>
                                          </p:stCondLst>
                                        </p:cTn>
                                        <p:tgtEl>
                                          <p:spTgt spid="304166"/>
                                        </p:tgtEl>
                                        <p:attrNameLst>
                                          <p:attrName>style.visibility</p:attrName>
                                        </p:attrNameLst>
                                      </p:cBhvr>
                                      <p:to>
                                        <p:strVal val="visible"/>
                                      </p:to>
                                    </p:set>
                                    <p:animEffect transition="in" filter="slide(fromLeft)">
                                      <p:cBhvr>
                                        <p:cTn id="41" dur="500"/>
                                        <p:tgtEl>
                                          <p:spTgt spid="304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p:bldP spid="304131" grpId="0"/>
      <p:bldP spid="304132" grpId="0"/>
      <p:bldP spid="304133" grpId="0"/>
      <p:bldP spid="304134" grpId="0" animBg="1"/>
      <p:bldP spid="304135" grpId="0" animBg="1"/>
      <p:bldP spid="304136" grpId="0"/>
      <p:bldP spid="304148" grpId="0"/>
      <p:bldP spid="30416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Terms – Interest Subsidy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If monthly payment amount is not enough </a:t>
            </a:r>
            <a:br>
              <a:rPr lang="en-US" dirty="0" smtClean="0"/>
            </a:br>
            <a:r>
              <a:rPr lang="en-US" dirty="0" smtClean="0"/>
              <a:t>to pay accrued interest</a:t>
            </a:r>
          </a:p>
          <a:p>
            <a:pPr lvl="1"/>
            <a:r>
              <a:rPr lang="en-US" dirty="0" smtClean="0"/>
              <a:t>Subsidized Stafford</a:t>
            </a:r>
          </a:p>
          <a:p>
            <a:pPr lvl="2"/>
            <a:r>
              <a:rPr lang="en-US" dirty="0"/>
              <a:t>ED will not charge the remaining interest for three consecutive years </a:t>
            </a:r>
          </a:p>
          <a:p>
            <a:pPr lvl="2"/>
            <a:r>
              <a:rPr lang="en-US" dirty="0"/>
              <a:t>Interest subsidy eligibility period </a:t>
            </a:r>
            <a:r>
              <a:rPr lang="en-US" dirty="0" smtClean="0"/>
              <a:t>continues</a:t>
            </a:r>
            <a:br>
              <a:rPr lang="en-US" dirty="0" smtClean="0"/>
            </a:br>
            <a:r>
              <a:rPr lang="en-US" dirty="0" smtClean="0"/>
              <a:t>to </a:t>
            </a:r>
            <a:r>
              <a:rPr lang="en-US" dirty="0"/>
              <a:t>elapse:</a:t>
            </a:r>
          </a:p>
          <a:p>
            <a:pPr lvl="3"/>
            <a:r>
              <a:rPr lang="en-US" dirty="0"/>
              <a:t>During deferment/forbearance, except during </a:t>
            </a:r>
            <a:r>
              <a:rPr lang="en-US" dirty="0" smtClean="0"/>
              <a:t>periods</a:t>
            </a:r>
            <a:br>
              <a:rPr lang="en-US" dirty="0" smtClean="0"/>
            </a:br>
            <a:r>
              <a:rPr lang="en-US" dirty="0" smtClean="0"/>
              <a:t>of </a:t>
            </a:r>
            <a:r>
              <a:rPr lang="en-US" dirty="0"/>
              <a:t>economic hardship deferment</a:t>
            </a:r>
          </a:p>
          <a:p>
            <a:pPr lvl="3"/>
            <a:r>
              <a:rPr lang="en-US" dirty="0"/>
              <a:t>During periods when borrower doesn’t qualify for subsidy</a:t>
            </a:r>
          </a:p>
          <a:p>
            <a:pPr lvl="3"/>
            <a:r>
              <a:rPr lang="en-US" dirty="0"/>
              <a:t>If borrower switches from </a:t>
            </a:r>
            <a:r>
              <a:rPr lang="en-US" dirty="0" smtClean="0"/>
              <a:t>IBR to Pay </a:t>
            </a:r>
            <a:r>
              <a:rPr lang="en-US" dirty="0"/>
              <a:t>As You </a:t>
            </a:r>
            <a:r>
              <a:rPr lang="en-US" dirty="0" smtClean="0"/>
              <a:t>                          Earn, or </a:t>
            </a:r>
            <a:r>
              <a:rPr lang="en-US" dirty="0"/>
              <a:t>vice versa</a:t>
            </a:r>
          </a:p>
          <a:p>
            <a:pPr lvl="1"/>
            <a:endParaRPr lang="en-US" dirty="0" smtClean="0"/>
          </a:p>
        </p:txBody>
      </p:sp>
    </p:spTree>
    <p:extLst>
      <p:ext uri="{BB962C8B-B14F-4D97-AF65-F5344CB8AC3E}">
        <p14:creationId xmlns:p14="http://schemas.microsoft.com/office/powerpoint/2010/main" val="3047555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IBR Terms – Interest Capitalization</a:t>
            </a:r>
            <a:endParaRPr lang="en-US" dirty="0"/>
          </a:p>
        </p:txBody>
      </p:sp>
      <p:sp>
        <p:nvSpPr>
          <p:cNvPr id="3" name="Content Placeholder 2"/>
          <p:cNvSpPr>
            <a:spLocks noGrp="1"/>
          </p:cNvSpPr>
          <p:nvPr>
            <p:ph idx="1"/>
          </p:nvPr>
        </p:nvSpPr>
        <p:spPr/>
        <p:txBody>
          <a:bodyPr/>
          <a:lstStyle/>
          <a:p>
            <a:pPr marL="0" indent="0">
              <a:buNone/>
            </a:pPr>
            <a:r>
              <a:rPr lang="en-US" dirty="0"/>
              <a:t>Interest capitalizes when </a:t>
            </a:r>
            <a:r>
              <a:rPr lang="en-US" dirty="0" smtClean="0"/>
              <a:t>a borrower</a:t>
            </a:r>
            <a:r>
              <a:rPr lang="en-US" dirty="0"/>
              <a:t>:</a:t>
            </a:r>
          </a:p>
          <a:p>
            <a:pPr lvl="1"/>
            <a:r>
              <a:rPr lang="en-US" dirty="0"/>
              <a:t>No longer </a:t>
            </a:r>
            <a:r>
              <a:rPr lang="en-US" dirty="0" smtClean="0"/>
              <a:t>has a </a:t>
            </a:r>
            <a:r>
              <a:rPr lang="en-US" dirty="0"/>
              <a:t>PFH</a:t>
            </a:r>
          </a:p>
          <a:p>
            <a:pPr lvl="1"/>
            <a:r>
              <a:rPr lang="en-US" dirty="0" smtClean="0"/>
              <a:t>Leaves IBR </a:t>
            </a:r>
          </a:p>
          <a:p>
            <a:pPr lvl="1"/>
            <a:r>
              <a:rPr lang="en-US" dirty="0" smtClean="0"/>
              <a:t>Does </a:t>
            </a:r>
            <a:r>
              <a:rPr lang="en-US" dirty="0"/>
              <a:t>not submit income documentation</a:t>
            </a:r>
          </a:p>
          <a:p>
            <a:pPr lvl="1"/>
            <a:endParaRPr lang="en-US" dirty="0" smtClean="0"/>
          </a:p>
        </p:txBody>
      </p:sp>
    </p:spTree>
    <p:extLst>
      <p:ext uri="{BB962C8B-B14F-4D97-AF65-F5344CB8AC3E}">
        <p14:creationId xmlns:p14="http://schemas.microsoft.com/office/powerpoint/2010/main" val="35556365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Terms – Leaving the Plan</a:t>
            </a:r>
            <a:endParaRPr lang="en-US" dirty="0"/>
          </a:p>
        </p:txBody>
      </p:sp>
      <p:sp>
        <p:nvSpPr>
          <p:cNvPr id="3" name="Content Placeholder 2"/>
          <p:cNvSpPr>
            <a:spLocks noGrp="1"/>
          </p:cNvSpPr>
          <p:nvPr>
            <p:ph idx="1"/>
          </p:nvPr>
        </p:nvSpPr>
        <p:spPr/>
        <p:txBody>
          <a:bodyPr/>
          <a:lstStyle/>
          <a:p>
            <a:r>
              <a:rPr lang="en-US" sz="2800" dirty="0"/>
              <a:t>Borrowers </a:t>
            </a:r>
            <a:r>
              <a:rPr lang="en-US" sz="2800" dirty="0" smtClean="0"/>
              <a:t>who request to leave IBR will have an expedited-standard repayment</a:t>
            </a:r>
          </a:p>
          <a:p>
            <a:pPr lvl="1"/>
            <a:r>
              <a:rPr lang="en-US" sz="2400" dirty="0" smtClean="0"/>
              <a:t>Can change </a:t>
            </a:r>
            <a:r>
              <a:rPr lang="en-US" sz="2400" dirty="0"/>
              <a:t>to a different </a:t>
            </a:r>
            <a:r>
              <a:rPr lang="en-US" sz="2400" dirty="0" smtClean="0"/>
              <a:t>repayment plan after                   one month</a:t>
            </a:r>
          </a:p>
          <a:p>
            <a:pPr lvl="1"/>
            <a:r>
              <a:rPr lang="en-US" sz="2400" dirty="0" smtClean="0"/>
              <a:t>Can request a reduced-payment forbearance</a:t>
            </a:r>
            <a:endParaRPr lang="en-US" sz="2400" dirty="0"/>
          </a:p>
          <a:p>
            <a:r>
              <a:rPr lang="en-US" sz="2800" dirty="0" smtClean="0"/>
              <a:t>However, they </a:t>
            </a:r>
            <a:r>
              <a:rPr lang="en-US" sz="2800" dirty="0"/>
              <a:t>can remain in IBR even if they:</a:t>
            </a:r>
          </a:p>
          <a:p>
            <a:pPr lvl="1"/>
            <a:r>
              <a:rPr lang="en-US" sz="2400" dirty="0"/>
              <a:t>No </a:t>
            </a:r>
            <a:r>
              <a:rPr lang="en-US" sz="2400" dirty="0" smtClean="0"/>
              <a:t>longer have a </a:t>
            </a:r>
            <a:r>
              <a:rPr lang="en-US" sz="2400" dirty="0"/>
              <a:t>PFH</a:t>
            </a:r>
          </a:p>
          <a:p>
            <a:pPr lvl="1"/>
            <a:r>
              <a:rPr lang="en-US" sz="2400" dirty="0"/>
              <a:t>Do not submit income documentation</a:t>
            </a:r>
          </a:p>
          <a:p>
            <a:pPr lvl="1"/>
            <a:r>
              <a:rPr lang="en-US" sz="2400" dirty="0"/>
              <a:t>Payment reverts to the </a:t>
            </a:r>
            <a:r>
              <a:rPr lang="en-US" sz="2400" dirty="0" smtClean="0"/>
              <a:t>permanent-standard</a:t>
            </a:r>
            <a:br>
              <a:rPr lang="en-US" sz="2400" dirty="0" smtClean="0"/>
            </a:br>
            <a:r>
              <a:rPr lang="en-US" sz="2400" dirty="0" smtClean="0"/>
              <a:t>amount</a:t>
            </a:r>
            <a:endParaRPr lang="en-US" sz="2400" dirty="0"/>
          </a:p>
          <a:p>
            <a:endParaRPr lang="en-US" dirty="0"/>
          </a:p>
        </p:txBody>
      </p:sp>
    </p:spTree>
    <p:extLst>
      <p:ext uri="{BB962C8B-B14F-4D97-AF65-F5344CB8AC3E}">
        <p14:creationId xmlns:p14="http://schemas.microsoft.com/office/powerpoint/2010/main" val="1841520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Terms – Loan Forgiveness</a:t>
            </a:r>
            <a:endParaRPr lang="en-US" dirty="0"/>
          </a:p>
        </p:txBody>
      </p:sp>
      <p:sp>
        <p:nvSpPr>
          <p:cNvPr id="3" name="Content Placeholder 2"/>
          <p:cNvSpPr>
            <a:spLocks noGrp="1"/>
          </p:cNvSpPr>
          <p:nvPr>
            <p:ph idx="1"/>
          </p:nvPr>
        </p:nvSpPr>
        <p:spPr/>
        <p:txBody>
          <a:bodyPr>
            <a:normAutofit/>
          </a:bodyPr>
          <a:lstStyle/>
          <a:p>
            <a:r>
              <a:rPr lang="en-US" dirty="0" smtClean="0"/>
              <a:t>Remaining balance forgiven after 25 years of qualifying repayment, including any:</a:t>
            </a:r>
          </a:p>
          <a:p>
            <a:pPr lvl="1"/>
            <a:r>
              <a:rPr lang="en-US" dirty="0" smtClean="0"/>
              <a:t>Payments made under IBR or another income-driven plan</a:t>
            </a:r>
          </a:p>
          <a:p>
            <a:pPr lvl="1"/>
            <a:r>
              <a:rPr lang="en-US" dirty="0" smtClean="0"/>
              <a:t>Payments made under the standard repayment (or any other plan) that were not less than the standard plan</a:t>
            </a:r>
          </a:p>
          <a:p>
            <a:pPr lvl="1"/>
            <a:r>
              <a:rPr lang="en-US" dirty="0" smtClean="0"/>
              <a:t>Periods of economic hardship deferment</a:t>
            </a:r>
          </a:p>
          <a:p>
            <a:r>
              <a:rPr lang="en-US" dirty="0" smtClean="0"/>
              <a:t>Loan amount forgiven is taxable income</a:t>
            </a:r>
          </a:p>
        </p:txBody>
      </p:sp>
    </p:spTree>
    <p:extLst>
      <p:ext uri="{BB962C8B-B14F-4D97-AF65-F5344CB8AC3E}">
        <p14:creationId xmlns:p14="http://schemas.microsoft.com/office/powerpoint/2010/main" val="18138898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 Who Benefits Most</a:t>
            </a:r>
            <a:endParaRPr lang="en-US" dirty="0"/>
          </a:p>
        </p:txBody>
      </p:sp>
      <p:sp>
        <p:nvSpPr>
          <p:cNvPr id="3" name="Content Placeholder 2"/>
          <p:cNvSpPr>
            <a:spLocks noGrp="1"/>
          </p:cNvSpPr>
          <p:nvPr>
            <p:ph idx="1"/>
          </p:nvPr>
        </p:nvSpPr>
        <p:spPr/>
        <p:txBody>
          <a:bodyPr/>
          <a:lstStyle/>
          <a:p>
            <a:pPr marL="0" indent="0">
              <a:buNone/>
            </a:pPr>
            <a:r>
              <a:rPr lang="en-US" dirty="0" smtClean="0"/>
              <a:t>Type of student who would benefit most </a:t>
            </a:r>
            <a:br>
              <a:rPr lang="en-US" dirty="0" smtClean="0"/>
            </a:br>
            <a:r>
              <a:rPr lang="en-US" dirty="0" smtClean="0"/>
              <a:t>from IBR</a:t>
            </a:r>
          </a:p>
          <a:p>
            <a:pPr lvl="1"/>
            <a:r>
              <a:rPr lang="en-US" dirty="0" smtClean="0"/>
              <a:t>FFELP or Direct Loan borrowers who:</a:t>
            </a:r>
          </a:p>
          <a:p>
            <a:pPr lvl="2"/>
            <a:r>
              <a:rPr lang="en-US" dirty="0" smtClean="0">
                <a:solidFill>
                  <a:srgbClr val="004193"/>
                </a:solidFill>
              </a:rPr>
              <a:t>Owe more than they earn annually</a:t>
            </a:r>
          </a:p>
          <a:p>
            <a:pPr lvl="2"/>
            <a:r>
              <a:rPr lang="en-US" dirty="0" smtClean="0">
                <a:solidFill>
                  <a:srgbClr val="004193"/>
                </a:solidFill>
              </a:rPr>
              <a:t>Are pursuing careers in public sector</a:t>
            </a:r>
          </a:p>
          <a:p>
            <a:pPr lvl="2"/>
            <a:r>
              <a:rPr lang="en-US" dirty="0" smtClean="0">
                <a:solidFill>
                  <a:srgbClr val="004193"/>
                </a:solidFill>
              </a:rPr>
              <a:t>Are teachers with higher debt levels</a:t>
            </a:r>
          </a:p>
          <a:p>
            <a:pPr lvl="2"/>
            <a:r>
              <a:rPr lang="en-US" dirty="0" smtClean="0">
                <a:solidFill>
                  <a:srgbClr val="004193"/>
                </a:solidFill>
              </a:rPr>
              <a:t>Are medical residents</a:t>
            </a:r>
          </a:p>
          <a:p>
            <a:pPr lvl="2"/>
            <a:r>
              <a:rPr lang="en-US" dirty="0" smtClean="0">
                <a:solidFill>
                  <a:srgbClr val="004193"/>
                </a:solidFill>
              </a:rPr>
              <a:t>Are unemployed</a:t>
            </a:r>
          </a:p>
          <a:p>
            <a:pPr lvl="1"/>
            <a:endParaRPr lang="en-US" dirty="0"/>
          </a:p>
        </p:txBody>
      </p:sp>
    </p:spTree>
    <p:extLst>
      <p:ext uri="{BB962C8B-B14F-4D97-AF65-F5344CB8AC3E}">
        <p14:creationId xmlns:p14="http://schemas.microsoft.com/office/powerpoint/2010/main" val="2980903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Borrowers Have More Options</a:t>
            </a:r>
            <a:endParaRPr lang="en-US" dirty="0"/>
          </a:p>
        </p:txBody>
      </p:sp>
      <p:sp>
        <p:nvSpPr>
          <p:cNvPr id="5" name="Content Placeholder 4"/>
          <p:cNvSpPr>
            <a:spLocks noGrp="1"/>
          </p:cNvSpPr>
          <p:nvPr>
            <p:ph idx="1"/>
          </p:nvPr>
        </p:nvSpPr>
        <p:spPr>
          <a:xfrm>
            <a:off x="1435100" y="1447800"/>
            <a:ext cx="6946900" cy="4800600"/>
          </a:xfrm>
        </p:spPr>
        <p:txBody>
          <a:bodyPr/>
          <a:lstStyle/>
          <a:p>
            <a:pPr marL="457200" lvl="1" indent="0">
              <a:buNone/>
            </a:pPr>
            <a:r>
              <a:rPr lang="en-US" dirty="0"/>
              <a:t>“We know many recent graduates are worried about repaying their student loans as our economy continues to </a:t>
            </a:r>
            <a:r>
              <a:rPr lang="en-US" dirty="0" smtClean="0"/>
              <a:t>recover,</a:t>
            </a:r>
            <a:br>
              <a:rPr lang="en-US" dirty="0" smtClean="0"/>
            </a:br>
            <a:r>
              <a:rPr lang="en-US" dirty="0" smtClean="0"/>
              <a:t>and </a:t>
            </a:r>
            <a:r>
              <a:rPr lang="en-US" dirty="0"/>
              <a:t>now it’s easier than ever for student borrowers to lower monthly </a:t>
            </a:r>
            <a:r>
              <a:rPr lang="en-US" dirty="0" smtClean="0"/>
              <a:t>payments</a:t>
            </a:r>
            <a:br>
              <a:rPr lang="en-US" dirty="0" smtClean="0"/>
            </a:br>
            <a:r>
              <a:rPr lang="en-US" dirty="0" smtClean="0"/>
              <a:t>and </a:t>
            </a:r>
            <a:r>
              <a:rPr lang="en-US" dirty="0"/>
              <a:t>stay on </a:t>
            </a:r>
            <a:r>
              <a:rPr lang="en-US" dirty="0" smtClean="0"/>
              <a:t>track.” </a:t>
            </a:r>
          </a:p>
          <a:p>
            <a:pPr marL="457200" lvl="1" indent="0">
              <a:buNone/>
            </a:pPr>
            <a:r>
              <a:rPr lang="en-US" dirty="0" smtClean="0"/>
              <a:t>– </a:t>
            </a:r>
            <a:r>
              <a:rPr lang="en-US" dirty="0"/>
              <a:t>U.S. Secretary of Education Arne </a:t>
            </a:r>
            <a:r>
              <a:rPr lang="en-US" dirty="0" smtClean="0"/>
              <a:t>Duncan</a:t>
            </a:r>
            <a:endParaRPr lang="en-US" dirty="0"/>
          </a:p>
        </p:txBody>
      </p:sp>
    </p:spTree>
    <p:extLst>
      <p:ext uri="{BB962C8B-B14F-4D97-AF65-F5344CB8AC3E}">
        <p14:creationId xmlns:p14="http://schemas.microsoft.com/office/powerpoint/2010/main" val="159622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IBR Changes</a:t>
            </a:r>
            <a:endParaRPr lang="en-US" dirty="0"/>
          </a:p>
        </p:txBody>
      </p:sp>
      <p:sp>
        <p:nvSpPr>
          <p:cNvPr id="3" name="Content Placeholder 2"/>
          <p:cNvSpPr>
            <a:spLocks noGrp="1"/>
          </p:cNvSpPr>
          <p:nvPr>
            <p:ph idx="1"/>
          </p:nvPr>
        </p:nvSpPr>
        <p:spPr/>
        <p:txBody>
          <a:bodyPr/>
          <a:lstStyle/>
          <a:p>
            <a:pPr marL="0" indent="0">
              <a:buNone/>
            </a:pPr>
            <a:r>
              <a:rPr lang="en-US" dirty="0" smtClean="0"/>
              <a:t>SAFRA/HCERA of 2010 will bring changes to Income-Based Repayment:  </a:t>
            </a:r>
          </a:p>
          <a:p>
            <a:pPr lvl="1"/>
            <a:r>
              <a:rPr lang="en-US" dirty="0" smtClean="0">
                <a:solidFill>
                  <a:srgbClr val="004193"/>
                </a:solidFill>
              </a:rPr>
              <a:t>Cap monthly payment to 10% of discretionary income (as opposed to 15%)</a:t>
            </a:r>
          </a:p>
          <a:p>
            <a:pPr lvl="1"/>
            <a:r>
              <a:rPr lang="en-US" dirty="0" smtClean="0">
                <a:solidFill>
                  <a:srgbClr val="F5A83E"/>
                </a:solidFill>
              </a:rPr>
              <a:t>Forgive remaining debt after 20 years of qualifying repayment (as opposed to 25 years)</a:t>
            </a:r>
          </a:p>
          <a:p>
            <a:pPr lvl="1"/>
            <a:r>
              <a:rPr lang="en-US" dirty="0" smtClean="0">
                <a:solidFill>
                  <a:srgbClr val="EBE600"/>
                </a:solidFill>
              </a:rPr>
              <a:t>Effective for new Direct Loan borrowers</a:t>
            </a:r>
            <a:br>
              <a:rPr lang="en-US" dirty="0" smtClean="0">
                <a:solidFill>
                  <a:srgbClr val="EBE600"/>
                </a:solidFill>
              </a:rPr>
            </a:br>
            <a:r>
              <a:rPr lang="en-US" dirty="0" smtClean="0">
                <a:solidFill>
                  <a:srgbClr val="EBE600"/>
                </a:solidFill>
              </a:rPr>
              <a:t>on or after July 1, 2014</a:t>
            </a:r>
          </a:p>
          <a:p>
            <a:pPr lvl="1"/>
            <a:endParaRPr lang="en-US" dirty="0"/>
          </a:p>
        </p:txBody>
      </p:sp>
    </p:spTree>
    <p:extLst>
      <p:ext uri="{BB962C8B-B14F-4D97-AF65-F5344CB8AC3E}">
        <p14:creationId xmlns:p14="http://schemas.microsoft.com/office/powerpoint/2010/main" val="1895662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Income-Contingent </a:t>
            </a:r>
            <a:br>
              <a:rPr lang="en-US" dirty="0"/>
            </a:br>
            <a:r>
              <a:rPr lang="en-US" dirty="0"/>
              <a:t>Repayment Plan</a:t>
            </a:r>
            <a:r>
              <a:rPr lang="en-US" kern="0" dirty="0"/>
              <a:t/>
            </a:r>
            <a:br>
              <a:rPr lang="en-US" kern="0" dirty="0"/>
            </a:br>
            <a:endParaRPr lang="en-US" dirty="0"/>
          </a:p>
        </p:txBody>
      </p:sp>
    </p:spTree>
    <p:extLst>
      <p:ext uri="{BB962C8B-B14F-4D97-AF65-F5344CB8AC3E}">
        <p14:creationId xmlns:p14="http://schemas.microsoft.com/office/powerpoint/2010/main" val="6195959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ICR Overview</a:t>
            </a:r>
            <a:endParaRPr lang="en-US" dirty="0"/>
          </a:p>
        </p:txBody>
      </p:sp>
      <p:sp>
        <p:nvSpPr>
          <p:cNvPr id="3" name="Content Placeholder 2"/>
          <p:cNvSpPr>
            <a:spLocks noGrp="1"/>
          </p:cNvSpPr>
          <p:nvPr>
            <p:ph idx="1"/>
          </p:nvPr>
        </p:nvSpPr>
        <p:spPr/>
        <p:txBody>
          <a:bodyPr>
            <a:normAutofit/>
          </a:bodyPr>
          <a:lstStyle/>
          <a:p>
            <a:r>
              <a:rPr lang="en-US" dirty="0" smtClean="0"/>
              <a:t>Created in 1994 for Direct Loan borrowers</a:t>
            </a:r>
          </a:p>
          <a:p>
            <a:r>
              <a:rPr lang="en-US" dirty="0" smtClean="0"/>
              <a:t>Similar to IBR:</a:t>
            </a:r>
          </a:p>
          <a:p>
            <a:pPr lvl="1"/>
            <a:r>
              <a:rPr lang="en-US" dirty="0" smtClean="0"/>
              <a:t>Repayment term is 25 years</a:t>
            </a:r>
          </a:p>
          <a:p>
            <a:pPr lvl="1"/>
            <a:r>
              <a:rPr lang="en-US" dirty="0" smtClean="0"/>
              <a:t>Payments count towards Public </a:t>
            </a:r>
            <a:br>
              <a:rPr lang="en-US" dirty="0" smtClean="0"/>
            </a:br>
            <a:r>
              <a:rPr lang="en-US" dirty="0" smtClean="0"/>
              <a:t>Service Loan Forgiveness</a:t>
            </a:r>
          </a:p>
          <a:p>
            <a:pPr lvl="1"/>
            <a:r>
              <a:rPr lang="en-US" dirty="0" smtClean="0"/>
              <a:t>Loan forgiveness after 25 years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575482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Qualifies for ICR</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Direct loan borrowers:  </a:t>
            </a:r>
          </a:p>
          <a:p>
            <a:pPr lvl="1"/>
            <a:r>
              <a:rPr lang="en-US" dirty="0" smtClean="0"/>
              <a:t>Stafford, Grad PLUS, or Direct Consolidation loans (except a Direct Consolidation Loan that repaid a Parent PLUS loan prior to 7/1/06)</a:t>
            </a:r>
          </a:p>
          <a:p>
            <a:pPr lvl="1"/>
            <a:r>
              <a:rPr lang="en-US" dirty="0" smtClean="0"/>
              <a:t>Perkins loans, if included in a Direct Consolidation loan</a:t>
            </a:r>
          </a:p>
          <a:p>
            <a:pPr lvl="1"/>
            <a:r>
              <a:rPr lang="en-US" dirty="0" smtClean="0"/>
              <a:t>Excludes:</a:t>
            </a:r>
          </a:p>
          <a:p>
            <a:pPr lvl="2"/>
            <a:r>
              <a:rPr lang="en-US" dirty="0" smtClean="0"/>
              <a:t>Parent PLUS loans (unless included in a Direct Consolidation loan after 7/1/06)  </a:t>
            </a:r>
          </a:p>
          <a:p>
            <a:pPr lvl="2"/>
            <a:r>
              <a:rPr lang="en-US" dirty="0" smtClean="0"/>
              <a:t>Defaulted loans</a:t>
            </a:r>
          </a:p>
          <a:p>
            <a:pPr lvl="2"/>
            <a:r>
              <a:rPr lang="en-US" dirty="0" smtClean="0"/>
              <a:t>Alternative or private loans</a:t>
            </a:r>
          </a:p>
        </p:txBody>
      </p:sp>
    </p:spTree>
    <p:extLst>
      <p:ext uri="{BB962C8B-B14F-4D97-AF65-F5344CB8AC3E}">
        <p14:creationId xmlns:p14="http://schemas.microsoft.com/office/powerpoint/2010/main" val="16820468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ICR Payments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Borrowers do not have to demonstrate</a:t>
            </a:r>
            <a:br>
              <a:rPr lang="en-US" dirty="0" smtClean="0"/>
            </a:br>
            <a:r>
              <a:rPr lang="en-US" dirty="0" smtClean="0"/>
              <a:t>a PFH</a:t>
            </a:r>
          </a:p>
          <a:p>
            <a:r>
              <a:rPr lang="en-US" dirty="0" smtClean="0"/>
              <a:t>Monthly payments are based on borrower’s income, family size, and Direct loan debt</a:t>
            </a:r>
          </a:p>
          <a:p>
            <a:r>
              <a:rPr lang="en-US" dirty="0" smtClean="0"/>
              <a:t>Payments are the lesser of:</a:t>
            </a:r>
          </a:p>
          <a:p>
            <a:pPr lvl="1"/>
            <a:r>
              <a:rPr lang="en-US" dirty="0" smtClean="0"/>
              <a:t>12-year standard repayment schedule multiplied by income percentage factor (payment based</a:t>
            </a:r>
            <a:br>
              <a:rPr lang="en-US" dirty="0" smtClean="0"/>
            </a:br>
            <a:r>
              <a:rPr lang="en-US" dirty="0" smtClean="0"/>
              <a:t>on loan debt and income) </a:t>
            </a:r>
          </a:p>
          <a:p>
            <a:pPr marL="2743200" lvl="6" indent="0">
              <a:buNone/>
            </a:pPr>
            <a:r>
              <a:rPr lang="en-US" sz="1900" dirty="0" smtClean="0">
                <a:latin typeface="+mj-lt"/>
              </a:rPr>
              <a:t>          – </a:t>
            </a:r>
            <a:r>
              <a:rPr lang="en-US" sz="1900" dirty="0">
                <a:latin typeface="+mj-lt"/>
              </a:rPr>
              <a:t>or – </a:t>
            </a:r>
          </a:p>
          <a:p>
            <a:pPr lvl="1"/>
            <a:r>
              <a:rPr lang="en-US" dirty="0" smtClean="0"/>
              <a:t>20% of discretionary income (payment based</a:t>
            </a:r>
            <a:br>
              <a:rPr lang="en-US" dirty="0" smtClean="0"/>
            </a:br>
            <a:r>
              <a:rPr lang="en-US" dirty="0" smtClean="0"/>
              <a:t>only on income)</a:t>
            </a:r>
          </a:p>
        </p:txBody>
      </p:sp>
    </p:spTree>
    <p:extLst>
      <p:ext uri="{BB962C8B-B14F-4D97-AF65-F5344CB8AC3E}">
        <p14:creationId xmlns:p14="http://schemas.microsoft.com/office/powerpoint/2010/main" val="2196613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ICR Terms – Interest Capitalization</a:t>
            </a:r>
            <a:endParaRPr lang="en-US" dirty="0"/>
          </a:p>
        </p:txBody>
      </p:sp>
      <p:sp>
        <p:nvSpPr>
          <p:cNvPr id="3" name="Content Placeholder 2"/>
          <p:cNvSpPr>
            <a:spLocks noGrp="1"/>
          </p:cNvSpPr>
          <p:nvPr>
            <p:ph idx="1"/>
          </p:nvPr>
        </p:nvSpPr>
        <p:spPr/>
        <p:txBody>
          <a:bodyPr/>
          <a:lstStyle/>
          <a:p>
            <a:r>
              <a:rPr lang="en-US" dirty="0" smtClean="0"/>
              <a:t>Interest is capitalized during periods</a:t>
            </a:r>
            <a:br>
              <a:rPr lang="en-US" dirty="0" smtClean="0"/>
            </a:br>
            <a:r>
              <a:rPr lang="en-US" dirty="0" smtClean="0"/>
              <a:t>of negative amortization:</a:t>
            </a:r>
          </a:p>
          <a:p>
            <a:pPr lvl="1"/>
            <a:r>
              <a:rPr lang="en-US" dirty="0" smtClean="0"/>
              <a:t>Unpaid </a:t>
            </a:r>
            <a:r>
              <a:rPr lang="en-US" dirty="0"/>
              <a:t>amount </a:t>
            </a:r>
            <a:r>
              <a:rPr lang="en-US" dirty="0" smtClean="0"/>
              <a:t>will capitalizes </a:t>
            </a:r>
            <a:r>
              <a:rPr lang="en-US" dirty="0"/>
              <a:t>each </a:t>
            </a:r>
            <a:r>
              <a:rPr lang="en-US" dirty="0" smtClean="0"/>
              <a:t>year </a:t>
            </a:r>
          </a:p>
          <a:p>
            <a:pPr lvl="1"/>
            <a:r>
              <a:rPr lang="en-US" dirty="0" smtClean="0"/>
              <a:t>Interest capitalizes only until principal balance  is 10% or greater than original principal from when borrower entered repayment</a:t>
            </a:r>
          </a:p>
          <a:p>
            <a:r>
              <a:rPr lang="en-US" dirty="0" smtClean="0"/>
              <a:t>Interest capitalizes at the end</a:t>
            </a:r>
            <a:br>
              <a:rPr lang="en-US" dirty="0" smtClean="0"/>
            </a:br>
            <a:r>
              <a:rPr lang="en-US" dirty="0" smtClean="0"/>
              <a:t>of deferment and forbearance</a:t>
            </a:r>
          </a:p>
          <a:p>
            <a:pPr marL="457200" lvl="1" indent="0">
              <a:buNone/>
            </a:pPr>
            <a:endParaRPr lang="en-US" dirty="0" smtClean="0"/>
          </a:p>
          <a:p>
            <a:pPr lvl="1"/>
            <a:endParaRPr lang="en-US" dirty="0"/>
          </a:p>
          <a:p>
            <a:pPr lvl="1"/>
            <a:endParaRPr lang="en-US" dirty="0"/>
          </a:p>
        </p:txBody>
      </p:sp>
    </p:spTree>
    <p:extLst>
      <p:ext uri="{BB962C8B-B14F-4D97-AF65-F5344CB8AC3E}">
        <p14:creationId xmlns:p14="http://schemas.microsoft.com/office/powerpoint/2010/main" val="8614571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ICR Terms – Loan Forgiveness</a:t>
            </a:r>
            <a:endParaRPr lang="en-US" dirty="0"/>
          </a:p>
        </p:txBody>
      </p:sp>
      <p:sp>
        <p:nvSpPr>
          <p:cNvPr id="3" name="Content Placeholder 2"/>
          <p:cNvSpPr>
            <a:spLocks noGrp="1"/>
          </p:cNvSpPr>
          <p:nvPr>
            <p:ph idx="1"/>
          </p:nvPr>
        </p:nvSpPr>
        <p:spPr/>
        <p:txBody>
          <a:bodyPr>
            <a:normAutofit/>
          </a:bodyPr>
          <a:lstStyle/>
          <a:p>
            <a:r>
              <a:rPr lang="en-US" dirty="0" smtClean="0"/>
              <a:t>Remaining balance forgiven after 25 years of qualifying repayment, including any:</a:t>
            </a:r>
          </a:p>
          <a:p>
            <a:pPr lvl="1"/>
            <a:r>
              <a:rPr lang="en-US" dirty="0" smtClean="0"/>
              <a:t>Payments made under ICR or another income-driven plan</a:t>
            </a:r>
          </a:p>
          <a:p>
            <a:pPr lvl="1"/>
            <a:r>
              <a:rPr lang="en-US" dirty="0" smtClean="0"/>
              <a:t>Payments made under the standard repayment (or any other plan) that were not less than the standard plan</a:t>
            </a:r>
          </a:p>
          <a:p>
            <a:pPr lvl="1"/>
            <a:r>
              <a:rPr lang="en-US" dirty="0" smtClean="0"/>
              <a:t>Periods of economic hardship deferment</a:t>
            </a:r>
          </a:p>
          <a:p>
            <a:r>
              <a:rPr lang="en-US" dirty="0" smtClean="0"/>
              <a:t>Loan amount forgiven is taxable income</a:t>
            </a:r>
            <a:endParaRPr lang="en-US" dirty="0"/>
          </a:p>
        </p:txBody>
      </p:sp>
    </p:spTree>
    <p:extLst>
      <p:ext uri="{BB962C8B-B14F-4D97-AF65-F5344CB8AC3E}">
        <p14:creationId xmlns:p14="http://schemas.microsoft.com/office/powerpoint/2010/main" val="30927835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ICR – Who Benefits Most?</a:t>
            </a:r>
            <a:endParaRPr lang="en-US" dirty="0"/>
          </a:p>
        </p:txBody>
      </p:sp>
      <p:sp>
        <p:nvSpPr>
          <p:cNvPr id="3" name="Content Placeholder 2"/>
          <p:cNvSpPr>
            <a:spLocks noGrp="1"/>
          </p:cNvSpPr>
          <p:nvPr>
            <p:ph idx="1"/>
          </p:nvPr>
        </p:nvSpPr>
        <p:spPr/>
        <p:txBody>
          <a:bodyPr/>
          <a:lstStyle/>
          <a:p>
            <a:pPr marL="0" indent="0">
              <a:buNone/>
            </a:pPr>
            <a:r>
              <a:rPr lang="en-US" dirty="0" smtClean="0"/>
              <a:t>Type of student who would benefit most from ICR</a:t>
            </a:r>
          </a:p>
          <a:p>
            <a:pPr lvl="1"/>
            <a:r>
              <a:rPr lang="en-US" dirty="0" smtClean="0"/>
              <a:t>Direct Loan borrowers who:</a:t>
            </a:r>
          </a:p>
          <a:p>
            <a:pPr lvl="2"/>
            <a:r>
              <a:rPr lang="en-US" dirty="0" smtClean="0">
                <a:solidFill>
                  <a:srgbClr val="004193"/>
                </a:solidFill>
              </a:rPr>
              <a:t>May not be eligible for Pay As You Earn or IBR </a:t>
            </a:r>
          </a:p>
          <a:p>
            <a:pPr lvl="2"/>
            <a:r>
              <a:rPr lang="en-US" dirty="0" smtClean="0">
                <a:solidFill>
                  <a:srgbClr val="004193"/>
                </a:solidFill>
              </a:rPr>
              <a:t>Are pursuing careers in public sector</a:t>
            </a:r>
          </a:p>
          <a:p>
            <a:pPr lvl="2"/>
            <a:r>
              <a:rPr lang="en-US" dirty="0" smtClean="0">
                <a:solidFill>
                  <a:srgbClr val="004193"/>
                </a:solidFill>
              </a:rPr>
              <a:t>Are unemployed</a:t>
            </a:r>
          </a:p>
          <a:p>
            <a:pPr lvl="1"/>
            <a:endParaRPr lang="en-US" dirty="0"/>
          </a:p>
        </p:txBody>
      </p:sp>
    </p:spTree>
    <p:extLst>
      <p:ext uri="{BB962C8B-B14F-4D97-AF65-F5344CB8AC3E}">
        <p14:creationId xmlns:p14="http://schemas.microsoft.com/office/powerpoint/2010/main" val="10985944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Applying for Pay As You Earn, </a:t>
            </a:r>
            <a:r>
              <a:rPr lang="en-US" dirty="0" smtClean="0"/>
              <a:t>IBR</a:t>
            </a:r>
            <a:r>
              <a:rPr lang="en-US" dirty="0"/>
              <a:t>, and </a:t>
            </a:r>
            <a:r>
              <a:rPr lang="en-US" dirty="0" smtClean="0"/>
              <a:t>ICR</a:t>
            </a:r>
            <a:endParaRPr lang="en-US" dirty="0"/>
          </a:p>
        </p:txBody>
      </p:sp>
    </p:spTree>
    <p:extLst>
      <p:ext uri="{BB962C8B-B14F-4D97-AF65-F5344CB8AC3E}">
        <p14:creationId xmlns:p14="http://schemas.microsoft.com/office/powerpoint/2010/main" val="3052465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Applying for Pay As You Earn, </a:t>
            </a:r>
            <a:br>
              <a:rPr lang="en-US" dirty="0" smtClean="0"/>
            </a:br>
            <a:r>
              <a:rPr lang="en-US" dirty="0" smtClean="0"/>
              <a:t>IBR, and ICR</a:t>
            </a:r>
            <a:endParaRPr lang="en-US" dirty="0"/>
          </a:p>
        </p:txBody>
      </p:sp>
      <p:sp>
        <p:nvSpPr>
          <p:cNvPr id="3" name="Content Placeholder 2"/>
          <p:cNvSpPr>
            <a:spLocks noGrp="1"/>
          </p:cNvSpPr>
          <p:nvPr>
            <p:ph idx="1"/>
          </p:nvPr>
        </p:nvSpPr>
        <p:spPr>
          <a:xfrm>
            <a:off x="1435100" y="1600200"/>
            <a:ext cx="7499350" cy="4800600"/>
          </a:xfrm>
        </p:spPr>
        <p:txBody>
          <a:bodyPr>
            <a:normAutofit fontScale="77500" lnSpcReduction="20000"/>
          </a:bodyPr>
          <a:lstStyle/>
          <a:p>
            <a:pPr>
              <a:lnSpc>
                <a:spcPct val="120000"/>
              </a:lnSpc>
              <a:spcBef>
                <a:spcPts val="0"/>
              </a:spcBef>
            </a:pPr>
            <a:r>
              <a:rPr lang="en-US" dirty="0" smtClean="0"/>
              <a:t>Electronic application available </a:t>
            </a:r>
          </a:p>
          <a:p>
            <a:pPr lvl="1">
              <a:lnSpc>
                <a:spcPct val="120000"/>
              </a:lnSpc>
              <a:spcBef>
                <a:spcPts val="0"/>
              </a:spcBef>
            </a:pPr>
            <a:r>
              <a:rPr lang="en-US" dirty="0" smtClean="0"/>
              <a:t>IBR/Pay As You Earn/ICR Repayment Plan Request form</a:t>
            </a:r>
          </a:p>
          <a:p>
            <a:pPr>
              <a:lnSpc>
                <a:spcPct val="120000"/>
              </a:lnSpc>
              <a:spcBef>
                <a:spcPts val="0"/>
              </a:spcBef>
            </a:pPr>
            <a:r>
              <a:rPr lang="en-US" dirty="0" smtClean="0"/>
              <a:t>Uses IRS Data Retrieval Tool to collect tax information from the most recently completed two tax years</a:t>
            </a:r>
          </a:p>
          <a:p>
            <a:pPr>
              <a:lnSpc>
                <a:spcPct val="120000"/>
              </a:lnSpc>
              <a:spcBef>
                <a:spcPts val="0"/>
              </a:spcBef>
            </a:pPr>
            <a:r>
              <a:rPr lang="en-US" dirty="0" smtClean="0"/>
              <a:t>Electronically transmits application to federal loan servicer</a:t>
            </a:r>
          </a:p>
          <a:p>
            <a:pPr>
              <a:lnSpc>
                <a:spcPct val="120000"/>
              </a:lnSpc>
              <a:spcBef>
                <a:spcPts val="0"/>
              </a:spcBef>
            </a:pPr>
            <a:r>
              <a:rPr lang="en-US" dirty="0" smtClean="0"/>
              <a:t>Can be used for initial application or annual reevaluations</a:t>
            </a:r>
          </a:p>
          <a:p>
            <a:pPr>
              <a:lnSpc>
                <a:spcPct val="120000"/>
              </a:lnSpc>
              <a:spcBef>
                <a:spcPts val="0"/>
              </a:spcBef>
            </a:pPr>
            <a:r>
              <a:rPr lang="en-US" dirty="0" smtClean="0"/>
              <a:t>Available at </a:t>
            </a:r>
            <a:r>
              <a:rPr lang="en-US" b="1" dirty="0" smtClean="0"/>
              <a:t>studentloans.gov</a:t>
            </a:r>
            <a:r>
              <a:rPr lang="en-US" dirty="0" smtClean="0"/>
              <a:t> </a:t>
            </a:r>
          </a:p>
          <a:p>
            <a:pPr>
              <a:lnSpc>
                <a:spcPct val="120000"/>
              </a:lnSpc>
              <a:spcBef>
                <a:spcPts val="0"/>
              </a:spcBef>
            </a:pPr>
            <a:r>
              <a:rPr lang="en-US" dirty="0" smtClean="0"/>
              <a:t>Borrower may also apply at </a:t>
            </a:r>
            <a:r>
              <a:rPr lang="en-US" b="1" dirty="0" smtClean="0"/>
              <a:t>mygreatlakes.org</a:t>
            </a:r>
            <a:r>
              <a:rPr lang="en-US" dirty="0" smtClean="0"/>
              <a:t> </a:t>
            </a:r>
            <a:br>
              <a:rPr lang="en-US" dirty="0" smtClean="0"/>
            </a:br>
            <a:r>
              <a:rPr lang="en-US" dirty="0" smtClean="0"/>
              <a:t>or other federal servicer sites</a:t>
            </a:r>
            <a:endParaRPr lang="en-US" dirty="0"/>
          </a:p>
        </p:txBody>
      </p:sp>
    </p:spTree>
    <p:extLst>
      <p:ext uri="{BB962C8B-B14F-4D97-AF65-F5344CB8AC3E}">
        <p14:creationId xmlns:p14="http://schemas.microsoft.com/office/powerpoint/2010/main" val="3774214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800" dirty="0" smtClean="0"/>
              <a:t>Learn about the newest repayment plan –             Pay As You Earn </a:t>
            </a:r>
          </a:p>
          <a:p>
            <a:r>
              <a:rPr lang="en-US" sz="2800" dirty="0" smtClean="0"/>
              <a:t>Discuss the Income-Based Repayment (IBR) and Income-Contingent Repayment (ICR) plans</a:t>
            </a:r>
          </a:p>
          <a:p>
            <a:r>
              <a:rPr lang="en-US" sz="2800" dirty="0" smtClean="0"/>
              <a:t>Review a comparison of Pay As You Earn,           IBR, and ICR </a:t>
            </a:r>
          </a:p>
          <a:p>
            <a:r>
              <a:rPr lang="en-US" sz="2800" dirty="0" smtClean="0"/>
              <a:t>Discuss a borrower case-study</a:t>
            </a:r>
          </a:p>
          <a:p>
            <a:r>
              <a:rPr lang="en-US" sz="2800" dirty="0" smtClean="0"/>
              <a:t>Share ways you can counsel borrowers </a:t>
            </a:r>
          </a:p>
          <a:p>
            <a:endParaRPr lang="en-US" dirty="0" smtClean="0"/>
          </a:p>
          <a:p>
            <a:endParaRPr lang="en-US" dirty="0"/>
          </a:p>
        </p:txBody>
      </p:sp>
    </p:spTree>
    <p:extLst>
      <p:ext uri="{BB962C8B-B14F-4D97-AF65-F5344CB8AC3E}">
        <p14:creationId xmlns:p14="http://schemas.microsoft.com/office/powerpoint/2010/main" val="13182171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828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1" y="10885"/>
            <a:ext cx="6295855" cy="6871945"/>
          </a:xfrm>
          <a:prstGeom prst="rect">
            <a:avLst/>
          </a:prstGeom>
        </p:spPr>
      </p:pic>
    </p:spTree>
    <p:extLst>
      <p:ext uri="{BB962C8B-B14F-4D97-AF65-F5344CB8AC3E}">
        <p14:creationId xmlns:p14="http://schemas.microsoft.com/office/powerpoint/2010/main" val="21354753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Applying for Pay As You Earn, </a:t>
            </a:r>
            <a:br>
              <a:rPr lang="en-US" dirty="0" smtClean="0"/>
            </a:br>
            <a:r>
              <a:rPr lang="en-US" dirty="0" smtClean="0"/>
              <a:t>IBR, and ICR</a:t>
            </a:r>
            <a:endParaRPr lang="en-US" dirty="0"/>
          </a:p>
        </p:txBody>
      </p:sp>
      <p:sp>
        <p:nvSpPr>
          <p:cNvPr id="3" name="Content Placeholder 2"/>
          <p:cNvSpPr>
            <a:spLocks noGrp="1"/>
          </p:cNvSpPr>
          <p:nvPr>
            <p:ph idx="1"/>
          </p:nvPr>
        </p:nvSpPr>
        <p:spPr>
          <a:xfrm>
            <a:off x="1435100" y="1600200"/>
            <a:ext cx="7499350" cy="4800600"/>
          </a:xfrm>
        </p:spPr>
        <p:txBody>
          <a:bodyPr/>
          <a:lstStyle/>
          <a:p>
            <a:r>
              <a:rPr lang="en-US" dirty="0" smtClean="0"/>
              <a:t>Borrower must submit income documentation</a:t>
            </a:r>
          </a:p>
          <a:p>
            <a:r>
              <a:rPr lang="en-US" dirty="0" smtClean="0"/>
              <a:t>May submit AGI documentation through:</a:t>
            </a:r>
          </a:p>
          <a:p>
            <a:pPr lvl="1"/>
            <a:r>
              <a:rPr lang="en-US" dirty="0" smtClean="0"/>
              <a:t>Electronic application</a:t>
            </a:r>
          </a:p>
          <a:p>
            <a:pPr lvl="1"/>
            <a:r>
              <a:rPr lang="en-US" dirty="0" smtClean="0"/>
              <a:t>Paper copy 1040, 1040A, or EZ </a:t>
            </a:r>
          </a:p>
          <a:p>
            <a:pPr lvl="2"/>
            <a:r>
              <a:rPr lang="en-US" dirty="0" smtClean="0"/>
              <a:t>Signed or unsigned (new)</a:t>
            </a:r>
          </a:p>
          <a:p>
            <a:pPr lvl="1"/>
            <a:r>
              <a:rPr lang="en-US" dirty="0" smtClean="0"/>
              <a:t>IRS Tax Return Transcript </a:t>
            </a:r>
          </a:p>
          <a:p>
            <a:endParaRPr lang="en-US" dirty="0"/>
          </a:p>
        </p:txBody>
      </p:sp>
    </p:spTree>
    <p:extLst>
      <p:ext uri="{BB962C8B-B14F-4D97-AF65-F5344CB8AC3E}">
        <p14:creationId xmlns:p14="http://schemas.microsoft.com/office/powerpoint/2010/main" val="11760727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Applying for Pay As You Earn, </a:t>
            </a:r>
            <a:br>
              <a:rPr lang="en-US" dirty="0" smtClean="0"/>
            </a:br>
            <a:r>
              <a:rPr lang="en-US" dirty="0" smtClean="0"/>
              <a:t>IBR, and ICR</a:t>
            </a:r>
            <a:endParaRPr lang="en-US" dirty="0"/>
          </a:p>
        </p:txBody>
      </p:sp>
      <p:sp>
        <p:nvSpPr>
          <p:cNvPr id="3" name="Content Placeholder 2"/>
          <p:cNvSpPr>
            <a:spLocks noGrp="1"/>
          </p:cNvSpPr>
          <p:nvPr>
            <p:ph idx="1"/>
          </p:nvPr>
        </p:nvSpPr>
        <p:spPr>
          <a:xfrm>
            <a:off x="1435100" y="1600200"/>
            <a:ext cx="7499350" cy="4800600"/>
          </a:xfrm>
        </p:spPr>
        <p:txBody>
          <a:bodyPr/>
          <a:lstStyle/>
          <a:p>
            <a:r>
              <a:rPr lang="en-US" dirty="0" smtClean="0"/>
              <a:t>If AGI is not available or does not reflect current income, borrower can submit alternative documentation of income (ADOI)</a:t>
            </a:r>
          </a:p>
          <a:p>
            <a:r>
              <a:rPr lang="en-US" dirty="0" smtClean="0"/>
              <a:t>Borrower must provide documentation</a:t>
            </a:r>
            <a:br>
              <a:rPr lang="en-US" dirty="0" smtClean="0"/>
            </a:br>
            <a:r>
              <a:rPr lang="en-US" dirty="0" smtClean="0"/>
              <a:t>of all taxable income</a:t>
            </a:r>
          </a:p>
          <a:p>
            <a:pPr lvl="1"/>
            <a:r>
              <a:rPr lang="en-US" dirty="0" smtClean="0"/>
              <a:t>Example: pay stubs, unemployment benefits</a:t>
            </a:r>
          </a:p>
          <a:p>
            <a:pPr lvl="1"/>
            <a:endParaRPr lang="en-US" dirty="0"/>
          </a:p>
        </p:txBody>
      </p:sp>
    </p:spTree>
    <p:extLst>
      <p:ext uri="{BB962C8B-B14F-4D97-AF65-F5344CB8AC3E}">
        <p14:creationId xmlns:p14="http://schemas.microsoft.com/office/powerpoint/2010/main" val="50506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Borrower </a:t>
            </a:r>
            <a:r>
              <a:rPr lang="en-US" dirty="0"/>
              <a:t>Case Study</a:t>
            </a:r>
            <a:r>
              <a:rPr lang="en-US" kern="0" dirty="0"/>
              <a:t/>
            </a:r>
            <a:br>
              <a:rPr lang="en-US" kern="0" dirty="0"/>
            </a:br>
            <a:endParaRPr lang="en-US" dirty="0"/>
          </a:p>
        </p:txBody>
      </p:sp>
    </p:spTree>
    <p:extLst>
      <p:ext uri="{BB962C8B-B14F-4D97-AF65-F5344CB8AC3E}">
        <p14:creationId xmlns:p14="http://schemas.microsoft.com/office/powerpoint/2010/main" val="35510986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800" dirty="0" smtClean="0"/>
              <a:t>Elena is a graphic designer who lives in Florida</a:t>
            </a:r>
          </a:p>
          <a:p>
            <a:pPr lvl="1"/>
            <a:r>
              <a:rPr lang="en-US" sz="2400" dirty="0" smtClean="0"/>
              <a:t>Single</a:t>
            </a:r>
          </a:p>
          <a:p>
            <a:pPr lvl="1"/>
            <a:r>
              <a:rPr lang="en-US" sz="2400" dirty="0" smtClean="0"/>
              <a:t>Family size – 1</a:t>
            </a:r>
          </a:p>
          <a:p>
            <a:pPr lvl="1"/>
            <a:r>
              <a:rPr lang="en-US" sz="2400" dirty="0" smtClean="0"/>
              <a:t>AGI – $35,000 </a:t>
            </a:r>
          </a:p>
          <a:p>
            <a:pPr lvl="1"/>
            <a:r>
              <a:rPr lang="en-US" sz="2400" dirty="0" smtClean="0"/>
              <a:t>Federal loan debt – $50,000 ($23,000 of which is subsidized), all of which has a 6.8% interest rate </a:t>
            </a:r>
          </a:p>
          <a:p>
            <a:endParaRPr lang="en-US" sz="2600" dirty="0"/>
          </a:p>
        </p:txBody>
      </p:sp>
    </p:spTree>
    <p:extLst>
      <p:ext uri="{BB962C8B-B14F-4D97-AF65-F5344CB8AC3E}">
        <p14:creationId xmlns:p14="http://schemas.microsoft.com/office/powerpoint/2010/main" val="30048676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800" dirty="0" smtClean="0">
                <a:solidFill>
                  <a:srgbClr val="004193"/>
                </a:solidFill>
              </a:rPr>
              <a:t>Under ICR*: </a:t>
            </a:r>
            <a:endParaRPr lang="en-US" sz="2800" dirty="0">
              <a:solidFill>
                <a:srgbClr val="004193"/>
              </a:solidFill>
            </a:endParaRPr>
          </a:p>
          <a:p>
            <a:pPr lvl="1"/>
            <a:r>
              <a:rPr lang="en-US" sz="2200" dirty="0" smtClean="0"/>
              <a:t>Initial monthly payment – $397</a:t>
            </a:r>
            <a:endParaRPr lang="en-US" sz="2200" dirty="0"/>
          </a:p>
          <a:p>
            <a:pPr lvl="1"/>
            <a:r>
              <a:rPr lang="en-US" sz="2200" dirty="0" smtClean="0"/>
              <a:t>Final </a:t>
            </a:r>
            <a:r>
              <a:rPr lang="en-US" sz="2200" dirty="0"/>
              <a:t>monthly payment </a:t>
            </a:r>
            <a:r>
              <a:rPr lang="en-US" sz="2200" dirty="0" smtClean="0"/>
              <a:t>– $535</a:t>
            </a:r>
            <a:endParaRPr lang="en-US" sz="2200" dirty="0"/>
          </a:p>
          <a:p>
            <a:pPr lvl="1"/>
            <a:r>
              <a:rPr lang="en-US" sz="2200" dirty="0" smtClean="0"/>
              <a:t>Pay </a:t>
            </a:r>
            <a:r>
              <a:rPr lang="en-US" sz="2200" dirty="0"/>
              <a:t>off </a:t>
            </a:r>
            <a:r>
              <a:rPr lang="en-US" sz="2200" dirty="0" smtClean="0"/>
              <a:t>her loans </a:t>
            </a:r>
            <a:r>
              <a:rPr lang="en-US" sz="2200" dirty="0"/>
              <a:t>in 164 months (13 years, 8 months</a:t>
            </a:r>
            <a:r>
              <a:rPr lang="en-US" sz="2200" dirty="0" smtClean="0"/>
              <a:t>),</a:t>
            </a:r>
            <a:br>
              <a:rPr lang="en-US" sz="2200" dirty="0" smtClean="0"/>
            </a:br>
            <a:r>
              <a:rPr lang="en-US" sz="2200" dirty="0" smtClean="0"/>
              <a:t>and </a:t>
            </a:r>
            <a:r>
              <a:rPr lang="en-US" sz="2200" dirty="0"/>
              <a:t>therefore receive no forgiveness </a:t>
            </a:r>
          </a:p>
          <a:p>
            <a:pPr lvl="1"/>
            <a:r>
              <a:rPr lang="en-US" sz="2200" dirty="0" smtClean="0"/>
              <a:t>Pay a total of $78,444 </a:t>
            </a:r>
            <a:r>
              <a:rPr lang="en-US" sz="2200" dirty="0"/>
              <a:t>on </a:t>
            </a:r>
            <a:r>
              <a:rPr lang="en-US" sz="2200" dirty="0" smtClean="0"/>
              <a:t>her </a:t>
            </a:r>
            <a:r>
              <a:rPr lang="en-US" sz="2200" dirty="0"/>
              <a:t>$50,000 loan </a:t>
            </a:r>
            <a:r>
              <a:rPr lang="en-US" sz="2200" dirty="0" smtClean="0"/>
              <a:t>debt </a:t>
            </a:r>
            <a:r>
              <a:rPr lang="en-US" sz="2200" dirty="0"/>
              <a:t>compared </a:t>
            </a:r>
            <a:r>
              <a:rPr lang="en-US" sz="2200" dirty="0" smtClean="0"/>
              <a:t>to $</a:t>
            </a:r>
            <a:r>
              <a:rPr lang="en-US" sz="2200" dirty="0"/>
              <a:t>69,037</a:t>
            </a:r>
            <a:r>
              <a:rPr lang="en-US" sz="2200" dirty="0" smtClean="0"/>
              <a:t> under the 10-year Standard Repayment Plan</a:t>
            </a:r>
            <a:endParaRPr lang="en-US" sz="2200" dirty="0"/>
          </a:p>
        </p:txBody>
      </p:sp>
      <p:sp>
        <p:nvSpPr>
          <p:cNvPr id="5" name="Rectangle 4"/>
          <p:cNvSpPr/>
          <p:nvPr/>
        </p:nvSpPr>
        <p:spPr>
          <a:xfrm>
            <a:off x="1524000" y="5105400"/>
            <a:ext cx="63246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32480039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Borrower Case </a:t>
            </a:r>
            <a:r>
              <a:rPr lang="en-US" dirty="0" smtClean="0"/>
              <a:t>Study</a:t>
            </a:r>
            <a:endParaRPr lang="en-US" dirty="0"/>
          </a:p>
        </p:txBody>
      </p:sp>
      <p:sp>
        <p:nvSpPr>
          <p:cNvPr id="3" name="Content Placeholder 2"/>
          <p:cNvSpPr>
            <a:spLocks noGrp="1"/>
          </p:cNvSpPr>
          <p:nvPr>
            <p:ph idx="1"/>
          </p:nvPr>
        </p:nvSpPr>
        <p:spPr>
          <a:xfrm>
            <a:off x="1435100" y="1447800"/>
            <a:ext cx="7499350" cy="3886200"/>
          </a:xfrm>
        </p:spPr>
        <p:txBody>
          <a:bodyPr/>
          <a:lstStyle/>
          <a:p>
            <a:pPr marL="0" indent="0">
              <a:buNone/>
            </a:pPr>
            <a:r>
              <a:rPr lang="en-US" sz="2800" dirty="0" smtClean="0">
                <a:solidFill>
                  <a:srgbClr val="F5A83E"/>
                </a:solidFill>
              </a:rPr>
              <a:t>Under IBR*: </a:t>
            </a:r>
            <a:endParaRPr lang="en-US" sz="2800" dirty="0">
              <a:solidFill>
                <a:srgbClr val="F5A83E"/>
              </a:solidFill>
            </a:endParaRPr>
          </a:p>
          <a:p>
            <a:pPr lvl="1"/>
            <a:r>
              <a:rPr lang="en-US" sz="2200" dirty="0" smtClean="0"/>
              <a:t>Initial </a:t>
            </a:r>
            <a:r>
              <a:rPr lang="en-US" sz="2200" dirty="0"/>
              <a:t>monthly payment </a:t>
            </a:r>
            <a:r>
              <a:rPr lang="en-US" sz="2200" dirty="0" smtClean="0"/>
              <a:t>– $228 </a:t>
            </a:r>
            <a:endParaRPr lang="en-US" sz="2200" dirty="0"/>
          </a:p>
          <a:p>
            <a:pPr lvl="1"/>
            <a:r>
              <a:rPr lang="en-US" sz="2200" dirty="0" smtClean="0"/>
              <a:t>Final </a:t>
            </a:r>
            <a:r>
              <a:rPr lang="en-US" sz="2200" dirty="0"/>
              <a:t>monthly payment </a:t>
            </a:r>
            <a:r>
              <a:rPr lang="en-US" sz="2200" dirty="0" smtClean="0"/>
              <a:t>– $575 </a:t>
            </a:r>
            <a:endParaRPr lang="en-US" sz="2200" dirty="0"/>
          </a:p>
          <a:p>
            <a:pPr lvl="1"/>
            <a:r>
              <a:rPr lang="en-US" sz="2200" dirty="0" smtClean="0"/>
              <a:t>Receive </a:t>
            </a:r>
            <a:r>
              <a:rPr lang="en-US" sz="2200" dirty="0"/>
              <a:t>$</a:t>
            </a:r>
            <a:r>
              <a:rPr lang="en-US" sz="2200" dirty="0" smtClean="0"/>
              <a:t>653 </a:t>
            </a:r>
            <a:r>
              <a:rPr lang="en-US" sz="2200" dirty="0"/>
              <a:t>in interest subsidy during the first three consecutive years of IBR repayment </a:t>
            </a:r>
            <a:endParaRPr lang="en-US" sz="2200" dirty="0" smtClean="0"/>
          </a:p>
          <a:p>
            <a:pPr lvl="1"/>
            <a:r>
              <a:rPr lang="en-US" sz="2200" dirty="0" smtClean="0"/>
              <a:t>Payments are </a:t>
            </a:r>
            <a:r>
              <a:rPr lang="en-US" sz="2200" dirty="0"/>
              <a:t>no longer based on </a:t>
            </a:r>
            <a:r>
              <a:rPr lang="en-US" sz="2200" dirty="0" smtClean="0"/>
              <a:t>income in her                       16</a:t>
            </a:r>
            <a:r>
              <a:rPr lang="en-US" sz="2200" baseline="30000" dirty="0" smtClean="0"/>
              <a:t>th</a:t>
            </a:r>
            <a:r>
              <a:rPr lang="en-US" sz="2200" dirty="0" smtClean="0"/>
              <a:t> </a:t>
            </a:r>
            <a:r>
              <a:rPr lang="en-US" sz="2200" dirty="0"/>
              <a:t>year of IBR </a:t>
            </a:r>
          </a:p>
          <a:p>
            <a:pPr lvl="1"/>
            <a:r>
              <a:rPr lang="en-US" sz="2200" dirty="0" smtClean="0"/>
              <a:t>Pay </a:t>
            </a:r>
            <a:r>
              <a:rPr lang="en-US" sz="2200" dirty="0"/>
              <a:t>off </a:t>
            </a:r>
            <a:r>
              <a:rPr lang="en-US" sz="2200" dirty="0" smtClean="0"/>
              <a:t>her </a:t>
            </a:r>
            <a:r>
              <a:rPr lang="en-US" sz="2200" dirty="0"/>
              <a:t>loan at the beginning of </a:t>
            </a:r>
            <a:r>
              <a:rPr lang="en-US" sz="2200" dirty="0" smtClean="0"/>
              <a:t>her 21</a:t>
            </a:r>
            <a:r>
              <a:rPr lang="en-US" sz="2200" baseline="30000" dirty="0" smtClean="0"/>
              <a:t>st</a:t>
            </a:r>
            <a:r>
              <a:rPr lang="en-US" sz="2200" dirty="0" smtClean="0"/>
              <a:t> </a:t>
            </a:r>
            <a:r>
              <a:rPr lang="en-US" sz="2200" dirty="0"/>
              <a:t>year of IBR </a:t>
            </a:r>
            <a:r>
              <a:rPr lang="en-US" sz="2200" dirty="0" smtClean="0"/>
              <a:t>(therefore </a:t>
            </a:r>
            <a:r>
              <a:rPr lang="en-US" sz="2200" dirty="0"/>
              <a:t>receive no loan forgiveness) </a:t>
            </a:r>
          </a:p>
          <a:p>
            <a:pPr marL="0" indent="0">
              <a:buNone/>
            </a:pPr>
            <a:endParaRPr lang="en-US" sz="2200" dirty="0"/>
          </a:p>
        </p:txBody>
      </p:sp>
      <p:sp>
        <p:nvSpPr>
          <p:cNvPr id="5" name="Rectangle 4"/>
          <p:cNvSpPr/>
          <p:nvPr/>
        </p:nvSpPr>
        <p:spPr>
          <a:xfrm>
            <a:off x="1447800" y="5257800"/>
            <a:ext cx="64008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29484813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800" dirty="0">
                <a:solidFill>
                  <a:srgbClr val="F5A83E"/>
                </a:solidFill>
              </a:rPr>
              <a:t>Under </a:t>
            </a:r>
            <a:r>
              <a:rPr lang="en-US" sz="2800" dirty="0" smtClean="0">
                <a:solidFill>
                  <a:srgbClr val="F5A83E"/>
                </a:solidFill>
              </a:rPr>
              <a:t>IBR*: </a:t>
            </a:r>
            <a:endParaRPr lang="en-US" sz="2800" dirty="0">
              <a:solidFill>
                <a:srgbClr val="F5A83E"/>
              </a:solidFill>
            </a:endParaRPr>
          </a:p>
          <a:p>
            <a:pPr lvl="1"/>
            <a:r>
              <a:rPr lang="en-US" sz="2400" dirty="0" smtClean="0"/>
              <a:t>Pay a total of $101,673 </a:t>
            </a:r>
            <a:r>
              <a:rPr lang="en-US" sz="2400" dirty="0"/>
              <a:t>on </a:t>
            </a:r>
            <a:r>
              <a:rPr lang="en-US" sz="2400" dirty="0" smtClean="0"/>
              <a:t>her </a:t>
            </a:r>
            <a:r>
              <a:rPr lang="en-US" sz="2400" dirty="0"/>
              <a:t>$50,000 loan debt, compared </a:t>
            </a:r>
            <a:r>
              <a:rPr lang="en-US" sz="2400" dirty="0" smtClean="0"/>
              <a:t>to $69,037 under </a:t>
            </a:r>
            <a:r>
              <a:rPr lang="en-US" sz="2400" dirty="0"/>
              <a:t>the 10-year Standard Repayment Plan </a:t>
            </a:r>
            <a:r>
              <a:rPr lang="en-US" sz="2400" dirty="0" smtClean="0"/>
              <a:t> </a:t>
            </a:r>
            <a:endParaRPr lang="en-US" sz="2400" dirty="0"/>
          </a:p>
          <a:p>
            <a:endParaRPr lang="en-US" dirty="0"/>
          </a:p>
          <a:p>
            <a:endParaRPr lang="en-US" dirty="0"/>
          </a:p>
        </p:txBody>
      </p:sp>
      <p:sp>
        <p:nvSpPr>
          <p:cNvPr id="4" name="Rectangle 3"/>
          <p:cNvSpPr/>
          <p:nvPr/>
        </p:nvSpPr>
        <p:spPr>
          <a:xfrm>
            <a:off x="762000" y="5706070"/>
            <a:ext cx="70866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8580795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800" dirty="0" smtClean="0">
                <a:solidFill>
                  <a:srgbClr val="698499"/>
                </a:solidFill>
              </a:rPr>
              <a:t>Under </a:t>
            </a:r>
            <a:r>
              <a:rPr lang="en-US" sz="2800" dirty="0">
                <a:solidFill>
                  <a:srgbClr val="698499"/>
                </a:solidFill>
              </a:rPr>
              <a:t>Pay As You </a:t>
            </a:r>
            <a:r>
              <a:rPr lang="en-US" sz="2800" dirty="0" smtClean="0">
                <a:solidFill>
                  <a:srgbClr val="698499"/>
                </a:solidFill>
              </a:rPr>
              <a:t>Earn*: </a:t>
            </a:r>
            <a:endParaRPr lang="en-US" sz="2800" dirty="0">
              <a:solidFill>
                <a:srgbClr val="698499"/>
              </a:solidFill>
            </a:endParaRPr>
          </a:p>
          <a:p>
            <a:pPr lvl="1"/>
            <a:r>
              <a:rPr lang="en-US" sz="2400" dirty="0" smtClean="0"/>
              <a:t>Initial </a:t>
            </a:r>
            <a:r>
              <a:rPr lang="en-US" sz="2400" dirty="0"/>
              <a:t>monthly </a:t>
            </a:r>
            <a:r>
              <a:rPr lang="en-US" sz="2400" dirty="0" smtClean="0"/>
              <a:t>payment – $152</a:t>
            </a:r>
          </a:p>
          <a:p>
            <a:pPr lvl="1"/>
            <a:r>
              <a:rPr lang="en-US" sz="2400" dirty="0" smtClean="0"/>
              <a:t>Final </a:t>
            </a:r>
            <a:r>
              <a:rPr lang="en-US" sz="2400" dirty="0"/>
              <a:t>monthly payment </a:t>
            </a:r>
            <a:r>
              <a:rPr lang="en-US" sz="2400" dirty="0" smtClean="0"/>
              <a:t>– $492 </a:t>
            </a:r>
            <a:endParaRPr lang="en-US" sz="2400" dirty="0"/>
          </a:p>
          <a:p>
            <a:pPr lvl="1"/>
            <a:r>
              <a:rPr lang="en-US" sz="2400" dirty="0" smtClean="0"/>
              <a:t>Receive </a:t>
            </a:r>
            <a:r>
              <a:rPr lang="en-US" sz="2400" dirty="0"/>
              <a:t>$</a:t>
            </a:r>
            <a:r>
              <a:rPr lang="en-US" sz="2400" dirty="0" smtClean="0"/>
              <a:t>1,999 in </a:t>
            </a:r>
            <a:r>
              <a:rPr lang="en-US" sz="2400" dirty="0"/>
              <a:t>interest subsidy, </a:t>
            </a:r>
            <a:r>
              <a:rPr lang="en-US" sz="2400" dirty="0" smtClean="0"/>
              <a:t>during</a:t>
            </a:r>
            <a:br>
              <a:rPr lang="en-US" sz="2400" dirty="0" smtClean="0"/>
            </a:br>
            <a:r>
              <a:rPr lang="en-US" sz="2400" dirty="0" smtClean="0"/>
              <a:t>all </a:t>
            </a:r>
            <a:r>
              <a:rPr lang="en-US" sz="2400" dirty="0"/>
              <a:t>of the first three consecutive </a:t>
            </a:r>
            <a:r>
              <a:rPr lang="en-US" sz="2400" dirty="0" smtClean="0"/>
              <a:t>years</a:t>
            </a:r>
            <a:br>
              <a:rPr lang="en-US" sz="2400" dirty="0" smtClean="0"/>
            </a:br>
            <a:r>
              <a:rPr lang="en-US" sz="2400" dirty="0" smtClean="0"/>
              <a:t>of </a:t>
            </a:r>
            <a:r>
              <a:rPr lang="en-US" sz="2400" dirty="0"/>
              <a:t>Pay As You Earn repayment </a:t>
            </a:r>
            <a:endParaRPr lang="en-US" sz="2400" dirty="0" smtClean="0"/>
          </a:p>
          <a:p>
            <a:pPr lvl="1"/>
            <a:r>
              <a:rPr lang="en-US" sz="2400" dirty="0" smtClean="0"/>
              <a:t>Always have a </a:t>
            </a:r>
            <a:r>
              <a:rPr lang="en-US" sz="2400" dirty="0"/>
              <a:t>payment that is based on </a:t>
            </a:r>
            <a:r>
              <a:rPr lang="en-US" sz="2400" dirty="0" smtClean="0"/>
              <a:t>her income</a:t>
            </a:r>
          </a:p>
        </p:txBody>
      </p:sp>
      <p:sp>
        <p:nvSpPr>
          <p:cNvPr id="4" name="Rectangle 3"/>
          <p:cNvSpPr/>
          <p:nvPr/>
        </p:nvSpPr>
        <p:spPr>
          <a:xfrm>
            <a:off x="1524000" y="5181600"/>
            <a:ext cx="63246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29277450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800" dirty="0">
                <a:solidFill>
                  <a:srgbClr val="698499"/>
                </a:solidFill>
              </a:rPr>
              <a:t>Under Pay As You </a:t>
            </a:r>
            <a:r>
              <a:rPr lang="en-US" sz="2800" dirty="0" smtClean="0">
                <a:solidFill>
                  <a:srgbClr val="698499"/>
                </a:solidFill>
              </a:rPr>
              <a:t>Earn*: </a:t>
            </a:r>
            <a:endParaRPr lang="en-US" sz="2800" dirty="0">
              <a:solidFill>
                <a:srgbClr val="698499"/>
              </a:solidFill>
            </a:endParaRPr>
          </a:p>
          <a:p>
            <a:pPr lvl="1"/>
            <a:r>
              <a:rPr lang="en-US" sz="2400" dirty="0" smtClean="0"/>
              <a:t>Forgiveness amount – $44,979 </a:t>
            </a:r>
            <a:endParaRPr lang="en-US" sz="2400" dirty="0"/>
          </a:p>
          <a:p>
            <a:pPr lvl="1"/>
            <a:r>
              <a:rPr lang="en-US" sz="2400" dirty="0" smtClean="0"/>
              <a:t>Total paid – $70,709 </a:t>
            </a:r>
            <a:r>
              <a:rPr lang="en-US" sz="2400" dirty="0"/>
              <a:t>on </a:t>
            </a:r>
            <a:r>
              <a:rPr lang="en-US" sz="2400" dirty="0" smtClean="0"/>
              <a:t>her </a:t>
            </a:r>
            <a:r>
              <a:rPr lang="en-US" sz="2400" dirty="0"/>
              <a:t>$50,000 loan debt, compared </a:t>
            </a:r>
            <a:r>
              <a:rPr lang="en-US" sz="2400" dirty="0" smtClean="0"/>
              <a:t>to $69,037 </a:t>
            </a:r>
            <a:r>
              <a:rPr lang="en-US" sz="2400" dirty="0"/>
              <a:t>under the 10-year Standard Repayment </a:t>
            </a:r>
            <a:r>
              <a:rPr lang="en-US" sz="2400" dirty="0" smtClean="0"/>
              <a:t>Plan</a:t>
            </a:r>
            <a:endParaRPr lang="en-US" sz="2400" dirty="0"/>
          </a:p>
        </p:txBody>
      </p:sp>
      <p:sp>
        <p:nvSpPr>
          <p:cNvPr id="4" name="Rectangle 3"/>
          <p:cNvSpPr/>
          <p:nvPr/>
        </p:nvSpPr>
        <p:spPr>
          <a:xfrm>
            <a:off x="1524000" y="5105400"/>
            <a:ext cx="63246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1245910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 As You Earn Plan</a:t>
            </a:r>
            <a:r>
              <a:rPr lang="en-US" kern="0" dirty="0"/>
              <a:t/>
            </a:r>
            <a:br>
              <a:rPr lang="en-US" kern="0" dirty="0"/>
            </a:br>
            <a:endParaRPr lang="en-US" dirty="0"/>
          </a:p>
        </p:txBody>
      </p:sp>
    </p:spTree>
    <p:extLst>
      <p:ext uri="{BB962C8B-B14F-4D97-AF65-F5344CB8AC3E}">
        <p14:creationId xmlns:p14="http://schemas.microsoft.com/office/powerpoint/2010/main" val="27660025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Borrower Case Study</a:t>
            </a:r>
            <a:endParaRPr lang="en-US" dirty="0"/>
          </a:p>
        </p:txBody>
      </p:sp>
      <p:sp>
        <p:nvSpPr>
          <p:cNvPr id="3" name="Content Placeholder 2"/>
          <p:cNvSpPr>
            <a:spLocks noGrp="1"/>
          </p:cNvSpPr>
          <p:nvPr>
            <p:ph idx="1"/>
          </p:nvPr>
        </p:nvSpPr>
        <p:spPr/>
        <p:txBody>
          <a:bodyPr/>
          <a:lstStyle/>
          <a:p>
            <a:pPr marL="0" indent="0">
              <a:buNone/>
            </a:pPr>
            <a:r>
              <a:rPr lang="en-US" sz="2550" spc="-30" dirty="0" smtClean="0"/>
              <a:t>Comparison of Elena’s income-driven repayment options</a:t>
            </a:r>
          </a:p>
          <a:p>
            <a:endParaRPr lang="en-US" sz="2600" dirty="0"/>
          </a:p>
        </p:txBody>
      </p:sp>
      <p:graphicFrame>
        <p:nvGraphicFramePr>
          <p:cNvPr id="4" name="Table 3"/>
          <p:cNvGraphicFramePr>
            <a:graphicFrameLocks noGrp="1"/>
          </p:cNvGraphicFramePr>
          <p:nvPr>
            <p:extLst>
              <p:ext uri="{D42A27DB-BD31-4B8C-83A1-F6EECF244321}">
                <p14:modId xmlns:p14="http://schemas.microsoft.com/office/powerpoint/2010/main" val="346632237"/>
              </p:ext>
            </p:extLst>
          </p:nvPr>
        </p:nvGraphicFramePr>
        <p:xfrm>
          <a:off x="1676400" y="2209800"/>
          <a:ext cx="6934200" cy="2570480"/>
        </p:xfrm>
        <a:graphic>
          <a:graphicData uri="http://schemas.openxmlformats.org/drawingml/2006/table">
            <a:tbl>
              <a:tblPr firstRow="1" bandRow="1">
                <a:tableStyleId>{21E4AEA4-8DFA-4A89-87EB-49C32662AFE0}</a:tableStyleId>
              </a:tblPr>
              <a:tblGrid>
                <a:gridCol w="1905000"/>
                <a:gridCol w="1908810"/>
                <a:gridCol w="1596390"/>
                <a:gridCol w="1524000"/>
              </a:tblGrid>
              <a:tr h="447040">
                <a:tc>
                  <a:txBody>
                    <a:bodyPr/>
                    <a:lstStyle/>
                    <a:p>
                      <a:endParaRPr lang="en-US" dirty="0"/>
                    </a:p>
                  </a:txBody>
                  <a:tcPr>
                    <a:solidFill>
                      <a:srgbClr val="004683"/>
                    </a:solidFill>
                  </a:tcPr>
                </a:tc>
                <a:tc>
                  <a:txBody>
                    <a:bodyPr/>
                    <a:lstStyle/>
                    <a:p>
                      <a:pPr algn="ctr"/>
                      <a:r>
                        <a:rPr lang="en-US" dirty="0" smtClean="0"/>
                        <a:t>Pay As You Earn</a:t>
                      </a:r>
                      <a:endParaRPr lang="en-US" dirty="0"/>
                    </a:p>
                  </a:txBody>
                  <a:tcPr>
                    <a:solidFill>
                      <a:srgbClr val="004683"/>
                    </a:solidFill>
                  </a:tcPr>
                </a:tc>
                <a:tc>
                  <a:txBody>
                    <a:bodyPr/>
                    <a:lstStyle/>
                    <a:p>
                      <a:pPr algn="ctr"/>
                      <a:r>
                        <a:rPr lang="en-US" dirty="0" smtClean="0"/>
                        <a:t>IBR</a:t>
                      </a:r>
                      <a:endParaRPr lang="en-US" dirty="0"/>
                    </a:p>
                  </a:txBody>
                  <a:tcPr>
                    <a:solidFill>
                      <a:srgbClr val="004683"/>
                    </a:solidFill>
                  </a:tcPr>
                </a:tc>
                <a:tc>
                  <a:txBody>
                    <a:bodyPr/>
                    <a:lstStyle/>
                    <a:p>
                      <a:pPr algn="ctr"/>
                      <a:r>
                        <a:rPr lang="en-US" dirty="0" smtClean="0"/>
                        <a:t>ICR</a:t>
                      </a:r>
                      <a:endParaRPr lang="en-US" dirty="0"/>
                    </a:p>
                  </a:txBody>
                  <a:tcPr>
                    <a:solidFill>
                      <a:srgbClr val="004683"/>
                    </a:solidFill>
                  </a:tcPr>
                </a:tc>
              </a:tr>
              <a:tr h="370840">
                <a:tc>
                  <a:txBody>
                    <a:bodyPr/>
                    <a:lstStyle/>
                    <a:p>
                      <a:r>
                        <a:rPr lang="en-US" dirty="0" smtClean="0"/>
                        <a:t>Initial payment</a:t>
                      </a:r>
                      <a:endParaRPr lang="en-US" dirty="0"/>
                    </a:p>
                  </a:txBody>
                  <a:tcPr>
                    <a:solidFill>
                      <a:srgbClr val="B4C8D4"/>
                    </a:solidFill>
                  </a:tcPr>
                </a:tc>
                <a:tc>
                  <a:txBody>
                    <a:bodyPr/>
                    <a:lstStyle/>
                    <a:p>
                      <a:r>
                        <a:rPr lang="en-US" dirty="0" smtClean="0"/>
                        <a:t>$152</a:t>
                      </a:r>
                      <a:endParaRPr lang="en-US" dirty="0"/>
                    </a:p>
                  </a:txBody>
                  <a:tcPr>
                    <a:solidFill>
                      <a:srgbClr val="B4C8D4"/>
                    </a:solidFill>
                  </a:tcPr>
                </a:tc>
                <a:tc>
                  <a:txBody>
                    <a:bodyPr/>
                    <a:lstStyle/>
                    <a:p>
                      <a:r>
                        <a:rPr lang="en-US" dirty="0" smtClean="0"/>
                        <a:t>$228</a:t>
                      </a:r>
                      <a:endParaRPr lang="en-US" dirty="0"/>
                    </a:p>
                  </a:txBody>
                  <a:tcPr>
                    <a:solidFill>
                      <a:srgbClr val="B4C8D4"/>
                    </a:solidFill>
                  </a:tcPr>
                </a:tc>
                <a:tc>
                  <a:txBody>
                    <a:bodyPr/>
                    <a:lstStyle/>
                    <a:p>
                      <a:r>
                        <a:rPr lang="en-US" dirty="0" smtClean="0"/>
                        <a:t>$397</a:t>
                      </a:r>
                      <a:endParaRPr lang="en-US" dirty="0"/>
                    </a:p>
                  </a:txBody>
                  <a:tcPr>
                    <a:solidFill>
                      <a:srgbClr val="B4C8D4"/>
                    </a:solidFill>
                  </a:tcPr>
                </a:tc>
              </a:tr>
              <a:tr h="370840">
                <a:tc>
                  <a:txBody>
                    <a:bodyPr/>
                    <a:lstStyle/>
                    <a:p>
                      <a:r>
                        <a:rPr lang="en-US" dirty="0" smtClean="0"/>
                        <a:t>Final payment</a:t>
                      </a:r>
                      <a:endParaRPr lang="en-US" dirty="0"/>
                    </a:p>
                  </a:txBody>
                  <a:tcPr>
                    <a:solidFill>
                      <a:srgbClr val="DFE8ED"/>
                    </a:solidFill>
                  </a:tcPr>
                </a:tc>
                <a:tc>
                  <a:txBody>
                    <a:bodyPr/>
                    <a:lstStyle/>
                    <a:p>
                      <a:r>
                        <a:rPr lang="en-US" dirty="0" smtClean="0"/>
                        <a:t>$492</a:t>
                      </a:r>
                      <a:endParaRPr lang="en-US" dirty="0"/>
                    </a:p>
                  </a:txBody>
                  <a:tcPr>
                    <a:solidFill>
                      <a:srgbClr val="DFE8ED"/>
                    </a:solidFill>
                  </a:tcPr>
                </a:tc>
                <a:tc>
                  <a:txBody>
                    <a:bodyPr/>
                    <a:lstStyle/>
                    <a:p>
                      <a:r>
                        <a:rPr lang="en-US" dirty="0" smtClean="0"/>
                        <a:t>$575</a:t>
                      </a:r>
                      <a:endParaRPr lang="en-US" dirty="0"/>
                    </a:p>
                  </a:txBody>
                  <a:tcPr>
                    <a:solidFill>
                      <a:srgbClr val="DFE8ED"/>
                    </a:solidFill>
                  </a:tcPr>
                </a:tc>
                <a:tc>
                  <a:txBody>
                    <a:bodyPr/>
                    <a:lstStyle/>
                    <a:p>
                      <a:r>
                        <a:rPr lang="en-US" dirty="0" smtClean="0"/>
                        <a:t>$535</a:t>
                      </a:r>
                      <a:endParaRPr lang="en-US" dirty="0"/>
                    </a:p>
                  </a:txBody>
                  <a:tcPr>
                    <a:solidFill>
                      <a:srgbClr val="DFE8ED"/>
                    </a:solidFill>
                  </a:tcPr>
                </a:tc>
              </a:tr>
              <a:tr h="370840">
                <a:tc>
                  <a:txBody>
                    <a:bodyPr/>
                    <a:lstStyle/>
                    <a:p>
                      <a:r>
                        <a:rPr lang="en-US" dirty="0" smtClean="0"/>
                        <a:t>Time in repayment</a:t>
                      </a:r>
                      <a:endParaRPr lang="en-US" dirty="0"/>
                    </a:p>
                  </a:txBody>
                  <a:tcPr>
                    <a:solidFill>
                      <a:srgbClr val="B4C8D4"/>
                    </a:solidFill>
                  </a:tcPr>
                </a:tc>
                <a:tc>
                  <a:txBody>
                    <a:bodyPr/>
                    <a:lstStyle/>
                    <a:p>
                      <a:r>
                        <a:rPr lang="en-US" dirty="0" smtClean="0"/>
                        <a:t>20</a:t>
                      </a:r>
                      <a:r>
                        <a:rPr lang="en-US" baseline="0" dirty="0" smtClean="0"/>
                        <a:t> years</a:t>
                      </a:r>
                      <a:endParaRPr lang="en-US" dirty="0"/>
                    </a:p>
                  </a:txBody>
                  <a:tcPr>
                    <a:solidFill>
                      <a:srgbClr val="B4C8D4"/>
                    </a:solidFill>
                  </a:tcPr>
                </a:tc>
                <a:tc>
                  <a:txBody>
                    <a:bodyPr/>
                    <a:lstStyle/>
                    <a:p>
                      <a:r>
                        <a:rPr lang="en-US" dirty="0" smtClean="0"/>
                        <a:t>20 years, </a:t>
                      </a:r>
                      <a:br>
                        <a:rPr lang="en-US" dirty="0" smtClean="0"/>
                      </a:br>
                      <a:r>
                        <a:rPr lang="en-US" baseline="0" dirty="0" smtClean="0"/>
                        <a:t>2 months</a:t>
                      </a:r>
                      <a:endParaRPr lang="en-US" dirty="0"/>
                    </a:p>
                  </a:txBody>
                  <a:tcPr>
                    <a:solidFill>
                      <a:srgbClr val="B4C8D4"/>
                    </a:solidFill>
                  </a:tcPr>
                </a:tc>
                <a:tc>
                  <a:txBody>
                    <a:bodyPr/>
                    <a:lstStyle/>
                    <a:p>
                      <a:r>
                        <a:rPr lang="en-US" dirty="0" smtClean="0"/>
                        <a:t>13 years,</a:t>
                      </a:r>
                      <a:br>
                        <a:rPr lang="en-US" dirty="0" smtClean="0"/>
                      </a:br>
                      <a:r>
                        <a:rPr lang="en-US" dirty="0" smtClean="0"/>
                        <a:t>8 months</a:t>
                      </a:r>
                      <a:endParaRPr lang="en-US" dirty="0"/>
                    </a:p>
                  </a:txBody>
                  <a:tcPr>
                    <a:solidFill>
                      <a:srgbClr val="B4C8D4"/>
                    </a:solidFill>
                  </a:tcPr>
                </a:tc>
              </a:tr>
              <a:tr h="370840">
                <a:tc>
                  <a:txBody>
                    <a:bodyPr/>
                    <a:lstStyle/>
                    <a:p>
                      <a:r>
                        <a:rPr lang="en-US" dirty="0" smtClean="0"/>
                        <a:t>Total paid</a:t>
                      </a:r>
                      <a:endParaRPr lang="en-US" dirty="0"/>
                    </a:p>
                  </a:txBody>
                  <a:tcPr>
                    <a:solidFill>
                      <a:srgbClr val="DFE8ED"/>
                    </a:solidFill>
                  </a:tcPr>
                </a:tc>
                <a:tc>
                  <a:txBody>
                    <a:bodyPr/>
                    <a:lstStyle/>
                    <a:p>
                      <a:r>
                        <a:rPr lang="en-US" dirty="0" smtClean="0"/>
                        <a:t>$70,709</a:t>
                      </a:r>
                      <a:endParaRPr lang="en-US" dirty="0"/>
                    </a:p>
                  </a:txBody>
                  <a:tcPr>
                    <a:solidFill>
                      <a:srgbClr val="DFE8ED"/>
                    </a:solidFill>
                  </a:tcPr>
                </a:tc>
                <a:tc>
                  <a:txBody>
                    <a:bodyPr/>
                    <a:lstStyle/>
                    <a:p>
                      <a:r>
                        <a:rPr lang="en-US" dirty="0" smtClean="0"/>
                        <a:t>$101,673</a:t>
                      </a:r>
                      <a:endParaRPr lang="en-US" dirty="0"/>
                    </a:p>
                  </a:txBody>
                  <a:tcPr>
                    <a:solidFill>
                      <a:srgbClr val="DFE8ED"/>
                    </a:solidFill>
                  </a:tcPr>
                </a:tc>
                <a:tc>
                  <a:txBody>
                    <a:bodyPr/>
                    <a:lstStyle/>
                    <a:p>
                      <a:r>
                        <a:rPr lang="en-US" dirty="0" smtClean="0"/>
                        <a:t>$78,444</a:t>
                      </a:r>
                      <a:endParaRPr lang="en-US" dirty="0"/>
                    </a:p>
                  </a:txBody>
                  <a:tcPr>
                    <a:solidFill>
                      <a:srgbClr val="DFE8ED"/>
                    </a:solidFill>
                  </a:tcPr>
                </a:tc>
              </a:tr>
              <a:tr h="370840">
                <a:tc>
                  <a:txBody>
                    <a:bodyPr/>
                    <a:lstStyle/>
                    <a:p>
                      <a:r>
                        <a:rPr lang="en-US" dirty="0" smtClean="0"/>
                        <a:t>Forgiven</a:t>
                      </a:r>
                      <a:r>
                        <a:rPr lang="en-US" baseline="0" dirty="0" smtClean="0"/>
                        <a:t> amount</a:t>
                      </a:r>
                      <a:endParaRPr lang="en-US" dirty="0"/>
                    </a:p>
                  </a:txBody>
                  <a:tcPr>
                    <a:solidFill>
                      <a:srgbClr val="B4C8D4"/>
                    </a:solidFill>
                  </a:tcPr>
                </a:tc>
                <a:tc>
                  <a:txBody>
                    <a:bodyPr/>
                    <a:lstStyle/>
                    <a:p>
                      <a:r>
                        <a:rPr lang="en-US" dirty="0" smtClean="0"/>
                        <a:t>$44,979</a:t>
                      </a:r>
                      <a:endParaRPr lang="en-US" dirty="0"/>
                    </a:p>
                  </a:txBody>
                  <a:tcPr>
                    <a:solidFill>
                      <a:srgbClr val="B4C8D4"/>
                    </a:solidFill>
                  </a:tcPr>
                </a:tc>
                <a:tc>
                  <a:txBody>
                    <a:bodyPr/>
                    <a:lstStyle/>
                    <a:p>
                      <a:r>
                        <a:rPr lang="en-US" dirty="0" smtClean="0"/>
                        <a:t>$0</a:t>
                      </a:r>
                      <a:endParaRPr lang="en-US" dirty="0"/>
                    </a:p>
                  </a:txBody>
                  <a:tcPr>
                    <a:solidFill>
                      <a:srgbClr val="B4C8D4"/>
                    </a:solidFill>
                  </a:tcPr>
                </a:tc>
                <a:tc>
                  <a:txBody>
                    <a:bodyPr/>
                    <a:lstStyle/>
                    <a:p>
                      <a:r>
                        <a:rPr lang="en-US" dirty="0" smtClean="0"/>
                        <a:t>$0</a:t>
                      </a:r>
                      <a:endParaRPr lang="en-US" dirty="0"/>
                    </a:p>
                  </a:txBody>
                  <a:tcPr>
                    <a:solidFill>
                      <a:srgbClr val="B4C8D4"/>
                    </a:solidFill>
                  </a:tcPr>
                </a:tc>
              </a:tr>
            </a:tbl>
          </a:graphicData>
        </a:graphic>
      </p:graphicFrame>
      <p:sp>
        <p:nvSpPr>
          <p:cNvPr id="7" name="Rectangle 6"/>
          <p:cNvSpPr/>
          <p:nvPr/>
        </p:nvSpPr>
        <p:spPr>
          <a:xfrm>
            <a:off x="1600200" y="5172670"/>
            <a:ext cx="6324600" cy="923330"/>
          </a:xfrm>
          <a:prstGeom prst="rect">
            <a:avLst/>
          </a:prstGeom>
        </p:spPr>
        <p:txBody>
          <a:bodyPr wrap="square">
            <a:spAutoFit/>
          </a:bodyPr>
          <a:lstStyle/>
          <a:p>
            <a:endParaRPr lang="en-US" dirty="0"/>
          </a:p>
          <a:p>
            <a:r>
              <a:rPr lang="en-US" i="1" dirty="0"/>
              <a:t>*Assumes a 5% increase in </a:t>
            </a:r>
            <a:r>
              <a:rPr lang="en-US" i="1" dirty="0" smtClean="0"/>
              <a:t>Elena’s </a:t>
            </a:r>
            <a:r>
              <a:rPr lang="en-US" i="1" dirty="0"/>
              <a:t>income each year and a 3% annual increase in the poverty </a:t>
            </a:r>
            <a:r>
              <a:rPr lang="en-US" i="1" dirty="0" smtClean="0"/>
              <a:t>guidelines </a:t>
            </a:r>
            <a:endParaRPr lang="en-US" dirty="0"/>
          </a:p>
        </p:txBody>
      </p:sp>
    </p:spTree>
    <p:extLst>
      <p:ext uri="{BB962C8B-B14F-4D97-AF65-F5344CB8AC3E}">
        <p14:creationId xmlns:p14="http://schemas.microsoft.com/office/powerpoint/2010/main" val="37673918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Counseling </a:t>
            </a:r>
            <a:r>
              <a:rPr lang="en-US" dirty="0" smtClean="0"/>
              <a:t>Borrowers</a:t>
            </a:r>
            <a:br>
              <a:rPr lang="en-US" dirty="0" smtClean="0"/>
            </a:br>
            <a:r>
              <a:rPr lang="en-US" dirty="0" smtClean="0"/>
              <a:t>on </a:t>
            </a:r>
            <a:r>
              <a:rPr lang="en-US" dirty="0"/>
              <a:t>Pay As You Earn, </a:t>
            </a:r>
            <a:r>
              <a:rPr lang="en-US" dirty="0" smtClean="0"/>
              <a:t>IBR,</a:t>
            </a:r>
            <a:br>
              <a:rPr lang="en-US" dirty="0" smtClean="0"/>
            </a:br>
            <a:r>
              <a:rPr lang="en-US" dirty="0" smtClean="0"/>
              <a:t>and </a:t>
            </a:r>
            <a:r>
              <a:rPr lang="en-US" dirty="0"/>
              <a:t>ICR</a:t>
            </a:r>
            <a:r>
              <a:rPr lang="en-US" kern="0" dirty="0"/>
              <a:t/>
            </a:r>
            <a:br>
              <a:rPr lang="en-US" kern="0" dirty="0"/>
            </a:br>
            <a:endParaRPr lang="en-US" dirty="0"/>
          </a:p>
        </p:txBody>
      </p:sp>
    </p:spTree>
    <p:extLst>
      <p:ext uri="{BB962C8B-B14F-4D97-AF65-F5344CB8AC3E}">
        <p14:creationId xmlns:p14="http://schemas.microsoft.com/office/powerpoint/2010/main" val="8578235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Borrowers </a:t>
            </a:r>
            <a:endParaRPr lang="en-US" dirty="0"/>
          </a:p>
        </p:txBody>
      </p:sp>
      <p:sp>
        <p:nvSpPr>
          <p:cNvPr id="3" name="Content Placeholder 2"/>
          <p:cNvSpPr>
            <a:spLocks noGrp="1"/>
          </p:cNvSpPr>
          <p:nvPr>
            <p:ph idx="1"/>
          </p:nvPr>
        </p:nvSpPr>
        <p:spPr>
          <a:xfrm>
            <a:off x="1435100" y="1447800"/>
            <a:ext cx="7499350" cy="4876800"/>
          </a:xfrm>
        </p:spPr>
        <p:txBody>
          <a:bodyPr>
            <a:normAutofit fontScale="92500" lnSpcReduction="10000"/>
          </a:bodyPr>
          <a:lstStyle/>
          <a:p>
            <a:pPr marL="0" indent="0">
              <a:buNone/>
            </a:pPr>
            <a:r>
              <a:rPr lang="en-US" dirty="0" smtClean="0"/>
              <a:t>What borrowers should do to prepare for repayment:</a:t>
            </a:r>
          </a:p>
          <a:p>
            <a:pPr lvl="1"/>
            <a:r>
              <a:rPr lang="en-US" dirty="0" smtClean="0">
                <a:solidFill>
                  <a:srgbClr val="F5A83E"/>
                </a:solidFill>
              </a:rPr>
              <a:t>Use NSLDS to determine how much they</a:t>
            </a:r>
            <a:br>
              <a:rPr lang="en-US" dirty="0" smtClean="0">
                <a:solidFill>
                  <a:srgbClr val="F5A83E"/>
                </a:solidFill>
              </a:rPr>
            </a:br>
            <a:r>
              <a:rPr lang="en-US" dirty="0" smtClean="0">
                <a:solidFill>
                  <a:srgbClr val="F5A83E"/>
                </a:solidFill>
              </a:rPr>
              <a:t>owe and to whom</a:t>
            </a:r>
          </a:p>
          <a:p>
            <a:pPr lvl="1"/>
            <a:r>
              <a:rPr lang="en-US" dirty="0" smtClean="0">
                <a:solidFill>
                  <a:srgbClr val="F5A83E"/>
                </a:solidFill>
              </a:rPr>
              <a:t>Compare payment amounts under </a:t>
            </a:r>
            <a:br>
              <a:rPr lang="en-US" dirty="0" smtClean="0">
                <a:solidFill>
                  <a:srgbClr val="F5A83E"/>
                </a:solidFill>
              </a:rPr>
            </a:br>
            <a:r>
              <a:rPr lang="en-US" dirty="0" smtClean="0">
                <a:solidFill>
                  <a:srgbClr val="F5A83E"/>
                </a:solidFill>
              </a:rPr>
              <a:t>the different plans</a:t>
            </a:r>
          </a:p>
          <a:p>
            <a:pPr lvl="1"/>
            <a:r>
              <a:rPr lang="en-US" dirty="0" smtClean="0">
                <a:solidFill>
                  <a:srgbClr val="F5A83E"/>
                </a:solidFill>
              </a:rPr>
              <a:t>Determine how much they can afford </a:t>
            </a:r>
          </a:p>
          <a:p>
            <a:pPr lvl="1"/>
            <a:r>
              <a:rPr lang="en-US" dirty="0" smtClean="0">
                <a:solidFill>
                  <a:srgbClr val="F5A83E"/>
                </a:solidFill>
              </a:rPr>
              <a:t>Know the amount of accumulated interest </a:t>
            </a:r>
            <a:br>
              <a:rPr lang="en-US" dirty="0" smtClean="0">
                <a:solidFill>
                  <a:srgbClr val="F5A83E"/>
                </a:solidFill>
              </a:rPr>
            </a:br>
            <a:r>
              <a:rPr lang="en-US" dirty="0" smtClean="0">
                <a:solidFill>
                  <a:srgbClr val="F5A83E"/>
                </a:solidFill>
              </a:rPr>
              <a:t>for each plan</a:t>
            </a:r>
          </a:p>
          <a:p>
            <a:pPr lvl="1"/>
            <a:r>
              <a:rPr lang="en-US" dirty="0" smtClean="0">
                <a:solidFill>
                  <a:srgbClr val="F5A83E"/>
                </a:solidFill>
              </a:rPr>
              <a:t>Know eligibility for the repayment plans </a:t>
            </a:r>
            <a:br>
              <a:rPr lang="en-US" dirty="0" smtClean="0">
                <a:solidFill>
                  <a:srgbClr val="F5A83E"/>
                </a:solidFill>
              </a:rPr>
            </a:br>
            <a:r>
              <a:rPr lang="en-US" dirty="0" smtClean="0">
                <a:solidFill>
                  <a:srgbClr val="F5A83E"/>
                </a:solidFill>
              </a:rPr>
              <a:t>and the loan forgiveness programs</a:t>
            </a:r>
            <a:endParaRPr lang="en-US" dirty="0">
              <a:solidFill>
                <a:srgbClr val="F5A83E"/>
              </a:solidFill>
            </a:endParaRPr>
          </a:p>
        </p:txBody>
      </p:sp>
    </p:spTree>
    <p:extLst>
      <p:ext uri="{BB962C8B-B14F-4D97-AF65-F5344CB8AC3E}">
        <p14:creationId xmlns:p14="http://schemas.microsoft.com/office/powerpoint/2010/main" val="20153861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Borrowers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By setting up an online account at mygreatlakes.org or with their servicer</a:t>
            </a:r>
            <a:br>
              <a:rPr lang="en-US" dirty="0" smtClean="0"/>
            </a:br>
            <a:r>
              <a:rPr lang="en-US" dirty="0" smtClean="0"/>
              <a:t>they can:</a:t>
            </a:r>
          </a:p>
          <a:p>
            <a:pPr lvl="1"/>
            <a:r>
              <a:rPr lang="en-US" dirty="0" smtClean="0">
                <a:solidFill>
                  <a:srgbClr val="698499"/>
                </a:solidFill>
              </a:rPr>
              <a:t>Determine how much they owe</a:t>
            </a:r>
          </a:p>
          <a:p>
            <a:pPr lvl="1"/>
            <a:r>
              <a:rPr lang="en-US" dirty="0" smtClean="0">
                <a:solidFill>
                  <a:srgbClr val="698499"/>
                </a:solidFill>
              </a:rPr>
              <a:t>Compare payment amounts under </a:t>
            </a:r>
            <a:br>
              <a:rPr lang="en-US" dirty="0" smtClean="0">
                <a:solidFill>
                  <a:srgbClr val="698499"/>
                </a:solidFill>
              </a:rPr>
            </a:br>
            <a:r>
              <a:rPr lang="en-US" dirty="0" smtClean="0">
                <a:solidFill>
                  <a:srgbClr val="698499"/>
                </a:solidFill>
              </a:rPr>
              <a:t>the different plans</a:t>
            </a:r>
          </a:p>
          <a:p>
            <a:pPr lvl="1"/>
            <a:r>
              <a:rPr lang="en-US" dirty="0" smtClean="0">
                <a:solidFill>
                  <a:srgbClr val="698499"/>
                </a:solidFill>
              </a:rPr>
              <a:t>Learn how much interest will accumulate </a:t>
            </a:r>
            <a:br>
              <a:rPr lang="en-US" dirty="0" smtClean="0">
                <a:solidFill>
                  <a:srgbClr val="698499"/>
                </a:solidFill>
              </a:rPr>
            </a:br>
            <a:r>
              <a:rPr lang="en-US" dirty="0" smtClean="0">
                <a:solidFill>
                  <a:srgbClr val="698499"/>
                </a:solidFill>
              </a:rPr>
              <a:t>for each plan</a:t>
            </a:r>
          </a:p>
          <a:p>
            <a:pPr lvl="1"/>
            <a:r>
              <a:rPr lang="en-US" dirty="0" smtClean="0">
                <a:solidFill>
                  <a:srgbClr val="698499"/>
                </a:solidFill>
              </a:rPr>
              <a:t>Determine whether they are eligible</a:t>
            </a:r>
            <a:br>
              <a:rPr lang="en-US" dirty="0" smtClean="0">
                <a:solidFill>
                  <a:srgbClr val="698499"/>
                </a:solidFill>
              </a:rPr>
            </a:br>
            <a:r>
              <a:rPr lang="en-US" dirty="0" smtClean="0">
                <a:solidFill>
                  <a:srgbClr val="698499"/>
                </a:solidFill>
              </a:rPr>
              <a:t>for the income-driven repayment plans</a:t>
            </a:r>
          </a:p>
          <a:p>
            <a:pPr lvl="1"/>
            <a:r>
              <a:rPr lang="en-US" dirty="0" smtClean="0">
                <a:solidFill>
                  <a:srgbClr val="698499"/>
                </a:solidFill>
              </a:rPr>
              <a:t>Select their repayment plan</a:t>
            </a:r>
            <a:endParaRPr lang="en-US" dirty="0">
              <a:solidFill>
                <a:srgbClr val="698499"/>
              </a:solidFill>
            </a:endParaRPr>
          </a:p>
        </p:txBody>
      </p:sp>
    </p:spTree>
    <p:extLst>
      <p:ext uri="{BB962C8B-B14F-4D97-AF65-F5344CB8AC3E}">
        <p14:creationId xmlns:p14="http://schemas.microsoft.com/office/powerpoint/2010/main" val="1614500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Counseling Borrowers</a:t>
            </a:r>
            <a:endParaRPr lang="en-US" dirty="0"/>
          </a:p>
        </p:txBody>
      </p:sp>
      <p:sp>
        <p:nvSpPr>
          <p:cNvPr id="3" name="Content Placeholder 2"/>
          <p:cNvSpPr>
            <a:spLocks noGrp="1"/>
          </p:cNvSpPr>
          <p:nvPr>
            <p:ph idx="1"/>
          </p:nvPr>
        </p:nvSpPr>
        <p:spPr>
          <a:xfrm>
            <a:off x="1435100" y="1447800"/>
            <a:ext cx="7499350" cy="4953000"/>
          </a:xfrm>
        </p:spPr>
        <p:txBody>
          <a:bodyPr/>
          <a:lstStyle/>
          <a:p>
            <a:pPr marL="0" indent="0">
              <a:buNone/>
            </a:pPr>
            <a:r>
              <a:rPr lang="en-US" dirty="0" smtClean="0"/>
              <a:t>Remind them that they:</a:t>
            </a:r>
          </a:p>
          <a:p>
            <a:pPr lvl="1"/>
            <a:r>
              <a:rPr lang="en-US" sz="2600" dirty="0" smtClean="0">
                <a:solidFill>
                  <a:srgbClr val="EBE600"/>
                </a:solidFill>
              </a:rPr>
              <a:t>Will be placed in the standard plan, if they do not chose a different one during their grace period</a:t>
            </a:r>
          </a:p>
          <a:p>
            <a:pPr lvl="1"/>
            <a:r>
              <a:rPr lang="en-US" sz="2600" dirty="0" smtClean="0">
                <a:solidFill>
                  <a:srgbClr val="EBE600"/>
                </a:solidFill>
              </a:rPr>
              <a:t>Can change their plan</a:t>
            </a:r>
          </a:p>
          <a:p>
            <a:pPr lvl="1"/>
            <a:r>
              <a:rPr lang="en-US" sz="2600" dirty="0" smtClean="0">
                <a:solidFill>
                  <a:srgbClr val="EBE600"/>
                </a:solidFill>
              </a:rPr>
              <a:t>Can change their due date</a:t>
            </a:r>
          </a:p>
          <a:p>
            <a:pPr lvl="1"/>
            <a:r>
              <a:rPr lang="en-US" sz="2600" dirty="0" smtClean="0">
                <a:solidFill>
                  <a:srgbClr val="EBE600"/>
                </a:solidFill>
              </a:rPr>
              <a:t>Can postpone with a deferment/forbearance </a:t>
            </a:r>
            <a:br>
              <a:rPr lang="en-US" sz="2600" dirty="0" smtClean="0">
                <a:solidFill>
                  <a:srgbClr val="EBE600"/>
                </a:solidFill>
              </a:rPr>
            </a:br>
            <a:r>
              <a:rPr lang="en-US" sz="2600" dirty="0" smtClean="0">
                <a:solidFill>
                  <a:srgbClr val="EBE600"/>
                </a:solidFill>
              </a:rPr>
              <a:t>if they have difficulty making a payment</a:t>
            </a:r>
          </a:p>
          <a:p>
            <a:pPr lvl="1"/>
            <a:r>
              <a:rPr lang="en-US" sz="2600" dirty="0" smtClean="0">
                <a:solidFill>
                  <a:srgbClr val="EBE600"/>
                </a:solidFill>
              </a:rPr>
              <a:t>Will pay more in interest with longer </a:t>
            </a:r>
            <a:br>
              <a:rPr lang="en-US" sz="2600" dirty="0" smtClean="0">
                <a:solidFill>
                  <a:srgbClr val="EBE600"/>
                </a:solidFill>
              </a:rPr>
            </a:br>
            <a:r>
              <a:rPr lang="en-US" sz="2600" dirty="0" smtClean="0">
                <a:solidFill>
                  <a:srgbClr val="EBE600"/>
                </a:solidFill>
              </a:rPr>
              <a:t>repayment periods</a:t>
            </a:r>
          </a:p>
          <a:p>
            <a:pPr lvl="1"/>
            <a:endParaRPr lang="en-US" dirty="0"/>
          </a:p>
        </p:txBody>
      </p:sp>
    </p:spTree>
    <p:extLst>
      <p:ext uri="{BB962C8B-B14F-4D97-AF65-F5344CB8AC3E}">
        <p14:creationId xmlns:p14="http://schemas.microsoft.com/office/powerpoint/2010/main" val="20422917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Borrowers</a:t>
            </a:r>
            <a:endParaRPr lang="en-US" dirty="0"/>
          </a:p>
        </p:txBody>
      </p:sp>
      <p:sp>
        <p:nvSpPr>
          <p:cNvPr id="3" name="Content Placeholder 2"/>
          <p:cNvSpPr>
            <a:spLocks noGrp="1"/>
          </p:cNvSpPr>
          <p:nvPr>
            <p:ph idx="1"/>
          </p:nvPr>
        </p:nvSpPr>
        <p:spPr/>
        <p:txBody>
          <a:bodyPr>
            <a:noAutofit/>
          </a:bodyPr>
          <a:lstStyle/>
          <a:p>
            <a:pPr marL="0" indent="0">
              <a:buSzPct val="115000"/>
              <a:buNone/>
            </a:pPr>
            <a:r>
              <a:rPr lang="en-US" sz="3000" dirty="0"/>
              <a:t>Identify students who </a:t>
            </a:r>
            <a:r>
              <a:rPr lang="en-US" sz="3000" dirty="0" smtClean="0"/>
              <a:t>may benefit most from  income-driven repayment plans:</a:t>
            </a:r>
            <a:endParaRPr lang="en-US" sz="3000" dirty="0"/>
          </a:p>
          <a:p>
            <a:pPr lvl="1"/>
            <a:r>
              <a:rPr lang="en-US" sz="2600" dirty="0">
                <a:solidFill>
                  <a:srgbClr val="004683"/>
                </a:solidFill>
              </a:rPr>
              <a:t>Students in academic programs with larger </a:t>
            </a:r>
            <a:br>
              <a:rPr lang="en-US" sz="2600" dirty="0">
                <a:solidFill>
                  <a:srgbClr val="004683"/>
                </a:solidFill>
              </a:rPr>
            </a:br>
            <a:r>
              <a:rPr lang="en-US" sz="2600" dirty="0">
                <a:solidFill>
                  <a:srgbClr val="004683"/>
                </a:solidFill>
              </a:rPr>
              <a:t>debt and lower incomes</a:t>
            </a:r>
          </a:p>
          <a:p>
            <a:pPr lvl="1"/>
            <a:r>
              <a:rPr lang="en-US" sz="2600" dirty="0">
                <a:solidFill>
                  <a:srgbClr val="004683"/>
                </a:solidFill>
              </a:rPr>
              <a:t>Students who have withdrawn without completing their degree</a:t>
            </a:r>
          </a:p>
          <a:p>
            <a:pPr lvl="1"/>
            <a:r>
              <a:rPr lang="en-US" sz="2600" dirty="0">
                <a:solidFill>
                  <a:srgbClr val="004683"/>
                </a:solidFill>
              </a:rPr>
              <a:t>Any former students having trouble making </a:t>
            </a:r>
            <a:br>
              <a:rPr lang="en-US" sz="2600" dirty="0">
                <a:solidFill>
                  <a:srgbClr val="004683"/>
                </a:solidFill>
              </a:rPr>
            </a:br>
            <a:r>
              <a:rPr lang="en-US" sz="2600" dirty="0">
                <a:solidFill>
                  <a:srgbClr val="004683"/>
                </a:solidFill>
              </a:rPr>
              <a:t>their payments </a:t>
            </a:r>
          </a:p>
          <a:p>
            <a:endParaRPr lang="en-US" dirty="0"/>
          </a:p>
        </p:txBody>
      </p:sp>
    </p:spTree>
    <p:extLst>
      <p:ext uri="{BB962C8B-B14F-4D97-AF65-F5344CB8AC3E}">
        <p14:creationId xmlns:p14="http://schemas.microsoft.com/office/powerpoint/2010/main" val="31312868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dirty="0" smtClean="0"/>
              <a:t>Conclusion</a:t>
            </a:r>
          </a:p>
        </p:txBody>
      </p:sp>
      <p:sp>
        <p:nvSpPr>
          <p:cNvPr id="89091" name="Rectangle 3"/>
          <p:cNvSpPr>
            <a:spLocks noGrp="1" noChangeArrowheads="1"/>
          </p:cNvSpPr>
          <p:nvPr>
            <p:ph idx="1"/>
          </p:nvPr>
        </p:nvSpPr>
        <p:spPr>
          <a:noFill/>
        </p:spPr>
        <p:txBody>
          <a:bodyPr/>
          <a:lstStyle/>
          <a:p>
            <a:pPr eaLnBrk="1" hangingPunct="1"/>
            <a:r>
              <a:rPr lang="en-US" dirty="0" smtClean="0"/>
              <a:t>Help your students become more </a:t>
            </a:r>
            <a:br>
              <a:rPr lang="en-US" dirty="0" smtClean="0"/>
            </a:br>
            <a:r>
              <a:rPr lang="en-US" dirty="0" smtClean="0"/>
              <a:t>informed consumers</a:t>
            </a:r>
          </a:p>
          <a:p>
            <a:pPr lvl="1" eaLnBrk="1" hangingPunct="1"/>
            <a:endParaRPr lang="en-US" dirty="0" smtClean="0"/>
          </a:p>
          <a:p>
            <a:pPr lvl="1" eaLnBrk="1" hangingPunct="1"/>
            <a:endParaRPr lang="en-US" dirty="0" smtClean="0"/>
          </a:p>
          <a:p>
            <a:pPr lvl="1" eaLnBrk="1" hangingPunct="1"/>
            <a:endParaRPr lang="en-US" dirty="0" smtClean="0"/>
          </a:p>
          <a:p>
            <a:pPr eaLnBrk="1" hangingPunct="1">
              <a:spcBef>
                <a:spcPts val="300"/>
              </a:spcBef>
            </a:pPr>
            <a:r>
              <a:rPr lang="en-US" dirty="0" smtClean="0"/>
              <a:t>Utilize available resources from Great Lakes and the U.S. Department of Education</a:t>
            </a:r>
          </a:p>
          <a:p>
            <a:pPr lvl="1" eaLnBrk="1" hangingPunct="1"/>
            <a:endParaRPr lang="en-US" dirty="0" smtClean="0"/>
          </a:p>
          <a:p>
            <a:pPr eaLnBrk="1" hangingPunct="1"/>
            <a:endParaRPr lang="en-US" dirty="0" smtClean="0"/>
          </a:p>
        </p:txBody>
      </p:sp>
      <p:sp>
        <p:nvSpPr>
          <p:cNvPr id="89092" name="Text Box 4"/>
          <p:cNvSpPr txBox="1">
            <a:spLocks noChangeArrowheads="1"/>
          </p:cNvSpPr>
          <p:nvPr/>
        </p:nvSpPr>
        <p:spPr bwMode="auto">
          <a:xfrm>
            <a:off x="1905000" y="2590800"/>
            <a:ext cx="6477000" cy="519113"/>
          </a:xfrm>
          <a:prstGeom prst="rect">
            <a:avLst/>
          </a:prstGeom>
          <a:solidFill>
            <a:srgbClr val="004193"/>
          </a:solidFill>
          <a:ln>
            <a:noFill/>
          </a:ln>
          <a:effectLst/>
          <a:extLst/>
        </p:spPr>
        <p:txBody>
          <a:bodyPr wrap="square">
            <a:spAutoFit/>
          </a:bodyPr>
          <a:lstStyle>
            <a:lvl1pPr marL="342900" indent="-342900"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spcBef>
                <a:spcPct val="20000"/>
              </a:spcBef>
            </a:pPr>
            <a:r>
              <a:rPr lang="en-US" sz="2800" dirty="0">
                <a:solidFill>
                  <a:schemeClr val="bg1"/>
                </a:solidFill>
                <a:latin typeface="Franklin Gothic Book" pitchFamily="34" charset="0"/>
              </a:rPr>
              <a:t>Explain loan repayment options</a:t>
            </a:r>
            <a:endParaRPr lang="en-US" sz="1200" dirty="0">
              <a:latin typeface="Franklin Gothic Book" pitchFamily="34" charset="0"/>
            </a:endParaRPr>
          </a:p>
        </p:txBody>
      </p:sp>
      <p:sp>
        <p:nvSpPr>
          <p:cNvPr id="89093" name="Text Box 5"/>
          <p:cNvSpPr txBox="1">
            <a:spLocks noChangeArrowheads="1"/>
          </p:cNvSpPr>
          <p:nvPr/>
        </p:nvSpPr>
        <p:spPr bwMode="auto">
          <a:xfrm>
            <a:off x="1905000" y="3278188"/>
            <a:ext cx="6477000" cy="519112"/>
          </a:xfrm>
          <a:prstGeom prst="rect">
            <a:avLst/>
          </a:prstGeom>
          <a:solidFill>
            <a:srgbClr val="F5A83E"/>
          </a:solidFill>
          <a:ln>
            <a:noFill/>
          </a:ln>
          <a:effectLst/>
          <a:extLst/>
        </p:spPr>
        <p:txBody>
          <a:bodyPr wrap="square">
            <a:spAutoFit/>
          </a:bodyPr>
          <a:lstStyle>
            <a:lvl1pPr marL="342900" indent="-342900"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spcBef>
                <a:spcPct val="20000"/>
              </a:spcBef>
            </a:pPr>
            <a:r>
              <a:rPr lang="en-US" sz="2800">
                <a:solidFill>
                  <a:schemeClr val="bg1"/>
                </a:solidFill>
                <a:latin typeface="Franklin Gothic Book" pitchFamily="34" charset="0"/>
              </a:rPr>
              <a:t>Promote loan forgiveness programs</a:t>
            </a:r>
            <a:endParaRPr lang="en-US" sz="1200">
              <a:latin typeface="Franklin Gothic Book" pitchFamily="34" charset="0"/>
            </a:endParaRPr>
          </a:p>
        </p:txBody>
      </p:sp>
    </p:spTree>
    <p:extLst>
      <p:ext uri="{BB962C8B-B14F-4D97-AF65-F5344CB8AC3E}">
        <p14:creationId xmlns:p14="http://schemas.microsoft.com/office/powerpoint/2010/main" val="26213016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10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9091">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89092"/>
                                        </p:tgtEl>
                                        <p:attrNameLst>
                                          <p:attrName>style.visibility</p:attrName>
                                        </p:attrNameLst>
                                      </p:cBhvr>
                                      <p:to>
                                        <p:strVal val="visible"/>
                                      </p:to>
                                    </p:set>
                                    <p:anim calcmode="lin" valueType="num">
                                      <p:cBhvr additive="base">
                                        <p:cTn id="12" dur="1000" fill="hold"/>
                                        <p:tgtEl>
                                          <p:spTgt spid="89092"/>
                                        </p:tgtEl>
                                        <p:attrNameLst>
                                          <p:attrName>ppt_x</p:attrName>
                                        </p:attrNameLst>
                                      </p:cBhvr>
                                      <p:tavLst>
                                        <p:tav tm="0">
                                          <p:val>
                                            <p:strVal val="#ppt_x"/>
                                          </p:val>
                                        </p:tav>
                                        <p:tav tm="100000">
                                          <p:val>
                                            <p:strVal val="#ppt_x"/>
                                          </p:val>
                                        </p:tav>
                                      </p:tavLst>
                                    </p:anim>
                                    <p:anim calcmode="lin" valueType="num">
                                      <p:cBhvr additive="base">
                                        <p:cTn id="13" dur="1000" fill="hold"/>
                                        <p:tgtEl>
                                          <p:spTgt spid="890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89093"/>
                                        </p:tgtEl>
                                        <p:attrNameLst>
                                          <p:attrName>style.visibility</p:attrName>
                                        </p:attrNameLst>
                                      </p:cBhvr>
                                      <p:to>
                                        <p:strVal val="visible"/>
                                      </p:to>
                                    </p:set>
                                    <p:anim calcmode="lin" valueType="num">
                                      <p:cBhvr additive="base">
                                        <p:cTn id="17" dur="1000" fill="hold"/>
                                        <p:tgtEl>
                                          <p:spTgt spid="89093"/>
                                        </p:tgtEl>
                                        <p:attrNameLst>
                                          <p:attrName>ppt_x</p:attrName>
                                        </p:attrNameLst>
                                      </p:cBhvr>
                                      <p:tavLst>
                                        <p:tav tm="0">
                                          <p:val>
                                            <p:strVal val="#ppt_x"/>
                                          </p:val>
                                        </p:tav>
                                        <p:tav tm="100000">
                                          <p:val>
                                            <p:strVal val="#ppt_x"/>
                                          </p:val>
                                        </p:tav>
                                      </p:tavLst>
                                    </p:anim>
                                    <p:anim calcmode="lin" valueType="num">
                                      <p:cBhvr additive="base">
                                        <p:cTn id="18" dur="1000" fill="hold"/>
                                        <p:tgtEl>
                                          <p:spTgt spid="89093"/>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3000"/>
                            </p:stCondLst>
                            <p:childTnLst>
                              <p:par>
                                <p:cTn id="20" presetID="2" presetClass="entr" presetSubtype="4" fill="hold" nodeType="afterEffect">
                                  <p:stCondLst>
                                    <p:cond delay="0"/>
                                  </p:stCondLst>
                                  <p:childTnLst>
                                    <p:set>
                                      <p:cBhvr>
                                        <p:cTn id="21" dur="1" fill="hold">
                                          <p:stCondLst>
                                            <p:cond delay="0"/>
                                          </p:stCondLst>
                                        </p:cTn>
                                        <p:tgtEl>
                                          <p:spTgt spid="89091">
                                            <p:txEl>
                                              <p:pRg st="4" end="4"/>
                                            </p:txEl>
                                          </p:spTgt>
                                        </p:tgtEl>
                                        <p:attrNameLst>
                                          <p:attrName>style.visibility</p:attrName>
                                        </p:attrNameLst>
                                      </p:cBhvr>
                                      <p:to>
                                        <p:strVal val="visible"/>
                                      </p:to>
                                    </p:set>
                                    <p:anim calcmode="lin" valueType="num">
                                      <p:cBhvr additive="base">
                                        <p:cTn id="22" dur="10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890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animBg="1"/>
      <p:bldP spid="8909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59C4"/>
                </a:solidFill>
              </a:rPr>
              <a:t>Questions</a:t>
            </a:r>
            <a:r>
              <a:rPr lang="en-US" sz="5400" dirty="0" smtClean="0"/>
              <a:t>?</a:t>
            </a:r>
            <a:r>
              <a:rPr lang="en-US" dirty="0"/>
              <a:t/>
            </a:r>
            <a:br>
              <a:rPr lang="en-US" dirty="0"/>
            </a:br>
            <a:endParaRPr lang="en-US" dirty="0"/>
          </a:p>
        </p:txBody>
      </p:sp>
    </p:spTree>
    <p:extLst>
      <p:ext uri="{BB962C8B-B14F-4D97-AF65-F5344CB8AC3E}">
        <p14:creationId xmlns:p14="http://schemas.microsoft.com/office/powerpoint/2010/main" val="13092953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4495800"/>
            <a:ext cx="6400800" cy="2286000"/>
          </a:xfrm>
        </p:spPr>
        <p:txBody>
          <a:bodyPr/>
          <a:lstStyle/>
          <a:p>
            <a:endParaRPr lang="en-US" dirty="0"/>
          </a:p>
        </p:txBody>
      </p:sp>
      <p:sp>
        <p:nvSpPr>
          <p:cNvPr id="3" name="Text Placeholder 2"/>
          <p:cNvSpPr>
            <a:spLocks noGrp="1"/>
          </p:cNvSpPr>
          <p:nvPr>
            <p:ph type="body" idx="1"/>
          </p:nvPr>
        </p:nvSpPr>
        <p:spPr>
          <a:xfrm>
            <a:off x="2590800" y="500063"/>
            <a:ext cx="6400800" cy="1509712"/>
          </a:xfrm>
        </p:spPr>
        <p:txBody>
          <a:bodyPr/>
          <a:lstStyle/>
          <a:p>
            <a:pPr algn="ctr"/>
            <a:r>
              <a:rPr lang="en-US" sz="3600" dirty="0" smtClean="0">
                <a:solidFill>
                  <a:srgbClr val="004193"/>
                </a:solidFill>
              </a:rPr>
              <a:t>Thanks for Attending!</a:t>
            </a:r>
            <a:endParaRPr lang="en-US" sz="3600" dirty="0">
              <a:solidFill>
                <a:srgbClr val="004193"/>
              </a:solidFill>
            </a:endParaRPr>
          </a:p>
        </p:txBody>
      </p:sp>
      <p:pic>
        <p:nvPicPr>
          <p:cNvPr id="2050" name="Picture 2" descr="C:\Users\bovelm\AppData\Local\Microsoft\Windows\Temporary Internet Files\Content.Outlook\AX5U7RHH\Spring Training Logo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2127289"/>
            <a:ext cx="3857625" cy="2720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507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As You Earn Overview</a:t>
            </a:r>
            <a:endParaRPr lang="en-US" dirty="0"/>
          </a:p>
        </p:txBody>
      </p:sp>
      <p:sp>
        <p:nvSpPr>
          <p:cNvPr id="3" name="Content Placeholder 2"/>
          <p:cNvSpPr>
            <a:spLocks noGrp="1"/>
          </p:cNvSpPr>
          <p:nvPr>
            <p:ph idx="1"/>
          </p:nvPr>
        </p:nvSpPr>
        <p:spPr/>
        <p:txBody>
          <a:bodyPr/>
          <a:lstStyle/>
          <a:p>
            <a:r>
              <a:rPr lang="en-US" dirty="0" smtClean="0"/>
              <a:t>An initiative of the Obama administration</a:t>
            </a:r>
          </a:p>
          <a:p>
            <a:r>
              <a:rPr lang="en-US" dirty="0" smtClean="0"/>
              <a:t>Modeled after IBR plan </a:t>
            </a:r>
          </a:p>
          <a:p>
            <a:r>
              <a:rPr lang="en-US" dirty="0" smtClean="0"/>
              <a:t>Intended to provide additional relief for  borrowers now </a:t>
            </a:r>
          </a:p>
          <a:p>
            <a:r>
              <a:rPr lang="en-US" dirty="0" smtClean="0"/>
              <a:t>Available as of December 21, 2012</a:t>
            </a:r>
          </a:p>
          <a:p>
            <a:endParaRPr lang="en-US" dirty="0" smtClean="0"/>
          </a:p>
          <a:p>
            <a:endParaRPr lang="en-US" dirty="0" smtClean="0"/>
          </a:p>
          <a:p>
            <a:endParaRPr lang="en-US" dirty="0"/>
          </a:p>
        </p:txBody>
      </p:sp>
    </p:spTree>
    <p:extLst>
      <p:ext uri="{BB962C8B-B14F-4D97-AF65-F5344CB8AC3E}">
        <p14:creationId xmlns:p14="http://schemas.microsoft.com/office/powerpoint/2010/main" val="2731363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Qualifies for Pay As You Earn?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Direct loan borrowers:  </a:t>
            </a:r>
          </a:p>
          <a:p>
            <a:pPr lvl="1"/>
            <a:r>
              <a:rPr lang="en-US" dirty="0" smtClean="0"/>
              <a:t>Stafford, Grad PLUS, or Direct Consolidation loans</a:t>
            </a:r>
          </a:p>
          <a:p>
            <a:pPr lvl="1"/>
            <a:r>
              <a:rPr lang="en-US" dirty="0" smtClean="0"/>
              <a:t>Perkins loans, if included in a Direct Consolidation loan</a:t>
            </a:r>
          </a:p>
          <a:p>
            <a:pPr lvl="1"/>
            <a:r>
              <a:rPr lang="en-US" dirty="0" smtClean="0"/>
              <a:t>Excludes:</a:t>
            </a:r>
          </a:p>
          <a:p>
            <a:pPr lvl="2"/>
            <a:r>
              <a:rPr lang="en-US" dirty="0" smtClean="0"/>
              <a:t>Parent PLUS loans </a:t>
            </a:r>
          </a:p>
          <a:p>
            <a:pPr lvl="2"/>
            <a:r>
              <a:rPr lang="en-US" dirty="0" smtClean="0"/>
              <a:t>Direct Consolidation loans that repaid a Parent PLUS loan</a:t>
            </a:r>
          </a:p>
          <a:p>
            <a:pPr lvl="2"/>
            <a:r>
              <a:rPr lang="en-US" dirty="0" smtClean="0"/>
              <a:t>Defaulted loans</a:t>
            </a:r>
          </a:p>
          <a:p>
            <a:pPr lvl="2"/>
            <a:r>
              <a:rPr lang="en-US" dirty="0" smtClean="0"/>
              <a:t>Alternative or private loans</a:t>
            </a:r>
          </a:p>
          <a:p>
            <a:pPr lvl="1"/>
            <a:endParaRPr lang="en-US" dirty="0"/>
          </a:p>
        </p:txBody>
      </p:sp>
    </p:spTree>
    <p:extLst>
      <p:ext uri="{BB962C8B-B14F-4D97-AF65-F5344CB8AC3E}">
        <p14:creationId xmlns:p14="http://schemas.microsoft.com/office/powerpoint/2010/main" val="1160173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Qualifies for Pay As You Earn?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Must meet the definition of a new borrower:</a:t>
            </a:r>
          </a:p>
          <a:p>
            <a:pPr lvl="1"/>
            <a:r>
              <a:rPr lang="en-US" dirty="0" smtClean="0"/>
              <a:t>No outstanding DL or FFELP balance as of 10/1/2007, or no outstanding balance on the date a borrower receives a new loan after 10/1/07; </a:t>
            </a:r>
            <a:r>
              <a:rPr lang="en-US" b="1" dirty="0" smtClean="0"/>
              <a:t>and</a:t>
            </a:r>
          </a:p>
          <a:p>
            <a:pPr lvl="1"/>
            <a:r>
              <a:rPr lang="en-US" dirty="0" smtClean="0"/>
              <a:t>Receives a </a:t>
            </a:r>
            <a:r>
              <a:rPr lang="en-US" b="1" dirty="0" smtClean="0"/>
              <a:t>disbursement</a:t>
            </a:r>
            <a:r>
              <a:rPr lang="en-US" dirty="0" smtClean="0"/>
              <a:t> of a DL on/after 10/1/2011 </a:t>
            </a:r>
          </a:p>
          <a:p>
            <a:pPr lvl="1"/>
            <a:r>
              <a:rPr lang="en-US" dirty="0" smtClean="0"/>
              <a:t>Must receive a Direct Consolidation loan based on application received on/after 10/1/2011, unless it repays a DL or FFELP loan that was outstanding as of 10/1/2007</a:t>
            </a:r>
          </a:p>
          <a:p>
            <a:pPr lvl="1"/>
            <a:endParaRPr lang="en-US" dirty="0" smtClean="0"/>
          </a:p>
          <a:p>
            <a:pPr lvl="1"/>
            <a:endParaRPr lang="en-US" dirty="0" smtClean="0"/>
          </a:p>
        </p:txBody>
      </p:sp>
    </p:spTree>
    <p:extLst>
      <p:ext uri="{BB962C8B-B14F-4D97-AF65-F5344CB8AC3E}">
        <p14:creationId xmlns:p14="http://schemas.microsoft.com/office/powerpoint/2010/main" val="4234167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Eligible Borrower Example</a:t>
            </a:r>
            <a:endParaRPr lang="en-US" dirty="0"/>
          </a:p>
        </p:txBody>
      </p:sp>
      <p:sp>
        <p:nvSpPr>
          <p:cNvPr id="3" name="Content Placeholder 2"/>
          <p:cNvSpPr>
            <a:spLocks noGrp="1"/>
          </p:cNvSpPr>
          <p:nvPr>
            <p:ph idx="1"/>
          </p:nvPr>
        </p:nvSpPr>
        <p:spPr/>
        <p:txBody>
          <a:bodyPr/>
          <a:lstStyle/>
          <a:p>
            <a:r>
              <a:rPr lang="en-US" dirty="0" smtClean="0"/>
              <a:t>Kayla takes out her first loan on 8/28/2007</a:t>
            </a:r>
          </a:p>
          <a:p>
            <a:r>
              <a:rPr lang="en-US" dirty="0" smtClean="0"/>
              <a:t>She gets a second loan on 8/28/2010 and a third loan on 10/28/2011</a:t>
            </a:r>
          </a:p>
          <a:p>
            <a:r>
              <a:rPr lang="en-US" dirty="0" smtClean="0"/>
              <a:t>If Kayla pays off her 8/28/2007 loan today, is she eligible for Pay As You Earn?</a:t>
            </a:r>
            <a:endParaRPr lang="en-US" dirty="0"/>
          </a:p>
        </p:txBody>
      </p:sp>
      <p:grpSp>
        <p:nvGrpSpPr>
          <p:cNvPr id="10" name="Group 9"/>
          <p:cNvGrpSpPr/>
          <p:nvPr/>
        </p:nvGrpSpPr>
        <p:grpSpPr>
          <a:xfrm>
            <a:off x="3892550" y="4800600"/>
            <a:ext cx="1746250" cy="612776"/>
            <a:chOff x="2857647" y="4953000"/>
            <a:chExt cx="1746250" cy="612776"/>
          </a:xfrm>
        </p:grpSpPr>
        <p:sp>
          <p:nvSpPr>
            <p:cNvPr id="7" name="Text Box 27"/>
            <p:cNvSpPr txBox="1">
              <a:spLocks noChangeArrowheads="1"/>
            </p:cNvSpPr>
            <p:nvPr/>
          </p:nvSpPr>
          <p:spPr bwMode="auto">
            <a:xfrm>
              <a:off x="2933847" y="4986338"/>
              <a:ext cx="1670050" cy="579438"/>
            </a:xfrm>
            <a:prstGeom prst="rect">
              <a:avLst/>
            </a:prstGeom>
            <a:solidFill>
              <a:srgbClr val="F5A83E"/>
            </a:solidFill>
            <a:ln w="9525">
              <a:noFill/>
              <a:miter lim="800000"/>
              <a:headEnd/>
              <a:tailEnd/>
            </a:ln>
          </p:spPr>
          <p:txBody>
            <a:bodyPr>
              <a:spAutoFit/>
            </a:bodyPr>
            <a:lstStyle/>
            <a:p>
              <a:pPr marL="685800">
                <a:spcBef>
                  <a:spcPct val="50000"/>
                </a:spcBef>
              </a:pPr>
              <a:r>
                <a:rPr lang="en-US" sz="3200" b="0" dirty="0" smtClean="0">
                  <a:solidFill>
                    <a:schemeClr val="bg1"/>
                  </a:solidFill>
                  <a:latin typeface="Franklin Gothic Book" pitchFamily="34" charset="0"/>
                </a:rPr>
                <a:t>No</a:t>
              </a:r>
              <a:endParaRPr lang="en-US" sz="3200" b="0" dirty="0">
                <a:solidFill>
                  <a:schemeClr val="bg1"/>
                </a:solidFill>
                <a:latin typeface="Franklin Gothic Book" pitchFamily="34" charset="0"/>
              </a:endParaRPr>
            </a:p>
          </p:txBody>
        </p:sp>
        <p:sp>
          <p:nvSpPr>
            <p:cNvPr id="8" name="AutoShape 28"/>
            <p:cNvSpPr>
              <a:spLocks noChangeArrowheads="1"/>
            </p:cNvSpPr>
            <p:nvPr/>
          </p:nvSpPr>
          <p:spPr bwMode="auto">
            <a:xfrm>
              <a:off x="2857647" y="4953000"/>
              <a:ext cx="685800" cy="609600"/>
            </a:xfrm>
            <a:prstGeom prst="rightArrow">
              <a:avLst>
                <a:gd name="adj1" fmla="val 50000"/>
                <a:gd name="adj2" fmla="val 28125"/>
              </a:avLst>
            </a:prstGeom>
            <a:solidFill>
              <a:schemeClr val="bg1"/>
            </a:solidFill>
            <a:ln w="9525">
              <a:noFill/>
              <a:miter lim="800000"/>
              <a:headEnd/>
              <a:tailEnd/>
            </a:ln>
          </p:spPr>
          <p:txBody>
            <a:bodyPr wrap="none" anchor="ctr"/>
            <a:lstStyle/>
            <a:p>
              <a:endParaRPr lang="en-US"/>
            </a:p>
          </p:txBody>
        </p:sp>
      </p:grpSp>
      <p:sp>
        <p:nvSpPr>
          <p:cNvPr id="9" name="Text Box 35"/>
          <p:cNvSpPr txBox="1">
            <a:spLocks noChangeArrowheads="1"/>
          </p:cNvSpPr>
          <p:nvPr/>
        </p:nvSpPr>
        <p:spPr bwMode="auto">
          <a:xfrm>
            <a:off x="1949450" y="4830763"/>
            <a:ext cx="1905000" cy="579437"/>
          </a:xfrm>
          <a:prstGeom prst="rect">
            <a:avLst/>
          </a:prstGeom>
          <a:solidFill>
            <a:srgbClr val="004193"/>
          </a:solidFill>
          <a:ln w="9525">
            <a:noFill/>
            <a:miter lim="800000"/>
            <a:headEnd/>
            <a:tailEnd/>
          </a:ln>
        </p:spPr>
        <p:txBody>
          <a:bodyPr>
            <a:spAutoFit/>
          </a:bodyPr>
          <a:lstStyle/>
          <a:p>
            <a:pPr marL="114300">
              <a:spcBef>
                <a:spcPct val="50000"/>
              </a:spcBef>
            </a:pPr>
            <a:r>
              <a:rPr lang="en-US" sz="3200" b="0" dirty="0" smtClean="0">
                <a:solidFill>
                  <a:schemeClr val="bg1"/>
                </a:solidFill>
                <a:latin typeface="Franklin Gothic Book" pitchFamily="34" charset="0"/>
              </a:rPr>
              <a:t>Eligible </a:t>
            </a:r>
            <a:r>
              <a:rPr lang="en-US" sz="3200" b="0" dirty="0">
                <a:solidFill>
                  <a:schemeClr val="bg1"/>
                </a:solidFill>
                <a:latin typeface="Franklin Gothic Book" pitchFamily="34" charset="0"/>
              </a:rPr>
              <a:t>=</a:t>
            </a:r>
          </a:p>
        </p:txBody>
      </p:sp>
    </p:spTree>
    <p:extLst>
      <p:ext uri="{BB962C8B-B14F-4D97-AF65-F5344CB8AC3E}">
        <p14:creationId xmlns:p14="http://schemas.microsoft.com/office/powerpoint/2010/main" val="187783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12" presetClass="entr" presetSubtype="8"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additive="base">
                                        <p:cTn id="10" dur="500"/>
                                        <p:tgtEl>
                                          <p:spTgt spid="10"/>
                                        </p:tgtEl>
                                        <p:attrNameLst>
                                          <p:attrName>ppt_x</p:attrName>
                                        </p:attrNameLst>
                                      </p:cBhvr>
                                      <p:tavLst>
                                        <p:tav tm="0">
                                          <p:val>
                                            <p:strVal val="#ppt_x-#ppt_w*1.125000"/>
                                          </p:val>
                                        </p:tav>
                                        <p:tav tm="100000">
                                          <p:val>
                                            <p:strVal val="#ppt_x"/>
                                          </p:val>
                                        </p:tav>
                                      </p:tavLst>
                                    </p:anim>
                                    <p:animEffect transition="in" filter="wipe(right)">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3">
      <a:dk1>
        <a:sysClr val="windowText" lastClr="000000"/>
      </a:dk1>
      <a:lt1>
        <a:sysClr val="window" lastClr="FFFFFF"/>
      </a:lt1>
      <a:dk2>
        <a:srgbClr val="0070C0"/>
      </a:dk2>
      <a:lt2>
        <a:srgbClr val="FCF79B"/>
      </a:lt2>
      <a:accent1>
        <a:srgbClr val="FEF0CD"/>
      </a:accent1>
      <a:accent2>
        <a:srgbClr val="FEE29C"/>
      </a:accent2>
      <a:accent3>
        <a:srgbClr val="FED46B"/>
      </a:accent3>
      <a:accent4>
        <a:srgbClr val="FEB80A"/>
      </a:accent4>
      <a:accent5>
        <a:srgbClr val="A9D6E2"/>
      </a:accent5>
      <a:accent6>
        <a:srgbClr val="7EC2D3"/>
      </a:accent6>
      <a:hlink>
        <a:srgbClr val="002060"/>
      </a:hlink>
      <a:folHlink>
        <a:srgbClr val="00206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66ddc47f-633f-49e7-b55b-4e08b9dad737">Presentation</Category>
    <SubCategory xmlns="66ddc47f-633f-49e7-b55b-4e08b9dad737">Loan Counseling</Sub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20E33CB54CCE429A2E60DF4A4D85B3" ma:contentTypeVersion="2" ma:contentTypeDescription="Create a new document." ma:contentTypeScope="" ma:versionID="37a096010808d7dfee196b9bc3ef0dfd">
  <xsd:schema xmlns:xsd="http://www.w3.org/2001/XMLSchema" xmlns:xs="http://www.w3.org/2001/XMLSchema" xmlns:p="http://schemas.microsoft.com/office/2006/metadata/properties" xmlns:ns2="66ddc47f-633f-49e7-b55b-4e08b9dad737" targetNamespace="http://schemas.microsoft.com/office/2006/metadata/properties" ma:root="true" ma:fieldsID="d1bae6029ebee87137471d7167b3eafb" ns2:_="">
    <xsd:import namespace="66ddc47f-633f-49e7-b55b-4e08b9dad737"/>
    <xsd:element name="properties">
      <xsd:complexType>
        <xsd:sequence>
          <xsd:element name="documentManagement">
            <xsd:complexType>
              <xsd:all>
                <xsd:element ref="ns2:Category" minOccurs="0"/>
                <xsd:element ref="ns2:Sub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ddc47f-633f-49e7-b55b-4e08b9dad737"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Form"/>
          <xsd:enumeration value="Presentation, Handout and Recording"/>
          <xsd:enumeration value="Presentation"/>
          <xsd:enumeration value="Handout"/>
          <xsd:enumeration value="Recording"/>
        </xsd:restriction>
      </xsd:simpleType>
    </xsd:element>
    <xsd:element name="SubCategory" ma:index="9" nillable="true" ma:displayName="SubCategory" ma:format="Dropdown" ma:internalName="SubCategory">
      <xsd:simpleType>
        <xsd:restriction base="dms:Choice">
          <xsd:enumeration value="Cohort Default Rate"/>
          <xsd:enumeration value="Customer Service"/>
          <xsd:enumeration value="Default Prevention"/>
          <xsd:enumeration value="Financial Literacy"/>
          <xsd:enumeration value="Leadership"/>
          <xsd:enumeration value="Loan Counseling"/>
          <xsd:enumeration value="Loan Repayment"/>
          <xsd:enumeration value="New Professional"/>
          <xsd:enumeration value="Program Administr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5A0CF1-B1E0-4264-907B-448324A2B1C9}">
  <ds:schemaRefs>
    <ds:schemaRef ds:uri="http://schemas.microsoft.com/sharepoint/v3/contenttype/forms"/>
  </ds:schemaRefs>
</ds:datastoreItem>
</file>

<file path=customXml/itemProps2.xml><?xml version="1.0" encoding="utf-8"?>
<ds:datastoreItem xmlns:ds="http://schemas.openxmlformats.org/officeDocument/2006/customXml" ds:itemID="{7C5C5D1F-33CB-4F27-A534-393A1459FDBE}">
  <ds:schemaRefs>
    <ds:schemaRef ds:uri="http://schemas.microsoft.com/office/2006/documentManagement/types"/>
    <ds:schemaRef ds:uri="http://purl.org/dc/terms/"/>
    <ds:schemaRef ds:uri="http://purl.org/dc/dcmityp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66ddc47f-633f-49e7-b55b-4e08b9dad737"/>
    <ds:schemaRef ds:uri="http://www.w3.org/XML/1998/namespace"/>
  </ds:schemaRefs>
</ds:datastoreItem>
</file>

<file path=customXml/itemProps3.xml><?xml version="1.0" encoding="utf-8"?>
<ds:datastoreItem xmlns:ds="http://schemas.openxmlformats.org/officeDocument/2006/customXml" ds:itemID="{31465E5B-C833-4D2B-9D99-DEDFCE6819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ddc47f-633f-49e7-b55b-4e08b9dad7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GLoriginal</Template>
  <TotalTime>11073</TotalTime>
  <Words>6880</Words>
  <Application>Microsoft Office PowerPoint</Application>
  <PresentationFormat>On-screen Show (4:3)</PresentationFormat>
  <Paragraphs>631</Paragraphs>
  <Slides>58</Slides>
  <Notes>56</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Solstice</vt:lpstr>
      <vt:lpstr>PASFAAA Spring Training</vt:lpstr>
      <vt:lpstr>Counseling Borrowers  on Pay as You Earn  and Income-Driven Plans </vt:lpstr>
      <vt:lpstr>Borrowers Have More Options</vt:lpstr>
      <vt:lpstr>Objectives</vt:lpstr>
      <vt:lpstr>Pay As You Earn Plan </vt:lpstr>
      <vt:lpstr>Pay As You Earn Overview</vt:lpstr>
      <vt:lpstr>Who Qualifies for Pay As You Earn?</vt:lpstr>
      <vt:lpstr>Who Qualifies for Pay As You Earn?</vt:lpstr>
      <vt:lpstr>Eligible Borrower Example</vt:lpstr>
      <vt:lpstr>Eligible Borrower Example</vt:lpstr>
      <vt:lpstr>Partial Financial Hardship Defined</vt:lpstr>
      <vt:lpstr>Partial Financial Hardship Defined</vt:lpstr>
      <vt:lpstr>Determining Pay As You  Earn Eligibility</vt:lpstr>
      <vt:lpstr>Pay As You Earn Terms –                       Interest Subsidy</vt:lpstr>
      <vt:lpstr>Pay As You Earn Terms –                  Interest Capitalization</vt:lpstr>
      <vt:lpstr>Pay As You Earn Terms –                Leaving the Plan</vt:lpstr>
      <vt:lpstr>Pay As You Earn Terms –  Loan Forgiveness</vt:lpstr>
      <vt:lpstr>Pay As You Earn –  Who Benefits Most?</vt:lpstr>
      <vt:lpstr>Income-Based  Repayment Plan </vt:lpstr>
      <vt:lpstr>IBR Overview</vt:lpstr>
      <vt:lpstr>Who Qualifies for IBR</vt:lpstr>
      <vt:lpstr>Partial Financial Hardship Defined</vt:lpstr>
      <vt:lpstr>Partial Financial Hardship Defined</vt:lpstr>
      <vt:lpstr>Determining IBR Eligibility</vt:lpstr>
      <vt:lpstr>IBR Terms – Interest Subsidy</vt:lpstr>
      <vt:lpstr>IBR Terms – Interest Capitalization</vt:lpstr>
      <vt:lpstr>IBR Terms – Leaving the Plan</vt:lpstr>
      <vt:lpstr>IBR Terms – Loan Forgiveness</vt:lpstr>
      <vt:lpstr>IBR – Who Benefits Most</vt:lpstr>
      <vt:lpstr>IBR Changes</vt:lpstr>
      <vt:lpstr>Income-Contingent  Repayment Plan </vt:lpstr>
      <vt:lpstr>ICR Overview</vt:lpstr>
      <vt:lpstr>Who Qualifies for ICR</vt:lpstr>
      <vt:lpstr>Determining ICR Payments</vt:lpstr>
      <vt:lpstr>ICR Terms – Interest Capitalization</vt:lpstr>
      <vt:lpstr>ICR Terms – Loan Forgiveness</vt:lpstr>
      <vt:lpstr>ICR – Who Benefits Most?</vt:lpstr>
      <vt:lpstr>Applying for Pay As You Earn, IBR, and ICR</vt:lpstr>
      <vt:lpstr>Applying for Pay As You Earn,  IBR, and ICR</vt:lpstr>
      <vt:lpstr>PowerPoint Presentation</vt:lpstr>
      <vt:lpstr>Applying for Pay As You Earn,  IBR, and ICR</vt:lpstr>
      <vt:lpstr>Applying for Pay As You Earn,  IBR, and ICR</vt:lpstr>
      <vt:lpstr>Borrower Case Study </vt:lpstr>
      <vt:lpstr>Borrower Case Study</vt:lpstr>
      <vt:lpstr>Borrower Case Study</vt:lpstr>
      <vt:lpstr>Borrower Case Study</vt:lpstr>
      <vt:lpstr>Borrower Case Study</vt:lpstr>
      <vt:lpstr>Borrower Case Study</vt:lpstr>
      <vt:lpstr>Borrower Case Study</vt:lpstr>
      <vt:lpstr>Borrower Case Study</vt:lpstr>
      <vt:lpstr>Counseling Borrowers on Pay As You Earn, IBR, and ICR </vt:lpstr>
      <vt:lpstr>Counseling Borrowers </vt:lpstr>
      <vt:lpstr>Counseling Borrowers </vt:lpstr>
      <vt:lpstr>Counseling Borrowers</vt:lpstr>
      <vt:lpstr>Counseling Borrowers</vt:lpstr>
      <vt:lpstr>Conclusion</vt:lpstr>
      <vt:lpstr>Questions? </vt:lpstr>
      <vt:lpstr>PowerPoint Presentation</vt:lpstr>
    </vt:vector>
  </TitlesOfParts>
  <Company>Great Lakes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Counseling Borrowers  on Pay as You Earn  and Income-Driven Plans</dc:title>
  <dc:creator>McDaniel, Tasha</dc:creator>
  <cp:lastModifiedBy>Bove, Leigh</cp:lastModifiedBy>
  <cp:revision>248</cp:revision>
  <cp:lastPrinted>2013-03-05T01:29:41Z</cp:lastPrinted>
  <dcterms:created xsi:type="dcterms:W3CDTF">2013-01-15T16:52:07Z</dcterms:created>
  <dcterms:modified xsi:type="dcterms:W3CDTF">2015-02-12T20:21:08Z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0x0101007520E33CB54CCE429A2E60DF4A4D85B3</vt:lpwstr>
  </property>
  <property fmtid="{D5CDD505-2E9C-101B-9397-08002B2CF9AE}" pid="3" name="Order">
    <vt:r8>1000</vt:r8>
  </property>
</Properties>
</file>