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260" r:id="rId6"/>
    <p:sldId id="263" r:id="rId7"/>
    <p:sldId id="264" r:id="rId8"/>
    <p:sldId id="265" r:id="rId9"/>
    <p:sldId id="266" r:id="rId10"/>
    <p:sldId id="267" r:id="rId11"/>
    <p:sldId id="270" r:id="rId12"/>
    <p:sldId id="271" r:id="rId13"/>
    <p:sldId id="303" r:id="rId14"/>
    <p:sldId id="272" r:id="rId15"/>
    <p:sldId id="279" r:id="rId16"/>
    <p:sldId id="273" r:id="rId17"/>
    <p:sldId id="281" r:id="rId18"/>
    <p:sldId id="261" r:id="rId19"/>
    <p:sldId id="283" r:id="rId20"/>
    <p:sldId id="285" r:id="rId21"/>
    <p:sldId id="320" r:id="rId22"/>
    <p:sldId id="321" r:id="rId23"/>
    <p:sldId id="322" r:id="rId24"/>
    <p:sldId id="286" r:id="rId25"/>
    <p:sldId id="287" r:id="rId26"/>
    <p:sldId id="288" r:id="rId27"/>
    <p:sldId id="289" r:id="rId28"/>
    <p:sldId id="290" r:id="rId29"/>
    <p:sldId id="282" r:id="rId30"/>
    <p:sldId id="314" r:id="rId31"/>
    <p:sldId id="274" r:id="rId32"/>
    <p:sldId id="275" r:id="rId33"/>
    <p:sldId id="276" r:id="rId34"/>
    <p:sldId id="315" r:id="rId35"/>
    <p:sldId id="316" r:id="rId36"/>
    <p:sldId id="277" r:id="rId37"/>
    <p:sldId id="280" r:id="rId38"/>
    <p:sldId id="295" r:id="rId39"/>
    <p:sldId id="296" r:id="rId40"/>
    <p:sldId id="317" r:id="rId41"/>
    <p:sldId id="298" r:id="rId42"/>
    <p:sldId id="299" r:id="rId43"/>
    <p:sldId id="300" r:id="rId44"/>
    <p:sldId id="278" r:id="rId45"/>
    <p:sldId id="302" r:id="rId46"/>
    <p:sldId id="311" r:id="rId47"/>
    <p:sldId id="312" r:id="rId48"/>
    <p:sldId id="313" r:id="rId49"/>
    <p:sldId id="308" r:id="rId50"/>
    <p:sldId id="318" r:id="rId51"/>
    <p:sldId id="319" r:id="rId52"/>
    <p:sldId id="30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213" autoAdjust="0"/>
  </p:normalViewPr>
  <p:slideViewPr>
    <p:cSldViewPr>
      <p:cViewPr varScale="1">
        <p:scale>
          <a:sx n="97" d="100"/>
          <a:sy n="97" d="100"/>
        </p:scale>
        <p:origin x="-1314" y="-90"/>
      </p:cViewPr>
      <p:guideLst>
        <p:guide orient="horz" pos="2160"/>
        <p:guide pos="2880"/>
      </p:guideLst>
    </p:cSldViewPr>
  </p:slideViewPr>
  <p:outlineViewPr>
    <p:cViewPr>
      <p:scale>
        <a:sx n="33" d="100"/>
        <a:sy n="33" d="100"/>
      </p:scale>
      <p:origin x="0" y="319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A1ADD-E795-485A-A249-BA9A2CCD7F02}"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FD336-A392-4CAA-BCAB-04CDE541783B}" type="slidenum">
              <a:rPr lang="en-US" smtClean="0"/>
              <a:t>‹#›</a:t>
            </a:fld>
            <a:endParaRPr lang="en-US"/>
          </a:p>
        </p:txBody>
      </p:sp>
    </p:spTree>
    <p:extLst>
      <p:ext uri="{BB962C8B-B14F-4D97-AF65-F5344CB8AC3E}">
        <p14:creationId xmlns:p14="http://schemas.microsoft.com/office/powerpoint/2010/main" val="421999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Verification Flag</a:t>
            </a:r>
          </a:p>
          <a:p>
            <a:pPr marL="628650" lvl="1" indent="-171450">
              <a:buFont typeface="Arial" panose="020B0604020202020204" pitchFamily="34" charset="0"/>
              <a:buChar char="•"/>
            </a:pPr>
            <a:r>
              <a:rPr lang="en-US" sz="1200" dirty="0" smtClean="0"/>
              <a:t>Y = selected for verification</a:t>
            </a:r>
          </a:p>
          <a:p>
            <a:pPr marL="628650" lvl="1" indent="-171450">
              <a:buFont typeface="Arial" panose="020B0604020202020204" pitchFamily="34" charset="0"/>
              <a:buChar char="•"/>
            </a:pPr>
            <a:r>
              <a:rPr lang="en-US" sz="1200" dirty="0" smtClean="0"/>
              <a:t>N = not selected for verification</a:t>
            </a:r>
          </a:p>
          <a:p>
            <a:pPr marL="628650" lvl="1" indent="-171450">
              <a:buFont typeface="Arial" panose="020B0604020202020204" pitchFamily="34" charset="0"/>
              <a:buChar char="•"/>
            </a:pPr>
            <a:r>
              <a:rPr lang="en-US" sz="1200" dirty="0" smtClean="0"/>
              <a:t>* = selected for verification on a subsequent transaction</a:t>
            </a:r>
          </a:p>
          <a:p>
            <a:endParaRPr lang="en-US" dirty="0"/>
          </a:p>
        </p:txBody>
      </p:sp>
      <p:sp>
        <p:nvSpPr>
          <p:cNvPr id="4" name="Slide Number Placeholder 3"/>
          <p:cNvSpPr>
            <a:spLocks noGrp="1"/>
          </p:cNvSpPr>
          <p:nvPr>
            <p:ph type="sldNum" sz="quarter" idx="10"/>
          </p:nvPr>
        </p:nvSpPr>
        <p:spPr/>
        <p:txBody>
          <a:bodyPr/>
          <a:lstStyle/>
          <a:p>
            <a:fld id="{A23FD336-A392-4CAA-BCAB-04CDE541783B}" type="slidenum">
              <a:rPr lang="en-US" smtClean="0"/>
              <a:t>4</a:t>
            </a:fld>
            <a:endParaRPr lang="en-US"/>
          </a:p>
        </p:txBody>
      </p:sp>
    </p:spTree>
    <p:extLst>
      <p:ext uri="{BB962C8B-B14F-4D97-AF65-F5344CB8AC3E}">
        <p14:creationId xmlns:p14="http://schemas.microsoft.com/office/powerpoint/2010/main" val="203660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09" indent="-285734">
              <a:spcBef>
                <a:spcPct val="30000"/>
              </a:spcBef>
              <a:defRPr sz="1200">
                <a:solidFill>
                  <a:schemeClr val="tx1"/>
                </a:solidFill>
                <a:latin typeface="Calibri" panose="020F0502020204030204" pitchFamily="34" charset="0"/>
              </a:defRPr>
            </a:lvl2pPr>
            <a:lvl3pPr marL="1142937" indent="-228587">
              <a:spcBef>
                <a:spcPct val="30000"/>
              </a:spcBef>
              <a:defRPr sz="1200">
                <a:solidFill>
                  <a:schemeClr val="tx1"/>
                </a:solidFill>
                <a:latin typeface="Calibri" panose="020F0502020204030204" pitchFamily="34" charset="0"/>
              </a:defRPr>
            </a:lvl3pPr>
            <a:lvl4pPr marL="1600112" indent="-228587">
              <a:spcBef>
                <a:spcPct val="30000"/>
              </a:spcBef>
              <a:defRPr sz="1200">
                <a:solidFill>
                  <a:schemeClr val="tx1"/>
                </a:solidFill>
                <a:latin typeface="Calibri" panose="020F0502020204030204" pitchFamily="34" charset="0"/>
              </a:defRPr>
            </a:lvl4pPr>
            <a:lvl5pPr marL="2057287" indent="-228587">
              <a:spcBef>
                <a:spcPct val="30000"/>
              </a:spcBef>
              <a:defRPr sz="1200">
                <a:solidFill>
                  <a:schemeClr val="tx1"/>
                </a:solidFill>
                <a:latin typeface="Calibri" panose="020F0502020204030204" pitchFamily="34" charset="0"/>
              </a:defRPr>
            </a:lvl5pPr>
            <a:lvl6pPr marL="2514461" indent="-228587" defTabSz="457175" eaLnBrk="0" fontAlgn="base" hangingPunct="0">
              <a:spcBef>
                <a:spcPct val="30000"/>
              </a:spcBef>
              <a:spcAft>
                <a:spcPct val="0"/>
              </a:spcAft>
              <a:defRPr sz="1200">
                <a:solidFill>
                  <a:schemeClr val="tx1"/>
                </a:solidFill>
                <a:latin typeface="Calibri" panose="020F0502020204030204" pitchFamily="34" charset="0"/>
              </a:defRPr>
            </a:lvl6pPr>
            <a:lvl7pPr marL="2971635" indent="-228587" defTabSz="457175" eaLnBrk="0" fontAlgn="base" hangingPunct="0">
              <a:spcBef>
                <a:spcPct val="30000"/>
              </a:spcBef>
              <a:spcAft>
                <a:spcPct val="0"/>
              </a:spcAft>
              <a:defRPr sz="1200">
                <a:solidFill>
                  <a:schemeClr val="tx1"/>
                </a:solidFill>
                <a:latin typeface="Calibri" panose="020F0502020204030204" pitchFamily="34" charset="0"/>
              </a:defRPr>
            </a:lvl7pPr>
            <a:lvl8pPr marL="3428810" indent="-228587" defTabSz="457175" eaLnBrk="0" fontAlgn="base" hangingPunct="0">
              <a:spcBef>
                <a:spcPct val="30000"/>
              </a:spcBef>
              <a:spcAft>
                <a:spcPct val="0"/>
              </a:spcAft>
              <a:defRPr sz="1200">
                <a:solidFill>
                  <a:schemeClr val="tx1"/>
                </a:solidFill>
                <a:latin typeface="Calibri" panose="020F0502020204030204" pitchFamily="34" charset="0"/>
              </a:defRPr>
            </a:lvl8pPr>
            <a:lvl9pPr marL="3885985" indent="-228587" defTabSz="4571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0724F5-2225-46C0-8DD5-9958D1DEC556}" type="slidenum">
              <a:rPr lang="en-US" altLang="en-US"/>
              <a:pPr>
                <a:spcBef>
                  <a:spcPct val="0"/>
                </a:spcBef>
              </a:pPr>
              <a:t>42</a:t>
            </a:fld>
            <a:endParaRPr lang="en-US" altLang="en-US"/>
          </a:p>
        </p:txBody>
      </p:sp>
    </p:spTree>
    <p:extLst>
      <p:ext uri="{BB962C8B-B14F-4D97-AF65-F5344CB8AC3E}">
        <p14:creationId xmlns:p14="http://schemas.microsoft.com/office/powerpoint/2010/main" val="171242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09" indent="-285734">
              <a:spcBef>
                <a:spcPct val="30000"/>
              </a:spcBef>
              <a:defRPr sz="1200">
                <a:solidFill>
                  <a:schemeClr val="tx1"/>
                </a:solidFill>
                <a:latin typeface="Calibri" panose="020F0502020204030204" pitchFamily="34" charset="0"/>
              </a:defRPr>
            </a:lvl2pPr>
            <a:lvl3pPr marL="1142937" indent="-228587">
              <a:spcBef>
                <a:spcPct val="30000"/>
              </a:spcBef>
              <a:defRPr sz="1200">
                <a:solidFill>
                  <a:schemeClr val="tx1"/>
                </a:solidFill>
                <a:latin typeface="Calibri" panose="020F0502020204030204" pitchFamily="34" charset="0"/>
              </a:defRPr>
            </a:lvl3pPr>
            <a:lvl4pPr marL="1600112" indent="-228587">
              <a:spcBef>
                <a:spcPct val="30000"/>
              </a:spcBef>
              <a:defRPr sz="1200">
                <a:solidFill>
                  <a:schemeClr val="tx1"/>
                </a:solidFill>
                <a:latin typeface="Calibri" panose="020F0502020204030204" pitchFamily="34" charset="0"/>
              </a:defRPr>
            </a:lvl4pPr>
            <a:lvl5pPr marL="2057287" indent="-228587">
              <a:spcBef>
                <a:spcPct val="30000"/>
              </a:spcBef>
              <a:defRPr sz="1200">
                <a:solidFill>
                  <a:schemeClr val="tx1"/>
                </a:solidFill>
                <a:latin typeface="Calibri" panose="020F0502020204030204" pitchFamily="34" charset="0"/>
              </a:defRPr>
            </a:lvl5pPr>
            <a:lvl6pPr marL="2514461" indent="-228587" defTabSz="457175" eaLnBrk="0" fontAlgn="base" hangingPunct="0">
              <a:spcBef>
                <a:spcPct val="30000"/>
              </a:spcBef>
              <a:spcAft>
                <a:spcPct val="0"/>
              </a:spcAft>
              <a:defRPr sz="1200">
                <a:solidFill>
                  <a:schemeClr val="tx1"/>
                </a:solidFill>
                <a:latin typeface="Calibri" panose="020F0502020204030204" pitchFamily="34" charset="0"/>
              </a:defRPr>
            </a:lvl6pPr>
            <a:lvl7pPr marL="2971635" indent="-228587" defTabSz="457175" eaLnBrk="0" fontAlgn="base" hangingPunct="0">
              <a:spcBef>
                <a:spcPct val="30000"/>
              </a:spcBef>
              <a:spcAft>
                <a:spcPct val="0"/>
              </a:spcAft>
              <a:defRPr sz="1200">
                <a:solidFill>
                  <a:schemeClr val="tx1"/>
                </a:solidFill>
                <a:latin typeface="Calibri" panose="020F0502020204030204" pitchFamily="34" charset="0"/>
              </a:defRPr>
            </a:lvl7pPr>
            <a:lvl8pPr marL="3428810" indent="-228587" defTabSz="457175" eaLnBrk="0" fontAlgn="base" hangingPunct="0">
              <a:spcBef>
                <a:spcPct val="30000"/>
              </a:spcBef>
              <a:spcAft>
                <a:spcPct val="0"/>
              </a:spcAft>
              <a:defRPr sz="1200">
                <a:solidFill>
                  <a:schemeClr val="tx1"/>
                </a:solidFill>
                <a:latin typeface="Calibri" panose="020F0502020204030204" pitchFamily="34" charset="0"/>
              </a:defRPr>
            </a:lvl8pPr>
            <a:lvl9pPr marL="3885985" indent="-228587" defTabSz="4571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A16EFF-2AA5-4D12-B7ED-1FB33BDF5A32}" type="slidenum">
              <a:rPr lang="en-US" altLang="en-US"/>
              <a:pPr>
                <a:spcBef>
                  <a:spcPct val="0"/>
                </a:spcBef>
              </a:pPr>
              <a:t>43</a:t>
            </a:fld>
            <a:endParaRPr lang="en-US" altLang="en-US"/>
          </a:p>
        </p:txBody>
      </p:sp>
    </p:spTree>
    <p:extLst>
      <p:ext uri="{BB962C8B-B14F-4D97-AF65-F5344CB8AC3E}">
        <p14:creationId xmlns:p14="http://schemas.microsoft.com/office/powerpoint/2010/main" val="33246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the applicant is unable to obtain the required W-2 Form(s) in a timely manner, the school instead may accept a signed statement listing the source and amount of income earned from work, and the reason the W-2 Form(s) is not available.</a:t>
            </a:r>
          </a:p>
          <a:p>
            <a:pPr marL="171450" indent="-171450">
              <a:buFont typeface="Arial" panose="020B0604020202020204" pitchFamily="34" charset="0"/>
              <a:buChar char="•"/>
            </a:pPr>
            <a:r>
              <a:rPr lang="en-US" dirty="0" smtClean="0"/>
              <a:t>If the verified amounts of untaxed income, when combined with other income information, do not appear to provide sufficient financial support for the household size, the school must document how the family was financially supported in 2013.</a:t>
            </a:r>
          </a:p>
        </p:txBody>
      </p:sp>
      <p:sp>
        <p:nvSpPr>
          <p:cNvPr id="4" name="Slide Number Placeholder 3"/>
          <p:cNvSpPr>
            <a:spLocks noGrp="1"/>
          </p:cNvSpPr>
          <p:nvPr>
            <p:ph type="sldNum" sz="quarter" idx="10"/>
          </p:nvPr>
        </p:nvSpPr>
        <p:spPr/>
        <p:txBody>
          <a:bodyPr/>
          <a:lstStyle/>
          <a:p>
            <a:fld id="{A23FD336-A392-4CAA-BCAB-04CDE541783B}" type="slidenum">
              <a:rPr lang="en-US" smtClean="0"/>
              <a:t>44</a:t>
            </a:fld>
            <a:endParaRPr lang="en-US"/>
          </a:p>
        </p:txBody>
      </p:sp>
    </p:spTree>
    <p:extLst>
      <p:ext uri="{BB962C8B-B14F-4D97-AF65-F5344CB8AC3E}">
        <p14:creationId xmlns:p14="http://schemas.microsoft.com/office/powerpoint/2010/main" val="55473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MS PGothic" pitchFamily="34" charset="-128"/>
              </a:rPr>
              <a:t>Was long standing policy at Department</a:t>
            </a:r>
          </a:p>
        </p:txBody>
      </p:sp>
      <p:sp>
        <p:nvSpPr>
          <p:cNvPr id="4" name="Slide Number Placeholder 3"/>
          <p:cNvSpPr>
            <a:spLocks noGrp="1"/>
          </p:cNvSpPr>
          <p:nvPr>
            <p:ph type="sldNum" sz="quarter" idx="10"/>
          </p:nvPr>
        </p:nvSpPr>
        <p:spPr/>
        <p:txBody>
          <a:bodyPr/>
          <a:lstStyle/>
          <a:p>
            <a:fld id="{A23FD336-A392-4CAA-BCAB-04CDE541783B}" type="slidenum">
              <a:rPr lang="en-US" smtClean="0"/>
              <a:t>48</a:t>
            </a:fld>
            <a:endParaRPr lang="en-US"/>
          </a:p>
        </p:txBody>
      </p:sp>
    </p:spTree>
    <p:extLst>
      <p:ext uri="{BB962C8B-B14F-4D97-AF65-F5344CB8AC3E}">
        <p14:creationId xmlns:p14="http://schemas.microsoft.com/office/powerpoint/2010/main" val="2200691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3899027-DA0C-4523-9077-01D3C11D784E}" type="slidenum">
              <a:rPr lang="en-US" smtClean="0"/>
              <a:pPr>
                <a:defRPr/>
              </a:pPr>
              <a:t>52</a:t>
            </a:fld>
            <a:endParaRPr lang="en-US" dirty="0"/>
          </a:p>
        </p:txBody>
      </p:sp>
    </p:spTree>
    <p:extLst>
      <p:ext uri="{BB962C8B-B14F-4D97-AF65-F5344CB8AC3E}">
        <p14:creationId xmlns:p14="http://schemas.microsoft.com/office/powerpoint/2010/main" val="13600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chemeClr val="tx1"/>
                </a:solidFill>
              </a:rPr>
              <a:t>If the school believes information from the FAFSA or the signed statement is inaccurate, it must obtain a statement from each listed school unless the household member is not yet registered or will attend the applicant’s school.</a:t>
            </a:r>
            <a:endParaRPr lang="en-US" dirty="0"/>
          </a:p>
        </p:txBody>
      </p:sp>
      <p:sp>
        <p:nvSpPr>
          <p:cNvPr id="4" name="Slide Number Placeholder 3"/>
          <p:cNvSpPr>
            <a:spLocks noGrp="1"/>
          </p:cNvSpPr>
          <p:nvPr>
            <p:ph type="sldNum" sz="quarter" idx="10"/>
          </p:nvPr>
        </p:nvSpPr>
        <p:spPr/>
        <p:txBody>
          <a:bodyPr/>
          <a:lstStyle/>
          <a:p>
            <a:fld id="{A23FD336-A392-4CAA-BCAB-04CDE541783B}" type="slidenum">
              <a:rPr lang="en-US" smtClean="0"/>
              <a:t>16</a:t>
            </a:fld>
            <a:endParaRPr lang="en-US"/>
          </a:p>
        </p:txBody>
      </p:sp>
    </p:spTree>
    <p:extLst>
      <p:ext uri="{BB962C8B-B14F-4D97-AF65-F5344CB8AC3E}">
        <p14:creationId xmlns:p14="http://schemas.microsoft.com/office/powerpoint/2010/main" val="48460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Create an account</a:t>
            </a:r>
            <a:r>
              <a:rPr lang="en-US" baseline="0" dirty="0" smtClean="0"/>
              <a:t> where you can setup a username and password to sign in at a later date</a:t>
            </a:r>
          </a:p>
          <a:p>
            <a:pPr marL="171450" indent="-171450">
              <a:buFont typeface="Arial" panose="020B0604020202020204" pitchFamily="34" charset="0"/>
              <a:buChar char="•"/>
            </a:pPr>
            <a:r>
              <a:rPr lang="en-US" baseline="0" dirty="0" smtClean="0"/>
              <a:t>Do not have to create an account, can elect to enter all information each time accessing the website</a:t>
            </a:r>
            <a:endParaRPr lang="en-US" dirty="0"/>
          </a:p>
        </p:txBody>
      </p:sp>
      <p:sp>
        <p:nvSpPr>
          <p:cNvPr id="4" name="Slide Number Placeholder 3"/>
          <p:cNvSpPr>
            <a:spLocks noGrp="1"/>
          </p:cNvSpPr>
          <p:nvPr>
            <p:ph type="sldNum" sz="quarter" idx="10"/>
          </p:nvPr>
        </p:nvSpPr>
        <p:spPr/>
        <p:txBody>
          <a:bodyPr/>
          <a:lstStyle/>
          <a:p>
            <a:fld id="{A23FD336-A392-4CAA-BCAB-04CDE541783B}" type="slidenum">
              <a:rPr lang="en-US" smtClean="0"/>
              <a:t>22</a:t>
            </a:fld>
            <a:endParaRPr lang="en-US"/>
          </a:p>
        </p:txBody>
      </p:sp>
    </p:spTree>
    <p:extLst>
      <p:ext uri="{BB962C8B-B14F-4D97-AF65-F5344CB8AC3E}">
        <p14:creationId xmlns:p14="http://schemas.microsoft.com/office/powerpoint/2010/main" val="378126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Askregs</a:t>
            </a:r>
            <a:r>
              <a:rPr lang="en-US" sz="1200" kern="1200" baseline="0" dirty="0" smtClean="0">
                <a:solidFill>
                  <a:schemeClr val="tx1"/>
                </a:solidFill>
                <a:effectLst/>
                <a:latin typeface="+mn-lt"/>
                <a:ea typeface="+mn-ea"/>
                <a:cs typeface="+mn-cs"/>
              </a:rPr>
              <a:t> - t</a:t>
            </a:r>
            <a:r>
              <a:rPr lang="en-US" sz="1200" kern="1200" dirty="0" smtClean="0">
                <a:solidFill>
                  <a:schemeClr val="tx1"/>
                </a:solidFill>
                <a:effectLst/>
                <a:latin typeface="+mn-lt"/>
                <a:ea typeface="+mn-ea"/>
                <a:cs typeface="+mn-cs"/>
              </a:rPr>
              <a:t>o help ensure accuracy in the 2014-15 verification process, ED advises schools not to accept a Verification of </a:t>
            </a:r>
            <a:r>
              <a:rPr lang="en-US" sz="1200" kern="1200" dirty="0" err="1" smtClean="0">
                <a:solidFill>
                  <a:schemeClr val="tx1"/>
                </a:solidFill>
                <a:effectLst/>
                <a:latin typeface="+mn-lt"/>
                <a:ea typeface="+mn-ea"/>
                <a:cs typeface="+mn-cs"/>
              </a:rPr>
              <a:t>Nonfiling</a:t>
            </a:r>
            <a:r>
              <a:rPr lang="en-US" sz="1200" kern="1200" dirty="0" smtClean="0">
                <a:solidFill>
                  <a:schemeClr val="tx1"/>
                </a:solidFill>
                <a:effectLst/>
                <a:latin typeface="+mn-lt"/>
                <a:ea typeface="+mn-ea"/>
                <a:cs typeface="+mn-cs"/>
              </a:rPr>
              <a:t> letter for the 2013 tax year that is dated prior to June 15, 2014.</a:t>
            </a:r>
            <a:endParaRPr lang="en-US" dirty="0"/>
          </a:p>
        </p:txBody>
      </p:sp>
      <p:sp>
        <p:nvSpPr>
          <p:cNvPr id="4" name="Slide Number Placeholder 3"/>
          <p:cNvSpPr>
            <a:spLocks noGrp="1"/>
          </p:cNvSpPr>
          <p:nvPr>
            <p:ph type="sldNum" sz="quarter" idx="10"/>
          </p:nvPr>
        </p:nvSpPr>
        <p:spPr/>
        <p:txBody>
          <a:bodyPr/>
          <a:lstStyle/>
          <a:p>
            <a:fld id="{A23FD336-A392-4CAA-BCAB-04CDE541783B}" type="slidenum">
              <a:rPr lang="en-US" smtClean="0"/>
              <a:t>30</a:t>
            </a:fld>
            <a:endParaRPr lang="en-US"/>
          </a:p>
        </p:txBody>
      </p:sp>
    </p:spTree>
    <p:extLst>
      <p:ext uri="{BB962C8B-B14F-4D97-AF65-F5344CB8AC3E}">
        <p14:creationId xmlns:p14="http://schemas.microsoft.com/office/powerpoint/2010/main" val="364810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chemeClr val="tx1"/>
                </a:solidFill>
              </a:rPr>
              <a:t>It is against the law to photocopy a military ID. Therefore, a military ID may not be used for this purpose.</a:t>
            </a:r>
          </a:p>
          <a:p>
            <a:pPr marL="171450" indent="-171450">
              <a:buFont typeface="Arial" panose="020B0604020202020204" pitchFamily="34" charset="0"/>
              <a:buChar char="•"/>
            </a:pPr>
            <a:r>
              <a:rPr lang="en-US" sz="1200" dirty="0" smtClean="0">
                <a:solidFill>
                  <a:schemeClr val="tx1"/>
                </a:solidFill>
              </a:rPr>
              <a:t>After the institution reviews the original identification and signed statements, it may convert the documentation to an electronic record.</a:t>
            </a:r>
          </a:p>
          <a:p>
            <a:endParaRPr lang="en-US" dirty="0"/>
          </a:p>
        </p:txBody>
      </p:sp>
      <p:sp>
        <p:nvSpPr>
          <p:cNvPr id="4" name="Slide Number Placeholder 3"/>
          <p:cNvSpPr>
            <a:spLocks noGrp="1"/>
          </p:cNvSpPr>
          <p:nvPr>
            <p:ph type="sldNum" sz="quarter" idx="10"/>
          </p:nvPr>
        </p:nvSpPr>
        <p:spPr/>
        <p:txBody>
          <a:bodyPr/>
          <a:lstStyle/>
          <a:p>
            <a:fld id="{A23FD336-A392-4CAA-BCAB-04CDE541783B}" type="slidenum">
              <a:rPr lang="en-US" smtClean="0"/>
              <a:t>37</a:t>
            </a:fld>
            <a:endParaRPr lang="en-US"/>
          </a:p>
        </p:txBody>
      </p:sp>
    </p:spTree>
    <p:extLst>
      <p:ext uri="{BB962C8B-B14F-4D97-AF65-F5344CB8AC3E}">
        <p14:creationId xmlns:p14="http://schemas.microsoft.com/office/powerpoint/2010/main" val="190116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09" indent="-285734">
              <a:spcBef>
                <a:spcPct val="30000"/>
              </a:spcBef>
              <a:defRPr sz="1200">
                <a:solidFill>
                  <a:schemeClr val="tx1"/>
                </a:solidFill>
                <a:latin typeface="Calibri" panose="020F0502020204030204" pitchFamily="34" charset="0"/>
              </a:defRPr>
            </a:lvl2pPr>
            <a:lvl3pPr marL="1142937" indent="-228587">
              <a:spcBef>
                <a:spcPct val="30000"/>
              </a:spcBef>
              <a:defRPr sz="1200">
                <a:solidFill>
                  <a:schemeClr val="tx1"/>
                </a:solidFill>
                <a:latin typeface="Calibri" panose="020F0502020204030204" pitchFamily="34" charset="0"/>
              </a:defRPr>
            </a:lvl3pPr>
            <a:lvl4pPr marL="1600112" indent="-228587">
              <a:spcBef>
                <a:spcPct val="30000"/>
              </a:spcBef>
              <a:defRPr sz="1200">
                <a:solidFill>
                  <a:schemeClr val="tx1"/>
                </a:solidFill>
                <a:latin typeface="Calibri" panose="020F0502020204030204" pitchFamily="34" charset="0"/>
              </a:defRPr>
            </a:lvl4pPr>
            <a:lvl5pPr marL="2057287" indent="-228587">
              <a:spcBef>
                <a:spcPct val="30000"/>
              </a:spcBef>
              <a:defRPr sz="1200">
                <a:solidFill>
                  <a:schemeClr val="tx1"/>
                </a:solidFill>
                <a:latin typeface="Calibri" panose="020F0502020204030204" pitchFamily="34" charset="0"/>
              </a:defRPr>
            </a:lvl5pPr>
            <a:lvl6pPr marL="2514461" indent="-228587" defTabSz="457175" eaLnBrk="0" fontAlgn="base" hangingPunct="0">
              <a:spcBef>
                <a:spcPct val="30000"/>
              </a:spcBef>
              <a:spcAft>
                <a:spcPct val="0"/>
              </a:spcAft>
              <a:defRPr sz="1200">
                <a:solidFill>
                  <a:schemeClr val="tx1"/>
                </a:solidFill>
                <a:latin typeface="Calibri" panose="020F0502020204030204" pitchFamily="34" charset="0"/>
              </a:defRPr>
            </a:lvl6pPr>
            <a:lvl7pPr marL="2971635" indent="-228587" defTabSz="457175" eaLnBrk="0" fontAlgn="base" hangingPunct="0">
              <a:spcBef>
                <a:spcPct val="30000"/>
              </a:spcBef>
              <a:spcAft>
                <a:spcPct val="0"/>
              </a:spcAft>
              <a:defRPr sz="1200">
                <a:solidFill>
                  <a:schemeClr val="tx1"/>
                </a:solidFill>
                <a:latin typeface="Calibri" panose="020F0502020204030204" pitchFamily="34" charset="0"/>
              </a:defRPr>
            </a:lvl7pPr>
            <a:lvl8pPr marL="3428810" indent="-228587" defTabSz="457175" eaLnBrk="0" fontAlgn="base" hangingPunct="0">
              <a:spcBef>
                <a:spcPct val="30000"/>
              </a:spcBef>
              <a:spcAft>
                <a:spcPct val="0"/>
              </a:spcAft>
              <a:defRPr sz="1200">
                <a:solidFill>
                  <a:schemeClr val="tx1"/>
                </a:solidFill>
                <a:latin typeface="Calibri" panose="020F0502020204030204" pitchFamily="34" charset="0"/>
              </a:defRPr>
            </a:lvl8pPr>
            <a:lvl9pPr marL="3885985" indent="-228587" defTabSz="4571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F0AF82-027F-405C-AF6C-442F50F7C79D}" type="slidenum">
              <a:rPr lang="en-US" altLang="en-US"/>
              <a:pPr>
                <a:spcBef>
                  <a:spcPct val="0"/>
                </a:spcBef>
              </a:pPr>
              <a:t>38</a:t>
            </a:fld>
            <a:endParaRPr lang="en-US" altLang="en-US"/>
          </a:p>
        </p:txBody>
      </p:sp>
    </p:spTree>
    <p:extLst>
      <p:ext uri="{BB962C8B-B14F-4D97-AF65-F5344CB8AC3E}">
        <p14:creationId xmlns:p14="http://schemas.microsoft.com/office/powerpoint/2010/main" val="379439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09" indent="-285734">
              <a:spcBef>
                <a:spcPct val="30000"/>
              </a:spcBef>
              <a:defRPr sz="1200">
                <a:solidFill>
                  <a:schemeClr val="tx1"/>
                </a:solidFill>
                <a:latin typeface="Calibri" panose="020F0502020204030204" pitchFamily="34" charset="0"/>
              </a:defRPr>
            </a:lvl2pPr>
            <a:lvl3pPr marL="1142937" indent="-228587">
              <a:spcBef>
                <a:spcPct val="30000"/>
              </a:spcBef>
              <a:defRPr sz="1200">
                <a:solidFill>
                  <a:schemeClr val="tx1"/>
                </a:solidFill>
                <a:latin typeface="Calibri" panose="020F0502020204030204" pitchFamily="34" charset="0"/>
              </a:defRPr>
            </a:lvl3pPr>
            <a:lvl4pPr marL="1600112" indent="-228587">
              <a:spcBef>
                <a:spcPct val="30000"/>
              </a:spcBef>
              <a:defRPr sz="1200">
                <a:solidFill>
                  <a:schemeClr val="tx1"/>
                </a:solidFill>
                <a:latin typeface="Calibri" panose="020F0502020204030204" pitchFamily="34" charset="0"/>
              </a:defRPr>
            </a:lvl4pPr>
            <a:lvl5pPr marL="2057287" indent="-228587">
              <a:spcBef>
                <a:spcPct val="30000"/>
              </a:spcBef>
              <a:defRPr sz="1200">
                <a:solidFill>
                  <a:schemeClr val="tx1"/>
                </a:solidFill>
                <a:latin typeface="Calibri" panose="020F0502020204030204" pitchFamily="34" charset="0"/>
              </a:defRPr>
            </a:lvl5pPr>
            <a:lvl6pPr marL="2514461" indent="-228587" defTabSz="457175" eaLnBrk="0" fontAlgn="base" hangingPunct="0">
              <a:spcBef>
                <a:spcPct val="30000"/>
              </a:spcBef>
              <a:spcAft>
                <a:spcPct val="0"/>
              </a:spcAft>
              <a:defRPr sz="1200">
                <a:solidFill>
                  <a:schemeClr val="tx1"/>
                </a:solidFill>
                <a:latin typeface="Calibri" panose="020F0502020204030204" pitchFamily="34" charset="0"/>
              </a:defRPr>
            </a:lvl6pPr>
            <a:lvl7pPr marL="2971635" indent="-228587" defTabSz="457175" eaLnBrk="0" fontAlgn="base" hangingPunct="0">
              <a:spcBef>
                <a:spcPct val="30000"/>
              </a:spcBef>
              <a:spcAft>
                <a:spcPct val="0"/>
              </a:spcAft>
              <a:defRPr sz="1200">
                <a:solidFill>
                  <a:schemeClr val="tx1"/>
                </a:solidFill>
                <a:latin typeface="Calibri" panose="020F0502020204030204" pitchFamily="34" charset="0"/>
              </a:defRPr>
            </a:lvl7pPr>
            <a:lvl8pPr marL="3428810" indent="-228587" defTabSz="457175" eaLnBrk="0" fontAlgn="base" hangingPunct="0">
              <a:spcBef>
                <a:spcPct val="30000"/>
              </a:spcBef>
              <a:spcAft>
                <a:spcPct val="0"/>
              </a:spcAft>
              <a:defRPr sz="1200">
                <a:solidFill>
                  <a:schemeClr val="tx1"/>
                </a:solidFill>
                <a:latin typeface="Calibri" panose="020F0502020204030204" pitchFamily="34" charset="0"/>
              </a:defRPr>
            </a:lvl8pPr>
            <a:lvl9pPr marL="3885985" indent="-228587" defTabSz="4571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9716D1-69A7-4F0E-AECA-279EBB54F861}" type="slidenum">
              <a:rPr lang="en-US" altLang="en-US"/>
              <a:pPr>
                <a:spcBef>
                  <a:spcPct val="0"/>
                </a:spcBef>
              </a:pPr>
              <a:t>39</a:t>
            </a:fld>
            <a:endParaRPr lang="en-US" altLang="en-US"/>
          </a:p>
        </p:txBody>
      </p:sp>
    </p:spTree>
    <p:extLst>
      <p:ext uri="{BB962C8B-B14F-4D97-AF65-F5344CB8AC3E}">
        <p14:creationId xmlns:p14="http://schemas.microsoft.com/office/powerpoint/2010/main" val="39003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09" indent="-285734">
              <a:spcBef>
                <a:spcPct val="30000"/>
              </a:spcBef>
              <a:defRPr sz="1200">
                <a:solidFill>
                  <a:schemeClr val="tx1"/>
                </a:solidFill>
                <a:latin typeface="Calibri" panose="020F0502020204030204" pitchFamily="34" charset="0"/>
              </a:defRPr>
            </a:lvl2pPr>
            <a:lvl3pPr marL="1142937" indent="-228587">
              <a:spcBef>
                <a:spcPct val="30000"/>
              </a:spcBef>
              <a:defRPr sz="1200">
                <a:solidFill>
                  <a:schemeClr val="tx1"/>
                </a:solidFill>
                <a:latin typeface="Calibri" panose="020F0502020204030204" pitchFamily="34" charset="0"/>
              </a:defRPr>
            </a:lvl3pPr>
            <a:lvl4pPr marL="1600112" indent="-228587">
              <a:spcBef>
                <a:spcPct val="30000"/>
              </a:spcBef>
              <a:defRPr sz="1200">
                <a:solidFill>
                  <a:schemeClr val="tx1"/>
                </a:solidFill>
                <a:latin typeface="Calibri" panose="020F0502020204030204" pitchFamily="34" charset="0"/>
              </a:defRPr>
            </a:lvl4pPr>
            <a:lvl5pPr marL="2057287" indent="-228587">
              <a:spcBef>
                <a:spcPct val="30000"/>
              </a:spcBef>
              <a:defRPr sz="1200">
                <a:solidFill>
                  <a:schemeClr val="tx1"/>
                </a:solidFill>
                <a:latin typeface="Calibri" panose="020F0502020204030204" pitchFamily="34" charset="0"/>
              </a:defRPr>
            </a:lvl5pPr>
            <a:lvl6pPr marL="2514461" indent="-228587" defTabSz="457175" eaLnBrk="0" fontAlgn="base" hangingPunct="0">
              <a:spcBef>
                <a:spcPct val="30000"/>
              </a:spcBef>
              <a:spcAft>
                <a:spcPct val="0"/>
              </a:spcAft>
              <a:defRPr sz="1200">
                <a:solidFill>
                  <a:schemeClr val="tx1"/>
                </a:solidFill>
                <a:latin typeface="Calibri" panose="020F0502020204030204" pitchFamily="34" charset="0"/>
              </a:defRPr>
            </a:lvl6pPr>
            <a:lvl7pPr marL="2971635" indent="-228587" defTabSz="457175" eaLnBrk="0" fontAlgn="base" hangingPunct="0">
              <a:spcBef>
                <a:spcPct val="30000"/>
              </a:spcBef>
              <a:spcAft>
                <a:spcPct val="0"/>
              </a:spcAft>
              <a:defRPr sz="1200">
                <a:solidFill>
                  <a:schemeClr val="tx1"/>
                </a:solidFill>
                <a:latin typeface="Calibri" panose="020F0502020204030204" pitchFamily="34" charset="0"/>
              </a:defRPr>
            </a:lvl7pPr>
            <a:lvl8pPr marL="3428810" indent="-228587" defTabSz="457175" eaLnBrk="0" fontAlgn="base" hangingPunct="0">
              <a:spcBef>
                <a:spcPct val="30000"/>
              </a:spcBef>
              <a:spcAft>
                <a:spcPct val="0"/>
              </a:spcAft>
              <a:defRPr sz="1200">
                <a:solidFill>
                  <a:schemeClr val="tx1"/>
                </a:solidFill>
                <a:latin typeface="Calibri" panose="020F0502020204030204" pitchFamily="34" charset="0"/>
              </a:defRPr>
            </a:lvl8pPr>
            <a:lvl9pPr marL="3885985" indent="-228587" defTabSz="4571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9716D1-69A7-4F0E-AECA-279EBB54F861}" type="slidenum">
              <a:rPr lang="en-US" altLang="en-US"/>
              <a:pPr>
                <a:spcBef>
                  <a:spcPct val="0"/>
                </a:spcBef>
              </a:pPr>
              <a:t>40</a:t>
            </a:fld>
            <a:endParaRPr lang="en-US" altLang="en-US"/>
          </a:p>
        </p:txBody>
      </p:sp>
    </p:spTree>
    <p:extLst>
      <p:ext uri="{BB962C8B-B14F-4D97-AF65-F5344CB8AC3E}">
        <p14:creationId xmlns:p14="http://schemas.microsoft.com/office/powerpoint/2010/main" val="39003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09" indent="-285734">
              <a:spcBef>
                <a:spcPct val="30000"/>
              </a:spcBef>
              <a:defRPr sz="1200">
                <a:solidFill>
                  <a:schemeClr val="tx1"/>
                </a:solidFill>
                <a:latin typeface="Calibri" panose="020F0502020204030204" pitchFamily="34" charset="0"/>
              </a:defRPr>
            </a:lvl2pPr>
            <a:lvl3pPr marL="1142937" indent="-228587">
              <a:spcBef>
                <a:spcPct val="30000"/>
              </a:spcBef>
              <a:defRPr sz="1200">
                <a:solidFill>
                  <a:schemeClr val="tx1"/>
                </a:solidFill>
                <a:latin typeface="Calibri" panose="020F0502020204030204" pitchFamily="34" charset="0"/>
              </a:defRPr>
            </a:lvl3pPr>
            <a:lvl4pPr marL="1600112" indent="-228587">
              <a:spcBef>
                <a:spcPct val="30000"/>
              </a:spcBef>
              <a:defRPr sz="1200">
                <a:solidFill>
                  <a:schemeClr val="tx1"/>
                </a:solidFill>
                <a:latin typeface="Calibri" panose="020F0502020204030204" pitchFamily="34" charset="0"/>
              </a:defRPr>
            </a:lvl4pPr>
            <a:lvl5pPr marL="2057287" indent="-228587">
              <a:spcBef>
                <a:spcPct val="30000"/>
              </a:spcBef>
              <a:defRPr sz="1200">
                <a:solidFill>
                  <a:schemeClr val="tx1"/>
                </a:solidFill>
                <a:latin typeface="Calibri" panose="020F0502020204030204" pitchFamily="34" charset="0"/>
              </a:defRPr>
            </a:lvl5pPr>
            <a:lvl6pPr marL="2514461" indent="-228587" defTabSz="457175" eaLnBrk="0" fontAlgn="base" hangingPunct="0">
              <a:spcBef>
                <a:spcPct val="30000"/>
              </a:spcBef>
              <a:spcAft>
                <a:spcPct val="0"/>
              </a:spcAft>
              <a:defRPr sz="1200">
                <a:solidFill>
                  <a:schemeClr val="tx1"/>
                </a:solidFill>
                <a:latin typeface="Calibri" panose="020F0502020204030204" pitchFamily="34" charset="0"/>
              </a:defRPr>
            </a:lvl6pPr>
            <a:lvl7pPr marL="2971635" indent="-228587" defTabSz="457175" eaLnBrk="0" fontAlgn="base" hangingPunct="0">
              <a:spcBef>
                <a:spcPct val="30000"/>
              </a:spcBef>
              <a:spcAft>
                <a:spcPct val="0"/>
              </a:spcAft>
              <a:defRPr sz="1200">
                <a:solidFill>
                  <a:schemeClr val="tx1"/>
                </a:solidFill>
                <a:latin typeface="Calibri" panose="020F0502020204030204" pitchFamily="34" charset="0"/>
              </a:defRPr>
            </a:lvl7pPr>
            <a:lvl8pPr marL="3428810" indent="-228587" defTabSz="457175" eaLnBrk="0" fontAlgn="base" hangingPunct="0">
              <a:spcBef>
                <a:spcPct val="30000"/>
              </a:spcBef>
              <a:spcAft>
                <a:spcPct val="0"/>
              </a:spcAft>
              <a:defRPr sz="1200">
                <a:solidFill>
                  <a:schemeClr val="tx1"/>
                </a:solidFill>
                <a:latin typeface="Calibri" panose="020F0502020204030204" pitchFamily="34" charset="0"/>
              </a:defRPr>
            </a:lvl8pPr>
            <a:lvl9pPr marL="3885985" indent="-228587" defTabSz="4571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B1B5BF-B162-48B4-A67B-00943C23C4D1}" type="slidenum">
              <a:rPr lang="en-US" altLang="en-US"/>
              <a:pPr>
                <a:spcBef>
                  <a:spcPct val="0"/>
                </a:spcBef>
              </a:pPr>
              <a:t>41</a:t>
            </a:fld>
            <a:endParaRPr lang="en-US" altLang="en-US"/>
          </a:p>
        </p:txBody>
      </p:sp>
    </p:spTree>
    <p:extLst>
      <p:ext uri="{BB962C8B-B14F-4D97-AF65-F5344CB8AC3E}">
        <p14:creationId xmlns:p14="http://schemas.microsoft.com/office/powerpoint/2010/main" val="281452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2B0B0-DBC7-4BC7-BB5A-FCD1EE7A7E8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2B0B0-DBC7-4BC7-BB5A-FCD1EE7A7E8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2B0B0-DBC7-4BC7-BB5A-FCD1EE7A7E8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2B0B0-DBC7-4BC7-BB5A-FCD1EE7A7E8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2B0B0-DBC7-4BC7-BB5A-FCD1EE7A7E8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12B0B0-DBC7-4BC7-BB5A-FCD1EE7A7E8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2B0B0-DBC7-4BC7-BB5A-FCD1EE7A7E8E}"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2B0B0-DBC7-4BC7-BB5A-FCD1EE7A7E8E}"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2B0B0-DBC7-4BC7-BB5A-FCD1EE7A7E8E}"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2B0B0-DBC7-4BC7-BB5A-FCD1EE7A7E8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46E0-2C60-4AE5-A23F-748DA991AF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2B0B0-DBC7-4BC7-BB5A-FCD1EE7A7E8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46E0-2C60-4AE5-A23F-748DA991AF06}"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8E12B0B0-DBC7-4BC7-BB5A-FCD1EE7A7E8E}" type="datetimeFigureOut">
              <a:rPr lang="en-US" smtClean="0"/>
              <a:t>3/31/2014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E25646E0-2C60-4AE5-A23F-748DA991AF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rs.gov/transcri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ifap.ed.gov/dpcletters/GEN1316.html" TargetMode="External"/><Relationship Id="rId2" Type="http://schemas.openxmlformats.org/officeDocument/2006/relationships/hyperlink" Target="http://ifap.ed.gov/fregisters/attachments/FR061313FAFSAInformationToBeVerifiedforthe20142015AwardYear.pdf" TargetMode="External"/><Relationship Id="rId1" Type="http://schemas.openxmlformats.org/officeDocument/2006/relationships/slideLayout" Target="../slideLayouts/slideLayout2.xml"/><Relationship Id="rId4" Type="http://schemas.openxmlformats.org/officeDocument/2006/relationships/hyperlink" Target="http://askregs.nasfaa.org/link/portal/16113/16151/Article/2158/Should-a-School-Accept-an-IRS-Verification-of-Nonfiling-Letter-to-Complete-2014-15-Verification-Prior-to-June-15-201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ifap.ed.gov/eannouncements/111313FSAOIGEAIdentityVerificationResults.html" TargetMode="External"/><Relationship Id="rId2" Type="http://schemas.openxmlformats.org/officeDocument/2006/relationships/hyperlink" Target="http://ifap.ed.gov/eannouncements/110813VerificationSuggestedText1415EA.html" TargetMode="External"/><Relationship Id="rId1" Type="http://schemas.openxmlformats.org/officeDocument/2006/relationships/slideLayout" Target="../slideLayouts/slideLayout2.xml"/><Relationship Id="rId4" Type="http://schemas.openxmlformats.org/officeDocument/2006/relationships/hyperlink" Target="http://ifap.ed.gov/fsahandbook/attachments/1314AVG.pdf"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05000"/>
            <a:ext cx="7117180" cy="1470025"/>
          </a:xfrm>
        </p:spPr>
        <p:txBody>
          <a:bodyPr/>
          <a:lstStyle/>
          <a:p>
            <a:pPr algn="ctr"/>
            <a:r>
              <a:rPr lang="en-US" dirty="0" smtClean="0">
                <a:solidFill>
                  <a:schemeClr val="tx1"/>
                </a:solidFill>
              </a:rPr>
              <a:t>2014-15 Verification</a:t>
            </a:r>
            <a:endParaRPr lang="en-US" dirty="0">
              <a:solidFill>
                <a:schemeClr val="tx1"/>
              </a:solidFill>
            </a:endParaRPr>
          </a:p>
        </p:txBody>
      </p:sp>
      <p:sp>
        <p:nvSpPr>
          <p:cNvPr id="3" name="Subtitle 2"/>
          <p:cNvSpPr>
            <a:spLocks noGrp="1"/>
          </p:cNvSpPr>
          <p:nvPr>
            <p:ph type="subTitle" idx="1"/>
          </p:nvPr>
        </p:nvSpPr>
        <p:spPr>
          <a:xfrm>
            <a:off x="990600" y="3810000"/>
            <a:ext cx="7117180" cy="861420"/>
          </a:xfrm>
        </p:spPr>
        <p:txBody>
          <a:bodyPr>
            <a:normAutofit fontScale="85000" lnSpcReduction="10000"/>
          </a:bodyPr>
          <a:lstStyle/>
          <a:p>
            <a:pPr algn="ctr"/>
            <a:r>
              <a:rPr lang="en-US" dirty="0" smtClean="0">
                <a:solidFill>
                  <a:schemeClr val="tx1"/>
                </a:solidFill>
              </a:rPr>
              <a:t>Michelle Jackson, Director of Financial Aid CCAC-Boyce Campus</a:t>
            </a:r>
          </a:p>
          <a:p>
            <a:pPr algn="ctr"/>
            <a:r>
              <a:rPr lang="en-US" dirty="0" smtClean="0">
                <a:solidFill>
                  <a:schemeClr val="tx1"/>
                </a:solidFill>
              </a:rPr>
              <a:t>Kyle Mosley, </a:t>
            </a:r>
            <a:r>
              <a:rPr lang="en-US" dirty="0">
                <a:solidFill>
                  <a:schemeClr val="tx1"/>
                </a:solidFill>
              </a:rPr>
              <a:t>Director of Financial Aid </a:t>
            </a:r>
            <a:r>
              <a:rPr lang="en-US" dirty="0" smtClean="0">
                <a:solidFill>
                  <a:schemeClr val="tx1"/>
                </a:solidFill>
              </a:rPr>
              <a:t>CCAC-South </a:t>
            </a:r>
            <a:r>
              <a:rPr lang="en-US" dirty="0">
                <a:solidFill>
                  <a:schemeClr val="tx1"/>
                </a:solidFill>
              </a:rPr>
              <a:t>Campus</a:t>
            </a:r>
          </a:p>
        </p:txBody>
      </p:sp>
    </p:spTree>
    <p:extLst>
      <p:ext uri="{BB962C8B-B14F-4D97-AF65-F5344CB8AC3E}">
        <p14:creationId xmlns:p14="http://schemas.microsoft.com/office/powerpoint/2010/main" val="2306739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V5 – Aggregate Verification Group</a:t>
            </a:r>
            <a:endParaRPr lang="en-US" dirty="0">
              <a:solidFill>
                <a:schemeClr val="tx1"/>
              </a:solidFill>
            </a:endParaRPr>
          </a:p>
        </p:txBody>
      </p:sp>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US" sz="2000" dirty="0">
                <a:solidFill>
                  <a:schemeClr val="tx1"/>
                </a:solidFill>
              </a:rPr>
              <a:t>High School Completion Status</a:t>
            </a:r>
          </a:p>
          <a:p>
            <a:pPr>
              <a:buFont typeface="Wingdings" panose="05000000000000000000" pitchFamily="2" charset="2"/>
              <a:buChar char="Ø"/>
            </a:pPr>
            <a:r>
              <a:rPr lang="en-US" sz="2000" dirty="0">
                <a:solidFill>
                  <a:schemeClr val="tx1"/>
                </a:solidFill>
              </a:rPr>
              <a:t>Identity/Statement of Educational </a:t>
            </a:r>
            <a:r>
              <a:rPr lang="en-US" sz="2000" dirty="0" smtClean="0">
                <a:solidFill>
                  <a:schemeClr val="tx1"/>
                </a:solidFill>
              </a:rPr>
              <a:t>Purpose</a:t>
            </a:r>
            <a:endParaRPr lang="en-US" sz="2000" dirty="0">
              <a:solidFill>
                <a:schemeClr val="tx1"/>
              </a:solidFill>
            </a:endParaRPr>
          </a:p>
          <a:p>
            <a:pPr marL="0" indent="0">
              <a:buNone/>
            </a:pPr>
            <a:r>
              <a:rPr lang="en-US" sz="2000" b="1" u="sng" dirty="0" smtClean="0">
                <a:solidFill>
                  <a:schemeClr val="tx1"/>
                </a:solidFill>
              </a:rPr>
              <a:t>AND</a:t>
            </a:r>
          </a:p>
          <a:p>
            <a:pPr>
              <a:buFont typeface="Wingdings" panose="05000000000000000000" pitchFamily="2" charset="2"/>
              <a:buChar char="Ø"/>
            </a:pPr>
            <a:r>
              <a:rPr lang="en-US" sz="2000" dirty="0" smtClean="0">
                <a:solidFill>
                  <a:schemeClr val="tx1"/>
                </a:solidFill>
              </a:rPr>
              <a:t>All items in V1 (Standard Verification Group)</a:t>
            </a:r>
          </a:p>
          <a:p>
            <a:pPr lvl="1">
              <a:buFont typeface="Wingdings" panose="05000000000000000000" pitchFamily="2" charset="2"/>
              <a:buChar char="Ø"/>
            </a:pPr>
            <a:r>
              <a:rPr lang="en-US" sz="1800" dirty="0" smtClean="0">
                <a:solidFill>
                  <a:schemeClr val="tx1"/>
                </a:solidFill>
              </a:rPr>
              <a:t>Tax Filer</a:t>
            </a:r>
          </a:p>
          <a:p>
            <a:pPr lvl="1">
              <a:buFont typeface="Wingdings" panose="05000000000000000000" pitchFamily="2" charset="2"/>
              <a:buChar char="Ø"/>
            </a:pPr>
            <a:r>
              <a:rPr lang="en-US" sz="1800" dirty="0" smtClean="0">
                <a:solidFill>
                  <a:schemeClr val="tx1"/>
                </a:solidFill>
              </a:rPr>
              <a:t>Non-Tax Filer</a:t>
            </a:r>
          </a:p>
          <a:p>
            <a:pPr lvl="1">
              <a:buFont typeface="Wingdings" panose="05000000000000000000" pitchFamily="2" charset="2"/>
              <a:buChar char="Ø"/>
            </a:pPr>
            <a:endParaRPr lang="en-US" sz="1800" dirty="0" smtClean="0">
              <a:solidFill>
                <a:schemeClr val="tx1"/>
              </a:solidFill>
            </a:endParaRPr>
          </a:p>
        </p:txBody>
      </p:sp>
    </p:spTree>
    <p:extLst>
      <p:ext uri="{BB962C8B-B14F-4D97-AF65-F5344CB8AC3E}">
        <p14:creationId xmlns:p14="http://schemas.microsoft.com/office/powerpoint/2010/main" val="120990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V6 – Household Resources Verification Group</a:t>
            </a:r>
            <a:endParaRPr lang="en-US" dirty="0">
              <a:solidFill>
                <a:schemeClr val="tx1"/>
              </a:solidFill>
            </a:endParaRPr>
          </a:p>
        </p:txBody>
      </p:sp>
      <p:sp>
        <p:nvSpPr>
          <p:cNvPr id="3" name="Content Placeholder 2"/>
          <p:cNvSpPr>
            <a:spLocks noGrp="1"/>
          </p:cNvSpPr>
          <p:nvPr>
            <p:ph idx="1"/>
          </p:nvPr>
        </p:nvSpPr>
        <p:spPr>
          <a:xfrm>
            <a:off x="990600" y="2286000"/>
            <a:ext cx="7125112" cy="4051437"/>
          </a:xfrm>
        </p:spPr>
        <p:txBody>
          <a:bodyPr>
            <a:noAutofit/>
          </a:bodyPr>
          <a:lstStyle/>
          <a:p>
            <a:pPr>
              <a:buFont typeface="Wingdings" panose="05000000000000000000" pitchFamily="2" charset="2"/>
              <a:buChar char="Ø"/>
            </a:pPr>
            <a:r>
              <a:rPr lang="en-US" sz="2000" dirty="0">
                <a:solidFill>
                  <a:schemeClr val="tx1"/>
                </a:solidFill>
              </a:rPr>
              <a:t>All items in V1 (Standard Verification Group)</a:t>
            </a:r>
          </a:p>
          <a:p>
            <a:pPr lvl="1">
              <a:buFont typeface="Wingdings" panose="05000000000000000000" pitchFamily="2" charset="2"/>
              <a:buChar char="Ø"/>
            </a:pPr>
            <a:r>
              <a:rPr lang="en-US" sz="1800" dirty="0">
                <a:solidFill>
                  <a:schemeClr val="tx1"/>
                </a:solidFill>
              </a:rPr>
              <a:t>Tax Filer</a:t>
            </a:r>
          </a:p>
          <a:p>
            <a:pPr lvl="1">
              <a:buFont typeface="Wingdings" panose="05000000000000000000" pitchFamily="2" charset="2"/>
              <a:buChar char="Ø"/>
            </a:pPr>
            <a:r>
              <a:rPr lang="en-US" sz="1800" dirty="0">
                <a:solidFill>
                  <a:schemeClr val="tx1"/>
                </a:solidFill>
              </a:rPr>
              <a:t>Non-Tax </a:t>
            </a:r>
            <a:r>
              <a:rPr lang="en-US" sz="1800" dirty="0" smtClean="0">
                <a:solidFill>
                  <a:schemeClr val="tx1"/>
                </a:solidFill>
              </a:rPr>
              <a:t>Filer</a:t>
            </a:r>
          </a:p>
          <a:p>
            <a:pPr marL="0" indent="0">
              <a:buNone/>
            </a:pPr>
            <a:r>
              <a:rPr lang="en-US" sz="2000" b="1" u="sng" dirty="0" smtClean="0">
                <a:solidFill>
                  <a:schemeClr val="tx1"/>
                </a:solidFill>
              </a:rPr>
              <a:t>AND</a:t>
            </a:r>
          </a:p>
          <a:p>
            <a:pPr>
              <a:buFont typeface="Wingdings" panose="05000000000000000000" pitchFamily="2" charset="2"/>
              <a:buChar char="Ø"/>
            </a:pPr>
            <a:r>
              <a:rPr lang="en-US" sz="1800" dirty="0">
                <a:solidFill>
                  <a:schemeClr val="tx1"/>
                </a:solidFill>
              </a:rPr>
              <a:t>Other Untaxed Income</a:t>
            </a:r>
          </a:p>
          <a:p>
            <a:pPr lvl="1">
              <a:buFont typeface="Wingdings" panose="05000000000000000000" pitchFamily="2" charset="2"/>
              <a:buChar char="Ø"/>
            </a:pPr>
            <a:r>
              <a:rPr lang="en-US" sz="1800" dirty="0">
                <a:solidFill>
                  <a:schemeClr val="tx1"/>
                </a:solidFill>
              </a:rPr>
              <a:t>Payments to tax-deferred pension and savings plans</a:t>
            </a:r>
          </a:p>
          <a:p>
            <a:pPr lvl="1">
              <a:buFont typeface="Wingdings" panose="05000000000000000000" pitchFamily="2" charset="2"/>
              <a:buChar char="Ø"/>
            </a:pPr>
            <a:r>
              <a:rPr lang="en-US" sz="1800" dirty="0">
                <a:solidFill>
                  <a:schemeClr val="tx1"/>
                </a:solidFill>
              </a:rPr>
              <a:t>Child support received</a:t>
            </a:r>
          </a:p>
          <a:p>
            <a:pPr lvl="1">
              <a:buFont typeface="Wingdings" panose="05000000000000000000" pitchFamily="2" charset="2"/>
              <a:buChar char="Ø"/>
            </a:pPr>
            <a:r>
              <a:rPr lang="en-US" sz="1800" dirty="0">
                <a:solidFill>
                  <a:schemeClr val="tx1"/>
                </a:solidFill>
              </a:rPr>
              <a:t>Housing, food and other living allowances</a:t>
            </a:r>
          </a:p>
          <a:p>
            <a:pPr lvl="1">
              <a:buFont typeface="Wingdings" panose="05000000000000000000" pitchFamily="2" charset="2"/>
              <a:buChar char="Ø"/>
            </a:pPr>
            <a:r>
              <a:rPr lang="en-US" sz="1800" dirty="0">
                <a:solidFill>
                  <a:schemeClr val="tx1"/>
                </a:solidFill>
              </a:rPr>
              <a:t>Veterans non-education benefits</a:t>
            </a:r>
          </a:p>
          <a:p>
            <a:pPr lvl="1">
              <a:buFont typeface="Wingdings" panose="05000000000000000000" pitchFamily="2" charset="2"/>
              <a:buChar char="Ø"/>
            </a:pPr>
            <a:r>
              <a:rPr lang="en-US" sz="1800" dirty="0">
                <a:solidFill>
                  <a:schemeClr val="tx1"/>
                </a:solidFill>
              </a:rPr>
              <a:t>Additional untaxed income</a:t>
            </a:r>
          </a:p>
          <a:p>
            <a:pPr lvl="1">
              <a:buFont typeface="Wingdings" panose="05000000000000000000" pitchFamily="2" charset="2"/>
              <a:buChar char="Ø"/>
            </a:pPr>
            <a:r>
              <a:rPr lang="en-US" sz="1800" dirty="0">
                <a:solidFill>
                  <a:schemeClr val="tx1"/>
                </a:solidFill>
              </a:rPr>
              <a:t>Money received or paid on student's </a:t>
            </a:r>
            <a:r>
              <a:rPr lang="en-US" sz="1800" dirty="0" smtClean="0">
                <a:solidFill>
                  <a:schemeClr val="tx1"/>
                </a:solidFill>
              </a:rPr>
              <a:t>behalf</a:t>
            </a:r>
            <a:endParaRPr lang="en-US" sz="1800" dirty="0">
              <a:solidFill>
                <a:schemeClr val="tx1"/>
              </a:solidFill>
            </a:endParaRPr>
          </a:p>
        </p:txBody>
      </p:sp>
      <p:sp>
        <p:nvSpPr>
          <p:cNvPr id="5" name="5-Point Star 4"/>
          <p:cNvSpPr/>
          <p:nvPr/>
        </p:nvSpPr>
        <p:spPr>
          <a:xfrm>
            <a:off x="117534" y="607644"/>
            <a:ext cx="937644" cy="925286"/>
          </a:xfrm>
          <a:prstGeom prst="star5">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11664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95600"/>
            <a:ext cx="7125113" cy="924475"/>
          </a:xfrm>
        </p:spPr>
        <p:txBody>
          <a:bodyPr/>
          <a:lstStyle/>
          <a:p>
            <a:pPr algn="ctr"/>
            <a:r>
              <a:rPr lang="en-US" dirty="0" smtClean="0">
                <a:solidFill>
                  <a:schemeClr val="tx1"/>
                </a:solidFill>
              </a:rPr>
              <a:t>Acceptable Documentation</a:t>
            </a:r>
            <a:endParaRPr lang="en-US" dirty="0">
              <a:solidFill>
                <a:schemeClr val="tx1"/>
              </a:solidFill>
            </a:endParaRPr>
          </a:p>
        </p:txBody>
      </p:sp>
    </p:spTree>
    <p:extLst>
      <p:ext uri="{BB962C8B-B14F-4D97-AF65-F5344CB8AC3E}">
        <p14:creationId xmlns:p14="http://schemas.microsoft.com/office/powerpoint/2010/main" val="31204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2014-15 Verification</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ED will not publish a Verification Worksheet</a:t>
            </a: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r>
              <a:rPr lang="en-US" sz="2000" dirty="0" smtClean="0">
                <a:solidFill>
                  <a:schemeClr val="tx1"/>
                </a:solidFill>
              </a:rPr>
              <a:t>Suggested text provided in IFAP Electronic Announcement posted November 8, 2013</a:t>
            </a: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r>
              <a:rPr lang="en-US" sz="2000" dirty="0" smtClean="0">
                <a:solidFill>
                  <a:schemeClr val="tx1"/>
                </a:solidFill>
              </a:rPr>
              <a:t>Must use exact language from Department for Statement of Educational Purpose</a:t>
            </a:r>
          </a:p>
          <a:p>
            <a:pPr marL="687388" lvl="1" indent="-457200">
              <a:buFont typeface="Wingdings" panose="05000000000000000000" pitchFamily="2" charset="2"/>
              <a:buChar char="Ø"/>
            </a:pPr>
            <a:endParaRPr lang="en-US" sz="2600" dirty="0" smtClean="0">
              <a:solidFill>
                <a:schemeClr val="tx1"/>
              </a:solidFill>
            </a:endParaRPr>
          </a:p>
        </p:txBody>
      </p:sp>
    </p:spTree>
    <p:extLst>
      <p:ext uri="{BB962C8B-B14F-4D97-AF65-F5344CB8AC3E}">
        <p14:creationId xmlns:p14="http://schemas.microsoft.com/office/powerpoint/2010/main" val="361073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Household Size</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a:solidFill>
                  <a:schemeClr val="tx1"/>
                </a:solidFill>
              </a:rPr>
              <a:t>Signed statement from the applicant (and one parent, if the applicant is dependent) </a:t>
            </a:r>
            <a:r>
              <a:rPr lang="en-US" sz="2000" dirty="0" smtClean="0">
                <a:solidFill>
                  <a:schemeClr val="tx1"/>
                </a:solidFill>
              </a:rPr>
              <a:t>listing the following for each household member:</a:t>
            </a:r>
          </a:p>
          <a:p>
            <a:pPr lvl="1">
              <a:buFont typeface="Wingdings" panose="05000000000000000000" pitchFamily="2" charset="2"/>
              <a:buChar char="Ø"/>
            </a:pPr>
            <a:r>
              <a:rPr lang="en-US" sz="1800" dirty="0" smtClean="0">
                <a:solidFill>
                  <a:schemeClr val="tx1"/>
                </a:solidFill>
              </a:rPr>
              <a:t>Name</a:t>
            </a:r>
          </a:p>
          <a:p>
            <a:pPr lvl="1">
              <a:buFont typeface="Wingdings" panose="05000000000000000000" pitchFamily="2" charset="2"/>
              <a:buChar char="Ø"/>
            </a:pPr>
            <a:r>
              <a:rPr lang="en-US" sz="1800" dirty="0" smtClean="0">
                <a:solidFill>
                  <a:schemeClr val="tx1"/>
                </a:solidFill>
              </a:rPr>
              <a:t>Age </a:t>
            </a:r>
          </a:p>
          <a:p>
            <a:pPr lvl="1">
              <a:buFont typeface="Wingdings" panose="05000000000000000000" pitchFamily="2" charset="2"/>
              <a:buChar char="Ø"/>
            </a:pPr>
            <a:r>
              <a:rPr lang="en-US" sz="1800" dirty="0">
                <a:solidFill>
                  <a:schemeClr val="tx1"/>
                </a:solidFill>
              </a:rPr>
              <a:t>R</a:t>
            </a:r>
            <a:r>
              <a:rPr lang="en-US" sz="1800" dirty="0" smtClean="0">
                <a:solidFill>
                  <a:schemeClr val="tx1"/>
                </a:solidFill>
              </a:rPr>
              <a:t>elationship </a:t>
            </a:r>
            <a:r>
              <a:rPr lang="en-US" sz="1800" dirty="0">
                <a:solidFill>
                  <a:schemeClr val="tx1"/>
                </a:solidFill>
              </a:rPr>
              <a:t>to the </a:t>
            </a:r>
            <a:r>
              <a:rPr lang="en-US" sz="1800" dirty="0" smtClean="0">
                <a:solidFill>
                  <a:schemeClr val="tx1"/>
                </a:solidFill>
              </a:rPr>
              <a:t>applicant</a:t>
            </a:r>
            <a:endParaRPr lang="en-US" sz="1800" dirty="0">
              <a:solidFill>
                <a:schemeClr val="tx1"/>
              </a:solidFill>
            </a:endParaRPr>
          </a:p>
          <a:p>
            <a:pPr>
              <a:buFont typeface="Wingdings" panose="05000000000000000000" pitchFamily="2" charset="2"/>
              <a:buChar char="Ø"/>
            </a:pPr>
            <a:endParaRPr lang="en-US" sz="2000" dirty="0">
              <a:solidFill>
                <a:schemeClr val="tx1"/>
              </a:solidFill>
            </a:endParaRPr>
          </a:p>
          <a:p>
            <a:pPr>
              <a:buFont typeface="Wingdings" panose="05000000000000000000" pitchFamily="2" charset="2"/>
              <a:buChar char="Ø"/>
            </a:pPr>
            <a:r>
              <a:rPr lang="en-US" sz="2000" dirty="0">
                <a:solidFill>
                  <a:schemeClr val="tx1"/>
                </a:solidFill>
              </a:rPr>
              <a:t>A dependent student’s legal parents who live together, regardless of marital status or gender, are </a:t>
            </a:r>
            <a:r>
              <a:rPr lang="en-US" sz="2000" dirty="0" smtClean="0">
                <a:solidFill>
                  <a:schemeClr val="tx1"/>
                </a:solidFill>
              </a:rPr>
              <a:t>required to </a:t>
            </a:r>
            <a:r>
              <a:rPr lang="en-US" sz="2000" dirty="0">
                <a:solidFill>
                  <a:schemeClr val="tx1"/>
                </a:solidFill>
              </a:rPr>
              <a:t>provide information on the FAFSA and for verification.</a:t>
            </a:r>
          </a:p>
        </p:txBody>
      </p:sp>
    </p:spTree>
    <p:extLst>
      <p:ext uri="{BB962C8B-B14F-4D97-AF65-F5344CB8AC3E}">
        <p14:creationId xmlns:p14="http://schemas.microsoft.com/office/powerpoint/2010/main" val="331279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Household Size</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Not </a:t>
            </a:r>
            <a:r>
              <a:rPr lang="en-US" sz="2000" dirty="0">
                <a:solidFill>
                  <a:schemeClr val="tx1"/>
                </a:solidFill>
              </a:rPr>
              <a:t>required when:</a:t>
            </a:r>
          </a:p>
          <a:p>
            <a:pPr lvl="1">
              <a:buFont typeface="Wingdings" panose="05000000000000000000" pitchFamily="2" charset="2"/>
              <a:buChar char="Ø"/>
            </a:pPr>
            <a:r>
              <a:rPr lang="en-US" sz="1800" dirty="0" smtClean="0">
                <a:solidFill>
                  <a:schemeClr val="tx1"/>
                </a:solidFill>
              </a:rPr>
              <a:t>Dependent </a:t>
            </a:r>
            <a:r>
              <a:rPr lang="en-US" sz="1800" dirty="0">
                <a:solidFill>
                  <a:schemeClr val="tx1"/>
                </a:solidFill>
              </a:rPr>
              <a:t>student lists 2, and parent is single, divorced, separated or </a:t>
            </a:r>
            <a:r>
              <a:rPr lang="en-US" sz="1800" dirty="0" smtClean="0">
                <a:solidFill>
                  <a:schemeClr val="tx1"/>
                </a:solidFill>
              </a:rPr>
              <a:t>widowed</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Dependent </a:t>
            </a:r>
            <a:r>
              <a:rPr lang="en-US" sz="1800" dirty="0">
                <a:solidFill>
                  <a:schemeClr val="tx1"/>
                </a:solidFill>
              </a:rPr>
              <a:t>student lists 3, and parents are married or unmarried and living </a:t>
            </a:r>
            <a:r>
              <a:rPr lang="en-US" sz="1800" dirty="0" smtClean="0">
                <a:solidFill>
                  <a:schemeClr val="tx1"/>
                </a:solidFill>
              </a:rPr>
              <a:t>together</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Independent </a:t>
            </a:r>
            <a:r>
              <a:rPr lang="en-US" sz="1800" dirty="0">
                <a:solidFill>
                  <a:schemeClr val="tx1"/>
                </a:solidFill>
              </a:rPr>
              <a:t>student lists 1, and student is single, divorced, separated or </a:t>
            </a:r>
            <a:r>
              <a:rPr lang="en-US" sz="1800" dirty="0" smtClean="0">
                <a:solidFill>
                  <a:schemeClr val="tx1"/>
                </a:solidFill>
              </a:rPr>
              <a:t>widowed</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Independent </a:t>
            </a:r>
            <a:r>
              <a:rPr lang="en-US" sz="1800" dirty="0">
                <a:solidFill>
                  <a:schemeClr val="tx1"/>
                </a:solidFill>
              </a:rPr>
              <a:t>student lists 2, and student is </a:t>
            </a:r>
            <a:r>
              <a:rPr lang="en-US" sz="1800" dirty="0" smtClean="0">
                <a:solidFill>
                  <a:schemeClr val="tx1"/>
                </a:solidFill>
              </a:rPr>
              <a:t>married</a:t>
            </a:r>
          </a:p>
          <a:p>
            <a:pPr lvl="1">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224109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Number in College</a:t>
            </a:r>
            <a:endParaRPr lang="en-US" dirty="0">
              <a:solidFill>
                <a:schemeClr val="tx1"/>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000" dirty="0">
                <a:solidFill>
                  <a:schemeClr val="tx1"/>
                </a:solidFill>
              </a:rPr>
              <a:t>Signed statement from the applicant (and one parent, if the applicant is dependent) </a:t>
            </a:r>
            <a:r>
              <a:rPr lang="en-US" sz="2000" dirty="0" smtClean="0">
                <a:solidFill>
                  <a:schemeClr val="tx1"/>
                </a:solidFill>
              </a:rPr>
              <a:t>listing the following for each household member attending a Title IV-eligible school at least half-time during the 2014-15 award year :</a:t>
            </a:r>
          </a:p>
          <a:p>
            <a:pPr lvl="1">
              <a:buFont typeface="Wingdings" panose="05000000000000000000" pitchFamily="2" charset="2"/>
              <a:buChar char="Ø"/>
            </a:pPr>
            <a:r>
              <a:rPr lang="en-US" sz="1800" dirty="0" smtClean="0">
                <a:solidFill>
                  <a:schemeClr val="tx1"/>
                </a:solidFill>
              </a:rPr>
              <a:t>Name </a:t>
            </a:r>
          </a:p>
          <a:p>
            <a:pPr lvl="1">
              <a:buFont typeface="Wingdings" panose="05000000000000000000" pitchFamily="2" charset="2"/>
              <a:buChar char="Ø"/>
            </a:pPr>
            <a:r>
              <a:rPr lang="en-US" sz="1800" dirty="0">
                <a:solidFill>
                  <a:schemeClr val="tx1"/>
                </a:solidFill>
              </a:rPr>
              <a:t>A</a:t>
            </a:r>
            <a:r>
              <a:rPr lang="en-US" sz="1800" dirty="0" smtClean="0">
                <a:solidFill>
                  <a:schemeClr val="tx1"/>
                </a:solidFill>
              </a:rPr>
              <a:t>ge </a:t>
            </a:r>
          </a:p>
          <a:p>
            <a:pPr lvl="1">
              <a:buFont typeface="Wingdings" panose="05000000000000000000" pitchFamily="2" charset="2"/>
              <a:buChar char="Ø"/>
            </a:pPr>
            <a:r>
              <a:rPr lang="en-US" sz="1800" dirty="0">
                <a:solidFill>
                  <a:schemeClr val="tx1"/>
                </a:solidFill>
              </a:rPr>
              <a:t>N</a:t>
            </a:r>
            <a:r>
              <a:rPr lang="en-US" sz="1800" dirty="0" smtClean="0">
                <a:solidFill>
                  <a:schemeClr val="tx1"/>
                </a:solidFill>
              </a:rPr>
              <a:t>ame(s</a:t>
            </a:r>
            <a:r>
              <a:rPr lang="en-US" sz="1800" dirty="0">
                <a:solidFill>
                  <a:schemeClr val="tx1"/>
                </a:solidFill>
              </a:rPr>
              <a:t>) of the applicable school(s</a:t>
            </a:r>
            <a:r>
              <a:rPr lang="en-US" sz="1800" dirty="0" smtClean="0">
                <a:solidFill>
                  <a:schemeClr val="tx1"/>
                </a:solidFill>
              </a:rPr>
              <a:t>)</a:t>
            </a:r>
            <a:endParaRPr lang="en-US" sz="1800" dirty="0">
              <a:solidFill>
                <a:schemeClr val="tx1"/>
              </a:solidFill>
            </a:endParaRP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r>
              <a:rPr lang="en-US" sz="2000" dirty="0" smtClean="0">
                <a:solidFill>
                  <a:schemeClr val="tx1"/>
                </a:solidFill>
              </a:rPr>
              <a:t>Not </a:t>
            </a:r>
            <a:r>
              <a:rPr lang="en-US" sz="2000" dirty="0">
                <a:solidFill>
                  <a:schemeClr val="tx1"/>
                </a:solidFill>
              </a:rPr>
              <a:t>required when number in college is </a:t>
            </a:r>
            <a:r>
              <a:rPr lang="en-US" sz="2000" dirty="0" smtClean="0">
                <a:solidFill>
                  <a:schemeClr val="tx1"/>
                </a:solidFill>
              </a:rPr>
              <a:t>1</a:t>
            </a:r>
            <a:endParaRPr lang="en-US" sz="2000" dirty="0">
              <a:solidFill>
                <a:schemeClr val="tx1"/>
              </a:solidFill>
            </a:endParaRPr>
          </a:p>
          <a:p>
            <a:pPr marL="0" indent="0">
              <a:buNone/>
            </a:pPr>
            <a:endParaRPr lang="en-US" sz="2000" dirty="0" smtClean="0">
              <a:solidFill>
                <a:schemeClr val="tx1"/>
              </a:solidFill>
            </a:endParaRPr>
          </a:p>
        </p:txBody>
      </p:sp>
    </p:spTree>
    <p:extLst>
      <p:ext uri="{BB962C8B-B14F-4D97-AF65-F5344CB8AC3E}">
        <p14:creationId xmlns:p14="http://schemas.microsoft.com/office/powerpoint/2010/main" val="422446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Tax Filers</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Information obtained through IRS data retrieval </a:t>
            </a:r>
          </a:p>
          <a:p>
            <a:pPr lvl="1">
              <a:buFont typeface="Wingdings" panose="05000000000000000000" pitchFamily="2" charset="2"/>
              <a:buChar char="Ø"/>
            </a:pPr>
            <a:r>
              <a:rPr lang="en-US" sz="1800" dirty="0" smtClean="0">
                <a:solidFill>
                  <a:schemeClr val="tx1"/>
                </a:solidFill>
              </a:rPr>
              <a:t>IRS Request Flag value: 02</a:t>
            </a:r>
            <a:endParaRPr lang="en-US" sz="2000" dirty="0" smtClean="0">
              <a:solidFill>
                <a:schemeClr val="tx1"/>
              </a:solidFill>
            </a:endParaRPr>
          </a:p>
          <a:p>
            <a:pPr marL="0" indent="0">
              <a:buNone/>
            </a:pPr>
            <a:r>
              <a:rPr lang="en-US" sz="2000" b="1" u="sng" dirty="0" smtClean="0">
                <a:solidFill>
                  <a:schemeClr val="tx1"/>
                </a:solidFill>
              </a:rPr>
              <a:t>OR</a:t>
            </a:r>
          </a:p>
          <a:p>
            <a:pPr>
              <a:buFont typeface="Wingdings" panose="05000000000000000000" pitchFamily="2" charset="2"/>
              <a:buChar char="Ø"/>
            </a:pPr>
            <a:r>
              <a:rPr lang="en-US" sz="2000" dirty="0" smtClean="0">
                <a:solidFill>
                  <a:schemeClr val="tx1"/>
                </a:solidFill>
              </a:rPr>
              <a:t>Tax Return Transcript (obtained from IRS)</a:t>
            </a:r>
          </a:p>
          <a:p>
            <a:pPr>
              <a:buFont typeface="Wingdings" panose="05000000000000000000" pitchFamily="2" charset="2"/>
              <a:buChar char="Ø"/>
            </a:pPr>
            <a:r>
              <a:rPr lang="en-US" sz="2000" dirty="0" smtClean="0">
                <a:solidFill>
                  <a:schemeClr val="tx1"/>
                </a:solidFill>
              </a:rPr>
              <a:t>Record of Account Transcript (obtained from IRS)</a:t>
            </a: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endParaRPr lang="en-US" sz="2000" dirty="0">
              <a:solidFill>
                <a:schemeClr val="tx1"/>
              </a:solidFill>
            </a:endParaRPr>
          </a:p>
          <a:p>
            <a:pPr>
              <a:buFont typeface="Wingdings" panose="05000000000000000000" pitchFamily="2" charset="2"/>
              <a:buChar char="Ø"/>
            </a:pPr>
            <a:endParaRPr lang="en-US" sz="2000" dirty="0">
              <a:solidFill>
                <a:schemeClr val="tx1"/>
              </a:solidFill>
            </a:endParaRPr>
          </a:p>
        </p:txBody>
      </p:sp>
    </p:spTree>
    <p:extLst>
      <p:ext uri="{BB962C8B-B14F-4D97-AF65-F5344CB8AC3E}">
        <p14:creationId xmlns:p14="http://schemas.microsoft.com/office/powerpoint/2010/main" val="259915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2014-15 IRS Request Flags</a:t>
            </a:r>
            <a:endParaRPr lang="en-US"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443876803"/>
              </p:ext>
            </p:extLst>
          </p:nvPr>
        </p:nvGraphicFramePr>
        <p:xfrm>
          <a:off x="457200" y="1676400"/>
          <a:ext cx="8367714" cy="4968442"/>
        </p:xfrm>
        <a:graphic>
          <a:graphicData uri="http://schemas.openxmlformats.org/drawingml/2006/table">
            <a:tbl>
              <a:tblPr firstRow="1" bandRow="1">
                <a:tableStyleId>{74C1A8A3-306A-4EB7-A6B1-4F7E0EB9C5D6}</a:tableStyleId>
              </a:tblPr>
              <a:tblGrid>
                <a:gridCol w="974879"/>
                <a:gridCol w="7392835"/>
              </a:tblGrid>
              <a:tr h="579278">
                <a:tc>
                  <a:txBody>
                    <a:bodyPr/>
                    <a:lstStyle/>
                    <a:p>
                      <a:pPr algn="ctr"/>
                      <a:endParaRPr lang="en-US" sz="1200" b="1" dirty="0" smtClean="0">
                        <a:solidFill>
                          <a:schemeClr val="lt1"/>
                        </a:solidFill>
                      </a:endParaRPr>
                    </a:p>
                    <a:p>
                      <a:pPr algn="ctr"/>
                      <a:r>
                        <a:rPr lang="en-US" sz="1200" b="1" dirty="0" smtClean="0">
                          <a:solidFill>
                            <a:schemeClr val="lt1"/>
                          </a:solidFill>
                        </a:rPr>
                        <a:t>Code</a:t>
                      </a:r>
                      <a:endParaRPr lang="en-US" sz="1200" b="1" dirty="0">
                        <a:solidFill>
                          <a:srgbClr val="002060"/>
                        </a:solidFill>
                      </a:endParaRPr>
                    </a:p>
                  </a:txBody>
                  <a:tcPr marT="45710" marB="45710"/>
                </a:tc>
                <a:tc>
                  <a:txBody>
                    <a:bodyPr/>
                    <a:lstStyle/>
                    <a:p>
                      <a:pPr algn="ctr"/>
                      <a:endParaRPr lang="en-US" sz="1200" b="1" dirty="0" smtClean="0">
                        <a:solidFill>
                          <a:schemeClr val="lt1"/>
                        </a:solidFill>
                      </a:endParaRPr>
                    </a:p>
                    <a:p>
                      <a:pPr algn="ctr"/>
                      <a:r>
                        <a:rPr lang="en-US" sz="1200" b="1" dirty="0" smtClean="0">
                          <a:solidFill>
                            <a:schemeClr val="lt1"/>
                          </a:solidFill>
                        </a:rPr>
                        <a:t>Description</a:t>
                      </a:r>
                      <a:endParaRPr lang="en-US" sz="1200" b="1" dirty="0">
                        <a:solidFill>
                          <a:srgbClr val="002060"/>
                        </a:solidFill>
                      </a:endParaRPr>
                    </a:p>
                  </a:txBody>
                  <a:tcPr marT="45710" marB="45710"/>
                </a:tc>
              </a:tr>
              <a:tr h="560180">
                <a:tc>
                  <a:txBody>
                    <a:bodyPr/>
                    <a:lstStyle/>
                    <a:p>
                      <a:pPr algn="ctr"/>
                      <a:r>
                        <a:rPr lang="en-US" sz="1200" b="1" dirty="0" smtClean="0">
                          <a:solidFill>
                            <a:schemeClr val="dk1"/>
                          </a:solidFill>
                        </a:rPr>
                        <a:t>Blank</a:t>
                      </a:r>
                      <a:endParaRPr lang="en-US" sz="1200" b="1" dirty="0">
                        <a:solidFill>
                          <a:srgbClr val="002060"/>
                        </a:solidFill>
                      </a:endParaRPr>
                    </a:p>
                  </a:txBody>
                  <a:tcPr marT="45710" marB="45710"/>
                </a:tc>
                <a:tc>
                  <a:txBody>
                    <a:bodyPr/>
                    <a:lstStyle/>
                    <a:p>
                      <a:r>
                        <a:rPr lang="en-US" sz="1200" b="1" i="0" u="none" strike="noStrike" kern="1200" baseline="0" dirty="0" smtClean="0">
                          <a:solidFill>
                            <a:schemeClr val="dk1"/>
                          </a:solidFill>
                          <a:latin typeface="+mn-lt"/>
                          <a:ea typeface="+mn-ea"/>
                          <a:cs typeface="+mn-cs"/>
                        </a:rPr>
                        <a:t>IRS Data Retrieval Tool not available in the application method utilized by the student (for example, paper FAFSA, EDE, or FAA Access to CPS Online).</a:t>
                      </a:r>
                      <a:endParaRPr lang="en-US" sz="1200" b="1" dirty="0" smtClean="0">
                        <a:solidFill>
                          <a:srgbClr val="002060"/>
                        </a:solidFill>
                      </a:endParaRPr>
                    </a:p>
                  </a:txBody>
                  <a:tcPr marT="45710" marB="45710"/>
                </a:tc>
              </a:tr>
              <a:tr h="560180">
                <a:tc>
                  <a:txBody>
                    <a:bodyPr/>
                    <a:lstStyle/>
                    <a:p>
                      <a:pPr algn="ctr"/>
                      <a:r>
                        <a:rPr lang="en-US" sz="1200" b="1" dirty="0" smtClean="0">
                          <a:solidFill>
                            <a:schemeClr val="tx1"/>
                          </a:solidFill>
                        </a:rPr>
                        <a:t>00</a:t>
                      </a:r>
                      <a:endParaRPr lang="en-US" sz="1200" b="1" dirty="0">
                        <a:solidFill>
                          <a:schemeClr val="tx1"/>
                        </a:solidFill>
                      </a:endParaRPr>
                    </a:p>
                  </a:txBody>
                  <a:tcPr marT="45710" marB="45710"/>
                </a:tc>
                <a:tc>
                  <a:txBody>
                    <a:bodyPr/>
                    <a:lstStyle/>
                    <a:p>
                      <a:r>
                        <a:rPr lang="en-US" sz="1200" b="1" i="0" u="none" strike="noStrike" kern="1200" baseline="0" dirty="0" smtClean="0">
                          <a:solidFill>
                            <a:schemeClr val="dk1"/>
                          </a:solidFill>
                          <a:latin typeface="+mn-lt"/>
                          <a:ea typeface="+mn-ea"/>
                          <a:cs typeface="+mn-cs"/>
                        </a:rPr>
                        <a:t>Not eligible to use the IRS Data Retrieval Tool and was therefore not presented with the option to use it in FAFSA on the Web.</a:t>
                      </a:r>
                      <a:endParaRPr lang="en-US" sz="1200" b="1" dirty="0">
                        <a:solidFill>
                          <a:srgbClr val="FF0000"/>
                        </a:solidFill>
                      </a:endParaRPr>
                    </a:p>
                  </a:txBody>
                  <a:tcPr marT="45710" marB="45710"/>
                </a:tc>
              </a:tr>
              <a:tr h="560180">
                <a:tc>
                  <a:txBody>
                    <a:bodyPr/>
                    <a:lstStyle/>
                    <a:p>
                      <a:pPr algn="ctr"/>
                      <a:r>
                        <a:rPr lang="en-US" sz="1200" b="1" dirty="0" smtClean="0">
                          <a:solidFill>
                            <a:schemeClr val="tx1"/>
                          </a:solidFill>
                        </a:rPr>
                        <a:t>01</a:t>
                      </a:r>
                      <a:endParaRPr lang="en-US" sz="1200" b="1" dirty="0">
                        <a:solidFill>
                          <a:schemeClr val="tx1"/>
                        </a:solidFill>
                      </a:endParaRPr>
                    </a:p>
                  </a:txBody>
                  <a:tcPr marT="45710" marB="45710"/>
                </a:tc>
                <a:tc>
                  <a:txBody>
                    <a:bodyPr/>
                    <a:lstStyle/>
                    <a:p>
                      <a:r>
                        <a:rPr lang="en-US" sz="1200" b="1" i="0" u="none" strike="noStrike" kern="1200" baseline="0" dirty="0" smtClean="0">
                          <a:solidFill>
                            <a:schemeClr val="dk1"/>
                          </a:solidFill>
                          <a:latin typeface="+mn-lt"/>
                          <a:ea typeface="+mn-ea"/>
                          <a:cs typeface="+mn-cs"/>
                        </a:rPr>
                        <a:t>Presented with the option to use the IRS Data Retrieval Tool in FAFSA on the Web and elected to use it, but did not transfer IRS data into the FAFSA.</a:t>
                      </a:r>
                      <a:endParaRPr lang="en-US" sz="1200" b="1" dirty="0">
                        <a:solidFill>
                          <a:srgbClr val="002060"/>
                        </a:solidFill>
                      </a:endParaRPr>
                    </a:p>
                  </a:txBody>
                  <a:tcPr marT="45710" marB="45710"/>
                </a:tc>
              </a:tr>
              <a:tr h="560180">
                <a:tc>
                  <a:txBody>
                    <a:bodyPr/>
                    <a:lstStyle/>
                    <a:p>
                      <a:pPr algn="ctr"/>
                      <a:r>
                        <a:rPr lang="en-US" sz="1200" b="1" dirty="0" smtClean="0">
                          <a:solidFill>
                            <a:srgbClr val="FF0000"/>
                          </a:solidFill>
                        </a:rPr>
                        <a:t>02</a:t>
                      </a:r>
                      <a:endParaRPr lang="en-US" sz="1200" b="1" dirty="0">
                        <a:solidFill>
                          <a:srgbClr val="FF0000"/>
                        </a:solidFill>
                      </a:endParaRPr>
                    </a:p>
                  </a:txBody>
                  <a:tcPr marT="45710" marB="45710"/>
                </a:tc>
                <a:tc>
                  <a:txBody>
                    <a:bodyPr/>
                    <a:lstStyle/>
                    <a:p>
                      <a:r>
                        <a:rPr lang="en-US" sz="1200" b="1" i="0" u="none" strike="noStrike" kern="1200" baseline="0" dirty="0" smtClean="0">
                          <a:solidFill>
                            <a:srgbClr val="FF0000"/>
                          </a:solidFill>
                          <a:latin typeface="+mn-lt"/>
                          <a:ea typeface="+mn-ea"/>
                          <a:cs typeface="+mn-cs"/>
                        </a:rPr>
                        <a:t>IRS data was transferred from the IRS and was not changed by the user prior to submission of an application or correction.</a:t>
                      </a:r>
                      <a:endParaRPr lang="en-US" sz="1200" b="1" kern="1200" baseline="0" dirty="0" smtClean="0">
                        <a:solidFill>
                          <a:srgbClr val="FF0000"/>
                        </a:solidFill>
                        <a:effectLst/>
                      </a:endParaRPr>
                    </a:p>
                  </a:txBody>
                  <a:tcPr marT="45710" marB="45710"/>
                </a:tc>
              </a:tr>
              <a:tr h="560180">
                <a:tc>
                  <a:txBody>
                    <a:bodyPr/>
                    <a:lstStyle/>
                    <a:p>
                      <a:pPr algn="ctr"/>
                      <a:r>
                        <a:rPr lang="en-US" sz="1200" b="1" dirty="0" smtClean="0">
                          <a:solidFill>
                            <a:schemeClr val="tx1"/>
                          </a:solidFill>
                        </a:rPr>
                        <a:t>03</a:t>
                      </a:r>
                      <a:endParaRPr lang="en-US" sz="1200" b="1" dirty="0">
                        <a:solidFill>
                          <a:schemeClr val="tx1"/>
                        </a:solidFill>
                      </a:endParaRPr>
                    </a:p>
                  </a:txBody>
                  <a:tcPr marT="45710" marB="45710"/>
                </a:tc>
                <a:tc>
                  <a:txBody>
                    <a:bodyPr/>
                    <a:lstStyle/>
                    <a:p>
                      <a:r>
                        <a:rPr lang="en-US" sz="1200" b="1" i="0" u="none" strike="noStrike" kern="1200" baseline="0" dirty="0" smtClean="0">
                          <a:solidFill>
                            <a:schemeClr val="dk1"/>
                          </a:solidFill>
                          <a:latin typeface="+mn-lt"/>
                          <a:ea typeface="+mn-ea"/>
                          <a:cs typeface="+mn-cs"/>
                        </a:rPr>
                        <a:t>IRS data was transferred from the IRS and changed by the user prior to submission of an application or correction.</a:t>
                      </a:r>
                      <a:endParaRPr lang="en-US" sz="1200" b="1" kern="1200" baseline="0" dirty="0" smtClean="0">
                        <a:solidFill>
                          <a:srgbClr val="002060"/>
                        </a:solidFill>
                        <a:effectLst/>
                        <a:latin typeface="+mn-lt"/>
                        <a:ea typeface="+mn-ea"/>
                        <a:cs typeface="+mn-cs"/>
                      </a:endParaRPr>
                    </a:p>
                  </a:txBody>
                  <a:tcPr marT="45710" marB="45710"/>
                </a:tc>
              </a:tr>
              <a:tr h="465984">
                <a:tc>
                  <a:txBody>
                    <a:bodyPr/>
                    <a:lstStyle/>
                    <a:p>
                      <a:pPr algn="ctr"/>
                      <a:r>
                        <a:rPr lang="en-US" sz="1200" b="1" dirty="0" smtClean="0">
                          <a:solidFill>
                            <a:schemeClr val="tx1"/>
                          </a:solidFill>
                        </a:rPr>
                        <a:t>04</a:t>
                      </a:r>
                      <a:endParaRPr lang="en-US" sz="1200" b="1" dirty="0">
                        <a:solidFill>
                          <a:schemeClr val="tx1"/>
                        </a:solidFill>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dk1"/>
                          </a:solidFill>
                          <a:latin typeface="+mn-lt"/>
                          <a:ea typeface="+mn-ea"/>
                          <a:cs typeface="+mn-cs"/>
                        </a:rPr>
                        <a:t>IRS data was transferred from the IRS and then changed by the user on a subsequent transaction.</a:t>
                      </a:r>
                      <a:endParaRPr lang="en-US" sz="1200" b="1" kern="1200" baseline="0" dirty="0" smtClean="0">
                        <a:solidFill>
                          <a:srgbClr val="FF0000"/>
                        </a:solidFill>
                        <a:effectLst/>
                        <a:latin typeface="+mn-lt"/>
                        <a:ea typeface="+mn-ea"/>
                        <a:cs typeface="+mn-cs"/>
                      </a:endParaRPr>
                    </a:p>
                  </a:txBody>
                  <a:tcPr marT="45710" marB="45710"/>
                </a:tc>
              </a:tr>
              <a:tr h="441739">
                <a:tc>
                  <a:txBody>
                    <a:bodyPr/>
                    <a:lstStyle/>
                    <a:p>
                      <a:pPr algn="ctr"/>
                      <a:r>
                        <a:rPr lang="en-US" sz="1200" b="1" dirty="0" smtClean="0">
                          <a:solidFill>
                            <a:schemeClr val="tx1"/>
                          </a:solidFill>
                        </a:rPr>
                        <a:t>05</a:t>
                      </a:r>
                      <a:endParaRPr lang="en-US" sz="1200" b="1" dirty="0">
                        <a:solidFill>
                          <a:schemeClr val="tx1"/>
                        </a:solidFill>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dk1"/>
                          </a:solidFill>
                          <a:latin typeface="+mn-lt"/>
                          <a:ea typeface="+mn-ea"/>
                          <a:cs typeface="+mn-cs"/>
                        </a:rPr>
                        <a:t>Presented with the option to use the IRS Data Retrieval Tool in FAFSA on the Web, but did not elect to use it.</a:t>
                      </a:r>
                      <a:endParaRPr lang="en-US" sz="1200" b="1" kern="1200" baseline="0" dirty="0" smtClean="0">
                        <a:solidFill>
                          <a:srgbClr val="FF0000"/>
                        </a:solidFill>
                        <a:effectLst/>
                        <a:latin typeface="+mn-lt"/>
                        <a:ea typeface="+mn-ea"/>
                        <a:cs typeface="+mn-cs"/>
                      </a:endParaRPr>
                    </a:p>
                  </a:txBody>
                  <a:tcPr marT="45710" marB="45710"/>
                </a:tc>
              </a:tr>
              <a:tr h="665100">
                <a:tc>
                  <a:txBody>
                    <a:bodyPr/>
                    <a:lstStyle/>
                    <a:p>
                      <a:pPr algn="ctr"/>
                      <a:r>
                        <a:rPr lang="en-US" sz="1200" b="1" dirty="0" smtClean="0">
                          <a:solidFill>
                            <a:schemeClr val="tx1"/>
                          </a:solidFill>
                        </a:rPr>
                        <a:t>06</a:t>
                      </a:r>
                      <a:endParaRPr lang="en-US" sz="1200" b="1" dirty="0">
                        <a:solidFill>
                          <a:schemeClr val="tx1"/>
                        </a:solidFill>
                      </a:endParaRPr>
                    </a:p>
                  </a:txBody>
                  <a:tcPr marT="45710" marB="45710"/>
                </a:tc>
                <a:tc>
                  <a:txBody>
                    <a:bodyPr/>
                    <a:lstStyle/>
                    <a:p>
                      <a:r>
                        <a:rPr lang="en-US" sz="1200" b="1" i="0" u="none" strike="noStrike" kern="1200" baseline="0" dirty="0" smtClean="0">
                          <a:solidFill>
                            <a:schemeClr val="dk1"/>
                          </a:solidFill>
                          <a:latin typeface="+mn-lt"/>
                          <a:ea typeface="+mn-ea"/>
                          <a:cs typeface="+mn-cs"/>
                        </a:rPr>
                        <a:t>IRS data was transferred from the IRS, but a subsequent change made the student or parent ineligible to use the IRS Data Retrieval Tool.</a:t>
                      </a:r>
                      <a:endParaRPr lang="en-US" sz="1200" b="1" kern="1200" baseline="0" dirty="0" smtClean="0">
                        <a:solidFill>
                          <a:srgbClr val="FF0000"/>
                        </a:solidFill>
                        <a:effectLst/>
                        <a:latin typeface="+mn-lt"/>
                        <a:ea typeface="+mn-ea"/>
                        <a:cs typeface="+mn-cs"/>
                      </a:endParaRPr>
                    </a:p>
                  </a:txBody>
                  <a:tcPr marT="45710" marB="45710"/>
                </a:tc>
              </a:tr>
            </a:tbl>
          </a:graphicData>
        </a:graphic>
      </p:graphicFrame>
      <p:sp>
        <p:nvSpPr>
          <p:cNvPr id="5" name="5-Point Star 4"/>
          <p:cNvSpPr/>
          <p:nvPr/>
        </p:nvSpPr>
        <p:spPr>
          <a:xfrm>
            <a:off x="425823" y="3972636"/>
            <a:ext cx="466725" cy="457200"/>
          </a:xfrm>
          <a:prstGeom prst="star5">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38924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IRS Request Flags</a:t>
            </a: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9375" t="23810" r="18005" b="15179"/>
          <a:stretch>
            <a:fillRect/>
          </a:stretch>
        </p:blipFill>
        <p:spPr bwMode="auto">
          <a:xfrm>
            <a:off x="609600" y="1578768"/>
            <a:ext cx="8050212"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rot="16200000">
            <a:off x="424371" y="4173465"/>
            <a:ext cx="484188" cy="671658"/>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2314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2014-15 Verification</a:t>
            </a:r>
            <a:endParaRPr lang="en-US" dirty="0">
              <a:solidFill>
                <a:schemeClr val="tx1"/>
              </a:solidFill>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US" sz="2000" dirty="0" smtClean="0">
                <a:solidFill>
                  <a:schemeClr val="tx1"/>
                </a:solidFill>
              </a:rPr>
              <a:t>Federal </a:t>
            </a:r>
            <a:r>
              <a:rPr lang="en-US" sz="2000" dirty="0">
                <a:solidFill>
                  <a:schemeClr val="tx1"/>
                </a:solidFill>
              </a:rPr>
              <a:t>Register Notice, published June 13, 2013, Free Application for Federal Student Aid (FAFSA) Information To Be Verified for the 2014-2015 Award </a:t>
            </a:r>
            <a:r>
              <a:rPr lang="en-US" sz="2000" dirty="0" smtClean="0">
                <a:solidFill>
                  <a:schemeClr val="tx1"/>
                </a:solidFill>
              </a:rPr>
              <a:t>Year</a:t>
            </a:r>
          </a:p>
          <a:p>
            <a:pPr lvl="0">
              <a:buFont typeface="Wingdings" panose="05000000000000000000" pitchFamily="2" charset="2"/>
              <a:buChar char="Ø"/>
            </a:pPr>
            <a:endParaRPr lang="en-US" sz="2000" dirty="0" smtClean="0">
              <a:solidFill>
                <a:schemeClr val="tx1"/>
              </a:solidFill>
            </a:endParaRPr>
          </a:p>
          <a:p>
            <a:pPr lvl="0">
              <a:buFont typeface="Wingdings" panose="05000000000000000000" pitchFamily="2" charset="2"/>
              <a:buChar char="Ø"/>
            </a:pPr>
            <a:r>
              <a:rPr lang="en-US" sz="2000" dirty="0" smtClean="0">
                <a:solidFill>
                  <a:schemeClr val="tx1"/>
                </a:solidFill>
              </a:rPr>
              <a:t>Dear </a:t>
            </a:r>
            <a:r>
              <a:rPr lang="en-US" sz="2000" dirty="0">
                <a:solidFill>
                  <a:schemeClr val="tx1"/>
                </a:solidFill>
              </a:rPr>
              <a:t>Colleague Letter GEN-13-16,  Published June 13, 2013,  2014-15 Award Year:  FAFSA Information to be Verified and Acceptable </a:t>
            </a:r>
            <a:r>
              <a:rPr lang="en-US" sz="2000" dirty="0" smtClean="0">
                <a:solidFill>
                  <a:schemeClr val="tx1"/>
                </a:solidFill>
              </a:rPr>
              <a:t>Documentation</a:t>
            </a:r>
            <a:endParaRPr lang="en-US" sz="2000" dirty="0">
              <a:solidFill>
                <a:schemeClr val="tx1"/>
              </a:solidFill>
            </a:endParaRPr>
          </a:p>
        </p:txBody>
      </p:sp>
    </p:spTree>
    <p:extLst>
      <p:ext uri="{BB962C8B-B14F-4D97-AF65-F5344CB8AC3E}">
        <p14:creationId xmlns:p14="http://schemas.microsoft.com/office/powerpoint/2010/main" val="479144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When IRS Data Retrieval CANNOT Be Used</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Married </a:t>
            </a:r>
            <a:r>
              <a:rPr lang="en-US" sz="2000" dirty="0">
                <a:solidFill>
                  <a:schemeClr val="tx1"/>
                </a:solidFill>
              </a:rPr>
              <a:t>independent student and spouse filed separate tax </a:t>
            </a:r>
            <a:r>
              <a:rPr lang="en-US" sz="2000" dirty="0" smtClean="0">
                <a:solidFill>
                  <a:schemeClr val="tx1"/>
                </a:solidFill>
              </a:rPr>
              <a:t>returns</a:t>
            </a:r>
          </a:p>
          <a:p>
            <a:pPr marL="342900" lvl="1" indent="-342900">
              <a:buFont typeface="Wingdings" panose="05000000000000000000" pitchFamily="2" charset="2"/>
              <a:buChar char="Ø"/>
            </a:pPr>
            <a:r>
              <a:rPr lang="en-US" sz="2000" dirty="0" smtClean="0">
                <a:solidFill>
                  <a:schemeClr val="tx1"/>
                </a:solidFill>
              </a:rPr>
              <a:t>M</a:t>
            </a:r>
            <a:r>
              <a:rPr lang="en-US" sz="2000" dirty="0">
                <a:solidFill>
                  <a:schemeClr val="tx1"/>
                </a:solidFill>
              </a:rPr>
              <a:t>arried parents of dependent student filed separate tax </a:t>
            </a:r>
            <a:r>
              <a:rPr lang="en-US" sz="2000" dirty="0" smtClean="0">
                <a:solidFill>
                  <a:schemeClr val="tx1"/>
                </a:solidFill>
              </a:rPr>
              <a:t>returns</a:t>
            </a:r>
          </a:p>
          <a:p>
            <a:pPr marL="342900" lvl="1" indent="-342900">
              <a:buFont typeface="Wingdings" panose="05000000000000000000" pitchFamily="2" charset="2"/>
              <a:buChar char="Ø"/>
            </a:pPr>
            <a:r>
              <a:rPr lang="en-US" sz="2000" dirty="0" smtClean="0">
                <a:solidFill>
                  <a:schemeClr val="tx1"/>
                </a:solidFill>
              </a:rPr>
              <a:t>When dependent student’s parents are unmarried and living together</a:t>
            </a:r>
          </a:p>
          <a:p>
            <a:pPr marL="342900" lvl="1" indent="-342900">
              <a:buFont typeface="Wingdings" panose="05000000000000000000" pitchFamily="2" charset="2"/>
              <a:buChar char="Ø"/>
            </a:pPr>
            <a:r>
              <a:rPr lang="en-US" sz="2000" dirty="0" smtClean="0">
                <a:solidFill>
                  <a:schemeClr val="tx1"/>
                </a:solidFill>
              </a:rPr>
              <a:t>When student or parent had a marital status change after 12/31/13</a:t>
            </a:r>
          </a:p>
          <a:p>
            <a:pPr marL="342900" lvl="1" indent="-342900">
              <a:buFont typeface="Wingdings" panose="05000000000000000000" pitchFamily="2" charset="2"/>
              <a:buChar char="Ø"/>
            </a:pPr>
            <a:r>
              <a:rPr lang="en-US" sz="2000" dirty="0" smtClean="0">
                <a:solidFill>
                  <a:schemeClr val="tx1"/>
                </a:solidFill>
              </a:rPr>
              <a:t>When student, spouse, or parent filed an amended tax return - 1040</a:t>
            </a:r>
          </a:p>
        </p:txBody>
      </p:sp>
    </p:spTree>
    <p:extLst>
      <p:ext uri="{BB962C8B-B14F-4D97-AF65-F5344CB8AC3E}">
        <p14:creationId xmlns:p14="http://schemas.microsoft.com/office/powerpoint/2010/main" val="74747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IRS Tax Transcript Online</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t>Go to </a:t>
            </a:r>
            <a:r>
              <a:rPr lang="en-US" sz="2000" dirty="0" smtClean="0">
                <a:hlinkClick r:id="rId2"/>
              </a:rPr>
              <a:t>www.irs.gov/transcript</a:t>
            </a:r>
            <a:endParaRPr lang="en-US" sz="2000" dirty="0" smtClean="0"/>
          </a:p>
          <a:p>
            <a:pPr>
              <a:buFont typeface="Wingdings" panose="05000000000000000000" pitchFamily="2" charset="2"/>
              <a:buChar char="Ø"/>
            </a:pPr>
            <a:endParaRPr lang="en-US" sz="2000" dirty="0" smtClean="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smtClean="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smtClean="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smtClean="0"/>
          </a:p>
          <a:p>
            <a:pPr>
              <a:buFont typeface="Wingdings" panose="05000000000000000000" pitchFamily="2" charset="2"/>
              <a:buChar char="Ø"/>
            </a:pP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7982796"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95600" y="4586287"/>
            <a:ext cx="1705398" cy="5953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27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IRS Tax Transcript Online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13042"/>
            <a:ext cx="7696200" cy="442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23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IRS Tax Transcript Online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47672"/>
            <a:ext cx="7396084" cy="4891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78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IRA Rollovers</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School must collect:</a:t>
            </a:r>
          </a:p>
          <a:p>
            <a:pPr lvl="1">
              <a:buFont typeface="Wingdings" panose="05000000000000000000" pitchFamily="2" charset="2"/>
              <a:buChar char="Ø"/>
            </a:pPr>
            <a:r>
              <a:rPr lang="en-US" sz="1800" dirty="0" smtClean="0">
                <a:solidFill>
                  <a:schemeClr val="tx1"/>
                </a:solidFill>
              </a:rPr>
              <a:t>Written statement from tax filer indicating the amount of the distribution that was excluded because it was an IRS authorized rollover</a:t>
            </a:r>
          </a:p>
          <a:p>
            <a:pPr marL="457200" lvl="1" indent="0">
              <a:buNone/>
            </a:pPr>
            <a:r>
              <a:rPr lang="en-US" sz="1800" b="1" u="sng" dirty="0" smtClean="0">
                <a:solidFill>
                  <a:schemeClr val="tx1"/>
                </a:solidFill>
              </a:rPr>
              <a:t>OR</a:t>
            </a:r>
          </a:p>
          <a:p>
            <a:pPr lvl="1">
              <a:buFont typeface="Wingdings" panose="05000000000000000000" pitchFamily="2" charset="2"/>
              <a:buChar char="Ø"/>
            </a:pPr>
            <a:r>
              <a:rPr lang="en-US" sz="1800" dirty="0" smtClean="0">
                <a:solidFill>
                  <a:schemeClr val="tx1"/>
                </a:solidFill>
              </a:rPr>
              <a:t>Signed and dated notation indicating “ROLLOVER” on IRS Tax Return Transcript</a:t>
            </a:r>
          </a:p>
          <a:p>
            <a:pPr lvl="1">
              <a:buFont typeface="Wingdings" panose="05000000000000000000" pitchFamily="2" charset="2"/>
              <a:buChar char="Ø"/>
            </a:pPr>
            <a:endParaRPr lang="en-US" sz="1800" dirty="0" smtClean="0">
              <a:solidFill>
                <a:schemeClr val="tx1"/>
              </a:solidFill>
            </a:endParaRPr>
          </a:p>
          <a:p>
            <a:pPr lvl="1">
              <a:buFont typeface="Wingdings" panose="05000000000000000000" pitchFamily="2" charset="2"/>
              <a:buChar char="Ø"/>
            </a:pPr>
            <a:endParaRPr lang="en-US" sz="1800" dirty="0">
              <a:solidFill>
                <a:schemeClr val="tx1"/>
              </a:solidFill>
            </a:endParaRPr>
          </a:p>
          <a:p>
            <a:pPr lvl="1">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357188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Paper 2013 Tax Transcripts</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It is acceptable to collect a paper 2013 tax return when:</a:t>
            </a:r>
          </a:p>
          <a:p>
            <a:pPr lvl="1">
              <a:buFont typeface="Wingdings" panose="05000000000000000000" pitchFamily="2" charset="2"/>
              <a:buChar char="Ø"/>
            </a:pPr>
            <a:r>
              <a:rPr lang="en-US" sz="1800" dirty="0" smtClean="0">
                <a:solidFill>
                  <a:schemeClr val="tx1"/>
                </a:solidFill>
              </a:rPr>
              <a:t>Amended tax return was filed</a:t>
            </a:r>
          </a:p>
          <a:p>
            <a:pPr lvl="1">
              <a:buFont typeface="Wingdings" panose="05000000000000000000" pitchFamily="2" charset="2"/>
              <a:buChar char="Ø"/>
            </a:pPr>
            <a:r>
              <a:rPr lang="en-US" sz="1800" dirty="0" smtClean="0">
                <a:solidFill>
                  <a:schemeClr val="tx1"/>
                </a:solidFill>
              </a:rPr>
              <a:t>Victim of IRS identity theft</a:t>
            </a:r>
          </a:p>
          <a:p>
            <a:pPr lvl="1">
              <a:buFont typeface="Wingdings" panose="05000000000000000000" pitchFamily="2" charset="2"/>
              <a:buChar char="Ø"/>
            </a:pPr>
            <a:r>
              <a:rPr lang="en-US" sz="1800" dirty="0" smtClean="0">
                <a:solidFill>
                  <a:schemeClr val="tx1"/>
                </a:solidFill>
              </a:rPr>
              <a:t>Filed non-US tax return</a:t>
            </a:r>
          </a:p>
          <a:p>
            <a:pPr lvl="1">
              <a:buFont typeface="Wingdings" panose="05000000000000000000" pitchFamily="2" charset="2"/>
              <a:buChar char="Ø"/>
            </a:pPr>
            <a:endParaRPr lang="en-US" sz="1800" dirty="0" smtClean="0">
              <a:solidFill>
                <a:schemeClr val="tx1"/>
              </a:solidFill>
            </a:endParaRPr>
          </a:p>
          <a:p>
            <a:pPr lvl="1">
              <a:buFont typeface="Wingdings" panose="05000000000000000000" pitchFamily="2" charset="2"/>
              <a:buChar char="Ø"/>
            </a:pPr>
            <a:endParaRPr lang="en-US" sz="1800" dirty="0" smtClean="0">
              <a:solidFill>
                <a:schemeClr val="tx1"/>
              </a:solidFill>
            </a:endParaRPr>
          </a:p>
          <a:p>
            <a:pPr lvl="1">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392068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Amended Tax Return</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a:solidFill>
                  <a:schemeClr val="tx1"/>
                </a:solidFill>
              </a:rPr>
              <a:t>An individual who filed an amended return must submit both of the following:</a:t>
            </a:r>
          </a:p>
          <a:p>
            <a:pPr lvl="1">
              <a:buFont typeface="Wingdings" panose="05000000000000000000" pitchFamily="2" charset="2"/>
              <a:buChar char="Ø"/>
            </a:pPr>
            <a:r>
              <a:rPr lang="en-US" sz="1800" dirty="0" smtClean="0">
                <a:solidFill>
                  <a:schemeClr val="tx1"/>
                </a:solidFill>
              </a:rPr>
              <a:t>Copy </a:t>
            </a:r>
            <a:r>
              <a:rPr lang="en-US" sz="1800" dirty="0">
                <a:solidFill>
                  <a:schemeClr val="tx1"/>
                </a:solidFill>
              </a:rPr>
              <a:t>of the tax transcript or signed original IRS Form </a:t>
            </a:r>
            <a:r>
              <a:rPr lang="en-US" sz="1800" dirty="0" smtClean="0">
                <a:solidFill>
                  <a:schemeClr val="tx1"/>
                </a:solidFill>
              </a:rPr>
              <a:t>1040</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Signed </a:t>
            </a:r>
            <a:r>
              <a:rPr lang="en-US" sz="1800" dirty="0">
                <a:solidFill>
                  <a:schemeClr val="tx1"/>
                </a:solidFill>
              </a:rPr>
              <a:t>copy of the IRS Form 1040X that was filed with the </a:t>
            </a:r>
            <a:r>
              <a:rPr lang="en-US" sz="1800" dirty="0" smtClean="0">
                <a:solidFill>
                  <a:schemeClr val="tx1"/>
                </a:solidFill>
              </a:rPr>
              <a:t>IRS</a:t>
            </a:r>
            <a:endParaRPr lang="en-US" sz="1800" dirty="0">
              <a:solidFill>
                <a:schemeClr val="tx1"/>
              </a:solidFill>
            </a:endParaRPr>
          </a:p>
          <a:p>
            <a:pPr lvl="1">
              <a:buFont typeface="Wingdings" panose="05000000000000000000" pitchFamily="2" charset="2"/>
              <a:buChar char="Ø"/>
            </a:pPr>
            <a:endParaRPr lang="en-US" sz="1800" dirty="0" smtClean="0">
              <a:solidFill>
                <a:schemeClr val="tx1"/>
              </a:solidFill>
            </a:endParaRPr>
          </a:p>
          <a:p>
            <a:pPr lvl="1">
              <a:buFont typeface="Wingdings" panose="05000000000000000000" pitchFamily="2" charset="2"/>
              <a:buChar char="Ø"/>
            </a:pPr>
            <a:endParaRPr lang="en-US" sz="1800" dirty="0" smtClean="0">
              <a:solidFill>
                <a:schemeClr val="tx1"/>
              </a:solidFill>
            </a:endParaRPr>
          </a:p>
        </p:txBody>
      </p:sp>
    </p:spTree>
    <p:extLst>
      <p:ext uri="{BB962C8B-B14F-4D97-AF65-F5344CB8AC3E}">
        <p14:creationId xmlns:p14="http://schemas.microsoft.com/office/powerpoint/2010/main" val="2740560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Identity Theft</a:t>
            </a:r>
            <a:endParaRPr lang="en-US" dirty="0">
              <a:solidFill>
                <a:schemeClr val="tx1"/>
              </a:solidFill>
            </a:endParaRPr>
          </a:p>
        </p:txBody>
      </p:sp>
      <p:sp>
        <p:nvSpPr>
          <p:cNvPr id="3" name="Content Placeholder 2"/>
          <p:cNvSpPr>
            <a:spLocks noGrp="1"/>
          </p:cNvSpPr>
          <p:nvPr>
            <p:ph idx="1"/>
          </p:nvPr>
        </p:nvSpPr>
        <p:spPr/>
        <p:txBody>
          <a:bodyPr>
            <a:noAutofit/>
          </a:bodyPr>
          <a:lstStyle/>
          <a:p>
            <a:pPr>
              <a:spcAft>
                <a:spcPts val="0"/>
              </a:spcAft>
              <a:buFont typeface="Wingdings" panose="05000000000000000000" pitchFamily="2" charset="2"/>
              <a:buChar char="Ø"/>
              <a:defRPr/>
            </a:pPr>
            <a:r>
              <a:rPr lang="en-US" sz="2000" dirty="0">
                <a:solidFill>
                  <a:schemeClr val="tx1"/>
                </a:solidFill>
              </a:rPr>
              <a:t>Collect a signed copy of the paper 2013 tax return that was filed AND a copy of IRS Form 14039 “Identity Theft Affidavit”</a:t>
            </a:r>
          </a:p>
          <a:p>
            <a:pPr>
              <a:spcAft>
                <a:spcPts val="0"/>
              </a:spcAft>
              <a:buFont typeface="Wingdings" panose="05000000000000000000" pitchFamily="2" charset="2"/>
              <a:buChar char="Ø"/>
              <a:defRPr/>
            </a:pPr>
            <a:r>
              <a:rPr lang="en-US" sz="2000" dirty="0">
                <a:solidFill>
                  <a:schemeClr val="tx1"/>
                </a:solidFill>
              </a:rPr>
              <a:t>For taxpayer who does not have IRS Form 14039, collect </a:t>
            </a:r>
            <a:r>
              <a:rPr lang="en-US" sz="2000" b="1" dirty="0">
                <a:solidFill>
                  <a:schemeClr val="tx1"/>
                </a:solidFill>
              </a:rPr>
              <a:t>either</a:t>
            </a:r>
            <a:r>
              <a:rPr lang="en-US" sz="2000" dirty="0">
                <a:solidFill>
                  <a:schemeClr val="tx1"/>
                </a:solidFill>
              </a:rPr>
              <a:t>—</a:t>
            </a:r>
          </a:p>
          <a:p>
            <a:pPr marL="697230" lvl="1" indent="-342900">
              <a:spcAft>
                <a:spcPts val="0"/>
              </a:spcAft>
              <a:buFont typeface="Wingdings" panose="05000000000000000000" pitchFamily="2" charset="2"/>
              <a:buChar char="Ø"/>
              <a:defRPr/>
            </a:pPr>
            <a:r>
              <a:rPr lang="en-US" sz="1800" dirty="0">
                <a:solidFill>
                  <a:schemeClr val="tx1"/>
                </a:solidFill>
              </a:rPr>
              <a:t>A signed and dated statement indicating tax filer was victim of IRS identity theft and that IRS is investigating.  </a:t>
            </a:r>
            <a:endParaRPr lang="en-US" sz="1800" dirty="0" smtClean="0">
              <a:solidFill>
                <a:schemeClr val="tx1"/>
              </a:solidFill>
            </a:endParaRPr>
          </a:p>
          <a:p>
            <a:pPr marL="1097280" lvl="2" indent="-342900">
              <a:spcAft>
                <a:spcPts val="0"/>
              </a:spcAft>
              <a:buFont typeface="Wingdings" panose="05000000000000000000" pitchFamily="2" charset="2"/>
              <a:buChar char="Ø"/>
              <a:defRPr/>
            </a:pPr>
            <a:r>
              <a:rPr lang="en-US" sz="1600" dirty="0" smtClean="0">
                <a:solidFill>
                  <a:schemeClr val="tx1"/>
                </a:solidFill>
              </a:rPr>
              <a:t>Must </a:t>
            </a:r>
            <a:r>
              <a:rPr lang="en-US" sz="1600" dirty="0">
                <a:solidFill>
                  <a:schemeClr val="tx1"/>
                </a:solidFill>
              </a:rPr>
              <a:t>include certification that taxpayer did file IRS Form 14039 and did not keep copy OR was not required to file such </a:t>
            </a:r>
            <a:r>
              <a:rPr lang="en-US" sz="1600" dirty="0" smtClean="0">
                <a:solidFill>
                  <a:schemeClr val="tx1"/>
                </a:solidFill>
              </a:rPr>
              <a:t>form</a:t>
            </a:r>
          </a:p>
          <a:p>
            <a:pPr marL="354330" lvl="1" indent="0">
              <a:spcAft>
                <a:spcPts val="0"/>
              </a:spcAft>
              <a:buNone/>
              <a:defRPr/>
            </a:pPr>
            <a:r>
              <a:rPr lang="en-US" sz="1800" b="1" u="sng" dirty="0" smtClean="0">
                <a:solidFill>
                  <a:schemeClr val="tx1"/>
                </a:solidFill>
              </a:rPr>
              <a:t>OR</a:t>
            </a:r>
            <a:endParaRPr lang="en-US" sz="2200" b="1" u="sng" dirty="0">
              <a:solidFill>
                <a:schemeClr val="tx1"/>
              </a:solidFill>
            </a:endParaRPr>
          </a:p>
          <a:p>
            <a:pPr marL="697230" lvl="1" indent="-342900">
              <a:spcAft>
                <a:spcPts val="0"/>
              </a:spcAft>
              <a:buFont typeface="Wingdings" panose="05000000000000000000" pitchFamily="2" charset="2"/>
              <a:buChar char="Ø"/>
              <a:defRPr/>
            </a:pPr>
            <a:r>
              <a:rPr lang="en-US" sz="1800" dirty="0">
                <a:solidFill>
                  <a:schemeClr val="tx1"/>
                </a:solidFill>
              </a:rPr>
              <a:t>A copy of a police report related to identity theft filed by the tax </a:t>
            </a:r>
            <a:r>
              <a:rPr lang="en-US" sz="1800" dirty="0" smtClean="0">
                <a:solidFill>
                  <a:schemeClr val="tx1"/>
                </a:solidFill>
              </a:rPr>
              <a:t>filer</a:t>
            </a:r>
            <a:endParaRPr lang="en-US" sz="1200" dirty="0">
              <a:solidFill>
                <a:schemeClr val="tx1"/>
              </a:solidFill>
            </a:endParaRPr>
          </a:p>
        </p:txBody>
      </p:sp>
    </p:spTree>
    <p:extLst>
      <p:ext uri="{BB962C8B-B14F-4D97-AF65-F5344CB8AC3E}">
        <p14:creationId xmlns:p14="http://schemas.microsoft.com/office/powerpoint/2010/main" val="411489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Foreign, U.S</a:t>
            </a:r>
            <a:r>
              <a:rPr lang="en-US" dirty="0" smtClean="0">
                <a:solidFill>
                  <a:schemeClr val="tx1"/>
                </a:solidFill>
              </a:rPr>
              <a:t>. Territory </a:t>
            </a:r>
            <a:r>
              <a:rPr lang="en-US" dirty="0">
                <a:solidFill>
                  <a:schemeClr val="tx1"/>
                </a:solidFill>
              </a:rPr>
              <a:t>or</a:t>
            </a:r>
            <a:br>
              <a:rPr lang="en-US" dirty="0">
                <a:solidFill>
                  <a:schemeClr val="tx1"/>
                </a:solidFill>
              </a:rPr>
            </a:br>
            <a:r>
              <a:rPr lang="en-US" dirty="0" smtClean="0">
                <a:solidFill>
                  <a:schemeClr val="tx1"/>
                </a:solidFill>
              </a:rPr>
              <a:t>Commonwealth Tax </a:t>
            </a:r>
            <a:r>
              <a:rPr lang="en-US" dirty="0">
                <a:solidFill>
                  <a:schemeClr val="tx1"/>
                </a:solidFill>
              </a:rPr>
              <a:t>Returns</a:t>
            </a:r>
          </a:p>
        </p:txBody>
      </p:sp>
      <p:sp>
        <p:nvSpPr>
          <p:cNvPr id="3" name="Content Placeholder 2"/>
          <p:cNvSpPr>
            <a:spLocks noGrp="1"/>
          </p:cNvSpPr>
          <p:nvPr>
            <p:ph idx="1"/>
          </p:nvPr>
        </p:nvSpPr>
        <p:spPr>
          <a:xfrm>
            <a:off x="1066800" y="2209800"/>
            <a:ext cx="7125112" cy="4051437"/>
          </a:xfrm>
        </p:spPr>
        <p:txBody>
          <a:bodyPr>
            <a:noAutofit/>
          </a:bodyPr>
          <a:lstStyle/>
          <a:p>
            <a:pPr>
              <a:buFont typeface="Wingdings" panose="05000000000000000000" pitchFamily="2" charset="2"/>
              <a:buChar char="Ø"/>
            </a:pPr>
            <a:r>
              <a:rPr lang="en-US" dirty="0" smtClean="0">
                <a:solidFill>
                  <a:schemeClr val="tx1"/>
                </a:solidFill>
              </a:rPr>
              <a:t>For </a:t>
            </a:r>
            <a:r>
              <a:rPr lang="en-US" dirty="0">
                <a:solidFill>
                  <a:schemeClr val="tx1"/>
                </a:solidFill>
              </a:rPr>
              <a:t>Puerto Rico, the Virgin Islands, American Samoa, Guam and the Commonwealth of </a:t>
            </a:r>
            <a:r>
              <a:rPr lang="en-US" dirty="0" smtClean="0">
                <a:solidFill>
                  <a:schemeClr val="tx1"/>
                </a:solidFill>
              </a:rPr>
              <a:t>the Northern </a:t>
            </a:r>
            <a:r>
              <a:rPr lang="en-US" dirty="0">
                <a:solidFill>
                  <a:schemeClr val="tx1"/>
                </a:solidFill>
              </a:rPr>
              <a:t>Mariana Islands, obtain a signed copy of the tax return.</a:t>
            </a:r>
          </a:p>
          <a:p>
            <a:pPr>
              <a:buFont typeface="Wingdings" panose="05000000000000000000" pitchFamily="2" charset="2"/>
              <a:buChar char="Ø"/>
            </a:pPr>
            <a:r>
              <a:rPr lang="en-US" dirty="0" smtClean="0">
                <a:solidFill>
                  <a:schemeClr val="tx1"/>
                </a:solidFill>
              </a:rPr>
              <a:t>For </a:t>
            </a:r>
            <a:r>
              <a:rPr lang="en-US" dirty="0">
                <a:solidFill>
                  <a:schemeClr val="tx1"/>
                </a:solidFill>
              </a:rPr>
              <a:t>the Freely Associated States (Republic of the Marshall Islands, Republic of Palau and </a:t>
            </a:r>
            <a:r>
              <a:rPr lang="en-US" dirty="0" smtClean="0">
                <a:solidFill>
                  <a:schemeClr val="tx1"/>
                </a:solidFill>
              </a:rPr>
              <a:t>the Federated </a:t>
            </a:r>
            <a:r>
              <a:rPr lang="en-US" dirty="0">
                <a:solidFill>
                  <a:schemeClr val="tx1"/>
                </a:solidFill>
              </a:rPr>
              <a:t>States of Micronesia), obtain a copy of the individual’s Wage and Tax Statement </a:t>
            </a:r>
            <a:r>
              <a:rPr lang="en-US" dirty="0" smtClean="0">
                <a:solidFill>
                  <a:schemeClr val="tx1"/>
                </a:solidFill>
              </a:rPr>
              <a:t>from each </a:t>
            </a:r>
            <a:r>
              <a:rPr lang="en-US" dirty="0">
                <a:solidFill>
                  <a:schemeClr val="tx1"/>
                </a:solidFill>
              </a:rPr>
              <a:t>employer and a signed statement identifying all income and taxes for the tax year.</a:t>
            </a:r>
          </a:p>
          <a:p>
            <a:pPr>
              <a:buFont typeface="Wingdings" panose="05000000000000000000" pitchFamily="2" charset="2"/>
              <a:buChar char="Ø"/>
            </a:pPr>
            <a:r>
              <a:rPr lang="en-US" dirty="0" smtClean="0">
                <a:solidFill>
                  <a:schemeClr val="tx1"/>
                </a:solidFill>
              </a:rPr>
              <a:t>For </a:t>
            </a:r>
            <a:r>
              <a:rPr lang="en-US" dirty="0">
                <a:solidFill>
                  <a:schemeClr val="tx1"/>
                </a:solidFill>
              </a:rPr>
              <a:t>foreign countries where taxes are filed, obtain a signed copy of the foreign tax return or </a:t>
            </a:r>
            <a:r>
              <a:rPr lang="en-US" dirty="0" smtClean="0">
                <a:solidFill>
                  <a:schemeClr val="tx1"/>
                </a:solidFill>
              </a:rPr>
              <a:t>other documentation</a:t>
            </a:r>
            <a:r>
              <a:rPr lang="en-US" dirty="0">
                <a:solidFill>
                  <a:schemeClr val="tx1"/>
                </a:solidFill>
              </a:rPr>
              <a:t>.</a:t>
            </a:r>
          </a:p>
          <a:p>
            <a:pPr>
              <a:buFont typeface="Wingdings" panose="05000000000000000000" pitchFamily="2" charset="2"/>
              <a:buChar char="Ø"/>
            </a:pPr>
            <a:r>
              <a:rPr lang="en-US" dirty="0">
                <a:solidFill>
                  <a:schemeClr val="tx1"/>
                </a:solidFill>
              </a:rPr>
              <a:t>For foreign countries where taxes are not filed, obtain a signed statement identifying all income and taxes paid </a:t>
            </a:r>
            <a:r>
              <a:rPr lang="en-US" dirty="0" smtClean="0">
                <a:solidFill>
                  <a:schemeClr val="tx1"/>
                </a:solidFill>
              </a:rPr>
              <a:t>for the </a:t>
            </a:r>
            <a:r>
              <a:rPr lang="en-US" dirty="0">
                <a:solidFill>
                  <a:schemeClr val="tx1"/>
                </a:solidFill>
              </a:rPr>
              <a:t>tax year.</a:t>
            </a:r>
          </a:p>
        </p:txBody>
      </p:sp>
    </p:spTree>
    <p:extLst>
      <p:ext uri="{BB962C8B-B14F-4D97-AF65-F5344CB8AC3E}">
        <p14:creationId xmlns:p14="http://schemas.microsoft.com/office/powerpoint/2010/main" val="57178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Income Earned From Work </a:t>
            </a:r>
            <a:br>
              <a:rPr lang="en-US" dirty="0" smtClean="0">
                <a:solidFill>
                  <a:schemeClr val="tx1"/>
                </a:solidFill>
              </a:rPr>
            </a:br>
            <a:r>
              <a:rPr lang="en-US" dirty="0" smtClean="0">
                <a:solidFill>
                  <a:schemeClr val="tx1"/>
                </a:solidFill>
              </a:rPr>
              <a:t>(Non-Tax Filers)</a:t>
            </a:r>
            <a:endParaRPr lang="en-US" dirty="0">
              <a:solidFill>
                <a:schemeClr val="tx1"/>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000" dirty="0" smtClean="0">
                <a:solidFill>
                  <a:schemeClr val="tx1"/>
                </a:solidFill>
              </a:rPr>
              <a:t>Copy </a:t>
            </a:r>
            <a:r>
              <a:rPr lang="en-US" sz="2000" dirty="0">
                <a:solidFill>
                  <a:schemeClr val="tx1"/>
                </a:solidFill>
              </a:rPr>
              <a:t>of a W-2 Form for each source of employment income received in </a:t>
            </a:r>
            <a:r>
              <a:rPr lang="en-US" sz="2000" dirty="0" smtClean="0">
                <a:solidFill>
                  <a:schemeClr val="tx1"/>
                </a:solidFill>
              </a:rPr>
              <a:t>2013</a:t>
            </a:r>
            <a:endParaRPr lang="en-US" sz="2000" dirty="0">
              <a:solidFill>
                <a:schemeClr val="tx1"/>
              </a:solidFill>
            </a:endParaRPr>
          </a:p>
          <a:p>
            <a:pPr lvl="1">
              <a:buFont typeface="Wingdings" panose="05000000000000000000" pitchFamily="2" charset="2"/>
              <a:buChar char="Ø"/>
            </a:pPr>
            <a:r>
              <a:rPr lang="en-US" sz="1800" dirty="0">
                <a:solidFill>
                  <a:schemeClr val="tx1"/>
                </a:solidFill>
              </a:rPr>
              <a:t>If the applicant is unable to obtain the required W-2 Form(s) in a timely manner, the school </a:t>
            </a:r>
            <a:r>
              <a:rPr lang="en-US" sz="1800" dirty="0" smtClean="0">
                <a:solidFill>
                  <a:schemeClr val="tx1"/>
                </a:solidFill>
              </a:rPr>
              <a:t>instead may </a:t>
            </a:r>
            <a:r>
              <a:rPr lang="en-US" sz="1800" dirty="0">
                <a:solidFill>
                  <a:schemeClr val="tx1"/>
                </a:solidFill>
              </a:rPr>
              <a:t>accept a signed statement </a:t>
            </a:r>
            <a:r>
              <a:rPr lang="en-US" sz="1800" dirty="0" smtClean="0">
                <a:solidFill>
                  <a:schemeClr val="tx1"/>
                </a:solidFill>
              </a:rPr>
              <a:t>listing:</a:t>
            </a:r>
          </a:p>
          <a:p>
            <a:pPr lvl="2">
              <a:buFont typeface="Wingdings" panose="05000000000000000000" pitchFamily="2" charset="2"/>
              <a:buChar char="Ø"/>
            </a:pPr>
            <a:r>
              <a:rPr lang="en-US" sz="1600" dirty="0" smtClean="0">
                <a:solidFill>
                  <a:schemeClr val="tx1"/>
                </a:solidFill>
              </a:rPr>
              <a:t>Source of income</a:t>
            </a:r>
          </a:p>
          <a:p>
            <a:pPr lvl="2">
              <a:buFont typeface="Wingdings" panose="05000000000000000000" pitchFamily="2" charset="2"/>
              <a:buChar char="Ø"/>
            </a:pPr>
            <a:r>
              <a:rPr lang="en-US" sz="1600" dirty="0" smtClean="0">
                <a:solidFill>
                  <a:schemeClr val="tx1"/>
                </a:solidFill>
              </a:rPr>
              <a:t>Amount </a:t>
            </a:r>
            <a:r>
              <a:rPr lang="en-US" sz="1600" dirty="0">
                <a:solidFill>
                  <a:schemeClr val="tx1"/>
                </a:solidFill>
              </a:rPr>
              <a:t>of income earned from </a:t>
            </a:r>
            <a:r>
              <a:rPr lang="en-US" sz="1600" dirty="0" smtClean="0">
                <a:solidFill>
                  <a:schemeClr val="tx1"/>
                </a:solidFill>
              </a:rPr>
              <a:t>work</a:t>
            </a:r>
          </a:p>
          <a:p>
            <a:pPr lvl="2">
              <a:buFont typeface="Wingdings" panose="05000000000000000000" pitchFamily="2" charset="2"/>
              <a:buChar char="Ø"/>
            </a:pPr>
            <a:r>
              <a:rPr lang="en-US" sz="1600" dirty="0">
                <a:solidFill>
                  <a:schemeClr val="tx1"/>
                </a:solidFill>
              </a:rPr>
              <a:t>R</a:t>
            </a:r>
            <a:r>
              <a:rPr lang="en-US" sz="1600" dirty="0" smtClean="0">
                <a:solidFill>
                  <a:schemeClr val="tx1"/>
                </a:solidFill>
              </a:rPr>
              <a:t>eason </a:t>
            </a:r>
            <a:r>
              <a:rPr lang="en-US" sz="1600" dirty="0">
                <a:solidFill>
                  <a:schemeClr val="tx1"/>
                </a:solidFill>
              </a:rPr>
              <a:t>the W-2 Form(s) is not </a:t>
            </a:r>
            <a:r>
              <a:rPr lang="en-US" sz="1600" dirty="0" smtClean="0">
                <a:solidFill>
                  <a:schemeClr val="tx1"/>
                </a:solidFill>
              </a:rPr>
              <a:t>available</a:t>
            </a:r>
          </a:p>
          <a:p>
            <a:pPr lvl="2">
              <a:buFont typeface="Wingdings" panose="05000000000000000000" pitchFamily="2" charset="2"/>
              <a:buChar char="Ø"/>
            </a:pPr>
            <a:endParaRPr lang="en-US" sz="1600" dirty="0">
              <a:solidFill>
                <a:schemeClr val="tx1"/>
              </a:solidFill>
            </a:endParaRPr>
          </a:p>
        </p:txBody>
      </p:sp>
    </p:spTree>
    <p:extLst>
      <p:ext uri="{BB962C8B-B14F-4D97-AF65-F5344CB8AC3E}">
        <p14:creationId xmlns:p14="http://schemas.microsoft.com/office/powerpoint/2010/main" val="348500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Changes to 2014-15 Verification</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Target verification based upon most error prone data items specific to an applicant</a:t>
            </a:r>
          </a:p>
          <a:p>
            <a:pPr lvl="1">
              <a:buFont typeface="Wingdings" panose="05000000000000000000" pitchFamily="2" charset="2"/>
              <a:buChar char="Ø"/>
            </a:pPr>
            <a:r>
              <a:rPr lang="en-US" sz="1800" dirty="0" smtClean="0">
                <a:solidFill>
                  <a:schemeClr val="tx1"/>
                </a:solidFill>
              </a:rPr>
              <a:t>Eliminated SNAP (V2) as a separate verification group</a:t>
            </a:r>
          </a:p>
          <a:p>
            <a:pPr lvl="1">
              <a:buFont typeface="Wingdings" panose="05000000000000000000" pitchFamily="2" charset="2"/>
              <a:buChar char="Ø"/>
            </a:pPr>
            <a:r>
              <a:rPr lang="en-US" sz="1800" dirty="0" smtClean="0">
                <a:solidFill>
                  <a:schemeClr val="tx1"/>
                </a:solidFill>
              </a:rPr>
              <a:t>Added household resources group (V6)</a:t>
            </a:r>
          </a:p>
          <a:p>
            <a:pPr lvl="2">
              <a:buFont typeface="Wingdings" panose="05000000000000000000" pitchFamily="2" charset="2"/>
              <a:buChar char="Ø"/>
            </a:pPr>
            <a:r>
              <a:rPr lang="en-US" sz="1600" dirty="0" smtClean="0">
                <a:solidFill>
                  <a:schemeClr val="tx1"/>
                </a:solidFill>
              </a:rPr>
              <a:t>Other untaxed income and benefits as a verification item</a:t>
            </a:r>
          </a:p>
          <a:p>
            <a:pPr lvl="2">
              <a:buFont typeface="Wingdings" panose="05000000000000000000" pitchFamily="2" charset="2"/>
              <a:buChar char="Ø"/>
            </a:pPr>
            <a:endParaRPr lang="en-US" sz="1600" dirty="0">
              <a:solidFill>
                <a:schemeClr val="tx1"/>
              </a:solidFill>
            </a:endParaRPr>
          </a:p>
          <a:p>
            <a:pPr lvl="2">
              <a:buFont typeface="Wingdings" panose="05000000000000000000" pitchFamily="2" charset="2"/>
              <a:buChar char="Ø"/>
            </a:pPr>
            <a:endParaRPr lang="en-US" sz="1600" dirty="0">
              <a:solidFill>
                <a:schemeClr val="tx1"/>
              </a:solidFill>
            </a:endParaRPr>
          </a:p>
        </p:txBody>
      </p:sp>
    </p:spTree>
    <p:extLst>
      <p:ext uri="{BB962C8B-B14F-4D97-AF65-F5344CB8AC3E}">
        <p14:creationId xmlns:p14="http://schemas.microsoft.com/office/powerpoint/2010/main" val="644568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No Income Earned From Work</a:t>
            </a:r>
            <a:endParaRPr lang="en-US" dirty="0">
              <a:solidFill>
                <a:schemeClr val="tx1"/>
              </a:solidFill>
            </a:endParaRPr>
          </a:p>
        </p:txBody>
      </p:sp>
      <p:sp>
        <p:nvSpPr>
          <p:cNvPr id="3" name="Content Placeholder 2"/>
          <p:cNvSpPr>
            <a:spLocks noGrp="1"/>
          </p:cNvSpPr>
          <p:nvPr>
            <p:ph idx="1"/>
          </p:nvPr>
        </p:nvSpPr>
        <p:spPr>
          <a:xfrm>
            <a:off x="990600" y="2286000"/>
            <a:ext cx="7125112" cy="4051437"/>
          </a:xfrm>
        </p:spPr>
        <p:txBody>
          <a:bodyPr>
            <a:noAutofit/>
          </a:bodyPr>
          <a:lstStyle/>
          <a:p>
            <a:pPr marL="342900" lvl="1" indent="-342900">
              <a:buFont typeface="Wingdings" panose="05000000000000000000" pitchFamily="2" charset="2"/>
              <a:buChar char="Ø"/>
            </a:pPr>
            <a:r>
              <a:rPr lang="en-US" sz="2000" dirty="0" smtClean="0">
                <a:solidFill>
                  <a:schemeClr val="tx1"/>
                </a:solidFill>
              </a:rPr>
              <a:t>Signed statement certifying </a:t>
            </a:r>
            <a:r>
              <a:rPr lang="en-US" sz="2000" dirty="0">
                <a:solidFill>
                  <a:schemeClr val="tx1"/>
                </a:solidFill>
              </a:rPr>
              <a:t>the applicant has not filed and is not required to file taxes for 2013</a:t>
            </a: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r>
              <a:rPr lang="en-US" sz="2000" b="1" u="sng" dirty="0" smtClean="0">
                <a:solidFill>
                  <a:schemeClr val="tx1"/>
                </a:solidFill>
              </a:rPr>
              <a:t>NEW </a:t>
            </a:r>
            <a:r>
              <a:rPr lang="en-US" sz="2000" b="1" u="sng" dirty="0">
                <a:solidFill>
                  <a:schemeClr val="tx1"/>
                </a:solidFill>
              </a:rPr>
              <a:t>for 2014-2015</a:t>
            </a:r>
            <a:r>
              <a:rPr lang="en-US" sz="2000" dirty="0">
                <a:solidFill>
                  <a:schemeClr val="tx1"/>
                </a:solidFill>
              </a:rPr>
              <a:t>: If the school believes information provided in the signed statement is inaccurate</a:t>
            </a:r>
            <a:r>
              <a:rPr lang="en-US" sz="2000" dirty="0" smtClean="0">
                <a:solidFill>
                  <a:schemeClr val="tx1"/>
                </a:solidFill>
              </a:rPr>
              <a:t>, the </a:t>
            </a:r>
            <a:r>
              <a:rPr lang="en-US" sz="2000" dirty="0">
                <a:solidFill>
                  <a:schemeClr val="tx1"/>
                </a:solidFill>
              </a:rPr>
              <a:t>applicant must provide to the school a “Verification of Non-Filing” from the IRS. Applicants </a:t>
            </a:r>
            <a:r>
              <a:rPr lang="en-US" sz="2000" dirty="0" smtClean="0">
                <a:solidFill>
                  <a:schemeClr val="tx1"/>
                </a:solidFill>
              </a:rPr>
              <a:t>may request </a:t>
            </a:r>
            <a:r>
              <a:rPr lang="en-US" sz="2000" dirty="0">
                <a:solidFill>
                  <a:schemeClr val="tx1"/>
                </a:solidFill>
              </a:rPr>
              <a:t>this statement via IRS Form 4506-T, line 7. The IRS will not respond to a paper request </a:t>
            </a:r>
            <a:r>
              <a:rPr lang="en-US" sz="2000" dirty="0" smtClean="0">
                <a:solidFill>
                  <a:schemeClr val="tx1"/>
                </a:solidFill>
              </a:rPr>
              <a:t>until after </a:t>
            </a:r>
            <a:r>
              <a:rPr lang="en-US" sz="2000" dirty="0">
                <a:solidFill>
                  <a:schemeClr val="tx1"/>
                </a:solidFill>
              </a:rPr>
              <a:t>June 15, 2014, however a letter is available immediately through the IRS Get Transcript </a:t>
            </a:r>
            <a:r>
              <a:rPr lang="en-US" sz="2000" dirty="0" smtClean="0">
                <a:solidFill>
                  <a:schemeClr val="tx1"/>
                </a:solidFill>
              </a:rPr>
              <a:t>online service.</a:t>
            </a:r>
          </a:p>
          <a:p>
            <a:pPr>
              <a:buFont typeface="Wingdings" panose="05000000000000000000" pitchFamily="2" charset="2"/>
              <a:buChar char="Ø"/>
            </a:pPr>
            <a:endParaRPr lang="en-US" sz="2000" dirty="0">
              <a:solidFill>
                <a:schemeClr val="tx1"/>
              </a:solidFill>
            </a:endParaRPr>
          </a:p>
        </p:txBody>
      </p:sp>
    </p:spTree>
    <p:extLst>
      <p:ext uri="{BB962C8B-B14F-4D97-AF65-F5344CB8AC3E}">
        <p14:creationId xmlns:p14="http://schemas.microsoft.com/office/powerpoint/2010/main" val="4105445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Child Support Paid</a:t>
            </a:r>
            <a:endParaRPr lang="en-US" dirty="0">
              <a:solidFill>
                <a:schemeClr val="tx1"/>
              </a:solidFill>
            </a:endParaRPr>
          </a:p>
        </p:txBody>
      </p:sp>
      <p:sp>
        <p:nvSpPr>
          <p:cNvPr id="3" name="Content Placeholder 2"/>
          <p:cNvSpPr>
            <a:spLocks noGrp="1"/>
          </p:cNvSpPr>
          <p:nvPr>
            <p:ph idx="1"/>
          </p:nvPr>
        </p:nvSpPr>
        <p:spPr>
          <a:xfrm>
            <a:off x="990600" y="2209800"/>
            <a:ext cx="7125112" cy="4051437"/>
          </a:xfrm>
        </p:spPr>
        <p:txBody>
          <a:bodyPr>
            <a:noAutofit/>
          </a:bodyPr>
          <a:lstStyle/>
          <a:p>
            <a:pPr>
              <a:buFont typeface="Wingdings" panose="05000000000000000000" pitchFamily="2" charset="2"/>
              <a:buChar char="Ø"/>
            </a:pPr>
            <a:r>
              <a:rPr lang="en-US" sz="2000" dirty="0">
                <a:solidFill>
                  <a:schemeClr val="tx1"/>
                </a:solidFill>
              </a:rPr>
              <a:t>Signed statement from applicant or parent listing:</a:t>
            </a:r>
          </a:p>
          <a:p>
            <a:pPr lvl="1">
              <a:buFont typeface="Wingdings" panose="05000000000000000000" pitchFamily="2" charset="2"/>
              <a:buChar char="Ø"/>
            </a:pPr>
            <a:r>
              <a:rPr lang="en-US" sz="1800" dirty="0" smtClean="0">
                <a:solidFill>
                  <a:schemeClr val="tx1"/>
                </a:solidFill>
              </a:rPr>
              <a:t>Name </a:t>
            </a:r>
            <a:r>
              <a:rPr lang="en-US" sz="1800" dirty="0">
                <a:solidFill>
                  <a:schemeClr val="tx1"/>
                </a:solidFill>
              </a:rPr>
              <a:t>of the individual who paid the </a:t>
            </a:r>
            <a:r>
              <a:rPr lang="en-US" sz="1800" dirty="0" smtClean="0">
                <a:solidFill>
                  <a:schemeClr val="tx1"/>
                </a:solidFill>
              </a:rPr>
              <a:t>support</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Name </a:t>
            </a:r>
            <a:r>
              <a:rPr lang="en-US" sz="1800" dirty="0">
                <a:solidFill>
                  <a:schemeClr val="tx1"/>
                </a:solidFill>
              </a:rPr>
              <a:t>of the child support </a:t>
            </a:r>
            <a:r>
              <a:rPr lang="en-US" sz="1800" dirty="0" smtClean="0">
                <a:solidFill>
                  <a:schemeClr val="tx1"/>
                </a:solidFill>
              </a:rPr>
              <a:t>recipient</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Name(s</a:t>
            </a:r>
            <a:r>
              <a:rPr lang="en-US" sz="1800" dirty="0">
                <a:solidFill>
                  <a:schemeClr val="tx1"/>
                </a:solidFill>
              </a:rPr>
              <a:t>) of the child or children for whom support was </a:t>
            </a:r>
            <a:r>
              <a:rPr lang="en-US" sz="1800" dirty="0" smtClean="0">
                <a:solidFill>
                  <a:schemeClr val="tx1"/>
                </a:solidFill>
              </a:rPr>
              <a:t>paid</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Amount </a:t>
            </a:r>
            <a:r>
              <a:rPr lang="en-US" sz="1800" dirty="0">
                <a:solidFill>
                  <a:schemeClr val="tx1"/>
                </a:solidFill>
              </a:rPr>
              <a:t>of support paid during the calendar </a:t>
            </a:r>
            <a:r>
              <a:rPr lang="en-US" sz="1800" dirty="0" smtClean="0">
                <a:solidFill>
                  <a:schemeClr val="tx1"/>
                </a:solidFill>
              </a:rPr>
              <a:t>year</a:t>
            </a:r>
            <a:endParaRPr lang="en-US" sz="1800" dirty="0">
              <a:solidFill>
                <a:schemeClr val="tx1"/>
              </a:solidFill>
            </a:endParaRP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r>
              <a:rPr lang="en-US" sz="2000" dirty="0" smtClean="0">
                <a:solidFill>
                  <a:schemeClr val="tx1"/>
                </a:solidFill>
              </a:rPr>
              <a:t>If </a:t>
            </a:r>
            <a:r>
              <a:rPr lang="en-US" sz="2000" dirty="0">
                <a:solidFill>
                  <a:schemeClr val="tx1"/>
                </a:solidFill>
              </a:rPr>
              <a:t>the school believes information provided is inaccurate, it must obtain documentation such as a copy of </a:t>
            </a:r>
            <a:r>
              <a:rPr lang="en-US" sz="2000" dirty="0" smtClean="0">
                <a:solidFill>
                  <a:schemeClr val="tx1"/>
                </a:solidFill>
              </a:rPr>
              <a:t>a separation </a:t>
            </a:r>
            <a:r>
              <a:rPr lang="en-US" sz="2000" dirty="0">
                <a:solidFill>
                  <a:schemeClr val="tx1"/>
                </a:solidFill>
              </a:rPr>
              <a:t>agreement/divorce decree showing the amount to be paid, a statement from the child </a:t>
            </a:r>
            <a:r>
              <a:rPr lang="en-US" sz="2000" dirty="0" smtClean="0">
                <a:solidFill>
                  <a:schemeClr val="tx1"/>
                </a:solidFill>
              </a:rPr>
              <a:t>support recipient </a:t>
            </a:r>
            <a:r>
              <a:rPr lang="en-US" sz="2000" dirty="0">
                <a:solidFill>
                  <a:schemeClr val="tx1"/>
                </a:solidFill>
              </a:rPr>
              <a:t>showing the amount paid, or copies of cancelled checks, money order receipts or </a:t>
            </a:r>
            <a:r>
              <a:rPr lang="en-US" sz="2000" dirty="0" smtClean="0">
                <a:solidFill>
                  <a:schemeClr val="tx1"/>
                </a:solidFill>
              </a:rPr>
              <a:t>electronic payment </a:t>
            </a:r>
            <a:r>
              <a:rPr lang="en-US" sz="2000" dirty="0">
                <a:solidFill>
                  <a:schemeClr val="tx1"/>
                </a:solidFill>
              </a:rPr>
              <a:t>records.</a:t>
            </a:r>
          </a:p>
        </p:txBody>
      </p:sp>
    </p:spTree>
    <p:extLst>
      <p:ext uri="{BB962C8B-B14F-4D97-AF65-F5344CB8AC3E}">
        <p14:creationId xmlns:p14="http://schemas.microsoft.com/office/powerpoint/2010/main" val="854835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SNAP (Food Stamps)</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a:solidFill>
                  <a:schemeClr val="tx1"/>
                </a:solidFill>
              </a:rPr>
              <a:t>Signed statement from the applicant (or parent, if the applicant is dependent) </a:t>
            </a:r>
            <a:r>
              <a:rPr lang="en-US" sz="2000" dirty="0" smtClean="0">
                <a:solidFill>
                  <a:schemeClr val="tx1"/>
                </a:solidFill>
              </a:rPr>
              <a:t>certifying that </a:t>
            </a:r>
            <a:r>
              <a:rPr lang="en-US" sz="2000" dirty="0">
                <a:solidFill>
                  <a:schemeClr val="tx1"/>
                </a:solidFill>
              </a:rPr>
              <a:t>the applicant or another household member received Food Stamps in calendar </a:t>
            </a:r>
            <a:r>
              <a:rPr lang="en-US" sz="2000" dirty="0" smtClean="0">
                <a:solidFill>
                  <a:schemeClr val="tx1"/>
                </a:solidFill>
              </a:rPr>
              <a:t>year 2012 </a:t>
            </a:r>
            <a:r>
              <a:rPr lang="en-US" sz="2000" dirty="0">
                <a:solidFill>
                  <a:schemeClr val="tx1"/>
                </a:solidFill>
              </a:rPr>
              <a:t>and/or 2013</a:t>
            </a:r>
            <a:r>
              <a:rPr lang="en-US" sz="2000" dirty="0" smtClean="0">
                <a:solidFill>
                  <a:schemeClr val="tx1"/>
                </a:solidFill>
              </a:rPr>
              <a:t>.</a:t>
            </a:r>
          </a:p>
          <a:p>
            <a:pPr>
              <a:buFont typeface="Wingdings" panose="05000000000000000000" pitchFamily="2" charset="2"/>
              <a:buChar char="Ø"/>
            </a:pPr>
            <a:endParaRPr lang="en-US" sz="2000" dirty="0">
              <a:solidFill>
                <a:schemeClr val="tx1"/>
              </a:solidFill>
            </a:endParaRPr>
          </a:p>
          <a:p>
            <a:pPr>
              <a:buFont typeface="Wingdings" panose="05000000000000000000" pitchFamily="2" charset="2"/>
              <a:buChar char="Ø"/>
            </a:pPr>
            <a:r>
              <a:rPr lang="en-US" sz="2000" dirty="0">
                <a:solidFill>
                  <a:schemeClr val="tx1"/>
                </a:solidFill>
              </a:rPr>
              <a:t>If the school believes information provided on the signed statement is inaccurate, the applicant </a:t>
            </a:r>
            <a:r>
              <a:rPr lang="en-US" sz="2000" dirty="0" smtClean="0">
                <a:solidFill>
                  <a:schemeClr val="tx1"/>
                </a:solidFill>
              </a:rPr>
              <a:t>must provide </a:t>
            </a:r>
            <a:r>
              <a:rPr lang="en-US" sz="2000" dirty="0">
                <a:solidFill>
                  <a:schemeClr val="tx1"/>
                </a:solidFill>
              </a:rPr>
              <a:t>the school with documentation from the applicable Food Stamp issuing agency.</a:t>
            </a:r>
          </a:p>
        </p:txBody>
      </p:sp>
    </p:spTree>
    <p:extLst>
      <p:ext uri="{BB962C8B-B14F-4D97-AF65-F5344CB8AC3E}">
        <p14:creationId xmlns:p14="http://schemas.microsoft.com/office/powerpoint/2010/main" val="358924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High School Completion Status</a:t>
            </a:r>
            <a:endParaRPr lang="en-US" dirty="0">
              <a:solidFill>
                <a:schemeClr val="tx1"/>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000" dirty="0" smtClean="0">
                <a:solidFill>
                  <a:schemeClr val="tx1"/>
                </a:solidFill>
              </a:rPr>
              <a:t>High </a:t>
            </a:r>
            <a:r>
              <a:rPr lang="en-US" sz="2000" dirty="0">
                <a:solidFill>
                  <a:schemeClr val="tx1"/>
                </a:solidFill>
              </a:rPr>
              <a:t>school </a:t>
            </a:r>
            <a:r>
              <a:rPr lang="en-US" sz="2000" dirty="0" smtClean="0">
                <a:solidFill>
                  <a:schemeClr val="tx1"/>
                </a:solidFill>
              </a:rPr>
              <a:t>diploma</a:t>
            </a:r>
          </a:p>
          <a:p>
            <a:pPr lvl="1">
              <a:buFont typeface="Wingdings" panose="05000000000000000000" pitchFamily="2" charset="2"/>
              <a:buChar char="Ø"/>
            </a:pPr>
            <a:r>
              <a:rPr lang="en-US" sz="1800" dirty="0" smtClean="0">
                <a:solidFill>
                  <a:schemeClr val="tx1"/>
                </a:solidFill>
              </a:rPr>
              <a:t>Copy </a:t>
            </a:r>
            <a:r>
              <a:rPr lang="en-US" sz="1800" dirty="0">
                <a:solidFill>
                  <a:schemeClr val="tx1"/>
                </a:solidFill>
              </a:rPr>
              <a:t>of </a:t>
            </a:r>
            <a:r>
              <a:rPr lang="en-US" sz="1800" dirty="0" smtClean="0">
                <a:solidFill>
                  <a:schemeClr val="tx1"/>
                </a:solidFill>
              </a:rPr>
              <a:t>high </a:t>
            </a:r>
            <a:r>
              <a:rPr lang="en-US" sz="1800" dirty="0">
                <a:solidFill>
                  <a:schemeClr val="tx1"/>
                </a:solidFill>
              </a:rPr>
              <a:t>school </a:t>
            </a:r>
            <a:r>
              <a:rPr lang="en-US" sz="1800" dirty="0" smtClean="0">
                <a:solidFill>
                  <a:schemeClr val="tx1"/>
                </a:solidFill>
              </a:rPr>
              <a:t>diploma</a:t>
            </a:r>
          </a:p>
          <a:p>
            <a:pPr lvl="1">
              <a:buFont typeface="Wingdings" panose="05000000000000000000" pitchFamily="2" charset="2"/>
              <a:buChar char="Ø"/>
            </a:pPr>
            <a:r>
              <a:rPr lang="en-US" sz="1800" dirty="0" smtClean="0">
                <a:solidFill>
                  <a:schemeClr val="tx1"/>
                </a:solidFill>
              </a:rPr>
              <a:t>Copy of </a:t>
            </a:r>
            <a:r>
              <a:rPr lang="en-US" sz="1800" dirty="0">
                <a:solidFill>
                  <a:schemeClr val="tx1"/>
                </a:solidFill>
              </a:rPr>
              <a:t>final official </a:t>
            </a:r>
            <a:r>
              <a:rPr lang="en-US" sz="1800" dirty="0" smtClean="0">
                <a:solidFill>
                  <a:schemeClr val="tx1"/>
                </a:solidFill>
              </a:rPr>
              <a:t>high school </a:t>
            </a:r>
            <a:r>
              <a:rPr lang="en-US" sz="1800" dirty="0">
                <a:solidFill>
                  <a:schemeClr val="tx1"/>
                </a:solidFill>
              </a:rPr>
              <a:t>transcript that shows the date when the diploma was </a:t>
            </a:r>
            <a:r>
              <a:rPr lang="en-US" sz="1800" dirty="0" smtClean="0">
                <a:solidFill>
                  <a:schemeClr val="tx1"/>
                </a:solidFill>
              </a:rPr>
              <a:t>awarded</a:t>
            </a:r>
          </a:p>
          <a:p>
            <a:pPr lvl="1">
              <a:buFont typeface="Wingdings" panose="05000000000000000000" pitchFamily="2" charset="2"/>
              <a:buChar char="Ø"/>
            </a:pPr>
            <a:r>
              <a:rPr lang="en-US" sz="1800" dirty="0" smtClean="0">
                <a:solidFill>
                  <a:schemeClr val="tx1"/>
                </a:solidFill>
              </a:rPr>
              <a:t>“Secondary </a:t>
            </a:r>
            <a:r>
              <a:rPr lang="en-US" sz="1800" dirty="0">
                <a:solidFill>
                  <a:schemeClr val="tx1"/>
                </a:solidFill>
              </a:rPr>
              <a:t>school leaving certificate” (or another similar document) for students </a:t>
            </a:r>
            <a:r>
              <a:rPr lang="en-US" sz="1800" dirty="0" smtClean="0">
                <a:solidFill>
                  <a:schemeClr val="tx1"/>
                </a:solidFill>
              </a:rPr>
              <a:t>who completed </a:t>
            </a:r>
            <a:r>
              <a:rPr lang="en-US" sz="1800" dirty="0">
                <a:solidFill>
                  <a:schemeClr val="tx1"/>
                </a:solidFill>
              </a:rPr>
              <a:t>secondary education in a foreign country and are unable to obtain a </a:t>
            </a:r>
            <a:r>
              <a:rPr lang="en-US" sz="1800" dirty="0" smtClean="0">
                <a:solidFill>
                  <a:schemeClr val="tx1"/>
                </a:solidFill>
              </a:rPr>
              <a:t>copy of </a:t>
            </a:r>
            <a:r>
              <a:rPr lang="en-US" sz="1800" dirty="0">
                <a:solidFill>
                  <a:schemeClr val="tx1"/>
                </a:solidFill>
              </a:rPr>
              <a:t>their diploma or official </a:t>
            </a:r>
            <a:r>
              <a:rPr lang="en-US" sz="1800" dirty="0" smtClean="0">
                <a:solidFill>
                  <a:schemeClr val="tx1"/>
                </a:solidFill>
              </a:rPr>
              <a:t>transcript</a:t>
            </a:r>
          </a:p>
        </p:txBody>
      </p:sp>
    </p:spTree>
    <p:extLst>
      <p:ext uri="{BB962C8B-B14F-4D97-AF65-F5344CB8AC3E}">
        <p14:creationId xmlns:p14="http://schemas.microsoft.com/office/powerpoint/2010/main" val="1814571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High School Completion Status</a:t>
            </a:r>
            <a:endParaRPr lang="en-US" dirty="0">
              <a:solidFill>
                <a:schemeClr val="tx1"/>
              </a:solidFill>
            </a:endParaRPr>
          </a:p>
        </p:txBody>
      </p:sp>
      <p:sp>
        <p:nvSpPr>
          <p:cNvPr id="3" name="Content Placeholder 2"/>
          <p:cNvSpPr>
            <a:spLocks noGrp="1"/>
          </p:cNvSpPr>
          <p:nvPr>
            <p:ph idx="1"/>
          </p:nvPr>
        </p:nvSpPr>
        <p:spPr>
          <a:xfrm>
            <a:off x="990600" y="2057400"/>
            <a:ext cx="7125112" cy="4051437"/>
          </a:xfrm>
        </p:spPr>
        <p:txBody>
          <a:bodyPr>
            <a:noAutofit/>
          </a:bodyPr>
          <a:lstStyle/>
          <a:p>
            <a:pPr>
              <a:buFont typeface="Wingdings" panose="05000000000000000000" pitchFamily="2" charset="2"/>
              <a:buChar char="Ø"/>
            </a:pPr>
            <a:r>
              <a:rPr lang="en-US" sz="2000" dirty="0" smtClean="0">
                <a:solidFill>
                  <a:schemeClr val="tx1"/>
                </a:solidFill>
              </a:rPr>
              <a:t>Recognized equivalent</a:t>
            </a:r>
          </a:p>
          <a:p>
            <a:pPr lvl="1">
              <a:buFont typeface="Wingdings" panose="05000000000000000000" pitchFamily="2" charset="2"/>
              <a:buChar char="Ø"/>
            </a:pPr>
            <a:r>
              <a:rPr lang="en-US" sz="1800" dirty="0" smtClean="0">
                <a:solidFill>
                  <a:schemeClr val="tx1"/>
                </a:solidFill>
              </a:rPr>
              <a:t>GED</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State </a:t>
            </a:r>
            <a:r>
              <a:rPr lang="en-US" sz="1800" dirty="0">
                <a:solidFill>
                  <a:schemeClr val="tx1"/>
                </a:solidFill>
              </a:rPr>
              <a:t>certificate recognized as an equivalent to a diploma.</a:t>
            </a:r>
          </a:p>
          <a:p>
            <a:pPr lvl="1">
              <a:buFont typeface="Wingdings" panose="05000000000000000000" pitchFamily="2" charset="2"/>
              <a:buChar char="Ø"/>
            </a:pPr>
            <a:r>
              <a:rPr lang="en-US" sz="1800" dirty="0" smtClean="0">
                <a:solidFill>
                  <a:schemeClr val="tx1"/>
                </a:solidFill>
              </a:rPr>
              <a:t>Academic </a:t>
            </a:r>
            <a:r>
              <a:rPr lang="en-US" sz="1800" dirty="0">
                <a:solidFill>
                  <a:schemeClr val="tx1"/>
                </a:solidFill>
              </a:rPr>
              <a:t>transcript showing successful completion of at least a two-year </a:t>
            </a:r>
            <a:r>
              <a:rPr lang="en-US" sz="1800" dirty="0" smtClean="0">
                <a:solidFill>
                  <a:schemeClr val="tx1"/>
                </a:solidFill>
              </a:rPr>
              <a:t>program fully </a:t>
            </a:r>
            <a:r>
              <a:rPr lang="en-US" sz="1800" dirty="0">
                <a:solidFill>
                  <a:schemeClr val="tx1"/>
                </a:solidFill>
              </a:rPr>
              <a:t>acceptable toward a bachelor’s degree.</a:t>
            </a:r>
          </a:p>
          <a:p>
            <a:pPr lvl="1">
              <a:buFont typeface="Wingdings" panose="05000000000000000000" pitchFamily="2" charset="2"/>
              <a:buChar char="Ø"/>
            </a:pPr>
            <a:r>
              <a:rPr lang="en-US" sz="1800" dirty="0" smtClean="0">
                <a:solidFill>
                  <a:schemeClr val="tx1"/>
                </a:solidFill>
              </a:rPr>
              <a:t>Documentation </a:t>
            </a:r>
            <a:r>
              <a:rPr lang="en-US" sz="1800" dirty="0">
                <a:solidFill>
                  <a:schemeClr val="tx1"/>
                </a:solidFill>
              </a:rPr>
              <a:t>that the student excelled in high school (in accordance with </a:t>
            </a:r>
            <a:r>
              <a:rPr lang="en-US" sz="1800" dirty="0" smtClean="0">
                <a:solidFill>
                  <a:schemeClr val="tx1"/>
                </a:solidFill>
              </a:rPr>
              <a:t>the postsecondary </a:t>
            </a:r>
            <a:r>
              <a:rPr lang="en-US" sz="1800" dirty="0">
                <a:solidFill>
                  <a:schemeClr val="tx1"/>
                </a:solidFill>
              </a:rPr>
              <a:t>institution’s written policies), if the student did not complete </a:t>
            </a:r>
            <a:r>
              <a:rPr lang="en-US" sz="1800" dirty="0" smtClean="0">
                <a:solidFill>
                  <a:schemeClr val="tx1"/>
                </a:solidFill>
              </a:rPr>
              <a:t>high school </a:t>
            </a:r>
            <a:r>
              <a:rPr lang="en-US" sz="1800" dirty="0">
                <a:solidFill>
                  <a:schemeClr val="tx1"/>
                </a:solidFill>
              </a:rPr>
              <a:t>and enrolls in at least an associate degree program</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130778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High School Completion Status</a:t>
            </a:r>
            <a:endParaRPr lang="en-US" dirty="0">
              <a:solidFill>
                <a:schemeClr val="tx1"/>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000" dirty="0" smtClean="0">
                <a:solidFill>
                  <a:schemeClr val="tx1"/>
                </a:solidFill>
              </a:rPr>
              <a:t>Home </a:t>
            </a:r>
            <a:r>
              <a:rPr lang="en-US" sz="2000" dirty="0">
                <a:solidFill>
                  <a:schemeClr val="tx1"/>
                </a:solidFill>
              </a:rPr>
              <a:t>school </a:t>
            </a:r>
            <a:r>
              <a:rPr lang="en-US" sz="2000" dirty="0" smtClean="0">
                <a:solidFill>
                  <a:schemeClr val="tx1"/>
                </a:solidFill>
              </a:rPr>
              <a:t>credential</a:t>
            </a:r>
          </a:p>
          <a:p>
            <a:pPr lvl="1">
              <a:buFont typeface="Wingdings" panose="05000000000000000000" pitchFamily="2" charset="2"/>
              <a:buChar char="Ø"/>
            </a:pPr>
            <a:r>
              <a:rPr lang="en-US" sz="1800" dirty="0" smtClean="0">
                <a:solidFill>
                  <a:schemeClr val="tx1"/>
                </a:solidFill>
              </a:rPr>
              <a:t>Transcript </a:t>
            </a:r>
            <a:r>
              <a:rPr lang="en-US" sz="1800" dirty="0">
                <a:solidFill>
                  <a:schemeClr val="tx1"/>
                </a:solidFill>
              </a:rPr>
              <a:t>signed by the parent or guardian </a:t>
            </a:r>
            <a:r>
              <a:rPr lang="en-US" sz="1800" dirty="0" smtClean="0">
                <a:solidFill>
                  <a:schemeClr val="tx1"/>
                </a:solidFill>
              </a:rPr>
              <a:t>documenting the </a:t>
            </a:r>
            <a:r>
              <a:rPr lang="en-US" sz="1800" dirty="0">
                <a:solidFill>
                  <a:schemeClr val="tx1"/>
                </a:solidFill>
              </a:rPr>
              <a:t>successful completion of secondary education, listing the courses completed </a:t>
            </a:r>
            <a:r>
              <a:rPr lang="en-US" sz="1800" dirty="0" smtClean="0">
                <a:solidFill>
                  <a:schemeClr val="tx1"/>
                </a:solidFill>
              </a:rPr>
              <a:t>by the </a:t>
            </a:r>
            <a:r>
              <a:rPr lang="en-US" sz="1800" dirty="0">
                <a:solidFill>
                  <a:schemeClr val="tx1"/>
                </a:solidFill>
              </a:rPr>
              <a:t>student, or a state-issued home school certification </a:t>
            </a:r>
            <a:r>
              <a:rPr lang="en-US" sz="1800" dirty="0" smtClean="0">
                <a:solidFill>
                  <a:schemeClr val="tx1"/>
                </a:solidFill>
              </a:rPr>
              <a:t>credential</a:t>
            </a:r>
          </a:p>
          <a:p>
            <a:pPr lvl="1">
              <a:buFont typeface="Wingdings" panose="05000000000000000000" pitchFamily="2" charset="2"/>
              <a:buChar char="Ø"/>
            </a:pPr>
            <a:endParaRPr lang="en-US" sz="1800" dirty="0">
              <a:solidFill>
                <a:schemeClr val="tx1"/>
              </a:solidFill>
            </a:endParaRPr>
          </a:p>
          <a:p>
            <a:pPr lvl="1">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84075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Identity Statement of Educational Purpose</a:t>
            </a:r>
            <a:endParaRPr lang="en-US" dirty="0">
              <a:solidFill>
                <a:schemeClr val="tx1"/>
              </a:solidFill>
            </a:endParaRPr>
          </a:p>
        </p:txBody>
      </p:sp>
      <p:sp>
        <p:nvSpPr>
          <p:cNvPr id="3" name="Content Placeholder 2"/>
          <p:cNvSpPr>
            <a:spLocks noGrp="1"/>
          </p:cNvSpPr>
          <p:nvPr>
            <p:ph idx="1"/>
          </p:nvPr>
        </p:nvSpPr>
        <p:spPr>
          <a:xfrm>
            <a:off x="990600" y="2133600"/>
            <a:ext cx="7125112" cy="4051437"/>
          </a:xfrm>
        </p:spPr>
        <p:txBody>
          <a:bodyPr>
            <a:noAutofit/>
          </a:bodyPr>
          <a:lstStyle/>
          <a:p>
            <a:pPr>
              <a:buFont typeface="Wingdings" panose="05000000000000000000" pitchFamily="2" charset="2"/>
              <a:buChar char="Ø"/>
            </a:pPr>
            <a:r>
              <a:rPr lang="en-US" sz="2000" dirty="0">
                <a:solidFill>
                  <a:schemeClr val="tx1"/>
                </a:solidFill>
              </a:rPr>
              <a:t>An applicant must provide the following to the school in person:</a:t>
            </a:r>
          </a:p>
          <a:p>
            <a:pPr lvl="1">
              <a:buFont typeface="Wingdings" panose="05000000000000000000" pitchFamily="2" charset="2"/>
              <a:buChar char="Ø"/>
            </a:pPr>
            <a:r>
              <a:rPr lang="en-US" sz="1800" dirty="0" smtClean="0">
                <a:solidFill>
                  <a:schemeClr val="tx1"/>
                </a:solidFill>
              </a:rPr>
              <a:t>Government-issued </a:t>
            </a:r>
            <a:r>
              <a:rPr lang="en-US" sz="1800" dirty="0">
                <a:solidFill>
                  <a:schemeClr val="tx1"/>
                </a:solidFill>
              </a:rPr>
              <a:t>photo identification, such as a driver’s license or passport.</a:t>
            </a:r>
          </a:p>
          <a:p>
            <a:pPr lvl="1">
              <a:buFont typeface="Wingdings" panose="05000000000000000000" pitchFamily="2" charset="2"/>
              <a:buChar char="Ø"/>
            </a:pPr>
            <a:r>
              <a:rPr lang="en-US" sz="1800" dirty="0" smtClean="0">
                <a:solidFill>
                  <a:schemeClr val="tx1"/>
                </a:solidFill>
              </a:rPr>
              <a:t>Signed </a:t>
            </a:r>
            <a:r>
              <a:rPr lang="en-US" sz="1800" dirty="0">
                <a:solidFill>
                  <a:schemeClr val="tx1"/>
                </a:solidFill>
              </a:rPr>
              <a:t>statement of educational purpose for the 2014-2015 award year.</a:t>
            </a:r>
          </a:p>
          <a:p>
            <a:pPr>
              <a:buFont typeface="Wingdings" panose="05000000000000000000" pitchFamily="2" charset="2"/>
              <a:buChar char="Ø"/>
            </a:pPr>
            <a:r>
              <a:rPr lang="en-US" sz="2000" dirty="0">
                <a:solidFill>
                  <a:schemeClr val="tx1"/>
                </a:solidFill>
              </a:rPr>
              <a:t>For documentation presented in person, the school must maintain an annotated </a:t>
            </a:r>
            <a:r>
              <a:rPr lang="en-US" sz="2000" dirty="0" smtClean="0">
                <a:solidFill>
                  <a:schemeClr val="tx1"/>
                </a:solidFill>
              </a:rPr>
              <a:t>copy of </a:t>
            </a:r>
            <a:r>
              <a:rPr lang="en-US" sz="2000" dirty="0">
                <a:solidFill>
                  <a:schemeClr val="tx1"/>
                </a:solidFill>
              </a:rPr>
              <a:t>the ID provided by the applicant, including the following information:</a:t>
            </a:r>
          </a:p>
          <a:p>
            <a:pPr lvl="1">
              <a:buFont typeface="Wingdings" panose="05000000000000000000" pitchFamily="2" charset="2"/>
              <a:buChar char="Ø"/>
            </a:pPr>
            <a:r>
              <a:rPr lang="en-US" sz="1800" dirty="0" smtClean="0">
                <a:solidFill>
                  <a:schemeClr val="tx1"/>
                </a:solidFill>
              </a:rPr>
              <a:t>Date </a:t>
            </a:r>
            <a:r>
              <a:rPr lang="en-US" sz="1800" dirty="0">
                <a:solidFill>
                  <a:schemeClr val="tx1"/>
                </a:solidFill>
              </a:rPr>
              <a:t>the identifying document was received</a:t>
            </a:r>
            <a:r>
              <a:rPr lang="en-US" sz="1800" dirty="0" smtClean="0">
                <a:solidFill>
                  <a:schemeClr val="tx1"/>
                </a:solidFill>
              </a:rPr>
              <a:t>.	</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Name </a:t>
            </a:r>
            <a:r>
              <a:rPr lang="en-US" sz="1800" dirty="0">
                <a:solidFill>
                  <a:schemeClr val="tx1"/>
                </a:solidFill>
              </a:rPr>
              <a:t>of the institutionally authorized individual who received the documentation</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76504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Identity Statement of Educational Purpose</a:t>
            </a:r>
            <a:endParaRPr lang="en-US" dirty="0">
              <a:solidFill>
                <a:schemeClr val="tx1"/>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000" dirty="0" smtClean="0">
                <a:solidFill>
                  <a:schemeClr val="tx1"/>
                </a:solidFill>
              </a:rPr>
              <a:t>If </a:t>
            </a:r>
            <a:r>
              <a:rPr lang="en-US" sz="2000" dirty="0">
                <a:solidFill>
                  <a:schemeClr val="tx1"/>
                </a:solidFill>
              </a:rPr>
              <a:t>an institution determines that an applicant is unable to provide </a:t>
            </a:r>
            <a:r>
              <a:rPr lang="en-US" sz="2000" dirty="0" smtClean="0">
                <a:solidFill>
                  <a:schemeClr val="tx1"/>
                </a:solidFill>
              </a:rPr>
              <a:t>the information </a:t>
            </a:r>
            <a:r>
              <a:rPr lang="en-US" sz="2000" dirty="0">
                <a:solidFill>
                  <a:schemeClr val="tx1"/>
                </a:solidFill>
              </a:rPr>
              <a:t>in person, the applicant must provide to the school:</a:t>
            </a:r>
          </a:p>
          <a:p>
            <a:pPr lvl="1">
              <a:buFont typeface="Wingdings" panose="05000000000000000000" pitchFamily="2" charset="2"/>
              <a:buChar char="Ø"/>
            </a:pPr>
            <a:r>
              <a:rPr lang="en-US" sz="1800" dirty="0" smtClean="0">
                <a:solidFill>
                  <a:schemeClr val="tx1"/>
                </a:solidFill>
              </a:rPr>
              <a:t>Original </a:t>
            </a:r>
            <a:r>
              <a:rPr lang="en-US" sz="1800" dirty="0">
                <a:solidFill>
                  <a:schemeClr val="tx1"/>
                </a:solidFill>
              </a:rPr>
              <a:t>notarized statement of educational purpose signed by the applicant for </a:t>
            </a:r>
            <a:r>
              <a:rPr lang="en-US" sz="1800" dirty="0" smtClean="0">
                <a:solidFill>
                  <a:schemeClr val="tx1"/>
                </a:solidFill>
              </a:rPr>
              <a:t>the 2014-2015 </a:t>
            </a:r>
            <a:r>
              <a:rPr lang="en-US" sz="1800" dirty="0">
                <a:solidFill>
                  <a:schemeClr val="tx1"/>
                </a:solidFill>
              </a:rPr>
              <a:t>award year.</a:t>
            </a:r>
          </a:p>
          <a:p>
            <a:pPr lvl="1">
              <a:buFont typeface="Wingdings" panose="05000000000000000000" pitchFamily="2" charset="2"/>
              <a:buChar char="Ø"/>
            </a:pPr>
            <a:r>
              <a:rPr lang="en-US" sz="1800" dirty="0" smtClean="0">
                <a:solidFill>
                  <a:schemeClr val="tx1"/>
                </a:solidFill>
              </a:rPr>
              <a:t>Copy </a:t>
            </a:r>
            <a:r>
              <a:rPr lang="en-US" sz="1800" dirty="0">
                <a:solidFill>
                  <a:schemeClr val="tx1"/>
                </a:solidFill>
              </a:rPr>
              <a:t>of a government-issued photo identification, such as a driver’s license </a:t>
            </a:r>
            <a:r>
              <a:rPr lang="en-US" sz="1800" dirty="0" smtClean="0">
                <a:solidFill>
                  <a:schemeClr val="tx1"/>
                </a:solidFill>
              </a:rPr>
              <a:t>or passport</a:t>
            </a:r>
            <a:r>
              <a:rPr lang="en-US" sz="1800" dirty="0">
                <a:solidFill>
                  <a:schemeClr val="tx1"/>
                </a:solidFill>
              </a:rPr>
              <a:t>, that is referenced in the notarized statement</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4007990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xfrm>
            <a:off x="987839" y="838200"/>
            <a:ext cx="7123080" cy="92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smtClean="0">
                <a:solidFill>
                  <a:schemeClr val="tx1"/>
                </a:solidFill>
              </a:rPr>
              <a:t>2014-15 FAA </a:t>
            </a:r>
            <a:r>
              <a:rPr lang="en-US" dirty="0">
                <a:solidFill>
                  <a:schemeClr val="tx1"/>
                </a:solidFill>
              </a:rPr>
              <a:t>Access Updates</a:t>
            </a:r>
            <a:endParaRPr lang="en-US" altLang="en-US" dirty="0" smtClean="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p:txBody>
          <a:bodyPr>
            <a:normAutofit/>
          </a:bodyPr>
          <a:lstStyle/>
          <a:p>
            <a:pPr>
              <a:buFont typeface="Wingdings" panose="05000000000000000000" pitchFamily="2" charset="2"/>
              <a:buChar char="Ø"/>
            </a:pPr>
            <a:r>
              <a:rPr lang="en-US" altLang="en-US"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rPr>
              <a:t>Beginning with the 2014-2015 award year, aid administrators will be required to report Identity Verification Results for an applicant assigned to either the V4 or V5 Verification Tracking Group</a:t>
            </a:r>
            <a:r>
              <a:rPr lang="en-US" sz="2000" dirty="0" smtClean="0">
                <a:solidFill>
                  <a:schemeClr val="tx1"/>
                </a:solidFill>
              </a:rPr>
              <a:t>.</a:t>
            </a:r>
            <a:endParaRPr lang="en-US" altLang="en-US" sz="2000" dirty="0">
              <a:solidFill>
                <a:schemeClr val="tx1"/>
              </a:solidFill>
              <a:latin typeface="Arial" panose="020B0604020202020204" pitchFamily="34" charset="0"/>
              <a:cs typeface="Arial" panose="020B0604020202020204" pitchFamily="34" charset="0"/>
            </a:endParaRPr>
          </a:p>
        </p:txBody>
      </p:sp>
      <p:pic>
        <p:nvPicPr>
          <p:cNvPr id="972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863579"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3429000" y="4419602"/>
            <a:ext cx="0" cy="25082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3244121" y="4289427"/>
            <a:ext cx="1600200" cy="762000"/>
          </a:xfrm>
          <a:prstGeom prst="wedgeRoundRectCallout">
            <a:avLst>
              <a:gd name="adj1" fmla="val -142218"/>
              <a:gd name="adj2" fmla="val -6028"/>
              <a:gd name="adj3" fmla="val 16667"/>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0000"/>
                </a:solidFill>
              </a:rPr>
              <a:t>Select Identity Verification Results</a:t>
            </a:r>
          </a:p>
        </p:txBody>
      </p:sp>
    </p:spTree>
    <p:extLst>
      <p:ext uri="{BB962C8B-B14F-4D97-AF65-F5344CB8AC3E}">
        <p14:creationId xmlns:p14="http://schemas.microsoft.com/office/powerpoint/2010/main" val="3297633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2014-15 </a:t>
            </a:r>
            <a:r>
              <a:rPr lang="en-US" dirty="0">
                <a:solidFill>
                  <a:schemeClr val="tx1"/>
                </a:solidFill>
              </a:rPr>
              <a:t>FAA Access Updates</a:t>
            </a:r>
          </a:p>
        </p:txBody>
      </p:sp>
      <p:sp>
        <p:nvSpPr>
          <p:cNvPr id="99331" name="Content Placeholder 2"/>
          <p:cNvSpPr>
            <a:spLocks noGrp="1"/>
          </p:cNvSpPr>
          <p:nvPr>
            <p:ph sz="half" idx="1"/>
          </p:nvPr>
        </p:nvSpPr>
        <p:spPr bwMode="auto">
          <a:xfrm>
            <a:off x="1009443" y="1809749"/>
            <a:ext cx="3257758" cy="4051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Wingdings" panose="05000000000000000000" pitchFamily="2" charset="2"/>
              <a:buChar char="Ø"/>
            </a:pPr>
            <a:r>
              <a:rPr lang="en-US" altLang="en-US" sz="2000" dirty="0" smtClean="0">
                <a:solidFill>
                  <a:schemeClr val="tx1"/>
                </a:solidFill>
                <a:latin typeface="Verdana (Body)"/>
                <a:cs typeface="Arial" panose="020B0604020202020204" pitchFamily="34" charset="0"/>
              </a:rPr>
              <a:t>FAAs will be able to manually enter SSNs/Name ID/ Verification Results from a dropdown menu on this page.</a:t>
            </a:r>
            <a:endParaRPr lang="en-US" altLang="en-US" sz="2000" dirty="0">
              <a:solidFill>
                <a:schemeClr val="tx1"/>
              </a:solidFill>
              <a:latin typeface="Verdana (Body)"/>
              <a:cs typeface="Arial" panose="020B0604020202020204" pitchFamily="34" charset="0"/>
            </a:endParaRPr>
          </a:p>
        </p:txBody>
      </p:sp>
      <p:pic>
        <p:nvPicPr>
          <p:cNvPr id="993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119" y="1828800"/>
            <a:ext cx="4145756"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800600" y="3342859"/>
            <a:ext cx="3429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152097" y="3342859"/>
            <a:ext cx="3429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543800" y="3352800"/>
            <a:ext cx="3429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628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ISIR Verification Flags</a:t>
            </a:r>
            <a:endParaRPr lang="en-US"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9375" t="23810" r="18005" b="15179"/>
          <a:stretch>
            <a:fillRect/>
          </a:stretch>
        </p:blipFill>
        <p:spPr bwMode="auto">
          <a:xfrm>
            <a:off x="396442" y="1709737"/>
            <a:ext cx="8050212"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rot="16200000">
            <a:off x="322335" y="1735065"/>
            <a:ext cx="484188" cy="671658"/>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5952358" y="1328061"/>
            <a:ext cx="484188" cy="671658"/>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10893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2014-15 </a:t>
            </a:r>
            <a:r>
              <a:rPr lang="en-US" dirty="0">
                <a:solidFill>
                  <a:schemeClr val="tx1"/>
                </a:solidFill>
              </a:rPr>
              <a:t>FAA Access Updates</a:t>
            </a:r>
          </a:p>
        </p:txBody>
      </p:sp>
      <p:sp>
        <p:nvSpPr>
          <p:cNvPr id="9933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Wingdings" panose="05000000000000000000" pitchFamily="2" charset="2"/>
              <a:buChar char="Ø"/>
            </a:pPr>
            <a:r>
              <a:rPr lang="en-US" altLang="en-US" sz="2000" dirty="0">
                <a:solidFill>
                  <a:schemeClr val="tx1"/>
                </a:solidFill>
                <a:latin typeface="Verdana (Body)"/>
                <a:cs typeface="Arial" panose="020B0604020202020204" pitchFamily="34" charset="0"/>
              </a:rPr>
              <a:t>Dropdown options will be</a:t>
            </a:r>
          </a:p>
          <a:p>
            <a:pPr lvl="1">
              <a:buFont typeface="Wingdings" panose="05000000000000000000" pitchFamily="2" charset="2"/>
              <a:buChar char="Ø"/>
            </a:pPr>
            <a:r>
              <a:rPr lang="en-US" altLang="en-US" sz="1800" dirty="0">
                <a:solidFill>
                  <a:schemeClr val="tx1"/>
                </a:solidFill>
                <a:latin typeface="Verdana (Body)"/>
                <a:ea typeface="Calibri" panose="020F0502020204030204" pitchFamily="34" charset="0"/>
                <a:cs typeface="Times New Roman" panose="02020603050405020304" pitchFamily="18" charset="0"/>
              </a:rPr>
              <a:t>Verification </a:t>
            </a:r>
            <a:r>
              <a:rPr lang="en-US" altLang="en-US" sz="1800" b="1" dirty="0">
                <a:solidFill>
                  <a:schemeClr val="tx1"/>
                </a:solidFill>
                <a:latin typeface="Verdana (Body)"/>
                <a:ea typeface="Calibri" panose="020F0502020204030204" pitchFamily="34" charset="0"/>
                <a:cs typeface="Times New Roman" panose="02020603050405020304" pitchFamily="18" charset="0"/>
              </a:rPr>
              <a:t>completed</a:t>
            </a:r>
            <a:r>
              <a:rPr lang="en-US" altLang="en-US" sz="1800" dirty="0">
                <a:solidFill>
                  <a:schemeClr val="tx1"/>
                </a:solidFill>
                <a:latin typeface="Verdana (Body)"/>
                <a:ea typeface="Calibri" panose="020F0502020204030204" pitchFamily="34" charset="0"/>
                <a:cs typeface="Times New Roman" panose="02020603050405020304" pitchFamily="18" charset="0"/>
              </a:rPr>
              <a:t> in person, </a:t>
            </a:r>
            <a:r>
              <a:rPr lang="en-US" altLang="en-US" sz="1800" b="1" dirty="0">
                <a:solidFill>
                  <a:schemeClr val="tx1"/>
                </a:solidFill>
                <a:latin typeface="Verdana (Body)"/>
                <a:ea typeface="Calibri" panose="020F0502020204030204" pitchFamily="34" charset="0"/>
                <a:cs typeface="Times New Roman" panose="02020603050405020304" pitchFamily="18" charset="0"/>
              </a:rPr>
              <a:t>no issues </a:t>
            </a:r>
            <a:r>
              <a:rPr lang="en-US" altLang="en-US" sz="1800" dirty="0">
                <a:solidFill>
                  <a:schemeClr val="tx1"/>
                </a:solidFill>
                <a:latin typeface="Verdana (Body)"/>
                <a:ea typeface="Calibri" panose="020F0502020204030204" pitchFamily="34" charset="0"/>
                <a:cs typeface="Times New Roman" panose="02020603050405020304" pitchFamily="18" charset="0"/>
              </a:rPr>
              <a:t>found</a:t>
            </a:r>
            <a:endParaRPr lang="en-US" altLang="en-US" sz="1800" dirty="0">
              <a:solidFill>
                <a:schemeClr val="tx1"/>
              </a:solidFill>
              <a:latin typeface="Verdana (Body)"/>
              <a:cs typeface="Arial" panose="020B0604020202020204" pitchFamily="34" charset="0"/>
            </a:endParaRPr>
          </a:p>
          <a:p>
            <a:pPr lvl="1">
              <a:buFont typeface="Wingdings" panose="05000000000000000000" pitchFamily="2" charset="2"/>
              <a:buChar char="Ø"/>
            </a:pPr>
            <a:r>
              <a:rPr lang="en-US" altLang="en-US" sz="1800" dirty="0">
                <a:solidFill>
                  <a:schemeClr val="tx1"/>
                </a:solidFill>
                <a:latin typeface="Verdana (Body)"/>
                <a:ea typeface="Calibri" panose="020F0502020204030204" pitchFamily="34" charset="0"/>
                <a:cs typeface="Calibri" panose="020F0502020204030204" pitchFamily="34" charset="0"/>
              </a:rPr>
              <a:t>Verification completed </a:t>
            </a:r>
            <a:r>
              <a:rPr lang="en-US" altLang="en-US" sz="1800" b="1" dirty="0">
                <a:solidFill>
                  <a:schemeClr val="tx1"/>
                </a:solidFill>
                <a:latin typeface="Verdana (Body)"/>
                <a:ea typeface="Calibri" panose="020F0502020204030204" pitchFamily="34" charset="0"/>
                <a:cs typeface="Calibri" panose="020F0502020204030204" pitchFamily="34" charset="0"/>
              </a:rPr>
              <a:t>remotely</a:t>
            </a:r>
            <a:r>
              <a:rPr lang="en-US" altLang="en-US" sz="1800" dirty="0">
                <a:solidFill>
                  <a:schemeClr val="tx1"/>
                </a:solidFill>
                <a:latin typeface="Verdana (Body)"/>
                <a:ea typeface="Calibri" panose="020F0502020204030204" pitchFamily="34" charset="0"/>
                <a:cs typeface="Calibri" panose="020F0502020204030204" pitchFamily="34" charset="0"/>
              </a:rPr>
              <a:t>, no issues found</a:t>
            </a:r>
            <a:endParaRPr lang="en-US" altLang="en-US" sz="1800" dirty="0">
              <a:solidFill>
                <a:schemeClr val="tx1"/>
              </a:solidFill>
              <a:latin typeface="Verdana (Body)"/>
              <a:cs typeface="Arial" panose="020B0604020202020204" pitchFamily="34" charset="0"/>
            </a:endParaRPr>
          </a:p>
          <a:p>
            <a:pPr lvl="1">
              <a:buFont typeface="Wingdings" panose="05000000000000000000" pitchFamily="2" charset="2"/>
              <a:buChar char="Ø"/>
            </a:pPr>
            <a:r>
              <a:rPr lang="en-US" altLang="en-US" sz="1800" dirty="0">
                <a:solidFill>
                  <a:schemeClr val="tx1"/>
                </a:solidFill>
                <a:latin typeface="Verdana (Body)"/>
                <a:ea typeface="Calibri" panose="020F0502020204030204" pitchFamily="34" charset="0"/>
                <a:cs typeface="Calibri" panose="020F0502020204030204" pitchFamily="34" charset="0"/>
              </a:rPr>
              <a:t>Verification attempted, issues found </a:t>
            </a:r>
            <a:r>
              <a:rPr lang="en-US" altLang="en-US" sz="1800" b="1" dirty="0">
                <a:solidFill>
                  <a:schemeClr val="tx1"/>
                </a:solidFill>
                <a:latin typeface="Verdana (Body)"/>
                <a:ea typeface="Calibri" panose="020F0502020204030204" pitchFamily="34" charset="0"/>
                <a:cs typeface="Calibri" panose="020F0502020204030204" pitchFamily="34" charset="0"/>
              </a:rPr>
              <a:t>with identity</a:t>
            </a:r>
            <a:endParaRPr lang="en-US" altLang="en-US" sz="1800" b="1" dirty="0">
              <a:solidFill>
                <a:schemeClr val="tx1"/>
              </a:solidFill>
              <a:latin typeface="Verdana (Body)"/>
              <a:cs typeface="Arial" panose="020B0604020202020204" pitchFamily="34" charset="0"/>
            </a:endParaRPr>
          </a:p>
          <a:p>
            <a:pPr lvl="1">
              <a:buFont typeface="Wingdings" panose="05000000000000000000" pitchFamily="2" charset="2"/>
              <a:buChar char="Ø"/>
            </a:pPr>
            <a:r>
              <a:rPr lang="en-US" altLang="en-US" sz="1800" dirty="0">
                <a:solidFill>
                  <a:schemeClr val="tx1"/>
                </a:solidFill>
                <a:latin typeface="Verdana (Body)"/>
                <a:ea typeface="Calibri" panose="020F0502020204030204" pitchFamily="34" charset="0"/>
                <a:cs typeface="Calibri" panose="020F0502020204030204" pitchFamily="34" charset="0"/>
              </a:rPr>
              <a:t>Verification attempted, issues found </a:t>
            </a:r>
            <a:r>
              <a:rPr lang="en-US" altLang="en-US" sz="1800" b="1" dirty="0">
                <a:solidFill>
                  <a:schemeClr val="tx1"/>
                </a:solidFill>
                <a:latin typeface="Verdana (Body)"/>
                <a:ea typeface="Calibri" panose="020F0502020204030204" pitchFamily="34" charset="0"/>
                <a:cs typeface="Calibri" panose="020F0502020204030204" pitchFamily="34" charset="0"/>
              </a:rPr>
              <a:t>with HS completion</a:t>
            </a:r>
            <a:endParaRPr lang="en-US" altLang="en-US" sz="1800" b="1" dirty="0">
              <a:solidFill>
                <a:schemeClr val="tx1"/>
              </a:solidFill>
              <a:latin typeface="Verdana (Body)"/>
              <a:cs typeface="Arial" panose="020B0604020202020204" pitchFamily="34" charset="0"/>
            </a:endParaRPr>
          </a:p>
          <a:p>
            <a:pPr lvl="1">
              <a:buFont typeface="Wingdings" panose="05000000000000000000" pitchFamily="2" charset="2"/>
              <a:buChar char="Ø"/>
            </a:pPr>
            <a:r>
              <a:rPr lang="en-US" altLang="en-US" sz="1800" b="1" dirty="0">
                <a:solidFill>
                  <a:schemeClr val="tx1"/>
                </a:solidFill>
                <a:latin typeface="Verdana (Body)"/>
                <a:ea typeface="Calibri" panose="020F0502020204030204" pitchFamily="34" charset="0"/>
                <a:cs typeface="Calibri" panose="020F0502020204030204" pitchFamily="34" charset="0"/>
              </a:rPr>
              <a:t>No response </a:t>
            </a:r>
            <a:r>
              <a:rPr lang="en-US" altLang="en-US" sz="1800" dirty="0">
                <a:solidFill>
                  <a:schemeClr val="tx1"/>
                </a:solidFill>
                <a:latin typeface="Verdana (Body)"/>
                <a:ea typeface="Calibri" panose="020F0502020204030204" pitchFamily="34" charset="0"/>
                <a:cs typeface="Calibri" panose="020F0502020204030204" pitchFamily="34" charset="0"/>
              </a:rPr>
              <a:t>from applicant or unable to locate</a:t>
            </a:r>
            <a:endParaRPr lang="en-US" altLang="en-US" sz="1800" dirty="0">
              <a:solidFill>
                <a:schemeClr val="tx1"/>
              </a:solidFill>
              <a:latin typeface="Verdana (Body)"/>
              <a:cs typeface="Arial" panose="020B0604020202020204" pitchFamily="34" charset="0"/>
            </a:endParaRPr>
          </a:p>
        </p:txBody>
      </p:sp>
    </p:spTree>
    <p:extLst>
      <p:ext uri="{BB962C8B-B14F-4D97-AF65-F5344CB8AC3E}">
        <p14:creationId xmlns:p14="http://schemas.microsoft.com/office/powerpoint/2010/main" val="3922231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2014-15 </a:t>
            </a:r>
            <a:r>
              <a:rPr lang="en-US" dirty="0">
                <a:solidFill>
                  <a:schemeClr val="tx1"/>
                </a:solidFill>
              </a:rPr>
              <a:t>FAA Access Updates</a:t>
            </a:r>
          </a:p>
        </p:txBody>
      </p:sp>
      <p:pic>
        <p:nvPicPr>
          <p:cNvPr id="1034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660" y="2574927"/>
            <a:ext cx="626506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0" name="TextBox 4"/>
          <p:cNvSpPr txBox="1">
            <a:spLocks noChangeArrowheads="1"/>
          </p:cNvSpPr>
          <p:nvPr/>
        </p:nvSpPr>
        <p:spPr bwMode="auto">
          <a:xfrm>
            <a:off x="1564481" y="3805240"/>
            <a:ext cx="1143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t>    </a:t>
            </a:r>
          </a:p>
        </p:txBody>
      </p:sp>
      <p:sp>
        <p:nvSpPr>
          <p:cNvPr id="9" name="Rectangular Callout 8"/>
          <p:cNvSpPr/>
          <p:nvPr/>
        </p:nvSpPr>
        <p:spPr>
          <a:xfrm>
            <a:off x="5791200" y="4343401"/>
            <a:ext cx="1048999" cy="609600"/>
          </a:xfrm>
          <a:prstGeom prst="wedgeRectCallout">
            <a:avLst>
              <a:gd name="adj1" fmla="val -79336"/>
              <a:gd name="adj2" fmla="val -397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smtClean="0">
                <a:solidFill>
                  <a:srgbClr val="FF0000"/>
                </a:solidFill>
              </a:rPr>
              <a:t>Select</a:t>
            </a:r>
            <a:endParaRPr lang="en-US" sz="1600" dirty="0">
              <a:solidFill>
                <a:srgbClr val="FF0000"/>
              </a:solidFill>
            </a:endParaRPr>
          </a:p>
        </p:txBody>
      </p:sp>
      <p:sp>
        <p:nvSpPr>
          <p:cNvPr id="1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Wingdings" panose="05000000000000000000" pitchFamily="2" charset="2"/>
              <a:buChar char="Ø"/>
            </a:pPr>
            <a:r>
              <a:rPr lang="en-US" altLang="en-US" sz="2000" dirty="0" smtClean="0">
                <a:solidFill>
                  <a:schemeClr val="tx1"/>
                </a:solidFill>
                <a:latin typeface="Verdana (Body)"/>
                <a:cs typeface="Arial" panose="020B0604020202020204" pitchFamily="34" charset="0"/>
              </a:rPr>
              <a:t>Beginning in April, FAAs will be able to select the option to upload a flat file to report required results</a:t>
            </a:r>
            <a:endParaRPr lang="en-US" altLang="en-US" sz="2000" dirty="0">
              <a:solidFill>
                <a:schemeClr val="tx1"/>
              </a:solidFill>
              <a:latin typeface="Verdana (Body)"/>
              <a:cs typeface="Arial" panose="020B0604020202020204" pitchFamily="34" charset="0"/>
            </a:endParaRPr>
          </a:p>
        </p:txBody>
      </p:sp>
    </p:spTree>
    <p:extLst>
      <p:ext uri="{BB962C8B-B14F-4D97-AF65-F5344CB8AC3E}">
        <p14:creationId xmlns:p14="http://schemas.microsoft.com/office/powerpoint/2010/main" val="540867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2014-15 </a:t>
            </a:r>
            <a:r>
              <a:rPr lang="en-US" dirty="0">
                <a:solidFill>
                  <a:schemeClr val="tx1"/>
                </a:solidFill>
              </a:rPr>
              <a:t>FAA Access Updates</a:t>
            </a:r>
          </a:p>
        </p:txBody>
      </p:sp>
      <p:sp>
        <p:nvSpPr>
          <p:cNvPr id="1054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dirty="0" smtClean="0">
                <a:solidFill>
                  <a:schemeClr val="tx1"/>
                </a:solidFill>
                <a:latin typeface="Arial" panose="020B0604020202020204" pitchFamily="34" charset="0"/>
                <a:cs typeface="Arial" panose="020B0604020202020204" pitchFamily="34" charset="0"/>
              </a:rPr>
              <a:t>  </a:t>
            </a:r>
          </a:p>
        </p:txBody>
      </p:sp>
      <p:pic>
        <p:nvPicPr>
          <p:cNvPr id="1054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951" y="1891027"/>
            <a:ext cx="6953293" cy="324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6553200" y="2286000"/>
            <a:ext cx="1428750" cy="887413"/>
          </a:xfrm>
          <a:prstGeom prst="wedgeRectCallout">
            <a:avLst>
              <a:gd name="adj1" fmla="val -43921"/>
              <a:gd name="adj2" fmla="val 124948"/>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400" dirty="0">
                <a:solidFill>
                  <a:srgbClr val="FF0000"/>
                </a:solidFill>
              </a:rPr>
              <a:t>Select file from database by browsing</a:t>
            </a:r>
          </a:p>
        </p:txBody>
      </p:sp>
      <p:sp>
        <p:nvSpPr>
          <p:cNvPr id="105480" name="TextBox 8"/>
          <p:cNvSpPr txBox="1">
            <a:spLocks noChangeArrowheads="1"/>
          </p:cNvSpPr>
          <p:nvPr/>
        </p:nvSpPr>
        <p:spPr bwMode="auto">
          <a:xfrm>
            <a:off x="2171700" y="3276600"/>
            <a:ext cx="77152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800">
                <a:solidFill>
                  <a:srgbClr val="535353"/>
                </a:solidFill>
                <a:latin typeface="Arial" panose="020B0604020202020204" pitchFamily="34" charset="0"/>
              </a:rPr>
              <a:t>2014-2015</a:t>
            </a:r>
          </a:p>
        </p:txBody>
      </p:sp>
    </p:spTree>
    <p:extLst>
      <p:ext uri="{BB962C8B-B14F-4D97-AF65-F5344CB8AC3E}">
        <p14:creationId xmlns:p14="http://schemas.microsoft.com/office/powerpoint/2010/main" val="1586344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2014-15 </a:t>
            </a:r>
            <a:r>
              <a:rPr lang="en-US" dirty="0">
                <a:solidFill>
                  <a:schemeClr val="tx1"/>
                </a:solidFill>
              </a:rPr>
              <a:t>FAA Access Updates</a:t>
            </a:r>
          </a:p>
        </p:txBody>
      </p:sp>
      <p:sp>
        <p:nvSpPr>
          <p:cNvPr id="10752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dirty="0" smtClean="0">
                <a:solidFill>
                  <a:schemeClr val="tx1"/>
                </a:solidFill>
                <a:latin typeface="Arial" panose="020B0604020202020204" pitchFamily="34" charset="0"/>
                <a:cs typeface="Arial" panose="020B0604020202020204" pitchFamily="34" charset="0"/>
              </a:rPr>
              <a:t>  </a:t>
            </a:r>
          </a:p>
        </p:txBody>
      </p:sp>
      <p:pic>
        <p:nvPicPr>
          <p:cNvPr id="1075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072" y="2647950"/>
            <a:ext cx="658653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5029200" y="5727837"/>
            <a:ext cx="101727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1042785" y="1676400"/>
            <a:ext cx="7125112" cy="4051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Font typeface="Wingdings" panose="05000000000000000000" pitchFamily="2" charset="2"/>
              <a:buChar char="Ø"/>
            </a:pPr>
            <a:r>
              <a:rPr lang="en-US" altLang="en-US" sz="2000" dirty="0" smtClean="0">
                <a:solidFill>
                  <a:schemeClr val="tx1"/>
                </a:solidFill>
                <a:latin typeface="Verdana (Body)"/>
                <a:cs typeface="Arial" panose="020B0604020202020204" pitchFamily="34" charset="0"/>
              </a:rPr>
              <a:t>FAA will receive a confirmation page with the results submitted that can be printed.</a:t>
            </a:r>
            <a:endParaRPr lang="en-US" altLang="en-US" sz="2000" dirty="0">
              <a:solidFill>
                <a:schemeClr val="tx1"/>
              </a:solidFill>
              <a:latin typeface="Verdana (Body)"/>
              <a:cs typeface="Arial" panose="020B0604020202020204" pitchFamily="34" charset="0"/>
            </a:endParaRPr>
          </a:p>
        </p:txBody>
      </p:sp>
    </p:spTree>
    <p:extLst>
      <p:ext uri="{BB962C8B-B14F-4D97-AF65-F5344CB8AC3E}">
        <p14:creationId xmlns:p14="http://schemas.microsoft.com/office/powerpoint/2010/main" val="808330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Other Untaxed Income</a:t>
            </a:r>
            <a:endParaRPr lang="en-US" dirty="0">
              <a:solidFill>
                <a:schemeClr val="tx1"/>
              </a:solidFill>
            </a:endParaRPr>
          </a:p>
        </p:txBody>
      </p:sp>
      <p:sp>
        <p:nvSpPr>
          <p:cNvPr id="3" name="Content Placeholder 2"/>
          <p:cNvSpPr>
            <a:spLocks noGrp="1"/>
          </p:cNvSpPr>
          <p:nvPr>
            <p:ph idx="1"/>
          </p:nvPr>
        </p:nvSpPr>
        <p:spPr>
          <a:xfrm>
            <a:off x="990600" y="2133600"/>
            <a:ext cx="7125112" cy="4051437"/>
          </a:xfrm>
        </p:spPr>
        <p:txBody>
          <a:bodyPr>
            <a:noAutofit/>
          </a:bodyPr>
          <a:lstStyle/>
          <a:p>
            <a:pPr>
              <a:buFont typeface="Wingdings" panose="05000000000000000000" pitchFamily="2" charset="2"/>
              <a:buChar char="Ø"/>
            </a:pPr>
            <a:r>
              <a:rPr lang="en-US" sz="2000" dirty="0">
                <a:solidFill>
                  <a:schemeClr val="tx1"/>
                </a:solidFill>
              </a:rPr>
              <a:t>Signed statement from the applicant (and one parent, if the applicant </a:t>
            </a:r>
            <a:r>
              <a:rPr lang="en-US" sz="2000" dirty="0" smtClean="0">
                <a:solidFill>
                  <a:schemeClr val="tx1"/>
                </a:solidFill>
              </a:rPr>
              <a:t>is dependent</a:t>
            </a:r>
            <a:r>
              <a:rPr lang="en-US" sz="2000" dirty="0">
                <a:solidFill>
                  <a:schemeClr val="tx1"/>
                </a:solidFill>
              </a:rPr>
              <a:t>) listing the sources of other untaxed income on the </a:t>
            </a:r>
            <a:r>
              <a:rPr lang="en-US" sz="2000" dirty="0" smtClean="0">
                <a:solidFill>
                  <a:schemeClr val="tx1"/>
                </a:solidFill>
              </a:rPr>
              <a:t>2014-2015 FAFSA</a:t>
            </a:r>
            <a:r>
              <a:rPr lang="en-US" sz="2000" dirty="0">
                <a:solidFill>
                  <a:schemeClr val="tx1"/>
                </a:solidFill>
              </a:rPr>
              <a:t>:</a:t>
            </a:r>
          </a:p>
          <a:p>
            <a:pPr lvl="1">
              <a:buFont typeface="Wingdings" panose="05000000000000000000" pitchFamily="2" charset="2"/>
              <a:buChar char="Ø"/>
            </a:pPr>
            <a:r>
              <a:rPr lang="en-US" sz="1800" dirty="0" smtClean="0">
                <a:solidFill>
                  <a:schemeClr val="tx1"/>
                </a:solidFill>
              </a:rPr>
              <a:t>Payments </a:t>
            </a:r>
            <a:r>
              <a:rPr lang="en-US" sz="1800" dirty="0">
                <a:solidFill>
                  <a:schemeClr val="tx1"/>
                </a:solidFill>
              </a:rPr>
              <a:t>to tax-deferred pension and savings </a:t>
            </a:r>
            <a:r>
              <a:rPr lang="en-US" sz="1800" dirty="0" smtClean="0">
                <a:solidFill>
                  <a:schemeClr val="tx1"/>
                </a:solidFill>
              </a:rPr>
              <a:t>plans</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Child </a:t>
            </a:r>
            <a:r>
              <a:rPr lang="en-US" sz="1800" dirty="0">
                <a:solidFill>
                  <a:schemeClr val="tx1"/>
                </a:solidFill>
              </a:rPr>
              <a:t>support </a:t>
            </a:r>
            <a:r>
              <a:rPr lang="en-US" sz="1800" dirty="0" smtClean="0">
                <a:solidFill>
                  <a:schemeClr val="tx1"/>
                </a:solidFill>
              </a:rPr>
              <a:t>received</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Housing</a:t>
            </a:r>
            <a:r>
              <a:rPr lang="en-US" sz="1800" dirty="0">
                <a:solidFill>
                  <a:schemeClr val="tx1"/>
                </a:solidFill>
              </a:rPr>
              <a:t>, food and other living allowances paid to members of the </a:t>
            </a:r>
            <a:r>
              <a:rPr lang="en-US" sz="1800" dirty="0" smtClean="0">
                <a:solidFill>
                  <a:schemeClr val="tx1"/>
                </a:solidFill>
              </a:rPr>
              <a:t>military, clergy </a:t>
            </a:r>
            <a:r>
              <a:rPr lang="en-US" sz="1800" dirty="0">
                <a:solidFill>
                  <a:schemeClr val="tx1"/>
                </a:solidFill>
              </a:rPr>
              <a:t>and </a:t>
            </a:r>
            <a:r>
              <a:rPr lang="en-US" sz="1800" dirty="0" smtClean="0">
                <a:solidFill>
                  <a:schemeClr val="tx1"/>
                </a:solidFill>
              </a:rPr>
              <a:t>others</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Veterans non-education benefits</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Other </a:t>
            </a:r>
            <a:r>
              <a:rPr lang="en-US" sz="1800" dirty="0">
                <a:solidFill>
                  <a:schemeClr val="tx1"/>
                </a:solidFill>
              </a:rPr>
              <a:t>untaxed </a:t>
            </a:r>
            <a:r>
              <a:rPr lang="en-US" sz="1800" dirty="0" smtClean="0">
                <a:solidFill>
                  <a:schemeClr val="tx1"/>
                </a:solidFill>
              </a:rPr>
              <a:t>income</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Money </a:t>
            </a:r>
            <a:r>
              <a:rPr lang="en-US" sz="1800" dirty="0">
                <a:solidFill>
                  <a:schemeClr val="tx1"/>
                </a:solidFill>
              </a:rPr>
              <a:t>received or paid on the student’s </a:t>
            </a:r>
            <a:r>
              <a:rPr lang="en-US" sz="1800" dirty="0" smtClean="0">
                <a:solidFill>
                  <a:schemeClr val="tx1"/>
                </a:solidFill>
              </a:rPr>
              <a:t>behalf</a:t>
            </a:r>
            <a:endParaRPr lang="en-US" sz="1800" dirty="0">
              <a:solidFill>
                <a:schemeClr val="tx1"/>
              </a:solidFill>
            </a:endParaRPr>
          </a:p>
          <a:p>
            <a:pPr>
              <a:buFont typeface="Wingdings" panose="05000000000000000000" pitchFamily="2" charset="2"/>
              <a:buChar char="Ø"/>
            </a:pPr>
            <a:r>
              <a:rPr lang="en-US" sz="2000" dirty="0" smtClean="0">
                <a:solidFill>
                  <a:schemeClr val="tx1"/>
                </a:solidFill>
              </a:rPr>
              <a:t>Copy </a:t>
            </a:r>
            <a:r>
              <a:rPr lang="en-US" sz="2000" dirty="0">
                <a:solidFill>
                  <a:schemeClr val="tx1"/>
                </a:solidFill>
              </a:rPr>
              <a:t>of a W-2 Form for each source of employment income received in 2013</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085514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Updating FAFSA Information</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FAFSA is generally considered a snapshot in time</a:t>
            </a:r>
          </a:p>
          <a:p>
            <a:pPr>
              <a:buFont typeface="Wingdings" panose="05000000000000000000" pitchFamily="2" charset="2"/>
              <a:buChar char="Ø"/>
            </a:pPr>
            <a:r>
              <a:rPr lang="en-US" sz="2000" dirty="0" smtClean="0">
                <a:solidFill>
                  <a:schemeClr val="tx1"/>
                </a:solidFill>
              </a:rPr>
              <a:t>Updates may be required for:</a:t>
            </a:r>
          </a:p>
          <a:p>
            <a:pPr lvl="1">
              <a:buFont typeface="Wingdings" panose="05000000000000000000" pitchFamily="2" charset="2"/>
              <a:buChar char="Ø"/>
            </a:pPr>
            <a:r>
              <a:rPr lang="en-US" sz="1800" dirty="0" smtClean="0">
                <a:solidFill>
                  <a:schemeClr val="tx1"/>
                </a:solidFill>
              </a:rPr>
              <a:t>Change in applicant’s marital status</a:t>
            </a:r>
          </a:p>
          <a:p>
            <a:pPr lvl="1">
              <a:buFont typeface="Wingdings" panose="05000000000000000000" pitchFamily="2" charset="2"/>
              <a:buChar char="Ø"/>
            </a:pPr>
            <a:endParaRPr lang="en-US" sz="1800" dirty="0">
              <a:solidFill>
                <a:schemeClr val="tx1"/>
              </a:solidFill>
            </a:endParaRPr>
          </a:p>
          <a:p>
            <a:pPr lvl="1">
              <a:buFont typeface="Wingdings" panose="05000000000000000000" pitchFamily="2" charset="2"/>
              <a:buChar char="Ø"/>
            </a:pPr>
            <a:endParaRPr lang="en-US" sz="1800" dirty="0" smtClean="0">
              <a:solidFill>
                <a:schemeClr val="tx1"/>
              </a:solidFill>
            </a:endParaRPr>
          </a:p>
          <a:p>
            <a:pPr lvl="1">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3407182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Verification Exclusions</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No verification required if:</a:t>
            </a:r>
          </a:p>
          <a:p>
            <a:pPr lvl="1">
              <a:buFont typeface="Wingdings" panose="05000000000000000000" pitchFamily="2" charset="2"/>
              <a:buChar char="Ø"/>
            </a:pPr>
            <a:r>
              <a:rPr lang="en-US" sz="1800" dirty="0" smtClean="0">
                <a:solidFill>
                  <a:schemeClr val="tx1"/>
                </a:solidFill>
              </a:rPr>
              <a:t>Student dies</a:t>
            </a:r>
          </a:p>
          <a:p>
            <a:pPr lvl="1">
              <a:buFont typeface="Wingdings" panose="05000000000000000000" pitchFamily="2" charset="2"/>
              <a:buChar char="Ø"/>
            </a:pPr>
            <a:r>
              <a:rPr lang="en-US" sz="1800" dirty="0" smtClean="0">
                <a:solidFill>
                  <a:schemeClr val="tx1"/>
                </a:solidFill>
              </a:rPr>
              <a:t>Student receives no Title-IV aid</a:t>
            </a:r>
          </a:p>
          <a:p>
            <a:pPr lvl="1">
              <a:buFont typeface="Wingdings" panose="05000000000000000000" pitchFamily="2" charset="2"/>
              <a:buChar char="Ø"/>
            </a:pPr>
            <a:r>
              <a:rPr lang="en-US" sz="1800" dirty="0" smtClean="0">
                <a:solidFill>
                  <a:schemeClr val="tx1"/>
                </a:solidFill>
              </a:rPr>
              <a:t>Student eligible for unsubsidized aid</a:t>
            </a:r>
          </a:p>
          <a:p>
            <a:pPr lvl="1">
              <a:buFont typeface="Wingdings" panose="05000000000000000000" pitchFamily="2" charset="2"/>
              <a:buChar char="Ø"/>
            </a:pPr>
            <a:r>
              <a:rPr lang="en-US" sz="1800" dirty="0" smtClean="0">
                <a:solidFill>
                  <a:schemeClr val="tx1"/>
                </a:solidFill>
              </a:rPr>
              <a:t>Transfer student who completed verification at previous school and current school can obtain certification with ISIR transaction number from previous school</a:t>
            </a:r>
          </a:p>
        </p:txBody>
      </p:sp>
    </p:spTree>
    <p:extLst>
      <p:ext uri="{BB962C8B-B14F-4D97-AF65-F5344CB8AC3E}">
        <p14:creationId xmlns:p14="http://schemas.microsoft.com/office/powerpoint/2010/main" val="2152442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Verification Exclusions</a:t>
            </a:r>
            <a:endParaRPr lang="en-US" dirty="0">
              <a:solidFill>
                <a:schemeClr val="tx1"/>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000" dirty="0" smtClean="0">
                <a:solidFill>
                  <a:schemeClr val="tx1"/>
                </a:solidFill>
              </a:rPr>
              <a:t>Verification of parental information not required</a:t>
            </a:r>
          </a:p>
          <a:p>
            <a:pPr lvl="1">
              <a:buFont typeface="Wingdings" panose="05000000000000000000" pitchFamily="2" charset="2"/>
              <a:buChar char="Ø"/>
            </a:pPr>
            <a:r>
              <a:rPr lang="en-US" sz="1800" dirty="0" smtClean="0">
                <a:solidFill>
                  <a:schemeClr val="tx1"/>
                </a:solidFill>
              </a:rPr>
              <a:t>Parents cannot be reached by normal means of communication</a:t>
            </a:r>
          </a:p>
          <a:p>
            <a:pPr lvl="1">
              <a:buFont typeface="Wingdings" panose="05000000000000000000" pitchFamily="2" charset="2"/>
              <a:buChar char="Ø"/>
            </a:pPr>
            <a:r>
              <a:rPr lang="en-US" sz="1800" dirty="0" smtClean="0">
                <a:solidFill>
                  <a:schemeClr val="tx1"/>
                </a:solidFill>
              </a:rPr>
              <a:t>Both parents are mentally incapacitated</a:t>
            </a:r>
          </a:p>
          <a:p>
            <a:pPr lvl="1">
              <a:buFont typeface="Wingdings" panose="05000000000000000000" pitchFamily="2" charset="2"/>
              <a:buChar char="Ø"/>
            </a:pPr>
            <a:endParaRPr lang="en-US" sz="1800" dirty="0" smtClean="0">
              <a:solidFill>
                <a:schemeClr val="tx1"/>
              </a:solidFill>
            </a:endParaRPr>
          </a:p>
          <a:p>
            <a:pPr>
              <a:buFont typeface="Wingdings" panose="05000000000000000000" pitchFamily="2" charset="2"/>
              <a:buChar char="Ø"/>
            </a:pPr>
            <a:r>
              <a:rPr lang="en-US" sz="2000" dirty="0" smtClean="0">
                <a:solidFill>
                  <a:schemeClr val="tx1"/>
                </a:solidFill>
              </a:rPr>
              <a:t>Verification of student’s spouse’s information is not required </a:t>
            </a:r>
          </a:p>
          <a:p>
            <a:pPr lvl="1">
              <a:buFont typeface="Wingdings" panose="05000000000000000000" pitchFamily="2" charset="2"/>
              <a:buChar char="Ø"/>
            </a:pPr>
            <a:r>
              <a:rPr lang="en-US" sz="1800" dirty="0" smtClean="0">
                <a:solidFill>
                  <a:schemeClr val="tx1"/>
                </a:solidFill>
              </a:rPr>
              <a:t>Spouse is deceased</a:t>
            </a:r>
          </a:p>
          <a:p>
            <a:pPr lvl="1">
              <a:buFont typeface="Wingdings" panose="05000000000000000000" pitchFamily="2" charset="2"/>
              <a:buChar char="Ø"/>
            </a:pPr>
            <a:r>
              <a:rPr lang="en-US" sz="1800" dirty="0" smtClean="0">
                <a:solidFill>
                  <a:schemeClr val="tx1"/>
                </a:solidFill>
              </a:rPr>
              <a:t>Spouse is mentally incapacitated</a:t>
            </a:r>
          </a:p>
          <a:p>
            <a:pPr lvl="1">
              <a:buFont typeface="Wingdings" panose="05000000000000000000" pitchFamily="2" charset="2"/>
              <a:buChar char="Ø"/>
            </a:pPr>
            <a:r>
              <a:rPr lang="en-US" sz="1800" dirty="0" smtClean="0">
                <a:solidFill>
                  <a:schemeClr val="tx1"/>
                </a:solidFill>
              </a:rPr>
              <a:t>Spouse cannot be reached by normal means of communication</a:t>
            </a:r>
            <a:endParaRPr lang="en-US" sz="1800" dirty="0">
              <a:solidFill>
                <a:schemeClr val="tx1"/>
              </a:solidFill>
            </a:endParaRPr>
          </a:p>
        </p:txBody>
      </p:sp>
    </p:spTree>
    <p:extLst>
      <p:ext uri="{BB962C8B-B14F-4D97-AF65-F5344CB8AC3E}">
        <p14:creationId xmlns:p14="http://schemas.microsoft.com/office/powerpoint/2010/main" val="2049012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Verification &amp; Professional Judgment</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If a </a:t>
            </a:r>
            <a:r>
              <a:rPr lang="en-US" sz="2000" dirty="0">
                <a:solidFill>
                  <a:schemeClr val="tx1"/>
                </a:solidFill>
              </a:rPr>
              <a:t>student </a:t>
            </a:r>
            <a:r>
              <a:rPr lang="en-US" sz="2000" dirty="0" smtClean="0">
                <a:solidFill>
                  <a:schemeClr val="tx1"/>
                </a:solidFill>
              </a:rPr>
              <a:t>was </a:t>
            </a:r>
            <a:r>
              <a:rPr lang="en-US" sz="2000" dirty="0">
                <a:solidFill>
                  <a:schemeClr val="tx1"/>
                </a:solidFill>
              </a:rPr>
              <a:t>selected for verification (by you or the Department), you must complete verification before exercising professional judgment. </a:t>
            </a:r>
            <a:endParaRPr lang="en-US" sz="2000" dirty="0" smtClean="0">
              <a:solidFill>
                <a:schemeClr val="tx1"/>
              </a:solidFill>
            </a:endParaRP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r>
              <a:rPr lang="en-US" sz="2000" dirty="0" smtClean="0">
                <a:solidFill>
                  <a:schemeClr val="tx1"/>
                </a:solidFill>
              </a:rPr>
              <a:t>If a student was not </a:t>
            </a:r>
            <a:r>
              <a:rPr lang="en-US" sz="2000" dirty="0">
                <a:solidFill>
                  <a:schemeClr val="tx1"/>
                </a:solidFill>
              </a:rPr>
              <a:t>selected for </a:t>
            </a:r>
            <a:r>
              <a:rPr lang="en-US" sz="2000" dirty="0" smtClean="0">
                <a:solidFill>
                  <a:schemeClr val="tx1"/>
                </a:solidFill>
              </a:rPr>
              <a:t>verification, not required to complete verification before exercising professional judgment.</a:t>
            </a:r>
            <a:endParaRPr lang="en-US" sz="2000" dirty="0">
              <a:solidFill>
                <a:schemeClr val="tx1"/>
              </a:solidFill>
            </a:endParaRPr>
          </a:p>
        </p:txBody>
      </p:sp>
    </p:spTree>
    <p:extLst>
      <p:ext uri="{BB962C8B-B14F-4D97-AF65-F5344CB8AC3E}">
        <p14:creationId xmlns:p14="http://schemas.microsoft.com/office/powerpoint/2010/main" val="2371048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2014-15 </a:t>
            </a:r>
            <a:r>
              <a:rPr lang="en-US" dirty="0">
                <a:solidFill>
                  <a:schemeClr val="tx1"/>
                </a:solidFill>
              </a:rPr>
              <a:t>Verification Resources</a:t>
            </a:r>
          </a:p>
        </p:txBody>
      </p:sp>
      <p:sp>
        <p:nvSpPr>
          <p:cNvPr id="3" name="Content Placeholder 2"/>
          <p:cNvSpPr>
            <a:spLocks noGrp="1"/>
          </p:cNvSpPr>
          <p:nvPr>
            <p:ph idx="1"/>
          </p:nvPr>
        </p:nvSpPr>
        <p:spPr>
          <a:xfrm>
            <a:off x="990600" y="2286000"/>
            <a:ext cx="7125112" cy="4051437"/>
          </a:xfrm>
        </p:spPr>
        <p:txBody>
          <a:bodyPr>
            <a:noAutofit/>
          </a:bodyPr>
          <a:lstStyle/>
          <a:p>
            <a:pPr>
              <a:buFont typeface="Wingdings" panose="05000000000000000000" pitchFamily="2" charset="2"/>
              <a:buChar char="Ø"/>
              <a:defRPr/>
            </a:pPr>
            <a:r>
              <a:rPr lang="en-US" sz="2000" dirty="0">
                <a:solidFill>
                  <a:schemeClr val="tx1"/>
                </a:solidFill>
                <a:cs typeface="Arial" charset="0"/>
              </a:rPr>
              <a:t>Federal Register Notice, published June 13, </a:t>
            </a:r>
            <a:r>
              <a:rPr lang="en-US" sz="2000" dirty="0" smtClean="0">
                <a:solidFill>
                  <a:schemeClr val="tx1"/>
                </a:solidFill>
                <a:cs typeface="Arial" charset="0"/>
              </a:rPr>
              <a:t>2013</a:t>
            </a:r>
          </a:p>
          <a:p>
            <a:pPr lvl="1">
              <a:buFont typeface="Wingdings" panose="05000000000000000000" pitchFamily="2" charset="2"/>
              <a:buChar char="Ø"/>
              <a:defRPr/>
            </a:pPr>
            <a:r>
              <a:rPr lang="en-US" sz="2000" dirty="0">
                <a:solidFill>
                  <a:schemeClr val="tx1"/>
                </a:solidFill>
                <a:cs typeface="Arial" charset="0"/>
                <a:hlinkClick r:id="rId2"/>
              </a:rPr>
              <a:t>http://</a:t>
            </a:r>
            <a:r>
              <a:rPr lang="en-US" sz="2000" dirty="0" smtClean="0">
                <a:solidFill>
                  <a:schemeClr val="tx1"/>
                </a:solidFill>
                <a:cs typeface="Arial" charset="0"/>
                <a:hlinkClick r:id="rId2"/>
              </a:rPr>
              <a:t>ifap.ed.gov/fregisters/attachments/FR061313FAFSAInformationToBeVerifiedforthe20142015AwardYear.pdf</a:t>
            </a:r>
            <a:r>
              <a:rPr lang="en-US" sz="2000" dirty="0" smtClean="0">
                <a:solidFill>
                  <a:schemeClr val="tx1"/>
                </a:solidFill>
                <a:cs typeface="Arial" charset="0"/>
              </a:rPr>
              <a:t> </a:t>
            </a:r>
          </a:p>
          <a:p>
            <a:pPr>
              <a:buFont typeface="Wingdings" panose="05000000000000000000" pitchFamily="2" charset="2"/>
              <a:buChar char="Ø"/>
              <a:defRPr/>
            </a:pPr>
            <a:r>
              <a:rPr lang="en-US" sz="2000" dirty="0" smtClean="0">
                <a:solidFill>
                  <a:schemeClr val="tx1"/>
                </a:solidFill>
                <a:cs typeface="Arial" charset="0"/>
              </a:rPr>
              <a:t>Dear Colleague Letter </a:t>
            </a:r>
            <a:r>
              <a:rPr lang="en-US" sz="2000" dirty="0" smtClean="0">
                <a:solidFill>
                  <a:schemeClr val="tx1"/>
                </a:solidFill>
                <a:latin typeface="Arial" panose="020B0604020202020204" pitchFamily="34" charset="0"/>
                <a:cs typeface="Arial" panose="020B0604020202020204" pitchFamily="34" charset="0"/>
              </a:rPr>
              <a:t>GEN-13-16</a:t>
            </a:r>
          </a:p>
          <a:p>
            <a:pPr lvl="1">
              <a:buFont typeface="Wingdings" panose="05000000000000000000" pitchFamily="2" charset="2"/>
              <a:buChar char="Ø"/>
              <a:defRPr/>
            </a:pPr>
            <a:r>
              <a:rPr lang="en-US" sz="1800" dirty="0" smtClean="0">
                <a:solidFill>
                  <a:schemeClr val="tx1"/>
                </a:solidFill>
                <a:hlinkClick r:id="rId3"/>
              </a:rPr>
              <a:t>http</a:t>
            </a:r>
            <a:r>
              <a:rPr lang="en-US" sz="1800" dirty="0">
                <a:solidFill>
                  <a:schemeClr val="tx1"/>
                </a:solidFill>
                <a:hlinkClick r:id="rId3"/>
              </a:rPr>
              <a:t>://</a:t>
            </a:r>
            <a:r>
              <a:rPr lang="en-US" sz="1800" dirty="0" smtClean="0">
                <a:solidFill>
                  <a:schemeClr val="tx1"/>
                </a:solidFill>
                <a:hlinkClick r:id="rId3"/>
              </a:rPr>
              <a:t>ifap.ed.gov/dpcletters/GEN1316.html</a:t>
            </a:r>
            <a:endParaRPr lang="en-US" sz="1800" dirty="0" smtClean="0">
              <a:solidFill>
                <a:schemeClr val="tx1"/>
              </a:solidFill>
            </a:endParaRPr>
          </a:p>
          <a:p>
            <a:pPr>
              <a:buFont typeface="Wingdings" panose="05000000000000000000" pitchFamily="2" charset="2"/>
              <a:buChar char="Ø"/>
              <a:defRPr/>
            </a:pPr>
            <a:r>
              <a:rPr lang="en-US" sz="2000" dirty="0" err="1" smtClean="0">
                <a:solidFill>
                  <a:schemeClr val="tx1"/>
                </a:solidFill>
                <a:latin typeface="Verdana (Body)"/>
              </a:rPr>
              <a:t>Askregs</a:t>
            </a:r>
            <a:r>
              <a:rPr lang="en-US" sz="2000" dirty="0" smtClean="0">
                <a:solidFill>
                  <a:schemeClr val="tx1"/>
                </a:solidFill>
                <a:latin typeface="Verdana (Body)"/>
              </a:rPr>
              <a:t> - </a:t>
            </a:r>
            <a:r>
              <a:rPr lang="en-US" sz="2000" dirty="0">
                <a:solidFill>
                  <a:schemeClr val="tx1"/>
                </a:solidFill>
                <a:latin typeface="Verdana (Body)"/>
              </a:rPr>
              <a:t>Should a School Accept an IRS Verification of </a:t>
            </a:r>
            <a:r>
              <a:rPr lang="en-US" sz="2000" dirty="0" err="1" smtClean="0">
                <a:solidFill>
                  <a:schemeClr val="tx1"/>
                </a:solidFill>
                <a:latin typeface="Verdana (Body)"/>
              </a:rPr>
              <a:t>Nonfiling</a:t>
            </a:r>
            <a:r>
              <a:rPr lang="en-US" sz="2000" dirty="0" smtClean="0">
                <a:solidFill>
                  <a:schemeClr val="tx1"/>
                </a:solidFill>
                <a:latin typeface="Verdana (Body)"/>
              </a:rPr>
              <a:t> </a:t>
            </a:r>
            <a:r>
              <a:rPr lang="en-US" sz="2000" dirty="0">
                <a:solidFill>
                  <a:schemeClr val="tx1"/>
                </a:solidFill>
                <a:latin typeface="Verdana (Body)"/>
              </a:rPr>
              <a:t>Letter to Complete 2014-15 Verification Prior to June 15, 2014</a:t>
            </a:r>
            <a:r>
              <a:rPr lang="en-US" sz="2000" dirty="0" smtClean="0">
                <a:solidFill>
                  <a:schemeClr val="tx1"/>
                </a:solidFill>
                <a:latin typeface="Verdana (Body)"/>
              </a:rPr>
              <a:t>?</a:t>
            </a:r>
          </a:p>
          <a:p>
            <a:pPr lvl="1">
              <a:buFont typeface="Wingdings" panose="05000000000000000000" pitchFamily="2" charset="2"/>
              <a:buChar char="Ø"/>
              <a:defRPr/>
            </a:pPr>
            <a:r>
              <a:rPr lang="en-US" dirty="0" smtClean="0">
                <a:solidFill>
                  <a:schemeClr val="tx1"/>
                </a:solidFill>
                <a:hlinkClick r:id="rId4"/>
              </a:rPr>
              <a:t>http</a:t>
            </a:r>
            <a:r>
              <a:rPr lang="en-US" dirty="0">
                <a:solidFill>
                  <a:schemeClr val="tx1"/>
                </a:solidFill>
                <a:hlinkClick r:id="rId4"/>
              </a:rPr>
              <a:t>://</a:t>
            </a:r>
            <a:r>
              <a:rPr lang="en-US" dirty="0" smtClean="0">
                <a:solidFill>
                  <a:schemeClr val="tx1"/>
                </a:solidFill>
                <a:hlinkClick r:id="rId4"/>
              </a:rPr>
              <a:t>askregs.nasfaa.org/link/portal/16113/16151/Article/2158/Should-a-School-Accept-an-IRS-Verification-of-Nonfiling-Letter-to-Complete-2014-15-Verification-Prior-to-June-15-2014</a:t>
            </a:r>
            <a:r>
              <a:rPr lang="en-US" dirty="0" smtClean="0">
                <a:solidFill>
                  <a:schemeClr val="tx1"/>
                </a:solidFill>
              </a:rPr>
              <a:t> </a:t>
            </a:r>
          </a:p>
          <a:p>
            <a:pPr marL="515938" lvl="1">
              <a:buFont typeface="Wingdings" panose="05000000000000000000" pitchFamily="2" charset="2"/>
              <a:buChar char="Ø"/>
              <a:defRPr/>
            </a:pPr>
            <a:endParaRPr lang="en-US" sz="1800" dirty="0" smtClean="0">
              <a:solidFill>
                <a:schemeClr val="tx1"/>
              </a:solidFill>
            </a:endParaRPr>
          </a:p>
        </p:txBody>
      </p:sp>
    </p:spTree>
    <p:extLst>
      <p:ext uri="{BB962C8B-B14F-4D97-AF65-F5344CB8AC3E}">
        <p14:creationId xmlns:p14="http://schemas.microsoft.com/office/powerpoint/2010/main" val="349730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2014-15 Verification Tracking Groups</a:t>
            </a:r>
            <a:endParaRPr lang="en-US"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557192834"/>
              </p:ext>
            </p:extLst>
          </p:nvPr>
        </p:nvGraphicFramePr>
        <p:xfrm>
          <a:off x="533400" y="1752600"/>
          <a:ext cx="7943850" cy="4786606"/>
        </p:xfrm>
        <a:graphic>
          <a:graphicData uri="http://schemas.openxmlformats.org/drawingml/2006/table">
            <a:tbl>
              <a:tblPr firstRow="1" bandRow="1">
                <a:tableStyleId>{74C1A8A3-306A-4EB7-A6B1-4F7E0EB9C5D6}</a:tableStyleId>
              </a:tblPr>
              <a:tblGrid>
                <a:gridCol w="1335692"/>
                <a:gridCol w="2671383"/>
                <a:gridCol w="3936775"/>
              </a:tblGrid>
              <a:tr h="717959">
                <a:tc>
                  <a:txBody>
                    <a:bodyPr/>
                    <a:lstStyle/>
                    <a:p>
                      <a:pPr algn="ctr"/>
                      <a:r>
                        <a:rPr lang="en-US" sz="1400" b="1" dirty="0" smtClean="0"/>
                        <a:t>Verification Tracking</a:t>
                      </a:r>
                      <a:r>
                        <a:rPr lang="en-US" sz="1400" b="1" baseline="0" dirty="0" smtClean="0"/>
                        <a:t> Flag</a:t>
                      </a:r>
                      <a:endParaRPr lang="en-US" sz="1400" b="1" dirty="0">
                        <a:solidFill>
                          <a:srgbClr val="002060"/>
                        </a:solidFill>
                      </a:endParaRPr>
                    </a:p>
                  </a:txBody>
                  <a:tcPr marT="45710" marB="45710"/>
                </a:tc>
                <a:tc>
                  <a:txBody>
                    <a:bodyPr/>
                    <a:lstStyle/>
                    <a:p>
                      <a:pPr algn="ctr"/>
                      <a:r>
                        <a:rPr lang="en-US" sz="1400" b="1" dirty="0" smtClean="0"/>
                        <a:t>Verification</a:t>
                      </a:r>
                      <a:r>
                        <a:rPr lang="en-US" sz="1400" b="1" baseline="0" dirty="0" smtClean="0"/>
                        <a:t> Tracking Group</a:t>
                      </a:r>
                      <a:endParaRPr lang="en-US" sz="1400" b="1" dirty="0">
                        <a:solidFill>
                          <a:srgbClr val="002060"/>
                        </a:solidFill>
                      </a:endParaRPr>
                    </a:p>
                  </a:txBody>
                  <a:tcPr marT="45710" marB="45710"/>
                </a:tc>
                <a:tc>
                  <a:txBody>
                    <a:bodyPr/>
                    <a:lstStyle/>
                    <a:p>
                      <a:pPr algn="ctr"/>
                      <a:r>
                        <a:rPr lang="en-US" sz="1400" b="1" dirty="0" smtClean="0"/>
                        <a:t>Verification</a:t>
                      </a:r>
                      <a:r>
                        <a:rPr lang="en-US" sz="1400" b="1" baseline="0" dirty="0" smtClean="0"/>
                        <a:t> Description</a:t>
                      </a:r>
                      <a:endParaRPr lang="en-US" sz="1400" b="1" dirty="0">
                        <a:solidFill>
                          <a:srgbClr val="002060"/>
                        </a:solidFill>
                      </a:endParaRPr>
                    </a:p>
                  </a:txBody>
                  <a:tcPr marT="45710" marB="45710"/>
                </a:tc>
              </a:tr>
              <a:tr h="638184">
                <a:tc>
                  <a:txBody>
                    <a:bodyPr/>
                    <a:lstStyle/>
                    <a:p>
                      <a:pPr algn="ctr"/>
                      <a:r>
                        <a:rPr lang="en-US" sz="1400" b="1" dirty="0" smtClean="0"/>
                        <a:t>V1</a:t>
                      </a:r>
                      <a:endParaRPr lang="en-US" sz="1400" b="1" dirty="0">
                        <a:solidFill>
                          <a:srgbClr val="002060"/>
                        </a:solidFill>
                      </a:endParaRPr>
                    </a:p>
                  </a:txBody>
                  <a:tcPr marT="45710" marB="45710"/>
                </a:tc>
                <a:tc>
                  <a:txBody>
                    <a:bodyPr/>
                    <a:lstStyle/>
                    <a:p>
                      <a:r>
                        <a:rPr lang="en-US" sz="1400" b="1" dirty="0" smtClean="0"/>
                        <a:t>Standard Verification</a:t>
                      </a:r>
                      <a:endParaRPr lang="en-US" sz="1400" b="1" dirty="0">
                        <a:solidFill>
                          <a:srgbClr val="002060"/>
                        </a:solidFill>
                      </a:endParaRPr>
                    </a:p>
                  </a:txBody>
                  <a:tcPr marT="45710" marB="45710"/>
                </a:tc>
                <a:tc>
                  <a:txBody>
                    <a:bodyPr/>
                    <a:lstStyle/>
                    <a:p>
                      <a:pPr lvl="0"/>
                      <a:r>
                        <a:rPr lang="en-US" sz="1400" b="1" dirty="0" smtClean="0"/>
                        <a:t>Record</a:t>
                      </a:r>
                      <a:r>
                        <a:rPr lang="en-US" sz="1400" b="1" baseline="0" dirty="0" smtClean="0"/>
                        <a:t> selected because conditions based on statistical analysis error-prone risk model were met</a:t>
                      </a:r>
                      <a:endParaRPr lang="en-US" sz="1400" b="1" dirty="0" smtClean="0">
                        <a:solidFill>
                          <a:srgbClr val="002060"/>
                        </a:solidFill>
                      </a:endParaRPr>
                    </a:p>
                  </a:txBody>
                  <a:tcPr marT="45710" marB="45710"/>
                </a:tc>
              </a:tr>
              <a:tr h="452042">
                <a:tc>
                  <a:txBody>
                    <a:bodyPr/>
                    <a:lstStyle/>
                    <a:p>
                      <a:pPr algn="ctr"/>
                      <a:r>
                        <a:rPr lang="en-US" sz="1400" b="1" dirty="0" smtClean="0">
                          <a:solidFill>
                            <a:srgbClr val="FF0000"/>
                          </a:solidFill>
                        </a:rPr>
                        <a:t>V2</a:t>
                      </a:r>
                      <a:endParaRPr lang="en-US" sz="1400" b="1" dirty="0">
                        <a:solidFill>
                          <a:srgbClr val="FF0000"/>
                        </a:solidFill>
                      </a:endParaRPr>
                    </a:p>
                  </a:txBody>
                  <a:tcPr marT="45710" marB="45710"/>
                </a:tc>
                <a:tc>
                  <a:txBody>
                    <a:bodyPr/>
                    <a:lstStyle/>
                    <a:p>
                      <a:r>
                        <a:rPr lang="en-US" sz="1400" b="1" kern="1200" dirty="0" smtClean="0">
                          <a:solidFill>
                            <a:srgbClr val="FF0000"/>
                          </a:solidFill>
                          <a:effectLst/>
                        </a:rPr>
                        <a:t>Reserved for FSA Use Only</a:t>
                      </a:r>
                      <a:endParaRPr lang="en-US" sz="1400" b="1" dirty="0">
                        <a:solidFill>
                          <a:srgbClr val="FF0000"/>
                        </a:solidFill>
                      </a:endParaRPr>
                    </a:p>
                  </a:txBody>
                  <a:tcPr marT="45710" marB="45710"/>
                </a:tc>
                <a:tc>
                  <a:txBody>
                    <a:bodyPr/>
                    <a:lstStyle/>
                    <a:p>
                      <a:r>
                        <a:rPr lang="en-US" sz="1400" b="1" kern="1200" dirty="0" smtClean="0">
                          <a:solidFill>
                            <a:srgbClr val="FF0000"/>
                          </a:solidFill>
                          <a:effectLst/>
                        </a:rPr>
                        <a:t>N/A</a:t>
                      </a:r>
                      <a:endParaRPr lang="en-US" sz="1400" b="1" dirty="0">
                        <a:solidFill>
                          <a:srgbClr val="FF0000"/>
                        </a:solidFill>
                      </a:endParaRPr>
                    </a:p>
                  </a:txBody>
                  <a:tcPr marT="45710" marB="45710"/>
                </a:tc>
              </a:tr>
              <a:tr h="452042">
                <a:tc>
                  <a:txBody>
                    <a:bodyPr/>
                    <a:lstStyle/>
                    <a:p>
                      <a:pPr algn="ctr"/>
                      <a:r>
                        <a:rPr lang="en-US" sz="1400" b="1" dirty="0" smtClean="0"/>
                        <a:t>V3</a:t>
                      </a:r>
                      <a:endParaRPr lang="en-US" sz="1400" b="1" dirty="0">
                        <a:solidFill>
                          <a:srgbClr val="002060"/>
                        </a:solidFill>
                      </a:endParaRPr>
                    </a:p>
                  </a:txBody>
                  <a:tcPr marT="45710" marB="45710"/>
                </a:tc>
                <a:tc>
                  <a:txBody>
                    <a:bodyPr/>
                    <a:lstStyle/>
                    <a:p>
                      <a:r>
                        <a:rPr lang="en-US" sz="1400" b="1" dirty="0" smtClean="0"/>
                        <a:t>Child Support</a:t>
                      </a:r>
                      <a:r>
                        <a:rPr lang="en-US" sz="1400" b="1" baseline="0" dirty="0" smtClean="0"/>
                        <a:t> </a:t>
                      </a:r>
                      <a:r>
                        <a:rPr lang="en-US" sz="1400" b="1" dirty="0" smtClean="0"/>
                        <a:t>Paid Verification</a:t>
                      </a:r>
                      <a:endParaRPr lang="en-US" sz="1400" b="1" dirty="0">
                        <a:solidFill>
                          <a:srgbClr val="002060"/>
                        </a:solidFill>
                      </a:endParaRPr>
                    </a:p>
                  </a:txBody>
                  <a:tcPr marT="45710" marB="45710"/>
                </a:tc>
                <a:tc>
                  <a:txBody>
                    <a:bodyPr/>
                    <a:lstStyle/>
                    <a:p>
                      <a:r>
                        <a:rPr lang="en-US" sz="1400" b="1" kern="1200" dirty="0" smtClean="0">
                          <a:effectLst/>
                        </a:rPr>
                        <a:t>Record selected for Child Support Paid criteria only</a:t>
                      </a:r>
                      <a:endParaRPr lang="en-US" sz="1400" b="1" dirty="0">
                        <a:solidFill>
                          <a:srgbClr val="002060"/>
                        </a:solidFill>
                      </a:endParaRPr>
                    </a:p>
                  </a:txBody>
                  <a:tcPr marT="45710" marB="45710"/>
                </a:tc>
              </a:tr>
              <a:tr h="598297">
                <a:tc>
                  <a:txBody>
                    <a:bodyPr/>
                    <a:lstStyle/>
                    <a:p>
                      <a:pPr algn="ctr"/>
                      <a:r>
                        <a:rPr lang="en-US" sz="1400" b="1" dirty="0" smtClean="0"/>
                        <a:t>V4</a:t>
                      </a:r>
                      <a:endParaRPr lang="en-US" sz="1400" b="1" dirty="0">
                        <a:solidFill>
                          <a:srgbClr val="002060"/>
                        </a:solidFill>
                      </a:endParaRPr>
                    </a:p>
                  </a:txBody>
                  <a:tcPr marT="45710" marB="45710"/>
                </a:tc>
                <a:tc>
                  <a:txBody>
                    <a:bodyPr/>
                    <a:lstStyle/>
                    <a:p>
                      <a:r>
                        <a:rPr lang="en-US" sz="1400" b="1" dirty="0" smtClean="0"/>
                        <a:t>Custom Verification Group</a:t>
                      </a:r>
                      <a:endParaRPr lang="en-US" sz="1400" b="1" dirty="0">
                        <a:solidFill>
                          <a:srgbClr val="002060"/>
                        </a:solidFill>
                      </a:endParaRPr>
                    </a:p>
                  </a:txBody>
                  <a:tcPr marT="45710" marB="4571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effectLst/>
                        </a:rPr>
                        <a:t>Record selected for Identity</a:t>
                      </a:r>
                      <a:r>
                        <a:rPr lang="en-US" sz="1400" b="1" kern="1200" baseline="0" dirty="0" smtClean="0">
                          <a:effectLst/>
                        </a:rPr>
                        <a:t> criteria and SNAP/Child Support Paid </a:t>
                      </a:r>
                    </a:p>
                    <a:p>
                      <a:endParaRPr lang="en-US" sz="1400" b="1" dirty="0">
                        <a:solidFill>
                          <a:srgbClr val="002060"/>
                        </a:solidFill>
                      </a:endParaRPr>
                    </a:p>
                  </a:txBody>
                  <a:tcPr marT="45710" marB="45710"/>
                </a:tc>
              </a:tr>
              <a:tr h="638184">
                <a:tc>
                  <a:txBody>
                    <a:bodyPr/>
                    <a:lstStyle/>
                    <a:p>
                      <a:pPr algn="ctr"/>
                      <a:r>
                        <a:rPr lang="en-US" sz="1400" b="1" dirty="0" smtClean="0"/>
                        <a:t>V5</a:t>
                      </a:r>
                      <a:endParaRPr lang="en-US" sz="1400" b="1" dirty="0">
                        <a:solidFill>
                          <a:srgbClr val="002060"/>
                        </a:solidFill>
                      </a:endParaRPr>
                    </a:p>
                  </a:txBody>
                  <a:tcPr marT="45710" marB="45710"/>
                </a:tc>
                <a:tc>
                  <a:txBody>
                    <a:bodyPr/>
                    <a:lstStyle/>
                    <a:p>
                      <a:r>
                        <a:rPr lang="en-US" sz="1400" b="1" dirty="0" smtClean="0"/>
                        <a:t>Aggregate Verification Group</a:t>
                      </a:r>
                      <a:endParaRPr lang="en-US" sz="1400" b="1" dirty="0">
                        <a:solidFill>
                          <a:srgbClr val="002060"/>
                        </a:solidFill>
                      </a:endParaRPr>
                    </a:p>
                  </a:txBody>
                  <a:tcPr marT="45710" marB="457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effectLst/>
                        </a:rPr>
                        <a:t>Record selected for Identity criteria, “Standard Verification” criteria </a:t>
                      </a:r>
                      <a:r>
                        <a:rPr lang="en-US" sz="1400" b="1" kern="1200" baseline="0" dirty="0" smtClean="0">
                          <a:effectLst/>
                        </a:rPr>
                        <a:t>and SNAP/Child Support Paid</a:t>
                      </a:r>
                      <a:endParaRPr lang="en-US" sz="1400" b="1" kern="1200" baseline="0" dirty="0" smtClean="0">
                        <a:solidFill>
                          <a:srgbClr val="002060"/>
                        </a:solidFill>
                        <a:effectLst/>
                        <a:latin typeface="+mn-lt"/>
                        <a:ea typeface="+mn-ea"/>
                        <a:cs typeface="+mn-cs"/>
                      </a:endParaRPr>
                    </a:p>
                  </a:txBody>
                  <a:tcPr marT="45710" marB="45710"/>
                </a:tc>
              </a:tr>
              <a:tr h="824326">
                <a:tc>
                  <a:txBody>
                    <a:bodyPr/>
                    <a:lstStyle/>
                    <a:p>
                      <a:pPr algn="ctr"/>
                      <a:r>
                        <a:rPr lang="en-US" sz="1400" b="1" dirty="0" smtClean="0">
                          <a:solidFill>
                            <a:srgbClr val="FF0000"/>
                          </a:solidFill>
                        </a:rPr>
                        <a:t>V6</a:t>
                      </a:r>
                      <a:endParaRPr lang="en-US" sz="1400" b="1" dirty="0">
                        <a:solidFill>
                          <a:srgbClr val="FF0000"/>
                        </a:solidFill>
                      </a:endParaRPr>
                    </a:p>
                  </a:txBody>
                  <a:tcPr marT="45710" marB="45710"/>
                </a:tc>
                <a:tc>
                  <a:txBody>
                    <a:bodyPr/>
                    <a:lstStyle/>
                    <a:p>
                      <a:r>
                        <a:rPr lang="en-US" sz="1400" b="1" dirty="0" smtClean="0">
                          <a:solidFill>
                            <a:srgbClr val="FF0000"/>
                          </a:solidFill>
                        </a:rPr>
                        <a:t>Household Resources Verification Group</a:t>
                      </a:r>
                      <a:endParaRPr lang="en-US" sz="1400" b="1" dirty="0">
                        <a:solidFill>
                          <a:srgbClr val="FF0000"/>
                        </a:solidFill>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Record</a:t>
                      </a:r>
                      <a:r>
                        <a:rPr lang="en-US" sz="1400" b="1" baseline="0" dirty="0" smtClean="0">
                          <a:solidFill>
                            <a:srgbClr val="FF0000"/>
                          </a:solidFill>
                        </a:rPr>
                        <a:t> selected for Other untaxed income, “Standard Verification” </a:t>
                      </a:r>
                      <a:r>
                        <a:rPr lang="en-US" sz="1400" b="1" kern="1200" baseline="0" dirty="0" smtClean="0">
                          <a:solidFill>
                            <a:srgbClr val="FF0000"/>
                          </a:solidFill>
                          <a:effectLst/>
                        </a:rPr>
                        <a:t>and SNAP/Child Support Paid</a:t>
                      </a:r>
                      <a:endParaRPr lang="en-US" sz="1400" b="1" kern="1200" baseline="0" dirty="0" smtClean="0">
                        <a:solidFill>
                          <a:srgbClr val="FF0000"/>
                        </a:solidFill>
                        <a:effectLst/>
                        <a:latin typeface="+mn-lt"/>
                        <a:ea typeface="+mn-ea"/>
                        <a:cs typeface="+mn-cs"/>
                      </a:endParaRPr>
                    </a:p>
                  </a:txBody>
                  <a:tcPr marT="45710" marB="45710"/>
                </a:tc>
              </a:tr>
            </a:tbl>
          </a:graphicData>
        </a:graphic>
      </p:graphicFrame>
      <p:sp>
        <p:nvSpPr>
          <p:cNvPr id="5" name="5-Point Star 4"/>
          <p:cNvSpPr/>
          <p:nvPr/>
        </p:nvSpPr>
        <p:spPr>
          <a:xfrm>
            <a:off x="586356" y="3287486"/>
            <a:ext cx="466725" cy="457200"/>
          </a:xfrm>
          <a:prstGeom prst="star5">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5-Point Star 5"/>
          <p:cNvSpPr/>
          <p:nvPr/>
        </p:nvSpPr>
        <p:spPr>
          <a:xfrm>
            <a:off x="619125" y="5867400"/>
            <a:ext cx="466725" cy="457200"/>
          </a:xfrm>
          <a:prstGeom prst="star5">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067019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2014-15 </a:t>
            </a:r>
            <a:r>
              <a:rPr lang="en-US" dirty="0">
                <a:solidFill>
                  <a:schemeClr val="tx1"/>
                </a:solidFill>
              </a:rPr>
              <a:t>Verification Resources</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Ø"/>
              <a:defRPr/>
            </a:pPr>
            <a:r>
              <a:rPr lang="en-US" sz="2000" dirty="0" smtClean="0">
                <a:solidFill>
                  <a:schemeClr val="tx1"/>
                </a:solidFill>
                <a:latin typeface="Verdana (Body)"/>
                <a:cs typeface="Arial" panose="020B0604020202020204" pitchFamily="34" charset="0"/>
              </a:rPr>
              <a:t>2014-15 </a:t>
            </a:r>
            <a:r>
              <a:rPr lang="en-US" sz="2000" dirty="0">
                <a:solidFill>
                  <a:schemeClr val="tx1"/>
                </a:solidFill>
                <a:latin typeface="Verdana (Body)"/>
                <a:cs typeface="Arial" panose="020B0604020202020204" pitchFamily="34" charset="0"/>
              </a:rPr>
              <a:t>Verification Suggested Text</a:t>
            </a:r>
          </a:p>
          <a:p>
            <a:pPr lvl="1">
              <a:buFont typeface="Wingdings" panose="05000000000000000000" pitchFamily="2" charset="2"/>
              <a:buChar char="Ø"/>
              <a:defRPr/>
            </a:pPr>
            <a:r>
              <a:rPr lang="en-US" sz="1800" dirty="0">
                <a:solidFill>
                  <a:schemeClr val="tx1"/>
                </a:solidFill>
                <a:latin typeface="Verdana (Body)"/>
                <a:hlinkClick r:id="rId2"/>
              </a:rPr>
              <a:t>http://</a:t>
            </a:r>
            <a:r>
              <a:rPr lang="en-US" sz="1800" dirty="0" smtClean="0">
                <a:solidFill>
                  <a:schemeClr val="tx1"/>
                </a:solidFill>
                <a:latin typeface="Verdana (Body)"/>
                <a:hlinkClick r:id="rId2"/>
              </a:rPr>
              <a:t>ifap.ed.gov/eannouncements/110813VerificationSuggestedText1415EA.html</a:t>
            </a:r>
            <a:endParaRPr lang="en-US" sz="1800" dirty="0" smtClean="0">
              <a:solidFill>
                <a:schemeClr val="tx1"/>
              </a:solidFill>
              <a:latin typeface="Verdana (Body)"/>
            </a:endParaRPr>
          </a:p>
          <a:p>
            <a:pPr marL="515938" lvl="1">
              <a:buFont typeface="Wingdings" panose="05000000000000000000" pitchFamily="2" charset="2"/>
              <a:buChar char="Ø"/>
              <a:defRPr/>
            </a:pPr>
            <a:endParaRPr lang="en-US" sz="1800" dirty="0">
              <a:solidFill>
                <a:schemeClr val="tx1"/>
              </a:solidFill>
              <a:latin typeface="Verdana (Body)"/>
            </a:endParaRPr>
          </a:p>
          <a:p>
            <a:pPr>
              <a:buFont typeface="Wingdings" panose="05000000000000000000" pitchFamily="2" charset="2"/>
              <a:buChar char="Ø"/>
              <a:defRPr/>
            </a:pPr>
            <a:r>
              <a:rPr lang="en-US" sz="2000" dirty="0">
                <a:solidFill>
                  <a:schemeClr val="tx1"/>
                </a:solidFill>
                <a:latin typeface="Verdana (Body)"/>
                <a:cs typeface="Arial" panose="020B0604020202020204" pitchFamily="34" charset="0"/>
              </a:rPr>
              <a:t>Reporting Verification Results Using FAA Access to CPS </a:t>
            </a:r>
            <a:r>
              <a:rPr lang="en-US" sz="2000" dirty="0" smtClean="0">
                <a:solidFill>
                  <a:schemeClr val="tx1"/>
                </a:solidFill>
                <a:latin typeface="Verdana (Body)"/>
                <a:cs typeface="Arial" panose="020B0604020202020204" pitchFamily="34" charset="0"/>
              </a:rPr>
              <a:t>Online</a:t>
            </a:r>
          </a:p>
          <a:p>
            <a:pPr lvl="1">
              <a:buFont typeface="Wingdings" panose="05000000000000000000" pitchFamily="2" charset="2"/>
              <a:buChar char="Ø"/>
              <a:defRPr/>
            </a:pPr>
            <a:r>
              <a:rPr lang="en-US" sz="1800" dirty="0">
                <a:solidFill>
                  <a:schemeClr val="tx1"/>
                </a:solidFill>
                <a:latin typeface="Verdana (Body)"/>
                <a:cs typeface="Arial" panose="020B0604020202020204" pitchFamily="34" charset="0"/>
                <a:hlinkClick r:id="rId3"/>
              </a:rPr>
              <a:t>http://</a:t>
            </a:r>
            <a:r>
              <a:rPr lang="en-US" sz="1800" dirty="0" smtClean="0">
                <a:solidFill>
                  <a:schemeClr val="tx1"/>
                </a:solidFill>
                <a:latin typeface="Verdana (Body)"/>
                <a:cs typeface="Arial" panose="020B0604020202020204" pitchFamily="34" charset="0"/>
                <a:hlinkClick r:id="rId3"/>
              </a:rPr>
              <a:t>ifap.ed.gov/eannouncements/111313FSAOIGEAIdentityVerificationResults.html</a:t>
            </a:r>
            <a:endParaRPr lang="en-US" sz="1800" dirty="0" smtClean="0">
              <a:solidFill>
                <a:schemeClr val="tx1"/>
              </a:solidFill>
              <a:latin typeface="Verdana (Body)"/>
              <a:cs typeface="Arial" panose="020B0604020202020204" pitchFamily="34" charset="0"/>
            </a:endParaRPr>
          </a:p>
          <a:p>
            <a:pPr lvl="1">
              <a:buFont typeface="Wingdings" panose="05000000000000000000" pitchFamily="2" charset="2"/>
              <a:buChar char="Ø"/>
              <a:defRPr/>
            </a:pPr>
            <a:endParaRPr lang="en-US" sz="1800" dirty="0" smtClean="0">
              <a:solidFill>
                <a:schemeClr val="tx1"/>
              </a:solidFill>
              <a:latin typeface="Verdana (Body)"/>
              <a:cs typeface="Arial" panose="020B0604020202020204" pitchFamily="34" charset="0"/>
            </a:endParaRPr>
          </a:p>
          <a:p>
            <a:pPr>
              <a:buFont typeface="Wingdings" panose="05000000000000000000" pitchFamily="2" charset="2"/>
              <a:buChar char="Ø"/>
              <a:defRPr/>
            </a:pPr>
            <a:r>
              <a:rPr lang="en-US" sz="2000" dirty="0" smtClean="0">
                <a:solidFill>
                  <a:schemeClr val="tx1"/>
                </a:solidFill>
                <a:latin typeface="Verdana (Body)"/>
                <a:cs typeface="Arial" panose="020B0604020202020204" pitchFamily="34" charset="0"/>
              </a:rPr>
              <a:t>2014-15 Application and Verification Guide</a:t>
            </a:r>
          </a:p>
          <a:p>
            <a:pPr lvl="1">
              <a:buFont typeface="Wingdings" panose="05000000000000000000" pitchFamily="2" charset="2"/>
              <a:buChar char="Ø"/>
              <a:defRPr/>
            </a:pPr>
            <a:r>
              <a:rPr lang="en-US" dirty="0">
                <a:solidFill>
                  <a:schemeClr val="tx1"/>
                </a:solidFill>
                <a:latin typeface="Verdana (Body)"/>
                <a:cs typeface="Arial" panose="020B0604020202020204" pitchFamily="34" charset="0"/>
                <a:hlinkClick r:id="rId4"/>
              </a:rPr>
              <a:t>http://</a:t>
            </a:r>
            <a:r>
              <a:rPr lang="en-US" dirty="0" smtClean="0">
                <a:solidFill>
                  <a:schemeClr val="tx1"/>
                </a:solidFill>
                <a:latin typeface="Verdana (Body)"/>
                <a:cs typeface="Arial" panose="020B0604020202020204" pitchFamily="34" charset="0"/>
                <a:hlinkClick r:id="rId4"/>
              </a:rPr>
              <a:t>ifap.ed.gov/fsahandbook/attachments/1314AVG.pdf</a:t>
            </a:r>
            <a:r>
              <a:rPr lang="en-US" dirty="0" smtClean="0">
                <a:solidFill>
                  <a:schemeClr val="tx1"/>
                </a:solidFill>
                <a:latin typeface="Verdana (Body)"/>
                <a:cs typeface="Arial" panose="020B0604020202020204" pitchFamily="34" charset="0"/>
              </a:rPr>
              <a:t> </a:t>
            </a:r>
          </a:p>
        </p:txBody>
      </p:sp>
    </p:spTree>
    <p:extLst>
      <p:ext uri="{BB962C8B-B14F-4D97-AF65-F5344CB8AC3E}">
        <p14:creationId xmlns:p14="http://schemas.microsoft.com/office/powerpoint/2010/main" val="2097435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PASFAA Resource Share Site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210425" cy="452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625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solidFill>
                  <a:schemeClr val="tx1"/>
                </a:solidFill>
              </a:rPr>
              <a:t>QUESTIONS?</a:t>
            </a:r>
            <a:endParaRPr lang="en-US" b="1" dirty="0">
              <a:solidFill>
                <a:schemeClr val="tx1"/>
              </a:solidFill>
            </a:endParaRPr>
          </a:p>
        </p:txBody>
      </p:sp>
      <p:pic>
        <p:nvPicPr>
          <p:cNvPr id="5" name="Picture 3" descr="MCj0434411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08212" y="2861258"/>
            <a:ext cx="1727575" cy="194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302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V1 – Standard Verification Group (Tax Filers)</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sz="2000" dirty="0">
                <a:solidFill>
                  <a:schemeClr val="tx1"/>
                </a:solidFill>
              </a:rPr>
              <a:t>Adjusted Gross Income</a:t>
            </a:r>
          </a:p>
          <a:p>
            <a:pPr>
              <a:buFont typeface="Wingdings" panose="05000000000000000000" pitchFamily="2" charset="2"/>
              <a:buChar char="Ø"/>
            </a:pPr>
            <a:r>
              <a:rPr lang="en-US" sz="2000" dirty="0">
                <a:solidFill>
                  <a:schemeClr val="tx1"/>
                </a:solidFill>
              </a:rPr>
              <a:t>U.S. Taxes Paid</a:t>
            </a:r>
          </a:p>
          <a:p>
            <a:pPr>
              <a:buFont typeface="Wingdings" panose="05000000000000000000" pitchFamily="2" charset="2"/>
              <a:buChar char="Ø"/>
            </a:pPr>
            <a:r>
              <a:rPr lang="en-US" sz="2000" dirty="0">
                <a:solidFill>
                  <a:schemeClr val="tx1"/>
                </a:solidFill>
              </a:rPr>
              <a:t>Untaxed IRA Distributions</a:t>
            </a:r>
          </a:p>
          <a:p>
            <a:pPr>
              <a:buFont typeface="Wingdings" panose="05000000000000000000" pitchFamily="2" charset="2"/>
              <a:buChar char="Ø"/>
            </a:pPr>
            <a:r>
              <a:rPr lang="en-US" sz="2000" dirty="0">
                <a:solidFill>
                  <a:schemeClr val="tx1"/>
                </a:solidFill>
              </a:rPr>
              <a:t>Untaxed Pensions</a:t>
            </a:r>
          </a:p>
          <a:p>
            <a:pPr>
              <a:buFont typeface="Wingdings" panose="05000000000000000000" pitchFamily="2" charset="2"/>
              <a:buChar char="Ø"/>
            </a:pPr>
            <a:r>
              <a:rPr lang="en-US" sz="2000" dirty="0">
                <a:solidFill>
                  <a:schemeClr val="tx1"/>
                </a:solidFill>
              </a:rPr>
              <a:t>Education Credits</a:t>
            </a:r>
          </a:p>
          <a:p>
            <a:pPr>
              <a:buFont typeface="Wingdings" panose="05000000000000000000" pitchFamily="2" charset="2"/>
              <a:buChar char="Ø"/>
            </a:pPr>
            <a:r>
              <a:rPr lang="en-US" sz="2000" dirty="0">
                <a:solidFill>
                  <a:schemeClr val="tx1"/>
                </a:solidFill>
              </a:rPr>
              <a:t>IRA Deductions</a:t>
            </a:r>
          </a:p>
          <a:p>
            <a:pPr>
              <a:buFont typeface="Wingdings" panose="05000000000000000000" pitchFamily="2" charset="2"/>
              <a:buChar char="Ø"/>
            </a:pPr>
            <a:r>
              <a:rPr lang="en-US" sz="2000" dirty="0">
                <a:solidFill>
                  <a:schemeClr val="tx1"/>
                </a:solidFill>
              </a:rPr>
              <a:t>Tax-Exempt </a:t>
            </a:r>
            <a:r>
              <a:rPr lang="en-US" sz="2000" dirty="0" smtClean="0">
                <a:solidFill>
                  <a:schemeClr val="tx1"/>
                </a:solidFill>
              </a:rPr>
              <a:t>Interest</a:t>
            </a:r>
            <a:endParaRPr lang="en-US" sz="2000" dirty="0">
              <a:solidFill>
                <a:schemeClr val="tx1"/>
              </a:solidFill>
            </a:endParaRPr>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sz="2000" dirty="0">
                <a:solidFill>
                  <a:schemeClr val="tx1"/>
                </a:solidFill>
              </a:rPr>
              <a:t>Household Size</a:t>
            </a:r>
          </a:p>
          <a:p>
            <a:pPr>
              <a:buFont typeface="Wingdings" panose="05000000000000000000" pitchFamily="2" charset="2"/>
              <a:buChar char="Ø"/>
            </a:pPr>
            <a:r>
              <a:rPr lang="en-US" sz="2000" dirty="0">
                <a:solidFill>
                  <a:schemeClr val="tx1"/>
                </a:solidFill>
              </a:rPr>
              <a:t>Number in College</a:t>
            </a:r>
          </a:p>
          <a:p>
            <a:pPr>
              <a:buFont typeface="Wingdings" panose="05000000000000000000" pitchFamily="2" charset="2"/>
              <a:buChar char="Ø"/>
            </a:pPr>
            <a:r>
              <a:rPr lang="en-US" sz="2000" dirty="0">
                <a:solidFill>
                  <a:schemeClr val="tx1"/>
                </a:solidFill>
              </a:rPr>
              <a:t>Child Support </a:t>
            </a:r>
            <a:r>
              <a:rPr lang="en-US" sz="2000" dirty="0" smtClean="0">
                <a:solidFill>
                  <a:schemeClr val="tx1"/>
                </a:solidFill>
              </a:rPr>
              <a:t>Paid*</a:t>
            </a:r>
            <a:endParaRPr lang="en-US" sz="2000" dirty="0">
              <a:solidFill>
                <a:schemeClr val="tx1"/>
              </a:solidFill>
            </a:endParaRPr>
          </a:p>
          <a:p>
            <a:pPr>
              <a:buFont typeface="Wingdings" panose="05000000000000000000" pitchFamily="2" charset="2"/>
              <a:buChar char="Ø"/>
            </a:pPr>
            <a:r>
              <a:rPr lang="en-US" sz="2000" dirty="0">
                <a:solidFill>
                  <a:schemeClr val="tx1"/>
                </a:solidFill>
              </a:rPr>
              <a:t>SNAP (Food Stamps</a:t>
            </a:r>
            <a:r>
              <a:rPr lang="en-US" sz="2000" dirty="0" smtClean="0">
                <a:solidFill>
                  <a:schemeClr val="tx1"/>
                </a:solidFill>
              </a:rPr>
              <a:t>)*</a:t>
            </a:r>
          </a:p>
          <a:p>
            <a:pPr marL="0" indent="0">
              <a:buNone/>
            </a:pPr>
            <a:endParaRPr lang="en-US" sz="2000" dirty="0">
              <a:solidFill>
                <a:schemeClr val="tx1"/>
              </a:solidFill>
            </a:endParaRPr>
          </a:p>
          <a:p>
            <a:pPr marL="0" indent="0">
              <a:buNone/>
            </a:pPr>
            <a:r>
              <a:rPr lang="en-US" sz="2000" dirty="0" smtClean="0">
                <a:solidFill>
                  <a:schemeClr val="tx1"/>
                </a:solidFill>
              </a:rPr>
              <a:t>*If reported on FAFSA</a:t>
            </a:r>
          </a:p>
          <a:p>
            <a:pPr>
              <a:buFont typeface="Wingdings" panose="05000000000000000000" pitchFamily="2" charset="2"/>
              <a:buChar char="Ø"/>
            </a:pPr>
            <a:endParaRPr lang="en-US" sz="2000" dirty="0">
              <a:solidFill>
                <a:schemeClr val="tx1"/>
              </a:solidFill>
            </a:endParaRPr>
          </a:p>
          <a:p>
            <a:pPr>
              <a:buFont typeface="Wingdings" panose="05000000000000000000" pitchFamily="2" charset="2"/>
              <a:buChar char="Ø"/>
            </a:pPr>
            <a:endParaRPr lang="en-US" sz="2000" dirty="0" smtClean="0">
              <a:solidFill>
                <a:schemeClr val="tx1"/>
              </a:solidFill>
            </a:endParaRPr>
          </a:p>
        </p:txBody>
      </p:sp>
    </p:spTree>
    <p:extLst>
      <p:ext uri="{BB962C8B-B14F-4D97-AF65-F5344CB8AC3E}">
        <p14:creationId xmlns:p14="http://schemas.microsoft.com/office/powerpoint/2010/main" val="4176401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V1 – Standard Verification Group (Non-Tax Filers)</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sz="2000" dirty="0">
                <a:solidFill>
                  <a:schemeClr val="tx1"/>
                </a:solidFill>
              </a:rPr>
              <a:t>Household Size</a:t>
            </a:r>
          </a:p>
          <a:p>
            <a:pPr>
              <a:buFont typeface="Wingdings" panose="05000000000000000000" pitchFamily="2" charset="2"/>
              <a:buChar char="Ø"/>
            </a:pPr>
            <a:r>
              <a:rPr lang="en-US" sz="2000" dirty="0" smtClean="0">
                <a:solidFill>
                  <a:schemeClr val="tx1"/>
                </a:solidFill>
              </a:rPr>
              <a:t>Number </a:t>
            </a:r>
            <a:r>
              <a:rPr lang="en-US" sz="2000" dirty="0">
                <a:solidFill>
                  <a:schemeClr val="tx1"/>
                </a:solidFill>
              </a:rPr>
              <a:t>in College</a:t>
            </a:r>
          </a:p>
          <a:p>
            <a:pPr>
              <a:buFont typeface="Wingdings" panose="05000000000000000000" pitchFamily="2" charset="2"/>
              <a:buChar char="Ø"/>
            </a:pPr>
            <a:r>
              <a:rPr lang="en-US" sz="2000" dirty="0">
                <a:solidFill>
                  <a:schemeClr val="tx1"/>
                </a:solidFill>
              </a:rPr>
              <a:t>Child Support </a:t>
            </a:r>
            <a:r>
              <a:rPr lang="en-US" sz="2000" dirty="0" smtClean="0">
                <a:solidFill>
                  <a:schemeClr val="tx1"/>
                </a:solidFill>
              </a:rPr>
              <a:t>Paid*</a:t>
            </a:r>
            <a:endParaRPr lang="en-US" sz="2000" dirty="0">
              <a:solidFill>
                <a:schemeClr val="tx1"/>
              </a:solidFill>
            </a:endParaRPr>
          </a:p>
          <a:p>
            <a:pPr>
              <a:buFont typeface="Wingdings" panose="05000000000000000000" pitchFamily="2" charset="2"/>
              <a:buChar char="Ø"/>
            </a:pPr>
            <a:r>
              <a:rPr lang="en-US" sz="2000" dirty="0">
                <a:solidFill>
                  <a:schemeClr val="tx1"/>
                </a:solidFill>
              </a:rPr>
              <a:t>SNAP (Food Stamps</a:t>
            </a:r>
            <a:r>
              <a:rPr lang="en-US" sz="2000" dirty="0" smtClean="0">
                <a:solidFill>
                  <a:schemeClr val="tx1"/>
                </a:solidFill>
              </a:rPr>
              <a:t>)*</a:t>
            </a:r>
          </a:p>
          <a:p>
            <a:pPr>
              <a:buFont typeface="Wingdings" panose="05000000000000000000" pitchFamily="2" charset="2"/>
              <a:buChar char="Ø"/>
            </a:pPr>
            <a:endParaRPr lang="en-US" sz="2000" dirty="0">
              <a:solidFill>
                <a:schemeClr val="tx1"/>
              </a:solidFill>
            </a:endParaRPr>
          </a:p>
          <a:p>
            <a:pPr marL="0" indent="0">
              <a:buNone/>
            </a:pPr>
            <a:r>
              <a:rPr lang="en-US" sz="2000" dirty="0">
                <a:solidFill>
                  <a:schemeClr val="tx1"/>
                </a:solidFill>
              </a:rPr>
              <a:t>*If reported on </a:t>
            </a:r>
            <a:r>
              <a:rPr lang="en-US" sz="2000" dirty="0" smtClean="0">
                <a:solidFill>
                  <a:schemeClr val="tx1"/>
                </a:solidFill>
              </a:rPr>
              <a:t>FAFSA</a:t>
            </a:r>
            <a:endParaRPr lang="en-US" sz="2000" dirty="0">
              <a:solidFill>
                <a:schemeClr val="tx1"/>
              </a:solidFill>
            </a:endParaRPr>
          </a:p>
        </p:txBody>
      </p:sp>
      <p:sp>
        <p:nvSpPr>
          <p:cNvPr id="5" name="Content Placeholder 4"/>
          <p:cNvSpPr>
            <a:spLocks noGrp="1"/>
          </p:cNvSpPr>
          <p:nvPr>
            <p:ph sz="half" idx="2"/>
          </p:nvPr>
        </p:nvSpPr>
        <p:spPr/>
        <p:txBody>
          <a:bodyPr>
            <a:normAutofit/>
          </a:bodyPr>
          <a:lstStyle/>
          <a:p>
            <a:pPr>
              <a:buFont typeface="Wingdings" panose="05000000000000000000" pitchFamily="2" charset="2"/>
              <a:buChar char="Ø"/>
            </a:pPr>
            <a:r>
              <a:rPr lang="en-US" sz="2000" dirty="0">
                <a:solidFill>
                  <a:schemeClr val="tx1"/>
                </a:solidFill>
              </a:rPr>
              <a:t>Income Earned from </a:t>
            </a:r>
            <a:r>
              <a:rPr lang="en-US" sz="2000" dirty="0" smtClean="0">
                <a:solidFill>
                  <a:schemeClr val="tx1"/>
                </a:solidFill>
              </a:rPr>
              <a:t>Work</a:t>
            </a: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410226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V3 – Child Support Paid Verification Group</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Child support paid by the student (or spouse), the student’s parent(s), or both</a:t>
            </a:r>
          </a:p>
          <a:p>
            <a:pPr>
              <a:buFont typeface="Wingdings" panose="05000000000000000000" pitchFamily="2" charset="2"/>
              <a:buChar char="Ø"/>
            </a:pPr>
            <a:endParaRPr lang="en-US" sz="2000" dirty="0">
              <a:solidFill>
                <a:schemeClr val="tx1"/>
              </a:solidFill>
            </a:endParaRP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endParaRPr lang="en-US" sz="2000" dirty="0">
              <a:solidFill>
                <a:schemeClr val="tx1"/>
              </a:solidFill>
            </a:endParaRPr>
          </a:p>
        </p:txBody>
      </p:sp>
    </p:spTree>
    <p:extLst>
      <p:ext uri="{BB962C8B-B14F-4D97-AF65-F5344CB8AC3E}">
        <p14:creationId xmlns:p14="http://schemas.microsoft.com/office/powerpoint/2010/main" val="419356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V4 – Custom Verification Group</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tx1"/>
                </a:solidFill>
              </a:rPr>
              <a:t>Child Support Paid*</a:t>
            </a:r>
          </a:p>
          <a:p>
            <a:pPr>
              <a:buFont typeface="Wingdings" panose="05000000000000000000" pitchFamily="2" charset="2"/>
              <a:buChar char="Ø"/>
            </a:pPr>
            <a:r>
              <a:rPr lang="en-US" sz="2000" dirty="0" smtClean="0">
                <a:solidFill>
                  <a:schemeClr val="tx1"/>
                </a:solidFill>
              </a:rPr>
              <a:t>SNAP (Food Stamps)*</a:t>
            </a: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r>
              <a:rPr lang="en-US" sz="2000" dirty="0" smtClean="0">
                <a:solidFill>
                  <a:schemeClr val="tx1"/>
                </a:solidFill>
              </a:rPr>
              <a:t>High School Completion Status</a:t>
            </a:r>
          </a:p>
          <a:p>
            <a:pPr>
              <a:buFont typeface="Wingdings" panose="05000000000000000000" pitchFamily="2" charset="2"/>
              <a:buChar char="Ø"/>
            </a:pPr>
            <a:r>
              <a:rPr lang="en-US" sz="2000" dirty="0" smtClean="0">
                <a:solidFill>
                  <a:schemeClr val="tx1"/>
                </a:solidFill>
              </a:rPr>
              <a:t>Identity/Statement of Educational Purpose</a:t>
            </a:r>
          </a:p>
          <a:p>
            <a:pPr marL="0" indent="0">
              <a:buNone/>
            </a:pPr>
            <a:endParaRPr lang="en-US" sz="2000" dirty="0">
              <a:solidFill>
                <a:schemeClr val="tx1"/>
              </a:solidFill>
            </a:endParaRPr>
          </a:p>
          <a:p>
            <a:pPr marL="0" indent="0">
              <a:buNone/>
            </a:pPr>
            <a:r>
              <a:rPr lang="en-US" sz="2000" dirty="0">
                <a:solidFill>
                  <a:schemeClr val="tx1"/>
                </a:solidFill>
              </a:rPr>
              <a:t>*If reported on </a:t>
            </a:r>
            <a:r>
              <a:rPr lang="en-US" sz="2000" dirty="0" smtClean="0">
                <a:solidFill>
                  <a:schemeClr val="tx1"/>
                </a:solidFill>
              </a:rPr>
              <a:t>FAFSA</a:t>
            </a:r>
            <a:endParaRPr lang="en-US" sz="2000" dirty="0">
              <a:solidFill>
                <a:schemeClr val="tx1"/>
              </a:solidFill>
            </a:endParaRPr>
          </a:p>
        </p:txBody>
      </p:sp>
    </p:spTree>
    <p:extLst>
      <p:ext uri="{BB962C8B-B14F-4D97-AF65-F5344CB8AC3E}">
        <p14:creationId xmlns:p14="http://schemas.microsoft.com/office/powerpoint/2010/main" val="693144145"/>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316</TotalTime>
  <Words>2704</Words>
  <Application>Microsoft Office PowerPoint</Application>
  <PresentationFormat>On-screen Show (4:3)</PresentationFormat>
  <Paragraphs>337</Paragraphs>
  <Slides>52</Slides>
  <Notes>14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Spring</vt:lpstr>
      <vt:lpstr>2014-15 Verification</vt:lpstr>
      <vt:lpstr>2014-15 Verification</vt:lpstr>
      <vt:lpstr>Changes to 2014-15 Verification</vt:lpstr>
      <vt:lpstr>ISIR Verification Flags</vt:lpstr>
      <vt:lpstr>2014-15 Verification Tracking Groups</vt:lpstr>
      <vt:lpstr>V1 – Standard Verification Group (Tax Filers)</vt:lpstr>
      <vt:lpstr>V1 – Standard Verification Group (Non-Tax Filers)</vt:lpstr>
      <vt:lpstr>V3 – Child Support Paid Verification Group</vt:lpstr>
      <vt:lpstr>V4 – Custom Verification Group</vt:lpstr>
      <vt:lpstr>V5 – Aggregate Verification Group</vt:lpstr>
      <vt:lpstr>V6 – Household Resources Verification Group</vt:lpstr>
      <vt:lpstr>Acceptable Documentation</vt:lpstr>
      <vt:lpstr>2014-15 Verification</vt:lpstr>
      <vt:lpstr>Household Size</vt:lpstr>
      <vt:lpstr>Household Size</vt:lpstr>
      <vt:lpstr>Number in College</vt:lpstr>
      <vt:lpstr>Tax Filers</vt:lpstr>
      <vt:lpstr>2014-15 IRS Request Flags</vt:lpstr>
      <vt:lpstr>IRS Request Flags</vt:lpstr>
      <vt:lpstr>When IRS Data Retrieval CANNOT Be Used</vt:lpstr>
      <vt:lpstr>Get IRS Tax Transcript Online</vt:lpstr>
      <vt:lpstr>Get IRS Tax Transcript Online</vt:lpstr>
      <vt:lpstr>Get IRS Tax Transcript Online</vt:lpstr>
      <vt:lpstr>IRA Rollovers</vt:lpstr>
      <vt:lpstr>Paper 2013 Tax Transcripts</vt:lpstr>
      <vt:lpstr>Amended Tax Return</vt:lpstr>
      <vt:lpstr>Identity Theft</vt:lpstr>
      <vt:lpstr>Foreign, U.S. Territory or Commonwealth Tax Returns</vt:lpstr>
      <vt:lpstr>Income Earned From Work  (Non-Tax Filers)</vt:lpstr>
      <vt:lpstr>No Income Earned From Work</vt:lpstr>
      <vt:lpstr>Child Support Paid</vt:lpstr>
      <vt:lpstr>SNAP (Food Stamps)</vt:lpstr>
      <vt:lpstr>High School Completion Status</vt:lpstr>
      <vt:lpstr>High School Completion Status</vt:lpstr>
      <vt:lpstr>High School Completion Status</vt:lpstr>
      <vt:lpstr>Identity Statement of Educational Purpose</vt:lpstr>
      <vt:lpstr>Identity Statement of Educational Purpose</vt:lpstr>
      <vt:lpstr>2014-15 FAA Access Updates</vt:lpstr>
      <vt:lpstr>2014-15 FAA Access Updates</vt:lpstr>
      <vt:lpstr>2014-15 FAA Access Updates</vt:lpstr>
      <vt:lpstr>2014-15 FAA Access Updates</vt:lpstr>
      <vt:lpstr>2014-15 FAA Access Updates</vt:lpstr>
      <vt:lpstr>2014-15 FAA Access Updates</vt:lpstr>
      <vt:lpstr>Other Untaxed Income</vt:lpstr>
      <vt:lpstr>Updating FAFSA Information</vt:lpstr>
      <vt:lpstr>Verification Exclusions</vt:lpstr>
      <vt:lpstr>Verification Exclusions</vt:lpstr>
      <vt:lpstr>Verification &amp; Professional Judgment</vt:lpstr>
      <vt:lpstr>2014-15 Verification Resources</vt:lpstr>
      <vt:lpstr>2014-15 Verification Resources</vt:lpstr>
      <vt:lpstr>PASFAA Resource Share Site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2014-15 Verification</dc:title>
  <dc:creator>Michelle</dc:creator>
  <cp:lastModifiedBy>Ms. Stacy L Schenk</cp:lastModifiedBy>
  <cp:revision>37</cp:revision>
  <dcterms:created xsi:type="dcterms:W3CDTF">2014-03-27T22:32:10Z</dcterms:created>
  <dcterms:modified xsi:type="dcterms:W3CDTF">2014-03-31T17:51:37Z</dcterms:modified>
</cp:coreProperties>
</file>