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74" r:id="rId3"/>
    <p:sldId id="258" r:id="rId4"/>
    <p:sldId id="275" r:id="rId5"/>
    <p:sldId id="305" r:id="rId6"/>
    <p:sldId id="304" r:id="rId7"/>
    <p:sldId id="259" r:id="rId8"/>
    <p:sldId id="260" r:id="rId9"/>
    <p:sldId id="266" r:id="rId10"/>
    <p:sldId id="261" r:id="rId11"/>
    <p:sldId id="267" r:id="rId12"/>
    <p:sldId id="262" r:id="rId13"/>
    <p:sldId id="263" r:id="rId14"/>
    <p:sldId id="264" r:id="rId15"/>
    <p:sldId id="285" r:id="rId16"/>
    <p:sldId id="287" r:id="rId17"/>
    <p:sldId id="289" r:id="rId18"/>
    <p:sldId id="306" r:id="rId19"/>
    <p:sldId id="307" r:id="rId20"/>
    <p:sldId id="308" r:id="rId21"/>
    <p:sldId id="291" r:id="rId22"/>
    <p:sldId id="292" r:id="rId23"/>
    <p:sldId id="293" r:id="rId24"/>
    <p:sldId id="288" r:id="rId25"/>
    <p:sldId id="290" r:id="rId26"/>
    <p:sldId id="265" r:id="rId27"/>
    <p:sldId id="269" r:id="rId28"/>
    <p:sldId id="270" r:id="rId29"/>
    <p:sldId id="309" r:id="rId30"/>
    <p:sldId id="268" r:id="rId31"/>
    <p:sldId id="271" r:id="rId32"/>
    <p:sldId id="272" r:id="rId33"/>
    <p:sldId id="303" r:id="rId34"/>
    <p:sldId id="294" r:id="rId35"/>
    <p:sldId id="273" r:id="rId36"/>
    <p:sldId id="277" r:id="rId37"/>
    <p:sldId id="278" r:id="rId38"/>
    <p:sldId id="279" r:id="rId39"/>
    <p:sldId id="295" r:id="rId40"/>
    <p:sldId id="296" r:id="rId41"/>
    <p:sldId id="297" r:id="rId42"/>
    <p:sldId id="298" r:id="rId43"/>
    <p:sldId id="299" r:id="rId44"/>
    <p:sldId id="300" r:id="rId45"/>
    <p:sldId id="280" r:id="rId46"/>
    <p:sldId id="281" r:id="rId47"/>
    <p:sldId id="283" r:id="rId48"/>
    <p:sldId id="301" r:id="rId49"/>
    <p:sldId id="302" r:id="rId50"/>
    <p:sldId id="276" r:id="rId51"/>
    <p:sldId id="2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39" autoAdjust="0"/>
  </p:normalViewPr>
  <p:slideViewPr>
    <p:cSldViewPr>
      <p:cViewPr>
        <p:scale>
          <a:sx n="107" d="100"/>
          <a:sy n="107" d="100"/>
        </p:scale>
        <p:origin x="-1080" y="-84"/>
      </p:cViewPr>
      <p:guideLst>
        <p:guide orient="horz" pos="2160"/>
        <p:guide pos="2880"/>
      </p:guideLst>
    </p:cSldViewPr>
  </p:slideViewPr>
  <p:outlineViewPr>
    <p:cViewPr>
      <p:scale>
        <a:sx n="33" d="100"/>
        <a:sy n="33" d="100"/>
      </p:scale>
      <p:origin x="0" y="55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8355-492D-4B47-AB62-7BAC0E30CBFD}"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0E49-6AD6-4649-A4CE-48D38F6282CA}" type="slidenum">
              <a:rPr lang="en-US" smtClean="0"/>
              <a:t>‹#›</a:t>
            </a:fld>
            <a:endParaRPr lang="en-US"/>
          </a:p>
        </p:txBody>
      </p:sp>
    </p:spTree>
    <p:extLst>
      <p:ext uri="{BB962C8B-B14F-4D97-AF65-F5344CB8AC3E}">
        <p14:creationId xmlns:p14="http://schemas.microsoft.com/office/powerpoint/2010/main" val="90084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39</a:t>
            </a:fld>
            <a:endParaRPr lang="en-US" dirty="0"/>
          </a:p>
        </p:txBody>
      </p:sp>
    </p:spTree>
    <p:extLst>
      <p:ext uri="{BB962C8B-B14F-4D97-AF65-F5344CB8AC3E}">
        <p14:creationId xmlns:p14="http://schemas.microsoft.com/office/powerpoint/2010/main" val="331320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40</a:t>
            </a:fld>
            <a:endParaRPr lang="en-US" dirty="0"/>
          </a:p>
        </p:txBody>
      </p:sp>
    </p:spTree>
    <p:extLst>
      <p:ext uri="{BB962C8B-B14F-4D97-AF65-F5344CB8AC3E}">
        <p14:creationId xmlns:p14="http://schemas.microsoft.com/office/powerpoint/2010/main" val="330801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42</a:t>
            </a:fld>
            <a:endParaRPr lang="en-US" dirty="0"/>
          </a:p>
        </p:txBody>
      </p:sp>
    </p:spTree>
    <p:extLst>
      <p:ext uri="{BB962C8B-B14F-4D97-AF65-F5344CB8AC3E}">
        <p14:creationId xmlns:p14="http://schemas.microsoft.com/office/powerpoint/2010/main" val="427906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43</a:t>
            </a:fld>
            <a:endParaRPr lang="en-US" dirty="0"/>
          </a:p>
        </p:txBody>
      </p:sp>
    </p:spTree>
    <p:extLst>
      <p:ext uri="{BB962C8B-B14F-4D97-AF65-F5344CB8AC3E}">
        <p14:creationId xmlns:p14="http://schemas.microsoft.com/office/powerpoint/2010/main" val="143576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964E-C879-4C70-B7C3-687C57EB2166}" type="slidenum">
              <a:rPr lang="en-US" smtClean="0"/>
              <a:t>44</a:t>
            </a:fld>
            <a:endParaRPr lang="en-US" dirty="0"/>
          </a:p>
        </p:txBody>
      </p:sp>
    </p:spTree>
    <p:extLst>
      <p:ext uri="{BB962C8B-B14F-4D97-AF65-F5344CB8AC3E}">
        <p14:creationId xmlns:p14="http://schemas.microsoft.com/office/powerpoint/2010/main" val="427906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78B74B8-81A3-444B-BB26-DDB777C8962E}" type="datetimeFigureOut">
              <a:rPr lang="en-US" smtClean="0"/>
              <a:t>3/31/2014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84AE233-DEBB-4143-A4E9-BB558C794B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8B74B8-81A3-444B-BB26-DDB777C896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8B74B8-81A3-444B-BB26-DDB777C896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AE233-DEBB-4143-A4E9-BB558C794B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78B74B8-81A3-444B-BB26-DDB777C8962E}" type="datetimeFigureOut">
              <a:rPr lang="en-US" smtClean="0"/>
              <a:t>3/31/2014</a:t>
            </a:fld>
            <a:endParaRPr lang="en-US"/>
          </a:p>
        </p:txBody>
      </p:sp>
      <p:sp>
        <p:nvSpPr>
          <p:cNvPr id="9" name="Slide Number Placeholder 8"/>
          <p:cNvSpPr>
            <a:spLocks noGrp="1"/>
          </p:cNvSpPr>
          <p:nvPr>
            <p:ph type="sldNum" sz="quarter" idx="15"/>
          </p:nvPr>
        </p:nvSpPr>
        <p:spPr/>
        <p:txBody>
          <a:bodyPr rtlCol="0"/>
          <a:lstStyle/>
          <a:p>
            <a:fld id="{684AE233-DEBB-4143-A4E9-BB558C794B4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78B74B8-81A3-444B-BB26-DDB777C8962E}" type="datetimeFigureOut">
              <a:rPr lang="en-US" smtClean="0"/>
              <a:t>3/31/2014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84AE233-DEBB-4143-A4E9-BB558C794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8B74B8-81A3-444B-BB26-DDB777C896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AE233-DEBB-4143-A4E9-BB558C794B4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8B74B8-81A3-444B-BB26-DDB777C8962E}"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AE233-DEBB-4143-A4E9-BB558C794B4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78B74B8-81A3-444B-BB26-DDB777C8962E}" type="datetimeFigureOut">
              <a:rPr lang="en-US" smtClean="0"/>
              <a:t>3/31/2014</a:t>
            </a:fld>
            <a:endParaRPr lang="en-US"/>
          </a:p>
        </p:txBody>
      </p:sp>
      <p:sp>
        <p:nvSpPr>
          <p:cNvPr id="7" name="Slide Number Placeholder 6"/>
          <p:cNvSpPr>
            <a:spLocks noGrp="1"/>
          </p:cNvSpPr>
          <p:nvPr>
            <p:ph type="sldNum" sz="quarter" idx="11"/>
          </p:nvPr>
        </p:nvSpPr>
        <p:spPr/>
        <p:txBody>
          <a:bodyPr rtlCol="0"/>
          <a:lstStyle/>
          <a:p>
            <a:fld id="{684AE233-DEBB-4143-A4E9-BB558C794B4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B74B8-81A3-444B-BB26-DDB777C8962E}"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AE233-DEBB-4143-A4E9-BB558C794B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78B74B8-81A3-444B-BB26-DDB777C8962E}" type="datetimeFigureOut">
              <a:rPr lang="en-US" smtClean="0"/>
              <a:t>3/31/2014</a:t>
            </a:fld>
            <a:endParaRPr lang="en-US"/>
          </a:p>
        </p:txBody>
      </p:sp>
      <p:sp>
        <p:nvSpPr>
          <p:cNvPr id="22" name="Slide Number Placeholder 21"/>
          <p:cNvSpPr>
            <a:spLocks noGrp="1"/>
          </p:cNvSpPr>
          <p:nvPr>
            <p:ph type="sldNum" sz="quarter" idx="15"/>
          </p:nvPr>
        </p:nvSpPr>
        <p:spPr/>
        <p:txBody>
          <a:bodyPr rtlCol="0"/>
          <a:lstStyle/>
          <a:p>
            <a:fld id="{684AE233-DEBB-4143-A4E9-BB558C794B4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78B74B8-81A3-444B-BB26-DDB777C8962E}" type="datetimeFigureOut">
              <a:rPr lang="en-US" smtClean="0"/>
              <a:t>3/31/2014</a:t>
            </a:fld>
            <a:endParaRPr lang="en-US"/>
          </a:p>
        </p:txBody>
      </p:sp>
      <p:sp>
        <p:nvSpPr>
          <p:cNvPr id="18" name="Slide Number Placeholder 17"/>
          <p:cNvSpPr>
            <a:spLocks noGrp="1"/>
          </p:cNvSpPr>
          <p:nvPr>
            <p:ph type="sldNum" sz="quarter" idx="11"/>
          </p:nvPr>
        </p:nvSpPr>
        <p:spPr/>
        <p:txBody>
          <a:bodyPr rtlCol="0"/>
          <a:lstStyle/>
          <a:p>
            <a:fld id="{684AE233-DEBB-4143-A4E9-BB558C794B4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78B74B8-81A3-444B-BB26-DDB777C8962E}" type="datetimeFigureOut">
              <a:rPr lang="en-US" smtClean="0"/>
              <a:t>3/31/2014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4AE233-DEBB-4143-A4E9-BB558C794B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aspe.hhs.gov/poverty/index.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irs.gov/Spanish/Ordenar-Transcripci%C3%B3n" TargetMode="External"/><Relationship Id="rId13" Type="http://schemas.openxmlformats.org/officeDocument/2006/relationships/hyperlink" Target="http://www.irs.gov/Individuals/Get-Transcript" TargetMode="External"/><Relationship Id="rId3" Type="http://schemas.openxmlformats.org/officeDocument/2006/relationships/hyperlink" Target="http://www.irs.gov/Individuals/GetTranscriptHelp3" TargetMode="External"/><Relationship Id="rId7" Type="http://schemas.openxmlformats.org/officeDocument/2006/relationships/hyperlink" Target="http://www.irs.gov/Individuals/Get-Transcript-More-Info" TargetMode="External"/><Relationship Id="rId12" Type="http://schemas.openxmlformats.org/officeDocument/2006/relationships/image" Target="../media/image15.png"/><Relationship Id="rId2" Type="http://schemas.openxmlformats.org/officeDocument/2006/relationships/hyperlink" Target="http://www.irs.gov/Individuals/GetTranscriptHelp1" TargetMode="External"/><Relationship Id="rId1" Type="http://schemas.openxmlformats.org/officeDocument/2006/relationships/slideLayout" Target="../slideLayouts/slideLayout2.xml"/><Relationship Id="rId6" Type="http://schemas.openxmlformats.org/officeDocument/2006/relationships/hyperlink" Target="http://www.irs.gov/Individuals/Verification-of-Nonfiling-Letter" TargetMode="External"/><Relationship Id="rId11" Type="http://schemas.openxmlformats.org/officeDocument/2006/relationships/hyperlink" Target="https://sa1.www4.irs.gov/irfof-tra/start.do" TargetMode="External"/><Relationship Id="rId5" Type="http://schemas.openxmlformats.org/officeDocument/2006/relationships/hyperlink" Target="http://www.irs.gov/Individuals/GetTranscriptHelp4" TargetMode="External"/><Relationship Id="rId10" Type="http://schemas.openxmlformats.org/officeDocument/2006/relationships/image" Target="../media/image14.png"/><Relationship Id="rId4" Type="http://schemas.openxmlformats.org/officeDocument/2006/relationships/hyperlink" Target="http://www.irs.gov/Individuals/GetTranscriptHelp2" TargetMode="External"/><Relationship Id="rId9" Type="http://schemas.openxmlformats.org/officeDocument/2006/relationships/hyperlink" Target="https://sa.www4.irs.gov/icce-core/load/gettrans/pages/availableTranscripts.xhtm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irs.gov/Individuals/Get-Transcri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48.xml.rels><?xml version="1.0" encoding="UTF-8" standalone="yes"?>
<Relationships xmlns="http://schemas.openxmlformats.org/package/2006/relationships"><Relationship Id="rId3" Type="http://schemas.openxmlformats.org/officeDocument/2006/relationships/hyperlink" Target="http://www.ifap.ed.gov/eannouncements/110813VerificationSuggestedText1415EA.html" TargetMode="External"/><Relationship Id="rId2" Type="http://schemas.openxmlformats.org/officeDocument/2006/relationships/hyperlink" Target="http://www2.ed.gov/policy/highered/reg/hearulemaking/2009/verification.html" TargetMode="External"/><Relationship Id="rId1" Type="http://schemas.openxmlformats.org/officeDocument/2006/relationships/slideLayout" Target="../slideLayouts/slideLayout2.xml"/><Relationship Id="rId4" Type="http://schemas.openxmlformats.org/officeDocument/2006/relationships/hyperlink" Target="https://ifap.ed.gov/eannouncements/031513FAFSAVerification1314IRSTaxReturnTranscriptMatrix.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ifap.ed.gov/eannouncements/082112LimitedCircumstancesWhenSignedCopyofTaxReturnisAcceptable.html" TargetMode="External"/><Relationship Id="rId2" Type="http://schemas.openxmlformats.org/officeDocument/2006/relationships/hyperlink" Target="http://www.ifap.ed.gov/fsahandbook/attachments/1314AVG.pdf" TargetMode="External"/><Relationship Id="rId1" Type="http://schemas.openxmlformats.org/officeDocument/2006/relationships/slideLayout" Target="../slideLayouts/slideLayout2.xml"/><Relationship Id="rId4" Type="http://schemas.openxmlformats.org/officeDocument/2006/relationships/hyperlink" Target="http://ifap.ed.gov/dpcletters/GEN1316.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nn.com/interactive/us.map-same-sex.marriage" TargetMode="External"/><Relationship Id="rId2" Type="http://schemas.openxmlformats.org/officeDocument/2006/relationships/hyperlink" Target="http://www.freedomtomarry.org/stat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905000"/>
            <a:ext cx="6172200" cy="2275362"/>
          </a:xfrm>
        </p:spPr>
        <p:txBody>
          <a:bodyPr>
            <a:noAutofit/>
          </a:bodyPr>
          <a:lstStyle/>
          <a:p>
            <a:r>
              <a:rPr lang="en-US" sz="8000" dirty="0" smtClean="0">
                <a:latin typeface="+mj-lt"/>
              </a:rPr>
              <a:t>2014-2015 Verification</a:t>
            </a:r>
            <a:endParaRPr lang="en-US" sz="8000" dirty="0">
              <a:latin typeface="+mj-lt"/>
            </a:endParaRPr>
          </a:p>
        </p:txBody>
      </p:sp>
      <p:sp>
        <p:nvSpPr>
          <p:cNvPr id="3" name="Subtitle 2"/>
          <p:cNvSpPr>
            <a:spLocks noGrp="1"/>
          </p:cNvSpPr>
          <p:nvPr>
            <p:ph type="subTitle" idx="1"/>
          </p:nvPr>
        </p:nvSpPr>
        <p:spPr>
          <a:xfrm>
            <a:off x="2743200" y="4648200"/>
            <a:ext cx="6172200" cy="1371600"/>
          </a:xfrm>
        </p:spPr>
        <p:txBody>
          <a:bodyPr>
            <a:normAutofit/>
          </a:bodyPr>
          <a:lstStyle/>
          <a:p>
            <a:r>
              <a:rPr lang="en-US" sz="3200" dirty="0" smtClean="0">
                <a:latin typeface="+mj-lt"/>
              </a:rPr>
              <a:t>Tonya R. </a:t>
            </a:r>
            <a:r>
              <a:rPr lang="en-US" sz="3200" dirty="0" err="1" smtClean="0">
                <a:latin typeface="+mj-lt"/>
              </a:rPr>
              <a:t>Hsiung</a:t>
            </a:r>
            <a:r>
              <a:rPr lang="en-US" sz="3200" dirty="0" smtClean="0">
                <a:latin typeface="+mj-lt"/>
              </a:rPr>
              <a:t>,</a:t>
            </a:r>
          </a:p>
          <a:p>
            <a:r>
              <a:rPr lang="en-US" sz="3200" dirty="0" smtClean="0">
                <a:latin typeface="+mj-lt"/>
              </a:rPr>
              <a:t>Franklin &amp; Marshall College</a:t>
            </a:r>
            <a:endParaRPr lang="en-US" sz="3200" dirty="0">
              <a:latin typeface="+mj-lt"/>
            </a:endParaRPr>
          </a:p>
        </p:txBody>
      </p:sp>
    </p:spTree>
    <p:extLst>
      <p:ext uri="{BB962C8B-B14F-4D97-AF65-F5344CB8AC3E}">
        <p14:creationId xmlns:p14="http://schemas.microsoft.com/office/powerpoint/2010/main" val="59976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siung.FANDM\AppData\Local\Microsoft\Windows\Temporary Internet Files\Content.IE5\MZNF6QZM\MP9004422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2209800"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Items To Be Verified – Non-Tax Filer</a:t>
            </a:r>
            <a:endParaRPr lang="en-US" dirty="0">
              <a:latin typeface="+mj-lt"/>
            </a:endParaRPr>
          </a:p>
        </p:txBody>
      </p:sp>
      <p:sp>
        <p:nvSpPr>
          <p:cNvPr id="3" name="Content Placeholder 2"/>
          <p:cNvSpPr>
            <a:spLocks noGrp="1"/>
          </p:cNvSpPr>
          <p:nvPr>
            <p:ph sz="quarter" idx="1"/>
          </p:nvPr>
        </p:nvSpPr>
        <p:spPr>
          <a:xfrm>
            <a:off x="457200" y="1219200"/>
            <a:ext cx="8229600" cy="5334000"/>
          </a:xfrm>
        </p:spPr>
        <p:txBody>
          <a:bodyPr>
            <a:normAutofit lnSpcReduction="10000"/>
          </a:bodyPr>
          <a:lstStyle/>
          <a:p>
            <a:r>
              <a:rPr lang="en-US" dirty="0" smtClean="0">
                <a:latin typeface="+mj-lt"/>
              </a:rPr>
              <a:t>Income Earned from Work</a:t>
            </a:r>
          </a:p>
          <a:p>
            <a:r>
              <a:rPr lang="en-US" dirty="0" smtClean="0">
                <a:latin typeface="+mj-lt"/>
              </a:rPr>
              <a:t>Number of Household Members</a:t>
            </a:r>
          </a:p>
          <a:p>
            <a:r>
              <a:rPr lang="en-US" dirty="0" smtClean="0">
                <a:latin typeface="+mj-lt"/>
              </a:rPr>
              <a:t>Number in College</a:t>
            </a:r>
          </a:p>
          <a:p>
            <a:r>
              <a:rPr lang="en-US" dirty="0" smtClean="0">
                <a:latin typeface="+mj-lt"/>
              </a:rPr>
              <a:t>Supplemental Nutrition Assistance </a:t>
            </a:r>
            <a:br>
              <a:rPr lang="en-US" dirty="0" smtClean="0">
                <a:latin typeface="+mj-lt"/>
              </a:rPr>
            </a:br>
            <a:r>
              <a:rPr lang="en-US" dirty="0" smtClean="0">
                <a:latin typeface="+mj-lt"/>
              </a:rPr>
              <a:t>Program (SNAP – Food Stamps)</a:t>
            </a:r>
          </a:p>
          <a:p>
            <a:r>
              <a:rPr lang="en-US" dirty="0" smtClean="0">
                <a:latin typeface="+mj-lt"/>
              </a:rPr>
              <a:t>Child Support Paid</a:t>
            </a:r>
          </a:p>
          <a:p>
            <a:r>
              <a:rPr lang="en-US" dirty="0" smtClean="0">
                <a:latin typeface="+mj-lt"/>
              </a:rPr>
              <a:t>Other Untaxed Income*</a:t>
            </a:r>
          </a:p>
          <a:p>
            <a:pPr lvl="1"/>
            <a:r>
              <a:rPr lang="en-US" dirty="0" smtClean="0">
                <a:latin typeface="+mj-lt"/>
              </a:rPr>
              <a:t>Payments to Tax-Deferred Pension and Savings</a:t>
            </a:r>
          </a:p>
          <a:p>
            <a:pPr lvl="1"/>
            <a:r>
              <a:rPr lang="en-US" dirty="0" smtClean="0">
                <a:latin typeface="+mj-lt"/>
              </a:rPr>
              <a:t>Child Support Received</a:t>
            </a:r>
          </a:p>
          <a:p>
            <a:pPr lvl="1"/>
            <a:r>
              <a:rPr lang="en-US" dirty="0" smtClean="0">
                <a:latin typeface="+mj-lt"/>
              </a:rPr>
              <a:t>Housing, food, and other living allowances paid to members of the military, clergy, and others</a:t>
            </a:r>
          </a:p>
          <a:p>
            <a:pPr lvl="1"/>
            <a:r>
              <a:rPr lang="en-US" dirty="0" smtClean="0">
                <a:latin typeface="+mj-lt"/>
              </a:rPr>
              <a:t>Veterans Non-education Benefits</a:t>
            </a:r>
          </a:p>
          <a:p>
            <a:pPr lvl="1"/>
            <a:r>
              <a:rPr lang="en-US" dirty="0" smtClean="0">
                <a:latin typeface="+mj-lt"/>
              </a:rPr>
              <a:t>Other untaxed income</a:t>
            </a:r>
          </a:p>
          <a:p>
            <a:pPr lvl="1"/>
            <a:r>
              <a:rPr lang="en-US" dirty="0" smtClean="0">
                <a:latin typeface="+mj-lt"/>
              </a:rPr>
              <a:t>Money received or paid on the applicant’s behalf*</a:t>
            </a:r>
          </a:p>
          <a:p>
            <a:pPr lvl="1"/>
            <a:endParaRPr lang="en-US" dirty="0" smtClean="0">
              <a:latin typeface="+mj-lt"/>
            </a:endParaRPr>
          </a:p>
        </p:txBody>
      </p:sp>
    </p:spTree>
    <p:extLst>
      <p:ext uri="{BB962C8B-B14F-4D97-AF65-F5344CB8AC3E}">
        <p14:creationId xmlns:p14="http://schemas.microsoft.com/office/powerpoint/2010/main" val="11303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mj-lt"/>
              </a:rPr>
              <a:t>Items To Be Verified – </a:t>
            </a:r>
            <a:r>
              <a:rPr lang="en-US" dirty="0" smtClean="0">
                <a:latin typeface="+mj-lt"/>
              </a:rPr>
              <a:t>Non-Tax </a:t>
            </a:r>
            <a:r>
              <a:rPr lang="en-US" dirty="0">
                <a:latin typeface="+mj-lt"/>
              </a:rPr>
              <a:t>Filer</a:t>
            </a:r>
          </a:p>
        </p:txBody>
      </p:sp>
      <p:graphicFrame>
        <p:nvGraphicFramePr>
          <p:cNvPr id="5" name="Table 4"/>
          <p:cNvGraphicFramePr>
            <a:graphicFrameLocks noGrp="1"/>
          </p:cNvGraphicFramePr>
          <p:nvPr>
            <p:extLst>
              <p:ext uri="{D42A27DB-BD31-4B8C-83A1-F6EECF244321}">
                <p14:modId xmlns:p14="http://schemas.microsoft.com/office/powerpoint/2010/main" val="664538528"/>
              </p:ext>
            </p:extLst>
          </p:nvPr>
        </p:nvGraphicFramePr>
        <p:xfrm>
          <a:off x="533402" y="1676396"/>
          <a:ext cx="8077198" cy="3733800"/>
        </p:xfrm>
        <a:graphic>
          <a:graphicData uri="http://schemas.openxmlformats.org/drawingml/2006/table">
            <a:tbl>
              <a:tblPr>
                <a:tableStyleId>{5C22544A-7EE6-4342-B048-85BDC9FD1C3A}</a:tableStyleId>
              </a:tblPr>
              <a:tblGrid>
                <a:gridCol w="2576776"/>
                <a:gridCol w="913198"/>
                <a:gridCol w="920276"/>
                <a:gridCol w="920276"/>
                <a:gridCol w="913198"/>
                <a:gridCol w="913198"/>
                <a:gridCol w="920276"/>
              </a:tblGrid>
              <a:tr h="325352">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u="none" strike="noStrike">
                          <a:effectLst/>
                        </a:rPr>
                        <a:t>VERIFICATION GROUP</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717">
                <a:tc rowSpan="2">
                  <a:txBody>
                    <a:bodyPr/>
                    <a:lstStyle/>
                    <a:p>
                      <a:pPr algn="ctr" fontAlgn="ctr"/>
                      <a:r>
                        <a:rPr lang="en-US" sz="1100" u="none" strike="noStrike" dirty="0">
                          <a:effectLst/>
                        </a:rPr>
                        <a:t>Verification Data Item</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Standard</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NOT USED in 2014-2015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Custom</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Aggregate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Household Resources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vMerge="1">
                  <a:txBody>
                    <a:bodyPr/>
                    <a:lstStyle/>
                    <a:p>
                      <a:endParaRPr lang="en-US"/>
                    </a:p>
                  </a:txBody>
                  <a:tcPr/>
                </a:tc>
                <a:tc>
                  <a:txBody>
                    <a:bodyPr/>
                    <a:lstStyle/>
                    <a:p>
                      <a:pPr algn="ctr" fontAlgn="b"/>
                      <a:r>
                        <a:rPr lang="en-US" sz="1100" u="none" strike="noStrike" dirty="0">
                          <a:effectLst/>
                        </a:rPr>
                        <a:t>V1</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V2</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V3</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V4</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V6</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Income earned from work</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Household Size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Number in College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SNAP benefits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Child Support Paid</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High School Completion</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a:effectLst/>
                        </a:rPr>
                        <a:t>Identity/Educational Purpose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59">
                <a:tc>
                  <a:txBody>
                    <a:bodyPr/>
                    <a:lstStyle/>
                    <a:p>
                      <a:pPr algn="l" fontAlgn="b"/>
                      <a:r>
                        <a:rPr lang="en-US" sz="1100" u="none" strike="noStrike" dirty="0">
                          <a:effectLst/>
                        </a:rPr>
                        <a:t>Other Untaxed </a:t>
                      </a:r>
                      <a:r>
                        <a:rPr lang="en-US" sz="1100" u="none" strike="noStrike" dirty="0" smtClean="0">
                          <a:effectLst/>
                        </a:rPr>
                        <a:t>Income</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482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Untaxed Income</a:t>
            </a:r>
            <a:endParaRPr lang="en-US" dirty="0">
              <a:latin typeface="+mj-lt"/>
            </a:endParaRPr>
          </a:p>
        </p:txBody>
      </p:sp>
      <p:sp>
        <p:nvSpPr>
          <p:cNvPr id="3" name="Content Placeholder 2"/>
          <p:cNvSpPr>
            <a:spLocks noGrp="1"/>
          </p:cNvSpPr>
          <p:nvPr>
            <p:ph sz="quarter" idx="1"/>
          </p:nvPr>
        </p:nvSpPr>
        <p:spPr>
          <a:xfrm>
            <a:off x="514350" y="1371600"/>
            <a:ext cx="8229600" cy="4953000"/>
          </a:xfrm>
        </p:spPr>
        <p:txBody>
          <a:bodyPr>
            <a:normAutofit fontScale="92500" lnSpcReduction="20000"/>
          </a:bodyPr>
          <a:lstStyle/>
          <a:p>
            <a:r>
              <a:rPr lang="en-US" dirty="0" smtClean="0">
                <a:latin typeface="+mj-lt"/>
              </a:rPr>
              <a:t>For the 2014-2015 award year, certain applicants (V6 Verification Group) will be required to verify the untaxed income information they provided on the FAFSA for the student and for the dependent student’s parents</a:t>
            </a:r>
            <a:br>
              <a:rPr lang="en-US" dirty="0" smtClean="0">
                <a:latin typeface="+mj-lt"/>
              </a:rPr>
            </a:br>
            <a:endParaRPr lang="en-US" dirty="0" smtClean="0">
              <a:latin typeface="+mj-lt"/>
            </a:endParaRPr>
          </a:p>
          <a:p>
            <a:r>
              <a:rPr lang="en-US" dirty="0" smtClean="0">
                <a:latin typeface="+mj-lt"/>
              </a:rPr>
              <a:t>If the financial aid administrator determines that the amounts provided and verified from the untaxed income question and from income information (e.g. AGI, income earned from work, untaxed income not included on the FAFSA) do not appear to provide sufficient financial support for the number of household family members reported, the applicant and, if appropriate, the applicant’s parents or spouse must explain how the family was financially supported during the 2013 calendar year.</a:t>
            </a:r>
            <a:br>
              <a:rPr lang="en-US" dirty="0" smtClean="0">
                <a:latin typeface="+mj-lt"/>
              </a:rPr>
            </a:br>
            <a:endParaRPr lang="en-US" dirty="0" smtClean="0">
              <a:latin typeface="+mj-lt"/>
            </a:endParaRPr>
          </a:p>
          <a:p>
            <a:pPr lvl="1"/>
            <a:r>
              <a:rPr lang="en-US" dirty="0" smtClean="0">
                <a:latin typeface="+mj-lt"/>
              </a:rPr>
              <a:t>You could use the poverty Guidelines as a guide if </a:t>
            </a:r>
            <a:br>
              <a:rPr lang="en-US" dirty="0" smtClean="0">
                <a:latin typeface="+mj-lt"/>
              </a:rPr>
            </a:br>
            <a:r>
              <a:rPr lang="en-US" dirty="0" smtClean="0">
                <a:latin typeface="+mj-lt"/>
              </a:rPr>
              <a:t>additional information </a:t>
            </a:r>
            <a:r>
              <a:rPr lang="en-US" dirty="0">
                <a:latin typeface="+mj-lt"/>
              </a:rPr>
              <a:t>is needed: </a:t>
            </a:r>
            <a:r>
              <a:rPr lang="en-US" dirty="0">
                <a:latin typeface="+mj-lt"/>
                <a:hlinkClick r:id="rId2"/>
              </a:rPr>
              <a:t>http://</a:t>
            </a:r>
            <a:r>
              <a:rPr lang="en-US" dirty="0" smtClean="0">
                <a:latin typeface="+mj-lt"/>
                <a:hlinkClick r:id="rId2"/>
              </a:rPr>
              <a:t>aspe.hhs.gov/poverty/index.cfm</a:t>
            </a:r>
            <a:r>
              <a:rPr lang="en-US" dirty="0" smtClean="0">
                <a:latin typeface="+mj-lt"/>
              </a:rPr>
              <a:t> (see handout)</a:t>
            </a:r>
          </a:p>
        </p:txBody>
      </p:sp>
      <p:pic>
        <p:nvPicPr>
          <p:cNvPr id="8194" name="Picture 2" descr="C:\Users\thsiung.FANDM\AppData\Local\Microsoft\Windows\Temporary Internet Files\Content.IE5\KJIQUM0G\MC9003843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93715"/>
            <a:ext cx="1295400" cy="166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7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Required Documentation</a:t>
            </a:r>
            <a:endParaRPr lang="en-US" dirty="0">
              <a:latin typeface="+mj-lt"/>
            </a:endParaRPr>
          </a:p>
        </p:txBody>
      </p:sp>
      <p:sp>
        <p:nvSpPr>
          <p:cNvPr id="3" name="Content Placeholder 2"/>
          <p:cNvSpPr>
            <a:spLocks noGrp="1"/>
          </p:cNvSpPr>
          <p:nvPr>
            <p:ph sz="quarter" idx="1"/>
          </p:nvPr>
        </p:nvSpPr>
        <p:spPr/>
        <p:txBody>
          <a:bodyPr/>
          <a:lstStyle/>
          <a:p>
            <a:r>
              <a:rPr lang="en-US" dirty="0" smtClean="0">
                <a:latin typeface="+mj-lt"/>
              </a:rPr>
              <a:t>For taxable income, base year tax information (i.e. for 2014-2015, need 2013)</a:t>
            </a:r>
          </a:p>
          <a:p>
            <a:r>
              <a:rPr lang="en-US" dirty="0" smtClean="0">
                <a:latin typeface="+mj-lt"/>
              </a:rPr>
              <a:t>For untaxed income and benefits, examples include:</a:t>
            </a:r>
          </a:p>
          <a:p>
            <a:pPr lvl="1"/>
            <a:r>
              <a:rPr lang="en-US" dirty="0" smtClean="0">
                <a:latin typeface="+mj-lt"/>
              </a:rPr>
              <a:t>Verification Worksheet</a:t>
            </a:r>
          </a:p>
          <a:p>
            <a:pPr lvl="1"/>
            <a:r>
              <a:rPr lang="en-US" dirty="0" smtClean="0">
                <a:latin typeface="+mj-lt"/>
              </a:rPr>
              <a:t>Official agency documentation</a:t>
            </a:r>
          </a:p>
          <a:p>
            <a:pPr lvl="1"/>
            <a:r>
              <a:rPr lang="en-US" dirty="0" smtClean="0">
                <a:latin typeface="+mj-lt"/>
              </a:rPr>
              <a:t>Signed statement</a:t>
            </a:r>
            <a:endParaRPr lang="en-US" dirty="0">
              <a:latin typeface="+mj-lt"/>
            </a:endParaRPr>
          </a:p>
        </p:txBody>
      </p:sp>
      <p:pic>
        <p:nvPicPr>
          <p:cNvPr id="9219" name="Picture 3" descr="C:\Users\thsiung.FANDM\AppData\Local\Microsoft\Windows\Temporary Internet Files\Content.IE5\KJIQUM0G\MC9003326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588" y="4029075"/>
            <a:ext cx="1874837"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8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Tax Documents</a:t>
            </a:r>
            <a:endParaRPr lang="en-US" dirty="0">
              <a:latin typeface="+mj-lt"/>
            </a:endParaRPr>
          </a:p>
        </p:txBody>
      </p:sp>
      <p:sp>
        <p:nvSpPr>
          <p:cNvPr id="3" name="Content Placeholder 2"/>
          <p:cNvSpPr>
            <a:spLocks noGrp="1"/>
          </p:cNvSpPr>
          <p:nvPr>
            <p:ph sz="quarter" idx="1"/>
          </p:nvPr>
        </p:nvSpPr>
        <p:spPr/>
        <p:txBody>
          <a:bodyPr/>
          <a:lstStyle/>
          <a:p>
            <a:r>
              <a:rPr lang="en-US" dirty="0" smtClean="0">
                <a:latin typeface="+mj-lt"/>
              </a:rPr>
              <a:t>IRS tax data can be obtained using one of two methods:</a:t>
            </a:r>
          </a:p>
          <a:p>
            <a:pPr lvl="1"/>
            <a:r>
              <a:rPr lang="en-US" dirty="0" smtClean="0">
                <a:latin typeface="+mj-lt"/>
              </a:rPr>
              <a:t>IRS Data Retrieval Tool (through the FAFSA) </a:t>
            </a:r>
          </a:p>
          <a:p>
            <a:pPr lvl="2"/>
            <a:r>
              <a:rPr lang="en-US" dirty="0" smtClean="0">
                <a:latin typeface="+mj-lt"/>
              </a:rPr>
              <a:t>This is the BEST METHOD!</a:t>
            </a:r>
          </a:p>
          <a:p>
            <a:pPr lvl="2"/>
            <a:r>
              <a:rPr lang="en-US" dirty="0" smtClean="0">
                <a:latin typeface="+mj-lt"/>
              </a:rPr>
              <a:t>Transferred information, which is unaltered is acceptable (code of 02)</a:t>
            </a:r>
          </a:p>
          <a:p>
            <a:pPr lvl="1"/>
            <a:r>
              <a:rPr lang="en-US" dirty="0" smtClean="0">
                <a:latin typeface="+mj-lt"/>
              </a:rPr>
              <a:t>IRS Tax RETURN Transcript (from the IRS)</a:t>
            </a:r>
          </a:p>
          <a:p>
            <a:pPr lvl="2"/>
            <a:r>
              <a:rPr lang="en-US" dirty="0" smtClean="0">
                <a:latin typeface="+mj-lt"/>
              </a:rPr>
              <a:t>Via web, IRS Form 4506T-EZ</a:t>
            </a:r>
            <a:endParaRPr lang="en-US" dirty="0">
              <a:latin typeface="+mj-lt"/>
            </a:endParaRPr>
          </a:p>
        </p:txBody>
      </p:sp>
      <p:pic>
        <p:nvPicPr>
          <p:cNvPr id="10243" name="Picture 3" descr="C:\Users\thsiung.FANDM\AppData\Local\Microsoft\Windows\Temporary Internet Files\Content.IE5\Z31Y6IVJ\MC9000451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84970"/>
            <a:ext cx="1663700" cy="17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6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smtClean="0">
                <a:latin typeface="+mj-lt"/>
              </a:rPr>
              <a:t>IRS Data Retrieval Tool</a:t>
            </a:r>
            <a:endParaRPr lang="en-US" dirty="0">
              <a:latin typeface="+mj-lt"/>
            </a:endParaRPr>
          </a:p>
        </p:txBody>
      </p:sp>
      <p:pic>
        <p:nvPicPr>
          <p:cNvPr id="12" name="Content Placeholder 1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1094513"/>
            <a:ext cx="6172200" cy="509823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090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IRS Data Retrieval Tool</a:t>
            </a:r>
            <a:endParaRPr lang="en-US" dirty="0">
              <a:latin typeface="+mj-lt"/>
            </a:endParaRPr>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1600200"/>
            <a:ext cx="7423022" cy="4089607"/>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006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Data Retrieval Tool</a:t>
            </a:r>
            <a:endParaRPr lang="en-US" dirty="0">
              <a:latin typeface="+mj-lt"/>
            </a:endParaRPr>
          </a:p>
        </p:txBody>
      </p:sp>
      <p:pic>
        <p:nvPicPr>
          <p:cNvPr id="9" name="Content Placeholder 8"/>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6486"/>
          <a:stretch/>
        </p:blipFill>
        <p:spPr>
          <a:xfrm>
            <a:off x="838200" y="990600"/>
            <a:ext cx="6566794" cy="5353014"/>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36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Change to the 2014-2015 FAFSA</a:t>
            </a:r>
            <a:endParaRPr lang="en-US" dirty="0">
              <a:latin typeface="+mj-lt"/>
            </a:endParaRPr>
          </a:p>
        </p:txBody>
      </p:sp>
      <p:sp>
        <p:nvSpPr>
          <p:cNvPr id="3" name="Content Placeholder 2"/>
          <p:cNvSpPr>
            <a:spLocks noGrp="1"/>
          </p:cNvSpPr>
          <p:nvPr>
            <p:ph sz="quarter" idx="1"/>
          </p:nvPr>
        </p:nvSpPr>
        <p:spPr>
          <a:xfrm>
            <a:off x="457200" y="1066800"/>
            <a:ext cx="7467600" cy="5562600"/>
          </a:xfrm>
        </p:spPr>
        <p:txBody>
          <a:bodyPr>
            <a:normAutofit fontScale="92500" lnSpcReduction="10000"/>
          </a:bodyPr>
          <a:lstStyle/>
          <a:p>
            <a:r>
              <a:rPr lang="en-US" dirty="0" smtClean="0">
                <a:latin typeface="+mj-lt"/>
              </a:rPr>
              <a:t>If the IRS DRT was not initially used when completing the FAFSA and students/parents were making corrections to use the IRS DRT, some students and parents were not submitting those corrections due to mixed messaging after data was transferred from the IRS.</a:t>
            </a:r>
            <a:br>
              <a:rPr lang="en-US" dirty="0" smtClean="0">
                <a:latin typeface="+mj-lt"/>
              </a:rPr>
            </a:br>
            <a:r>
              <a:rPr lang="en-US" dirty="0" smtClean="0">
                <a:latin typeface="+mj-lt"/>
              </a:rPr>
              <a:t/>
            </a:r>
            <a:br>
              <a:rPr lang="en-US" dirty="0" smtClean="0">
                <a:latin typeface="+mj-lt"/>
              </a:rPr>
            </a:br>
            <a:endParaRPr lang="en-US" dirty="0" smtClean="0">
              <a:latin typeface="+mj-lt"/>
            </a:endParaRPr>
          </a:p>
          <a:p>
            <a:r>
              <a:rPr lang="en-US" dirty="0" smtClean="0">
                <a:latin typeface="+mj-lt"/>
              </a:rPr>
              <a:t>New</a:t>
            </a:r>
            <a:br>
              <a:rPr lang="en-US" dirty="0" smtClean="0">
                <a:latin typeface="+mj-lt"/>
              </a:rPr>
            </a:br>
            <a:r>
              <a:rPr lang="en-US" dirty="0" smtClean="0">
                <a:latin typeface="+mj-lt"/>
              </a:rPr>
              <a:t>messaging: </a:t>
            </a:r>
          </a:p>
          <a:p>
            <a:pPr marL="0" indent="0">
              <a:buNone/>
            </a:pPr>
            <a:r>
              <a:rPr lang="en-US" dirty="0" smtClean="0">
                <a:latin typeface="+mj-lt"/>
              </a:rPr>
              <a:t/>
            </a:r>
            <a:br>
              <a:rPr lang="en-US" dirty="0" smtClean="0">
                <a:latin typeface="+mj-lt"/>
              </a:rPr>
            </a:br>
            <a:endParaRPr lang="en-US" dirty="0" smtClean="0">
              <a:latin typeface="+mj-lt"/>
            </a:endParaRPr>
          </a:p>
          <a:p>
            <a:r>
              <a:rPr lang="en-US" dirty="0" smtClean="0">
                <a:latin typeface="+mj-lt"/>
              </a:rPr>
              <a:t>Additionally – an email will be sent to students who have saved corrections after seven days of inactivity, encouraging them to return to the FAFSA on the Web to submit the corrections.</a:t>
            </a:r>
            <a:endParaRPr lang="en-US" dirty="0">
              <a:latin typeface="+mj-lt"/>
            </a:endParaRPr>
          </a:p>
          <a:p>
            <a:endParaRPr lang="en-US" dirty="0" smtClean="0">
              <a:latin typeface="+mj-lt"/>
            </a:endParaRPr>
          </a:p>
        </p:txBody>
      </p:sp>
      <p:pic>
        <p:nvPicPr>
          <p:cNvPr id="5" name="Picture 4"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1737" r="1429" b="43456"/>
          <a:stretch/>
        </p:blipFill>
        <p:spPr bwMode="auto">
          <a:xfrm>
            <a:off x="2391052" y="2819400"/>
            <a:ext cx="6248400" cy="198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2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IRS Display Flags – Parent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sz="quarter" idx="1"/>
          </p:nvPr>
        </p:nvSpPr>
        <p:spPr>
          <a:xfrm>
            <a:off x="381000" y="1447800"/>
            <a:ext cx="8305800" cy="5410200"/>
          </a:xfrm>
        </p:spPr>
        <p:txBody>
          <a:bodyPr>
            <a:normAutofit fontScale="70000" lnSpcReduction="20000"/>
          </a:bodyPr>
          <a:lstStyle/>
          <a:p>
            <a:pPr>
              <a:lnSpc>
                <a:spcPct val="80000"/>
              </a:lnSpc>
            </a:pPr>
            <a:r>
              <a:rPr lang="en-US" altLang="en-US" sz="2300" dirty="0">
                <a:latin typeface="+mj-lt"/>
                <a:cs typeface="Arial" charset="0"/>
              </a:rPr>
              <a:t>Blank = IRS DRT not </a:t>
            </a:r>
            <a:r>
              <a:rPr lang="en-US" altLang="en-US" sz="2300" dirty="0" smtClean="0">
                <a:latin typeface="+mj-lt"/>
                <a:cs typeface="Arial" charset="0"/>
              </a:rPr>
              <a:t>available</a:t>
            </a:r>
            <a:br>
              <a:rPr lang="en-US" altLang="en-US" sz="2300" dirty="0" smtClean="0">
                <a:latin typeface="+mj-lt"/>
                <a:cs typeface="Arial" charset="0"/>
              </a:rPr>
            </a:br>
            <a:endParaRPr lang="en-US" altLang="en-US" sz="2300" dirty="0" smtClean="0">
              <a:latin typeface="+mj-lt"/>
              <a:cs typeface="Arial" charset="0"/>
            </a:endParaRPr>
          </a:p>
          <a:p>
            <a:pPr>
              <a:lnSpc>
                <a:spcPct val="80000"/>
              </a:lnSpc>
            </a:pPr>
            <a:r>
              <a:rPr lang="en-US" altLang="en-US" sz="2300" dirty="0" smtClean="0">
                <a:latin typeface="+mj-lt"/>
                <a:cs typeface="Arial" charset="0"/>
              </a:rPr>
              <a:t>A </a:t>
            </a:r>
            <a:r>
              <a:rPr lang="en-US" altLang="en-US" sz="2300" dirty="0">
                <a:latin typeface="+mj-lt"/>
                <a:cs typeface="Arial" charset="0"/>
              </a:rPr>
              <a:t>(if student is dependent) = Dependent student has special circumstances – IRS DRT </a:t>
            </a:r>
            <a:endParaRPr lang="en-US" altLang="en-US" sz="2300" dirty="0" smtClean="0">
              <a:latin typeface="+mj-lt"/>
              <a:cs typeface="Arial" charset="0"/>
            </a:endParaRPr>
          </a:p>
          <a:p>
            <a:pPr marL="0" indent="0">
              <a:lnSpc>
                <a:spcPct val="80000"/>
              </a:lnSpc>
              <a:buNone/>
            </a:pPr>
            <a:r>
              <a:rPr lang="en-US" altLang="en-US" sz="2300" dirty="0" smtClean="0">
                <a:latin typeface="+mj-lt"/>
                <a:cs typeface="Arial" charset="0"/>
              </a:rPr>
              <a:t>                                                   was </a:t>
            </a:r>
            <a:r>
              <a:rPr lang="en-US" altLang="en-US" sz="2300" dirty="0">
                <a:latin typeface="+mj-lt"/>
                <a:cs typeface="Arial" charset="0"/>
              </a:rPr>
              <a:t>not displayed</a:t>
            </a:r>
          </a:p>
          <a:p>
            <a:pPr>
              <a:lnSpc>
                <a:spcPct val="80000"/>
              </a:lnSpc>
            </a:pPr>
            <a:r>
              <a:rPr lang="en-US" altLang="en-US" sz="2300" dirty="0">
                <a:latin typeface="+mj-lt"/>
                <a:cs typeface="Arial" charset="0"/>
              </a:rPr>
              <a:t>A (if student is independent) = Independent student skipped the parent questions – IRS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DRT </a:t>
            </a:r>
            <a:r>
              <a:rPr lang="en-US" altLang="en-US" sz="2300" dirty="0">
                <a:latin typeface="+mj-lt"/>
                <a:cs typeface="Arial" charset="0"/>
              </a:rPr>
              <a:t>was not displayed</a:t>
            </a:r>
          </a:p>
          <a:p>
            <a:pPr>
              <a:lnSpc>
                <a:spcPct val="80000"/>
              </a:lnSpc>
            </a:pPr>
            <a:r>
              <a:rPr lang="en-US" altLang="en-US" sz="2300" dirty="0">
                <a:latin typeface="+mj-lt"/>
                <a:cs typeface="Arial" charset="0"/>
              </a:rPr>
              <a:t>B = IRS DRT was displayed to parent</a:t>
            </a:r>
          </a:p>
          <a:p>
            <a:pPr>
              <a:lnSpc>
                <a:spcPct val="80000"/>
              </a:lnSpc>
            </a:pPr>
            <a:r>
              <a:rPr lang="en-US" altLang="en-US" sz="2300" dirty="0">
                <a:latin typeface="+mj-lt"/>
                <a:cs typeface="Arial" charset="0"/>
              </a:rPr>
              <a:t>C = Tax return status not equal to “Already completed” – IRS DRT was not displayed</a:t>
            </a:r>
          </a:p>
          <a:p>
            <a:pPr>
              <a:lnSpc>
                <a:spcPct val="80000"/>
              </a:lnSpc>
            </a:pPr>
            <a:r>
              <a:rPr lang="en-US" altLang="en-US" sz="2300" dirty="0">
                <a:latin typeface="+mj-lt"/>
                <a:cs typeface="Arial" charset="0"/>
              </a:rPr>
              <a:t>D = Marital status date greater than or equal to January 2014 – IRS DRT was not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displayed </a:t>
            </a:r>
            <a:endParaRPr lang="en-US" altLang="en-US" sz="2300" dirty="0">
              <a:latin typeface="+mj-lt"/>
              <a:cs typeface="Arial" charset="0"/>
            </a:endParaRPr>
          </a:p>
          <a:p>
            <a:pPr>
              <a:lnSpc>
                <a:spcPct val="80000"/>
              </a:lnSpc>
            </a:pPr>
            <a:r>
              <a:rPr lang="en-US" altLang="en-US" sz="2300" dirty="0">
                <a:latin typeface="+mj-lt"/>
                <a:cs typeface="Arial" charset="0"/>
              </a:rPr>
              <a:t>E = First three digits of SSN are 666 – IRS DRT was not displayed </a:t>
            </a:r>
          </a:p>
          <a:p>
            <a:pPr>
              <a:lnSpc>
                <a:spcPct val="80000"/>
              </a:lnSpc>
            </a:pPr>
            <a:r>
              <a:rPr lang="en-US" altLang="en-US" sz="2300" dirty="0">
                <a:latin typeface="+mj-lt"/>
                <a:cs typeface="Arial" charset="0"/>
              </a:rPr>
              <a:t>F = Non-married parent or both married parents entered all zeroes in SSN – IRS DRT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was </a:t>
            </a:r>
            <a:r>
              <a:rPr lang="en-US" altLang="en-US" sz="2300" dirty="0">
                <a:latin typeface="+mj-lt"/>
                <a:cs typeface="Arial" charset="0"/>
              </a:rPr>
              <a:t>not displayed</a:t>
            </a:r>
          </a:p>
          <a:p>
            <a:pPr>
              <a:lnSpc>
                <a:spcPct val="80000"/>
              </a:lnSpc>
            </a:pPr>
            <a:r>
              <a:rPr lang="en-US" altLang="en-US" sz="2300" dirty="0">
                <a:latin typeface="+mj-lt"/>
                <a:cs typeface="Arial" charset="0"/>
              </a:rPr>
              <a:t>G = Neither married parent entered a valid SSN – IRS DRT was not displayed </a:t>
            </a:r>
          </a:p>
          <a:p>
            <a:pPr>
              <a:lnSpc>
                <a:spcPct val="80000"/>
              </a:lnSpc>
            </a:pPr>
            <a:r>
              <a:rPr lang="en-US" altLang="en-US" sz="2300" dirty="0">
                <a:latin typeface="+mj-lt"/>
                <a:cs typeface="Arial" charset="0"/>
              </a:rPr>
              <a:t>H = Parent amended his/her tax return – IRS DRT was not displayed </a:t>
            </a:r>
          </a:p>
          <a:p>
            <a:pPr>
              <a:lnSpc>
                <a:spcPct val="80000"/>
              </a:lnSpc>
            </a:pPr>
            <a:r>
              <a:rPr lang="en-US" altLang="en-US" sz="2300" dirty="0">
                <a:latin typeface="+mj-lt"/>
                <a:cs typeface="Arial" charset="0"/>
              </a:rPr>
              <a:t>J = Parent filed a Puerto Rican or Foreign tax return – IRS DRT was not displayed</a:t>
            </a:r>
          </a:p>
          <a:p>
            <a:pPr>
              <a:lnSpc>
                <a:spcPct val="80000"/>
              </a:lnSpc>
            </a:pPr>
            <a:r>
              <a:rPr lang="en-US" altLang="en-US" sz="2300" dirty="0">
                <a:latin typeface="+mj-lt"/>
                <a:cs typeface="Arial" charset="0"/>
              </a:rPr>
              <a:t>K = Parents are married and tax return filing status is Married Filed Separate Return – </a:t>
            </a:r>
            <a:endParaRPr lang="en-US" altLang="en-US" sz="2300" dirty="0" smtClean="0">
              <a:latin typeface="+mj-lt"/>
              <a:cs typeface="Arial" charset="0"/>
            </a:endParaRPr>
          </a:p>
          <a:p>
            <a:pPr marL="0" indent="0">
              <a:lnSpc>
                <a:spcPct val="80000"/>
              </a:lnSpc>
              <a:buNone/>
            </a:pPr>
            <a:r>
              <a:rPr lang="en-US" altLang="en-US" sz="2300" dirty="0" smtClean="0">
                <a:latin typeface="+mj-lt"/>
                <a:cs typeface="Arial" charset="0"/>
              </a:rPr>
              <a:t>            IRS </a:t>
            </a:r>
            <a:r>
              <a:rPr lang="en-US" altLang="en-US" sz="2300" dirty="0">
                <a:latin typeface="+mj-lt"/>
                <a:cs typeface="Arial" charset="0"/>
              </a:rPr>
              <a:t>DRT was not displayed</a:t>
            </a:r>
          </a:p>
          <a:p>
            <a:pPr>
              <a:lnSpc>
                <a:spcPct val="80000"/>
              </a:lnSpc>
            </a:pPr>
            <a:r>
              <a:rPr lang="en-US" altLang="en-US" sz="2300" dirty="0">
                <a:latin typeface="+mj-lt"/>
                <a:cs typeface="Arial" charset="0"/>
              </a:rPr>
              <a:t>L = Parents are married and tax return filing status is Head of Household – IRS DRT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was </a:t>
            </a:r>
            <a:r>
              <a:rPr lang="en-US" altLang="en-US" sz="2300" dirty="0">
                <a:latin typeface="+mj-lt"/>
                <a:cs typeface="Arial" charset="0"/>
              </a:rPr>
              <a:t>not displayed</a:t>
            </a:r>
          </a:p>
          <a:p>
            <a:pPr>
              <a:lnSpc>
                <a:spcPct val="80000"/>
              </a:lnSpc>
            </a:pPr>
            <a:r>
              <a:rPr lang="en-US" altLang="en-US" sz="2300" dirty="0">
                <a:latin typeface="+mj-lt"/>
                <a:cs typeface="Arial" charset="0"/>
              </a:rPr>
              <a:t>M = Conflict between the parents’ marital status and tax return filing status – IRS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DRT  was </a:t>
            </a:r>
            <a:r>
              <a:rPr lang="en-US" altLang="en-US" sz="2300" dirty="0">
                <a:latin typeface="+mj-lt"/>
                <a:cs typeface="Arial" charset="0"/>
              </a:rPr>
              <a:t>not displayed</a:t>
            </a:r>
          </a:p>
          <a:p>
            <a:pPr>
              <a:lnSpc>
                <a:spcPct val="80000"/>
              </a:lnSpc>
            </a:pPr>
            <a:r>
              <a:rPr lang="en-US" altLang="en-US" sz="2300" dirty="0">
                <a:latin typeface="+mj-lt"/>
                <a:cs typeface="Arial" charset="0"/>
              </a:rPr>
              <a:t>N = Parents’ marital status is “Unmarried and both parents living together” – IRS </a:t>
            </a:r>
            <a:endParaRPr lang="en-US" altLang="en-US" sz="2300" dirty="0" smtClean="0">
              <a:latin typeface="+mj-lt"/>
              <a:cs typeface="Arial" charset="0"/>
            </a:endParaRPr>
          </a:p>
          <a:p>
            <a:pPr marL="0" indent="0">
              <a:lnSpc>
                <a:spcPct val="80000"/>
              </a:lnSpc>
              <a:buNone/>
            </a:pPr>
            <a:r>
              <a:rPr lang="en-US" altLang="en-US" sz="2300" dirty="0">
                <a:latin typeface="+mj-lt"/>
                <a:cs typeface="Arial" charset="0"/>
              </a:rPr>
              <a:t> </a:t>
            </a:r>
            <a:r>
              <a:rPr lang="en-US" altLang="en-US" sz="2300" dirty="0" smtClean="0">
                <a:latin typeface="+mj-lt"/>
                <a:cs typeface="Arial" charset="0"/>
              </a:rPr>
              <a:t>           DRT </a:t>
            </a:r>
            <a:r>
              <a:rPr lang="en-US" altLang="en-US" sz="2300" dirty="0">
                <a:latin typeface="+mj-lt"/>
                <a:cs typeface="Arial" charset="0"/>
              </a:rPr>
              <a:t>was not displayed </a:t>
            </a:r>
          </a:p>
          <a:p>
            <a:endParaRPr lang="en-US" dirty="0">
              <a:latin typeface="+mj-lt"/>
            </a:endParaRPr>
          </a:p>
        </p:txBody>
      </p:sp>
    </p:spTree>
    <p:extLst>
      <p:ext uri="{BB962C8B-B14F-4D97-AF65-F5344CB8AC3E}">
        <p14:creationId xmlns:p14="http://schemas.microsoft.com/office/powerpoint/2010/main" val="289773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Regulations define…</a:t>
            </a:r>
            <a:endParaRPr lang="en-US" dirty="0">
              <a:latin typeface="+mj-lt"/>
            </a:endParaRPr>
          </a:p>
        </p:txBody>
      </p:sp>
      <p:sp>
        <p:nvSpPr>
          <p:cNvPr id="3" name="Content Placeholder 2"/>
          <p:cNvSpPr>
            <a:spLocks noGrp="1"/>
          </p:cNvSpPr>
          <p:nvPr>
            <p:ph sz="quarter" idx="1"/>
          </p:nvPr>
        </p:nvSpPr>
        <p:spPr/>
        <p:txBody>
          <a:bodyPr/>
          <a:lstStyle/>
          <a:p>
            <a:r>
              <a:rPr lang="en-US" dirty="0" smtClean="0">
                <a:latin typeface="+mj-lt"/>
              </a:rPr>
              <a:t>Whose application MUST be verified</a:t>
            </a:r>
          </a:p>
          <a:p>
            <a:r>
              <a:rPr lang="en-US" dirty="0" smtClean="0">
                <a:latin typeface="+mj-lt"/>
              </a:rPr>
              <a:t>FAFSA information to be verified (will vary beginning with 2013-2014)</a:t>
            </a:r>
          </a:p>
          <a:p>
            <a:r>
              <a:rPr lang="en-US" dirty="0" smtClean="0">
                <a:latin typeface="+mj-lt"/>
              </a:rPr>
              <a:t>Documentation used to verify data elements</a:t>
            </a:r>
          </a:p>
          <a:p>
            <a:r>
              <a:rPr lang="en-US" dirty="0" smtClean="0">
                <a:latin typeface="+mj-lt"/>
              </a:rPr>
              <a:t>Regardless of whether a student is selected for verification or not, you MUST always resolve discrepancies and conflicting information.</a:t>
            </a:r>
            <a:endParaRPr lang="en-US" dirty="0">
              <a:latin typeface="+mj-lt"/>
            </a:endParaRPr>
          </a:p>
        </p:txBody>
      </p:sp>
    </p:spTree>
    <p:extLst>
      <p:ext uri="{BB962C8B-B14F-4D97-AF65-F5344CB8AC3E}">
        <p14:creationId xmlns:p14="http://schemas.microsoft.com/office/powerpoint/2010/main" val="323799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IRS Display Flags – Student – </a:t>
            </a:r>
            <a:br>
              <a:rPr lang="en-US" dirty="0" smtClean="0">
                <a:latin typeface="+mj-lt"/>
              </a:rPr>
            </a:br>
            <a:r>
              <a:rPr lang="en-US" sz="2400" dirty="0" smtClean="0">
                <a:latin typeface="+mj-lt"/>
              </a:rPr>
              <a:t>You will see these flags regarding IRS DRT</a:t>
            </a:r>
            <a:endParaRPr lang="en-US" sz="2400" dirty="0">
              <a:latin typeface="+mj-lt"/>
            </a:endParaRPr>
          </a:p>
        </p:txBody>
      </p:sp>
      <p:sp>
        <p:nvSpPr>
          <p:cNvPr id="3" name="Content Placeholder 2"/>
          <p:cNvSpPr>
            <a:spLocks noGrp="1"/>
          </p:cNvSpPr>
          <p:nvPr>
            <p:ph sz="quarter" idx="1"/>
          </p:nvPr>
        </p:nvSpPr>
        <p:spPr>
          <a:xfrm>
            <a:off x="381000" y="1600200"/>
            <a:ext cx="8305800" cy="4724400"/>
          </a:xfrm>
        </p:spPr>
        <p:txBody>
          <a:bodyPr>
            <a:normAutofit/>
          </a:bodyPr>
          <a:lstStyle/>
          <a:p>
            <a:pPr>
              <a:lnSpc>
                <a:spcPct val="80000"/>
              </a:lnSpc>
            </a:pPr>
            <a:r>
              <a:rPr lang="en-US" altLang="en-US" sz="1600" dirty="0">
                <a:latin typeface="+mj-lt"/>
                <a:cs typeface="Arial" charset="0"/>
              </a:rPr>
              <a:t>Blank = IRS DRT not available</a:t>
            </a:r>
          </a:p>
          <a:p>
            <a:pPr>
              <a:lnSpc>
                <a:spcPct val="80000"/>
              </a:lnSpc>
            </a:pPr>
            <a:r>
              <a:rPr lang="en-US" altLang="en-US" sz="1600" dirty="0">
                <a:latin typeface="+mj-lt"/>
                <a:cs typeface="Arial" charset="0"/>
              </a:rPr>
              <a:t>A = Dependent student skipped the income and asset questions –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B = IRS DRT was displayed to student</a:t>
            </a:r>
          </a:p>
          <a:p>
            <a:pPr>
              <a:lnSpc>
                <a:spcPct val="80000"/>
              </a:lnSpc>
            </a:pPr>
            <a:r>
              <a:rPr lang="en-US" altLang="en-US" sz="1600" dirty="0">
                <a:latin typeface="+mj-lt"/>
                <a:cs typeface="Arial" charset="0"/>
              </a:rPr>
              <a:t>C = Tax return status not equal to “Already completed” – IRS DRT was not displayed </a:t>
            </a:r>
          </a:p>
          <a:p>
            <a:pPr>
              <a:lnSpc>
                <a:spcPct val="80000"/>
              </a:lnSpc>
            </a:pPr>
            <a:r>
              <a:rPr lang="en-US" altLang="en-US" sz="1600" dirty="0">
                <a:latin typeface="+mj-lt"/>
                <a:cs typeface="Arial" charset="0"/>
              </a:rPr>
              <a:t>D = Marital status date greater than or equal to January 2014 – IRS DRT was not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displayed</a:t>
            </a:r>
            <a:endParaRPr lang="en-US" altLang="en-US" sz="1600" dirty="0">
              <a:latin typeface="+mj-lt"/>
              <a:cs typeface="Arial" charset="0"/>
            </a:endParaRPr>
          </a:p>
          <a:p>
            <a:pPr>
              <a:lnSpc>
                <a:spcPct val="80000"/>
              </a:lnSpc>
            </a:pPr>
            <a:r>
              <a:rPr lang="en-US" altLang="en-US" sz="1600" dirty="0">
                <a:latin typeface="+mj-lt"/>
                <a:cs typeface="Arial" charset="0"/>
              </a:rPr>
              <a:t>E = First three digits of SSN are 666 – IRS DRT was not displayed</a:t>
            </a:r>
          </a:p>
          <a:p>
            <a:pPr>
              <a:lnSpc>
                <a:spcPct val="80000"/>
              </a:lnSpc>
            </a:pPr>
            <a:r>
              <a:rPr lang="en-US" altLang="en-US" sz="1600" dirty="0">
                <a:latin typeface="+mj-lt"/>
                <a:cs typeface="Arial" charset="0"/>
              </a:rPr>
              <a:t>H = Student amended his/her tax return – IRS DRT was not displayed</a:t>
            </a:r>
          </a:p>
          <a:p>
            <a:pPr>
              <a:lnSpc>
                <a:spcPct val="80000"/>
              </a:lnSpc>
            </a:pPr>
            <a:r>
              <a:rPr lang="en-US" altLang="en-US" sz="1600" dirty="0">
                <a:latin typeface="+mj-lt"/>
                <a:cs typeface="Arial" charset="0"/>
              </a:rPr>
              <a:t>J = Student filed a Puerto Rican or Foreign tax return – IRS DRT was not displayed</a:t>
            </a:r>
          </a:p>
          <a:p>
            <a:pPr>
              <a:lnSpc>
                <a:spcPct val="80000"/>
              </a:lnSpc>
            </a:pPr>
            <a:r>
              <a:rPr lang="en-US" altLang="en-US" sz="1600" dirty="0">
                <a:latin typeface="+mj-lt"/>
                <a:cs typeface="Arial" charset="0"/>
              </a:rPr>
              <a:t>K = Student is married and tax return filing status is Married Filed Separate Return –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IRS </a:t>
            </a:r>
            <a:r>
              <a:rPr lang="en-US" altLang="en-US" sz="1600" dirty="0">
                <a:latin typeface="+mj-lt"/>
                <a:cs typeface="Arial" charset="0"/>
              </a:rPr>
              <a:t>DRT was not displayed</a:t>
            </a:r>
          </a:p>
          <a:p>
            <a:pPr>
              <a:lnSpc>
                <a:spcPct val="80000"/>
              </a:lnSpc>
            </a:pPr>
            <a:r>
              <a:rPr lang="en-US" altLang="en-US" sz="1600" dirty="0">
                <a:latin typeface="+mj-lt"/>
                <a:cs typeface="Arial" charset="0"/>
              </a:rPr>
              <a:t>L = Student is married and tax return filing status is Head of Household – IRS DRT </a:t>
            </a:r>
            <a:r>
              <a:rPr lang="en-US" altLang="en-US" sz="1600" dirty="0" smtClean="0">
                <a:latin typeface="+mj-lt"/>
                <a:cs typeface="Arial" charset="0"/>
              </a:rPr>
              <a:t>was</a:t>
            </a:r>
            <a:br>
              <a:rPr lang="en-US" altLang="en-US" sz="1600" dirty="0" smtClean="0">
                <a:latin typeface="+mj-lt"/>
                <a:cs typeface="Arial" charset="0"/>
              </a:rPr>
            </a:br>
            <a:r>
              <a:rPr lang="en-US" altLang="en-US" sz="1600" dirty="0" smtClean="0">
                <a:latin typeface="+mj-lt"/>
                <a:cs typeface="Arial" charset="0"/>
              </a:rPr>
              <a:t>      not </a:t>
            </a:r>
            <a:r>
              <a:rPr lang="en-US" altLang="en-US" sz="1600" dirty="0">
                <a:latin typeface="+mj-lt"/>
                <a:cs typeface="Arial" charset="0"/>
              </a:rPr>
              <a:t>displayed</a:t>
            </a:r>
          </a:p>
          <a:p>
            <a:pPr>
              <a:lnSpc>
                <a:spcPct val="80000"/>
              </a:lnSpc>
            </a:pPr>
            <a:r>
              <a:rPr lang="en-US" altLang="en-US" sz="1600" dirty="0">
                <a:latin typeface="+mj-lt"/>
                <a:cs typeface="Arial" charset="0"/>
              </a:rPr>
              <a:t>M = Conflict between the student’s marital status and tax return filing status – IRS </a:t>
            </a:r>
            <a:r>
              <a:rPr lang="en-US" altLang="en-US" sz="1600" dirty="0" smtClean="0">
                <a:latin typeface="+mj-lt"/>
                <a:cs typeface="Arial" charset="0"/>
              </a:rPr>
              <a:t/>
            </a:r>
            <a:br>
              <a:rPr lang="en-US" altLang="en-US" sz="1600" dirty="0" smtClean="0">
                <a:latin typeface="+mj-lt"/>
                <a:cs typeface="Arial" charset="0"/>
              </a:rPr>
            </a:br>
            <a:r>
              <a:rPr lang="en-US" altLang="en-US" sz="1600" dirty="0" smtClean="0">
                <a:latin typeface="+mj-lt"/>
                <a:cs typeface="Arial" charset="0"/>
              </a:rPr>
              <a:t>       DRT </a:t>
            </a:r>
            <a:r>
              <a:rPr lang="en-US" altLang="en-US" sz="1600" dirty="0">
                <a:latin typeface="+mj-lt"/>
                <a:cs typeface="Arial" charset="0"/>
              </a:rPr>
              <a:t>was not displayed</a:t>
            </a:r>
          </a:p>
          <a:p>
            <a:endParaRPr lang="en-US" dirty="0">
              <a:latin typeface="+mj-lt"/>
            </a:endParaRPr>
          </a:p>
        </p:txBody>
      </p:sp>
    </p:spTree>
    <p:extLst>
      <p:ext uri="{BB962C8B-B14F-4D97-AF65-F5344CB8AC3E}">
        <p14:creationId xmlns:p14="http://schemas.microsoft.com/office/powerpoint/2010/main" val="215037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Transcript</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sz="quarter" idx="1"/>
          </p:nvPr>
        </p:nvSpPr>
        <p:spPr/>
        <p:txBody>
          <a:bodyPr/>
          <a:lstStyle/>
          <a:p>
            <a:pPr lvl="0"/>
            <a:r>
              <a:rPr lang="en-US" dirty="0">
                <a:latin typeface="+mj-lt"/>
              </a:rPr>
              <a:t>Click on Get Transcript Online</a:t>
            </a:r>
          </a:p>
          <a:p>
            <a:pPr lvl="0"/>
            <a:r>
              <a:rPr lang="en-US" dirty="0">
                <a:latin typeface="+mj-lt"/>
              </a:rPr>
              <a:t>Create an Account with the IRS (if you already have one, skip this step)</a:t>
            </a:r>
          </a:p>
          <a:p>
            <a:pPr lvl="0"/>
            <a:r>
              <a:rPr lang="en-US" dirty="0">
                <a:latin typeface="+mj-lt"/>
              </a:rPr>
              <a:t>Once an account has been created, log in</a:t>
            </a:r>
          </a:p>
          <a:p>
            <a:pPr lvl="0"/>
            <a:r>
              <a:rPr lang="en-US" dirty="0">
                <a:latin typeface="+mj-lt"/>
              </a:rPr>
              <a:t>Indicate the reason for requesting the transcript is “Higher Education/Student Aid”</a:t>
            </a:r>
          </a:p>
          <a:p>
            <a:pPr lvl="0"/>
            <a:r>
              <a:rPr lang="en-US" dirty="0">
                <a:latin typeface="+mj-lt"/>
              </a:rPr>
              <a:t>The Return Transcript will be boxed and highlighted – select year “2013”</a:t>
            </a:r>
          </a:p>
          <a:p>
            <a:pPr lvl="0"/>
            <a:r>
              <a:rPr lang="en-US" dirty="0">
                <a:latin typeface="+mj-lt"/>
              </a:rPr>
              <a:t>Be sure to disable the pop-up blocker in order to receive the PDF version of your Tax Return Transcript</a:t>
            </a:r>
          </a:p>
          <a:p>
            <a:endParaRPr lang="en-US" dirty="0">
              <a:latin typeface="+mj-lt"/>
            </a:endParaRPr>
          </a:p>
        </p:txBody>
      </p:sp>
    </p:spTree>
    <p:extLst>
      <p:ext uri="{BB962C8B-B14F-4D97-AF65-F5344CB8AC3E}">
        <p14:creationId xmlns:p14="http://schemas.microsoft.com/office/powerpoint/2010/main" val="355317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latin typeface="+mj-lt"/>
              </a:rPr>
              <a:t>Get Transcript</a:t>
            </a:r>
            <a:endParaRPr lang="en-US"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178051242"/>
              </p:ext>
            </p:extLst>
          </p:nvPr>
        </p:nvGraphicFramePr>
        <p:xfrm>
          <a:off x="533400" y="3429000"/>
          <a:ext cx="7429500" cy="2803906"/>
        </p:xfrm>
        <a:graphic>
          <a:graphicData uri="http://schemas.openxmlformats.org/drawingml/2006/table">
            <a:tbl>
              <a:tblPr firstRow="1" firstCol="1" bandRow="1">
                <a:tableStyleId>{5C22544A-7EE6-4342-B048-85BDC9FD1C3A}</a:tableStyleId>
              </a:tblPr>
              <a:tblGrid>
                <a:gridCol w="3616960"/>
                <a:gridCol w="195580"/>
                <a:gridCol w="3616960"/>
              </a:tblGrid>
              <a:tr h="2757869">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View and print your transcript immediately.</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among </a:t>
                      </a:r>
                      <a:r>
                        <a:rPr lang="en-US" sz="1200" dirty="0">
                          <a:solidFill>
                            <a:schemeClr val="tx1"/>
                          </a:solidFill>
                          <a:effectLst/>
                          <a:hlinkClick r:id="rId2"/>
                        </a:rPr>
                        <a:t>Tax Return</a:t>
                      </a:r>
                      <a:r>
                        <a:rPr lang="en-US" sz="1200" dirty="0">
                          <a:solidFill>
                            <a:schemeClr val="tx1"/>
                          </a:solidFill>
                          <a:effectLst/>
                        </a:rPr>
                        <a:t>, </a:t>
                      </a:r>
                      <a:r>
                        <a:rPr lang="en-US" sz="1200" dirty="0">
                          <a:solidFill>
                            <a:schemeClr val="tx1"/>
                          </a:solidFill>
                          <a:effectLst/>
                          <a:hlinkClick r:id="rId3"/>
                        </a:rPr>
                        <a:t>Tax Account</a:t>
                      </a:r>
                      <a:r>
                        <a:rPr lang="en-US" sz="1200" dirty="0">
                          <a:solidFill>
                            <a:schemeClr val="tx1"/>
                          </a:solidFill>
                          <a:effectLst/>
                        </a:rPr>
                        <a:t>, </a:t>
                      </a:r>
                      <a:r>
                        <a:rPr lang="en-US" sz="1200" dirty="0">
                          <a:solidFill>
                            <a:schemeClr val="tx1"/>
                          </a:solidFill>
                          <a:effectLst/>
                          <a:hlinkClick r:id="rId4"/>
                        </a:rPr>
                        <a:t>Record of Account</a:t>
                      </a:r>
                      <a:r>
                        <a:rPr lang="en-US" sz="1200" dirty="0">
                          <a:solidFill>
                            <a:schemeClr val="tx1"/>
                          </a:solidFill>
                          <a:effectLst/>
                        </a:rPr>
                        <a:t>, or </a:t>
                      </a:r>
                      <a:r>
                        <a:rPr lang="en-US" sz="1200" dirty="0">
                          <a:solidFill>
                            <a:schemeClr val="tx1"/>
                          </a:solidFill>
                          <a:effectLst/>
                          <a:hlinkClick r:id="rId5"/>
                        </a:rPr>
                        <a:t>Wage and Income</a:t>
                      </a:r>
                      <a:r>
                        <a:rPr lang="en-US" sz="1200" dirty="0">
                          <a:solidFill>
                            <a:schemeClr val="tx1"/>
                          </a:solidFill>
                          <a:effectLst/>
                        </a:rPr>
                        <a:t> transcripts or a </a:t>
                      </a:r>
                      <a:r>
                        <a:rPr lang="en-US" sz="1200" dirty="0">
                          <a:solidFill>
                            <a:schemeClr val="tx1"/>
                          </a:solidFill>
                          <a:effectLst/>
                          <a:hlinkClick r:id="rId6"/>
                        </a:rPr>
                        <a:t>Verification of </a:t>
                      </a:r>
                      <a:r>
                        <a:rPr lang="en-US" sz="1200" dirty="0" err="1">
                          <a:solidFill>
                            <a:schemeClr val="tx1"/>
                          </a:solidFill>
                          <a:effectLst/>
                          <a:hlinkClick r:id="rId6"/>
                        </a:rPr>
                        <a:t>Nonfiling</a:t>
                      </a:r>
                      <a:r>
                        <a:rPr lang="en-US" sz="1200" dirty="0">
                          <a:solidFill>
                            <a:schemeClr val="tx1"/>
                          </a:solidFill>
                          <a:effectLst/>
                          <a:hlinkClick r:id="rId6"/>
                        </a:rPr>
                        <a:t> Letter</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Need help? </a:t>
                      </a:r>
                      <a:r>
                        <a:rPr lang="en-US" sz="1200" dirty="0">
                          <a:solidFill>
                            <a:schemeClr val="tx1"/>
                          </a:solidFill>
                          <a:effectLst/>
                          <a:hlinkClick r:id="rId7"/>
                        </a:rPr>
                        <a:t>More information about Get Transcript Online</a:t>
                      </a:r>
                      <a:r>
                        <a:rPr lang="en-US" sz="1200" dirty="0">
                          <a:solidFill>
                            <a:schemeClr val="tx1"/>
                          </a:solidFill>
                          <a:effectLst/>
                        </a:rPr>
                        <a:t>.</a:t>
                      </a:r>
                      <a:br>
                        <a:rPr lang="en-US" sz="1200" dirty="0">
                          <a:solidFill>
                            <a:schemeClr val="tx1"/>
                          </a:solidFill>
                          <a:effectLst/>
                        </a:rPr>
                      </a:b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solidFill>
                      <a:schemeClr val="bg1"/>
                    </a:solidFill>
                  </a:tcPr>
                </a:tc>
                <a:tc>
                  <a:txBody>
                    <a:bodyPr/>
                    <a:lstStyle/>
                    <a:p>
                      <a:pPr marL="0" marR="0" algn="ctr">
                        <a:lnSpc>
                          <a:spcPct val="115000"/>
                        </a:lnSpc>
                        <a:spcBef>
                          <a:spcPts val="0"/>
                        </a:spcBef>
                        <a:spcAft>
                          <a:spcPts val="1000"/>
                        </a:spcAft>
                      </a:pPr>
                      <a:r>
                        <a:rPr lang="en-US" sz="1200" dirty="0">
                          <a:solidFill>
                            <a:schemeClr val="tx1"/>
                          </a:solidFill>
                          <a:effectLst/>
                        </a:rPr>
                        <a:t> </a:t>
                      </a:r>
                      <a:br>
                        <a:rPr lang="en-US" sz="1200" dirty="0">
                          <a:solidFill>
                            <a:schemeClr val="tx1"/>
                          </a:solidFill>
                          <a:effectLst/>
                        </a:rPr>
                      </a:br>
                      <a:endParaRPr lang="en-US" sz="1200" dirty="0" smtClean="0">
                        <a:solidFill>
                          <a:schemeClr val="tx1"/>
                        </a:solidFill>
                        <a:effectLst/>
                      </a:endParaRPr>
                    </a:p>
                    <a:p>
                      <a:pPr marL="0" marR="0" algn="ctr">
                        <a:lnSpc>
                          <a:spcPct val="115000"/>
                        </a:lnSpc>
                        <a:spcBef>
                          <a:spcPts val="0"/>
                        </a:spcBef>
                        <a:spcAft>
                          <a:spcPts val="1000"/>
                        </a:spcAft>
                      </a:pP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Transcripts arrive in 5 to 10 business days.</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Choose from either a </a:t>
                      </a:r>
                      <a:r>
                        <a:rPr lang="en-US" sz="1200" dirty="0">
                          <a:solidFill>
                            <a:schemeClr val="tx1"/>
                          </a:solidFill>
                          <a:effectLst/>
                          <a:hlinkClick r:id="rId2"/>
                        </a:rPr>
                        <a:t>Tax Return</a:t>
                      </a:r>
                      <a:r>
                        <a:rPr lang="en-US" sz="1200" dirty="0">
                          <a:solidFill>
                            <a:schemeClr val="tx1"/>
                          </a:solidFill>
                          <a:effectLst/>
                        </a:rPr>
                        <a:t> or </a:t>
                      </a:r>
                      <a:r>
                        <a:rPr lang="en-US" sz="1200" dirty="0">
                          <a:solidFill>
                            <a:schemeClr val="tx1"/>
                          </a:solidFill>
                          <a:effectLst/>
                          <a:hlinkClick r:id="rId3"/>
                        </a:rPr>
                        <a:t>Tax Account</a:t>
                      </a:r>
                      <a:r>
                        <a:rPr lang="en-US" sz="1200" dirty="0">
                          <a:solidFill>
                            <a:schemeClr val="tx1"/>
                          </a:solidFill>
                          <a:effectLst/>
                        </a:rPr>
                        <a:t>.</a:t>
                      </a:r>
                      <a:endParaRPr lang="en-US" sz="1100" dirty="0">
                        <a:solidFill>
                          <a:schemeClr val="tx1"/>
                        </a:solidFill>
                        <a:effectLst/>
                      </a:endParaRPr>
                    </a:p>
                    <a:p>
                      <a:pPr marL="342900" marR="0" lvl="0" indent="-342900" algn="l">
                        <a:lnSpc>
                          <a:spcPct val="115000"/>
                        </a:lnSpc>
                        <a:spcBef>
                          <a:spcPts val="0"/>
                        </a:spcBef>
                        <a:spcAft>
                          <a:spcPts val="1000"/>
                        </a:spcAft>
                        <a:buSzPts val="1000"/>
                        <a:buFont typeface="Symbol"/>
                        <a:buChar char=""/>
                        <a:tabLst>
                          <a:tab pos="457200" algn="l"/>
                        </a:tabLst>
                      </a:pPr>
                      <a:r>
                        <a:rPr lang="en-US" sz="1200" dirty="0">
                          <a:solidFill>
                            <a:schemeClr val="tx1"/>
                          </a:solidFill>
                          <a:effectLst/>
                        </a:rPr>
                        <a:t>Transcript by Mail is available </a:t>
                      </a:r>
                      <a:r>
                        <a:rPr lang="en-US" sz="1200" dirty="0">
                          <a:solidFill>
                            <a:schemeClr val="tx1"/>
                          </a:solidFill>
                          <a:effectLst/>
                          <a:hlinkClick r:id="rId8"/>
                        </a:rPr>
                        <a:t>en </a:t>
                      </a:r>
                      <a:r>
                        <a:rPr lang="en-US" sz="1200" dirty="0" err="1">
                          <a:solidFill>
                            <a:schemeClr val="tx1"/>
                          </a:solidFill>
                          <a:effectLst/>
                          <a:hlinkClick r:id="rId8"/>
                        </a:rPr>
                        <a:t>Español</a:t>
                      </a:r>
                      <a:r>
                        <a:rPr lang="en-US" sz="1200" dirty="0">
                          <a:solidFill>
                            <a:schemeClr val="tx1"/>
                          </a:solidFill>
                          <a:effectLst/>
                        </a:rPr>
                        <a:t>.</a:t>
                      </a:r>
                      <a:endParaRPr lang="en-US" sz="1100" dirty="0">
                        <a:solidFill>
                          <a:schemeClr val="tx1"/>
                        </a:solidFill>
                        <a:effectLst/>
                        <a:latin typeface="Calibri"/>
                        <a:ea typeface="Calibri"/>
                        <a:cs typeface="Times New Roman"/>
                      </a:endParaRPr>
                    </a:p>
                  </a:txBody>
                  <a:tcPr marL="0" marR="0" marT="0" marB="0">
                    <a:solidFill>
                      <a:schemeClr val="accent2">
                        <a:lumMod val="60000"/>
                        <a:lumOff val="40000"/>
                      </a:schemeClr>
                    </a:solidFill>
                  </a:tcPr>
                </a:tc>
              </a:tr>
            </a:tbl>
          </a:graphicData>
        </a:graphic>
      </p:graphicFrame>
      <p:pic>
        <p:nvPicPr>
          <p:cNvPr id="1028" name="Picture 1" descr="Get Transcript Online butto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30" y="3581401"/>
            <a:ext cx="16764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Get Transcript by Mail butt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3643" y="3581400"/>
            <a:ext cx="1676400" cy="542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1143000"/>
            <a:ext cx="7391400" cy="2069797"/>
          </a:xfrm>
          <a:prstGeom prst="rect">
            <a:avLst/>
          </a:prstGeom>
        </p:spPr>
        <p:txBody>
          <a:bodyPr wrap="square">
            <a:spAutoFit/>
          </a:bodyPr>
          <a:lstStyle/>
          <a:p>
            <a:r>
              <a:rPr lang="en-US" dirty="0" smtClean="0">
                <a:hlinkClick r:id="rId13"/>
              </a:rPr>
              <a:t>www.irs.gov/Individuals/Get-Transcript</a:t>
            </a:r>
            <a:endParaRPr lang="en-US" dirty="0" smtClean="0"/>
          </a:p>
          <a:p>
            <a:endParaRPr lang="en-US" sz="1200" b="1" dirty="0" smtClean="0"/>
          </a:p>
          <a:p>
            <a:r>
              <a:rPr lang="en-US" sz="1600" b="1" dirty="0" smtClean="0"/>
              <a:t>Get Transcript</a:t>
            </a:r>
            <a:br>
              <a:rPr lang="en-US" sz="1600" b="1" dirty="0" smtClean="0"/>
            </a:br>
            <a:endParaRPr lang="en-US" sz="1050" b="1" dirty="0"/>
          </a:p>
          <a:p>
            <a:r>
              <a:rPr lang="en-US" sz="1200" dirty="0"/>
              <a:t>Get a record of your past tax returns, also referred to as transcripts. IRS transcripts are often used to validate income and tax filing status for mortgage applications, student and small business loan applications, and during tax preparation.</a:t>
            </a:r>
          </a:p>
          <a:p>
            <a:r>
              <a:rPr lang="en-US" sz="1200" dirty="0" smtClean="0"/>
              <a:t/>
            </a:r>
            <a:br>
              <a:rPr lang="en-US" sz="1200" dirty="0" smtClean="0"/>
            </a:br>
            <a:r>
              <a:rPr lang="en-US" sz="1200" dirty="0" smtClean="0"/>
              <a:t>You </a:t>
            </a:r>
            <a:r>
              <a:rPr lang="en-US" sz="1200" dirty="0"/>
              <a:t>can download and print your transcript immediately, or request the transcript be mailed to your address on record.</a:t>
            </a:r>
          </a:p>
        </p:txBody>
      </p:sp>
    </p:spTree>
    <p:extLst>
      <p:ext uri="{BB962C8B-B14F-4D97-AF65-F5344CB8AC3E}">
        <p14:creationId xmlns:p14="http://schemas.microsoft.com/office/powerpoint/2010/main" val="17264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IRS Tax Return Transcript</a:t>
            </a:r>
            <a:br>
              <a:rPr lang="en-US" dirty="0">
                <a:latin typeface="+mj-lt"/>
              </a:rPr>
            </a:br>
            <a:r>
              <a:rPr lang="en-US" sz="2200" dirty="0">
                <a:latin typeface="+mj-lt"/>
              </a:rPr>
              <a:t>via </a:t>
            </a:r>
            <a:r>
              <a:rPr lang="en-US" sz="2400" dirty="0" smtClean="0">
                <a:latin typeface="+mj-lt"/>
                <a:hlinkClick r:id="rId2"/>
              </a:rPr>
              <a:t>www.irs.gov/Individuals/Get-Transcript</a:t>
            </a:r>
            <a:endParaRPr lang="en-US" dirty="0">
              <a:latin typeface="+mj-lt"/>
            </a:endParaRPr>
          </a:p>
        </p:txBody>
      </p:sp>
      <p:sp>
        <p:nvSpPr>
          <p:cNvPr id="3" name="Content Placeholder 2"/>
          <p:cNvSpPr>
            <a:spLocks noGrp="1"/>
          </p:cNvSpPr>
          <p:nvPr>
            <p:ph sz="quarter" idx="1"/>
          </p:nvPr>
        </p:nvSpPr>
        <p:spPr/>
        <p:txBody>
          <a:bodyPr/>
          <a:lstStyle/>
          <a:p>
            <a:pPr lvl="0"/>
            <a:r>
              <a:rPr lang="en-US" dirty="0">
                <a:latin typeface="+mj-lt"/>
              </a:rPr>
              <a:t>Go to </a:t>
            </a:r>
            <a:r>
              <a:rPr lang="en-US" dirty="0">
                <a:latin typeface="+mj-lt"/>
                <a:hlinkClick r:id="rId2"/>
              </a:rPr>
              <a:t>http://www.irs.gov/Individuals/Get-Transcript</a:t>
            </a:r>
            <a:endParaRPr lang="en-US" dirty="0">
              <a:latin typeface="+mj-lt"/>
            </a:endParaRPr>
          </a:p>
          <a:p>
            <a:pPr lvl="0"/>
            <a:r>
              <a:rPr lang="en-US" dirty="0">
                <a:latin typeface="+mj-lt"/>
              </a:rPr>
              <a:t>Click on Get Transcript by Mail </a:t>
            </a:r>
          </a:p>
          <a:p>
            <a:pPr lvl="0"/>
            <a:r>
              <a:rPr lang="en-US" dirty="0">
                <a:latin typeface="+mj-lt"/>
              </a:rPr>
              <a:t>Enter your SSN, Date of Birth, Street Address, and Zip Code</a:t>
            </a:r>
          </a:p>
          <a:p>
            <a:pPr lvl="0"/>
            <a:r>
              <a:rPr lang="en-US" dirty="0">
                <a:latin typeface="+mj-lt"/>
              </a:rPr>
              <a:t>Click Continue</a:t>
            </a:r>
          </a:p>
          <a:p>
            <a:pPr lvl="0"/>
            <a:r>
              <a:rPr lang="en-US" dirty="0">
                <a:latin typeface="+mj-lt"/>
              </a:rPr>
              <a:t>Select Return Transcript for Tax Year (i.e. 2013)</a:t>
            </a:r>
          </a:p>
          <a:p>
            <a:pPr lvl="0"/>
            <a:r>
              <a:rPr lang="en-US" dirty="0">
                <a:latin typeface="+mj-lt"/>
              </a:rPr>
              <a:t>Click Continue</a:t>
            </a:r>
          </a:p>
          <a:p>
            <a:endParaRPr lang="en-US" dirty="0">
              <a:latin typeface="+mj-lt"/>
            </a:endParaRPr>
          </a:p>
        </p:txBody>
      </p:sp>
    </p:spTree>
    <p:extLst>
      <p:ext uri="{BB962C8B-B14F-4D97-AF65-F5344CB8AC3E}">
        <p14:creationId xmlns:p14="http://schemas.microsoft.com/office/powerpoint/2010/main" val="333985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066800"/>
            <a:ext cx="4615646" cy="5540683"/>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638800" y="2468616"/>
            <a:ext cx="2743200" cy="707886"/>
          </a:xfrm>
          <a:prstGeom prst="rect">
            <a:avLst/>
          </a:prstGeom>
          <a:noFill/>
        </p:spPr>
        <p:txBody>
          <a:bodyPr wrap="square" rtlCol="0">
            <a:spAutoFit/>
          </a:bodyPr>
          <a:lstStyle/>
          <a:p>
            <a:r>
              <a:rPr lang="en-US" sz="4000" dirty="0" smtClean="0">
                <a:solidFill>
                  <a:srgbClr val="FF0000"/>
                </a:solidFill>
              </a:rPr>
              <a:t>CORRECT</a:t>
            </a:r>
          </a:p>
        </p:txBody>
      </p:sp>
    </p:spTree>
    <p:extLst>
      <p:ext uri="{BB962C8B-B14F-4D97-AF65-F5344CB8AC3E}">
        <p14:creationId xmlns:p14="http://schemas.microsoft.com/office/powerpoint/2010/main" val="73084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IRS Tax Return Transcript</a:t>
            </a:r>
            <a:endParaRPr lang="en-US" dirty="0">
              <a:latin typeface="+mj-lt"/>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371600"/>
            <a:ext cx="5181600" cy="4872080"/>
          </a:xfrm>
        </p:spPr>
      </p:pic>
      <p:sp>
        <p:nvSpPr>
          <p:cNvPr id="4" name="AutoShape 2"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TEhUUEhMWFRUXFhMYFxcYFhkXGxcXGxkWGBkYGB4cHyglGBomGxgYITIhJyorLi4uGh8/ODMuNyktLi4BCgoKDg0OGhAQGjglHxwrNy8sLCw3LDQsMCsrKywsNywsLCs0LissLCw3LCwsLCwsLCs3LCw3OCw3MSs3LC43LP/AABEIAPYAzQMBIgACEQEDEQH/xAAcAAEAAgIDAQAAAAAAAAAAAAAABAUBAwIGCAf/xABIEAABAwIDBQQGCAIIBAcAAAABAAIRAyEEEjEFEyJBUTJhcZEUI1OBk9IXM0JSYpKhsQYkFTRDcoLB0fAHFuHxNVRjc6Kzwv/EABgBAQADAQAAAAAAAAAAAAAAAAABAgME/8QAJBEBAAAGAQMFAQAAAAAAAAAAAAECAxMUYVERYqEEEiExQUL/2gAMAwEAAhEDEQA/APr/APEG3KGDomviHFtMFoJDS4y4wLC+q6r9LuyPbVPgVflW7/jDSD9nFpmHV8K0xEwarBaSB5keIXSaWwMOKz6b8NSFMOe1oimbAMEkQagdmbUEvMDduuC8TvTkkjL1mUmjGEfh3D6Xtke2qfAq/Kn0vbI9tU+BV+VfEBsZjmViJG7xFZueC71dOlWqkRzdFIRfndc6n8KvBPrOy5zXHdPIBFWvSHZnhO4JkwBnZOsrox6XMWdybh9s+l7ZHtqnwKvyp9L2yPbVPgVflXxZv8JOPZqzDnA+rcLNdUY46/epmxgQZJF1tw2wKQxO6q2a3DGo9xLgGuaSHOMCQyx5KLFHmJcmfZPpe2R7ap8Cr8qfS9sj21T4FX5V8TxP8LuY4hzjTnfOa17CXZKb6gOZw4C8MpveQD9m2qx/yq+43lwGR6t8Eup1KjYMQWxT7QJ7QU2KPMS5Nw+2/S9sj21T4FX5U+l7ZHtqnwKvyr4fjf4YqUmPe51mT/ZvvDqzQbA5WkUSQ424h4rn/wAvZ6THslsUw94LXl8xRFmtBzUyaocHt0a6HAEXY9LmJcm4fbfpe2R7ap8Cr8qfS9sj21T4FX5V8TZ/DYFXIaodlq06ThkcOJ8ZecwRnv8A+me5aMV/Dj2U3vL5yNpkxTeQS9jnjKRMshvbMAnzTHpcxLk3D7n9L2yPbVPgVflT6Xtke2qfAq/KvOKK+HT2rei9HfS9sj21T4FX5U+l7ZHtqnwKvyrziiYdPZei9HfS9sj21T4FX5U+l7ZHtqnwKvyrziiYdPZei9HfS9sj21T4FX5U+l7ZHtqnwKvyrziiYdPZei9HfS9sj21T4FX5U+l7ZHtqnwKvyrziiYdPZei9HfS9sj21T4FX5U+l7ZHtqnwKvyrziiYdPZei9HH/AIvbI9tU+BV+Vd7BXjR+h8F7Jp6DwC5vUUZafTp+tac8ZnRP+OH/AITV/wDcof8A2NXn923cQW5Tiapba29dFr9e4eQ6BetcexpbDgCJbMgHn3qH6DhujfyM+VKVeEkvSMOpPJ7o/byTvejv1VsMdgiXFzKly/LlLRDSZaNdRYTzgL1B6DhujfyM+VPQcN0b+RnyrSPq4R/nyrCj0/Xl/wBOwdxleRkAnMM2bM4l3a0ggRrYX1ni/F4LMC1tWzmyHOaZaHNJBveW5hyuQvUXoOG6N/Iz5VoxuCp5fVCmXSLOptII58hB71GVDjyWnmY4nAkS4VAfVyGlomGw9zRJAktFiedu7HpeBiMtYXNw9ukmOeuk++I1XpVtBpn1NNvCSD6s8cCGxluJJvI071qNEx9RSJtJlkaXMZJ15T/1ZUOPJaebBicFmHDUyxcZ2yYLIGukB3TUe7gMXhjTAc12847tcA2TmgQTZsEWHfrML07h8OwnjpU2CHezde0aM01/Ram0dAaNPlLvVjpMNynvGvRTlw48lrbzYcbg3QXNeHQJyFoHZbNiT9vMfAhcK+IwZa7IKgdHDme0jWwtqOfu8/Spp2/q9Ob2zU7dL7u65YihDyGUaT2WgyxhFr/YM38Ey4ceS08rbwdR5pvB1HmvVQoCD6mmDBtNMyYfF8nMhv5u5Z9GBzjdUmw12R3A6XSYDm5GxyOvNWze1FjbypvB1Hmm8HUea9SuYQY9Gpu1E5qYntXjIYmBaTr3StlGlLgHYem1pN3ZqZI15bu/nzTN7Sxt5W3g6jzTeDqPNeqNxxEbmkRLoPACRMNEZTeLzPuU2jg6BaC5rGuIEjKwweYnJfxTN7Sxt5K3g6jzTeDqPNet/QcN0b+RnyrPoOG6N/Iz5Uze0sbeR94Oo803g6jzXrj0HDdG/kZ8qwcDh+jfyM+VM3tLG3kjeDqPNN4Oo816/o7Po5RNKnMD7Denguf9HUPZU/yN/wBEze0sbePHvEG4817Kp6DwC0f0dQ9lT/I3/RSVz169zp8fTSST2soiLBcWuvUytLoJgTAif1IWxcXtBBB0IgoIFLbdAtaS8NLg0hrozQ6A2wJ1zNt+JvMhYqbbotqPpuOUs1JiNGnrIHEBJETbWFydsXDmPViwa0XMw3LlEzyLGHxaOi519k0HuLnUwXEgkyejR1/Aw+LWnUBBrG3cNf1zbEjXoXgx1E033/Aei5/0rSLajmOz7sS9rSMwF9QSI7LvIri/YmGJk0mzJM6XOYnTve8/4ndStrNm0RvCGAGoIfc8Qlx/d7vMoNdLbFE6vDTLBlcQCC8AsBgkSQQQJ5pQ2zhngFlZjgQCIcDYmAfeuR2VQOtMGHMfeTxMaGNd4hoA9y10dh4ZuXLSaMsZdeGMsRe3Yb5BA/pzDSBvWidCSAD2zHuFN5Pc09CpmFxDajQ9hlp0METeOag19g4dxpks+rMgTYjJVZldOrYrPt3+5T6FBrGhrAGtEwBoJM/5oNiIiAoG2a7W0yHNe4PlhyCS0FriXfpr1IW7HYYvAyvcwiSCJ1ykCRMOgkGDIso7sDW/8w7VxHC3mHAAxqBIP+EIKdrqd2itjND1kXIHK2h5eGhUrD1GZarQ7Eu9U8nODpfsZhGa9lYDB1eOa5Ic1wADQCwnQgi9uS0nZtewGKeAIjgYTYESSe0bzebgIIbHMtx4rtt6wD6vhsOzp3Xde8KZtANzMkVTwjswR26ev4pj9e5TcLQe0Q6oXnqQByHSOhPvUMbLfb+YqcuZ5ZL6/hP5vGQ0U8u+1xGjr5TkNqWttdIn8XJRA1luHEmw0gA2p6REcrW6RoBZs2W8RNeodPtEfd7/AMJ8/Gct2a8f27zpqT0aCLHSxN5MnXqFkiIgLBWVgoOGJBLHAEg5XQQJIMagcyut7KxAfVokY7OHAuFEsINQGnmE5nEtgFrtOV+7s5XEU2i8CesDw/ZB1rC42XZW46+bsupCTLi0ZZvlmGg3Etd4AMW57qTGY9pe6CAKIJfNIuBImGt+14wJPPsu6b0HkPH90FJo0aPIIKHZu2aTC9tXFCo/eObGTIQcwpZQ0SSA9j7+PSVY0dtYZxa1tVpc4AhoNyC0PED+6QVM3LfujyCx6OyxyttpYWsRb3Ej3oKnF1xvnN9JyGRDMs/ZYbXvzPv8Z34nNTeHurkNJMNySLMvp4EqxNNp5Dy8P9B5LLmA6gFBTY5lSm2XYkgcVwwm/GeR6ED3eEWWEx9OoSGGS3WxHMjn3tK3lg6DyWQ0dEGUREBEWJQZREQEREBEWJQZRYlZQEREBYKysFBB206iKRNcgMDmEkgOvmEWIOptpzKpQ/CAZDXqw0OOYuJgZQCBIsA1vSLnUkrstdzQ0l5AbF80RBteVpoY2gXZWVKZccxytc2TeHGB+IwT1KCiwjKFSKdOviJayWgPyy0QI0yg27tbaW14OpRqZQ7EYgPOlyDDyC3MWZm/abF47rFdkq4um0kOe0EaguAi0/ssurU8waXNzchImYOg8Af1QUOfDmmZxNaM5El7pkmALDT1Zgd5nVcGHCta1m/qhpa8C5gAZ6dhl4dDAAjhHvv3Y2kNajLT9od/yu8it4KDrL6mHFK2Jrhoc64c4ElrWtLLtsAItYSUq1cMdcVXEATxOgzETw69y7OoVTaOHnK6rTm1i5uoNv1H6IKZ2LwrxU/mapaQahuQGtaTOXh7PF36N6LBxeGa8H0nEEtLLS8h0mRIDbgyB5c1eUdp0Hxkq03TYQ8GTE2g9LrFTaOHuDVp9CC5uslsH3yI6goKiucORBxNa+WqOIkwxheMvD93ijuC4irhntYfSK4uKY43SXZQ6DIIc6Gm97k3XYKuIY0DM5rQZiSBoJMe5cXYumBJe0C4nMItM+UHyQdfr1MIGtbUxFRwlruOXE5Q11uG1mye4u0lWOE2Y3dkU6j2sexsFsNcLlwIMWNyNNPAKwqYqm0w57QYm5Atcz+h8lzpVWuEtIImLGb9EFa7YbTrVrTLTOcTwhwF404v08Z5u2RJB39cQ1rYFSxgRJtdx5kqyRBWDY93Hf1+Jrm/WdmQBLbWNte9YxGx8wA31WwA7WsOLpNu1eJ7h0VoiCodsEEOBr1zmDgZqciCNIjmeS2HYtMue43LjJkAjnYgi+uusAXCs0QRMNgQ1+fM5xyBl4gAEmRbU2nrAUtEQEREBYKysFBH2ixxpuDWhxIMNJgHuJ5BUWGwVVlTMzB02QHDMCM0TIA47NOSl18OET2HFNeWOFNwa8ghriJDTyMc46Ksq4HFmYxAGtsoPXnHf/vVBk4VzzUL6Lc3HlP3oEMni5jw0Huiei17n0WjM6GIIuNA6Juf9wrPB4eu10vq5mxpF9dZgd/6e+ego6mCf6v1FMyGby9mzmz5b8sxjrPKAt7quLzENpsDAeE6yJAvxiLSdOStUQVmDr4svipTYGRqDebWjMe/yHW1fiMBUBc5mFpuLnEmYk3dEnPqRAPce8gdjXWnYatvC7c1JBLmnOzKTNQgESCLlvuJ5zIbDs5zCx1LDU8zabYItlfDgWt4ha/6m5W87KpudNTDNdLRUJMH1sgxBcby1pB0tqtFHZpqVXmoyqGnNlJcw/anhA7IgnWTr3Tr/oOXkFrg0B0OBZxEQBIy6kEmY5IN724l5aH4dmUEAkkE3DQ4t49Lu1vYarjXwlTPAw1MszHihs5SY++DoXH/ACFlrOz6oYKe5tma4lrmAyGsbfh/vXjv7lzw2Eq03Ne2i4uyjNL2ATDAdB0B7pvCC3OzqP3GjXQRqCDp1Dit1Cg1ghoABJNuvVQW4vEZSTQ4pbAztvZs87XJ8lIwNaq6d5TyREcQdOs6acvNBKREQEREBERAREQEREBYKysFBqxeIFNjnkEhomAJJ8BzKg1NuU2zLXSJkcJNt7Ng6/1TvMKXtH6t0OLLQHASQTYQOZVKMQWuznFP3bSczTSIByBxcCSLG026e5BZf0uzJnyuILsscMzE3vb3rWdu0+TXm8GMpyutLTxa3GkjvVfjnPa4j0xzCYeBuiYY4uhtvCOvCuWz8YG1AH4lz8wADTTcAZMh09IEdEF/h6we0OGhAN+8T/mtiwFlBE2htGnRympMOJEhpdEAuvHcD+g1IWo7aoQTmMDU5H/jHS/YdprCsEQVzds0i0ObmcC/JZpF8mckgwYAXJ22KI1dF40J5Tynqp8LTia7GNzPsNNCf2QaHbUpDIZMPaHNMHQxlkaiZtbkVywu0aVQwx0mCdCNMp1I/EP9hRau0qbwBTqZDLYOQ6SyRcR9to7sy0bGxed4jE70FstG7LbZKV5OtzP+OOSC8REQEREBERAREQEREBERAWCsrBQRtpkik+CGnKbuEgd5EXHcuvGu9w+toOcM5NgeGKuW26PME5tDld3ldh2oPVPhrXcJ4XmGnudPJdb3bwTloYbUi7mg33gvxm5BiPxO6XCX6U7OCa1Ld5g2CADZzxluy5jvEEOW5tKs8uNN1KA5wacozAh1mmWaBuvOeaiPo3LjTwrny/i4RbO4g3edSSfEnmpjG1mAbmnRALGvfBsXntEcXZsL/ugt8M1waA+C6BMaTAnkOc8ltVDSx+LluZlEAlk8Y0OscV7aWv8AtcHFMBhz2g9C4T/u6Dciw1wIkXCygjY5lUgbpzWmZOYSCMrrfmy9LSo7aOILIeaZfmkEAwG25EG4vHuurFEFfiGObTbORr5YJtBNpgZe7u01ELTs7OKmV1SmSA4FrQJmKfcNL/p0gWVdjCOMCAQb8iDIPmolJrN8CwU4LXEuBGaeDvuCAPIIJ6IiAiIgIiICIiAiIgIiICwVlYKDRj2zTcAM1tASJ94uF1k7OMf1EfatvXTcVLa9kz4cei7LtJs03CJtoBM+7K6fIrqhwbY/qtbV3Pi/tbdjUzrOpbxCEEo4F2YH0OTLbms+0F99fsz5G2kK6fRkQacncFsZnRy4P+uq696G3MP5aqbt6hvafE+r7I59ZFjqr11IRGQ/1ctgaAW4Acov/poEFfs7Zbd4C7DFmUNIdvXmCC2GgZugB6W96t62y6Lu02bk9p2pIcbA9QD/ANyqTZ2zmOqNmlWblDC0uMgZS0BvE3u8p0JKtsTsSk8y4GZJnhmSWnWJIluh8NLIJ1CiGNDWzAgCSToI1Jk6LYtWGoBjQ0EkAACY0AAGgA5Lag4VnENJAkgEgaSeQ7lBp42veaB0MQ9tzaNYgXPkp1Z+VpIBMAmBqY5DvUGntJ5maFQQCdNYi1wOv6INOJz1WBtSge20wKkCBlMy0g2M20steycHleD6Pu4aQDvC6JykgAm0knyXPFVjWZDqVVvGywt90yZGknSOV4vGjYdBoe0ilVZwHt94YYNtZJGvLuhoX6IiAiIgIiICIiAiIgIiICwVlYKCPtIjdumdOUT7pIH6rqhqU4PFjNXCbT/a27Xa1i02b1C7XtF0U3GS22om3kR+4XVjjGwT6ZW53yGP7Tv1ESB+AWN5DkajMwE4s3bYZfvPseLT73u0Ol46IH1g/l3WBEgcOsH6zpeNbqkOLbmA9Lq6tEBrry58Cc3Pr3DSYV0+qLDeuH8u92XKS6Bk9ZrJcJ0vMoK3Z1Jr6jQKuJ4Q08cZYBaADGpMTe9z3q2xOyQ8zvHi5Nj1LTB7hEeBVTs95qVGgYt7soacuQiWgtHEQ68nzzeCtcRs6o4yK723Jtm0lpAjNEAAiwFj1ugm4allaGyXQAJPOAAtq1Yam5rQHOzEACYiYETqf3W1BwrVMrS4gmATAuTAm3eoNPa7TPBUEAnsTpGkT1ViiCnxmNFWnbfM42jhaJPZMSbQZA1k3hatjZd4IdWPCe3ERDD/APr9B3TeogIiICIiAiIgIiICIiAiIgLBWVgoI+0XkU3kODYB4iJA74gyuu+nPl382yOKCaeh9ZGbgjl1+y7rbtL2AiCAR0N1oOz6Mk7qnJBBORtwdQbd580FHRxlTegHEsI3gBaKZ+88Fk5dTETP2T1W6piqm8H8w0N3uWCw34oNMHKL8pnprebZuAoggikwERBDGyI0gwuXoVKZ3bJkunKJnrMa96DawW5clyWAFlAREQEREBERAREQEREBERAREQEREBERAWCsrBQR9pOcKVQsc1j8jsjnWa10HKXa2mFV1MfiBm9ZhAMzskudJbIy5r9qz5i1grTaLJpPENMtcIdobaG4101CoKmGeJy4ZutQgioBcmoC8xU58BP949AgnYCvjQ6cS7CimXPymmXglsDIOIwXaz+is3Y2kNajBeO0NeniqmkHvaWVabQwNJaMwPFLgBap2csdNeSiHB1BDm0aZynKBmJgC4gmrAvy5aoOxUcXTeYY9rjrAcCY9y4Px9EEg1WAgkEF4sREg37x5hU2BZVa4HIxhkTxl1pbP9p0k6ctOu7ENe6qctJjxMg57m1Pln/CBNoiYOhC3fiWBuYvaGmIcSAL6XShiGPEse1w6tIP7KpwdKsTu6lENpAgtIeSZblLT2pbeTF9NbrZUFdheKVIECMl7GwnV4jmdLnzIW6KNRqVd48OaAwZcjpueHim/W3JSUBERAREQEREBERAXDetvxCxANxYmIB77jzC5rQ/CMMy0Xc1573CIP8A8R5IMnF04Bzth12nMLiQLdbkeYQ4qmACXtg3BzC4sLddR5hRq+DaXMG7DmhrtT2YyZQB0Mfp3mYdag4spjcsJgyC6wks04rzedffzC7REQFgrKwUGnHtmm4Zc0ggt0kGx/2LrrjaLofOEqcYeCDWcZB3r40i7iYEwM/KAF2Daf1T7ONtG3J8BBnwgyutNY2HRSxUQRENJP1oMS3WHOvPNt0GxuzW1Hw7CPAJEudVNuN9xAvY5uXajkp9SmS00xhuDOZhxaMoIaHDh0i8d3NRaeEp1M006zY3lTQcRl0gS38Vh3CNFuqU2uY2oadaxbSDbSWtJhxESATafDTVBCq4MGB6E4iGD6xwsLCZbeAAe/vKsGUN1uzTw7i4tMjP2ZNORcRym8Gx6qC/D03ZfVYgCWNNoykNaPuy4Q7W8lp6KTg6bKTxlZXkcMm4ixkwLm0TcyQJ6BMftOuHADDOIJEuzGBcDTLOhnw77KVisU9paG0y4HUyRl8YBXCjtLMzOKbxemMpaWmHZbkEcs1+mUqINvkkRh60ETJYRFmGCCNeKI/C7oglUcdVO6mg5ufPnvO7y6Ta8+5WCwCsoCIiAiIgIiICIiAiIgi12TUYckwyoM0xlnJwxzmPdlVXXwwNOkPR3OhruHORkkstMXnX3eVpXA3jLPnJUuOyOxZ3eeXgVVV2M3dLgrmGugNFxxMs63vHv9wX6IiAsFZWCgi7WfFGocxZwnibEttqJtK68/FsNzWrCCTAtIG+eRGeSNRAvwgeHZNoE7t0OymIDgCYJsIA1MqgOKNwMW4kZ5IpOdBArDlaQWExzLEDAYymSW72sXPzUwXEcJJyyAHWIPdKw5wY7Ia9UlpzE62kiCQ/n01MCB1kYJziSfSS4UyS8ZHCwc4FpvqMpEdw96rjAXy3FQ17gxrQwkB5IgE8jxNsbadUEfB1WPqHLWrcAzOBm+WJy8V515jyVtS2xSLC+8BwYSYFzFxe48JnlKh4Ko4VajTiS8hj4buyMkGJHJ0EHquNPGQC30gl5eCHGm6GiYy99wdTyugsMHtenUfkaDN9Yi0dDfx0/Razt2gNSR2dRydBnw4gtcuouDqtclpBMFpsJFyeQEgSeXfJUfGYoS/Liwz7rcpzNgAmBIzW7uvOUEynt/DusHHlq0t6n7URYE3W4bVpFrXgktcHkGMtmdqzoPLSJWl2Ia8lra4BeW5I1hsF4byNgb8putOzGvc138wXlwYRLC3KJM634srhyhBctMrKpzs3ESf5p0RYBgEGNe+enlC208BWD535LZJykTbigTPeOXJBZoiICIiAiIgIiIItdw3jBmcDkqWGh7Fz3jl4lVNes3d0vW1RLTBbqb0+1e+ttbHnztq9SKjBniWVDlic0ZOKeUTpznuVbXxMMpn0jLIdxbsnNBbqOUXF+vigvEREBYKysFBpx31boIFtTEd+oP7HwK68a77+voN7cBpaeVYNJJp63YDbk7wN/tE+qfGWQ0kZuzI0m4594VFiaTrk0sO6x6CBFWTepdsxa1i7TQBMw5e0vzvpcTDu3AiYJcWl0MGojmRw6KNTdVd2KlAFpJcQQ6GiJJ9WIdM9At20Rnc006dF+VoPEWktALpgh1oIAmI1usQ7tU6dGDTGfsuhxPrATnEiA2/76IOT6jzkcyrSjgbVNjmP2xOW8iOnP3aMRWMnJVoNaHDLJbYWEHgtBaBz0Pdl453gFpbhw0lrosOI5Zn1l7E38LFcKbXGC5mGmxgRrNO87z7pdeDpzm4WOIc7csl9IVOGHOggiWzHDzOXQdFrpYaoWvAdSLiWbvsGG8ObNDBPl001WvCOLi0VG0N2AcsOGnA6SMxHQxfle97OhgKGZtRjGZhJa8AE8QAJB7wB4wgqMc+oKjjSr0WC5aDlBAytkngJNxUm/S/ITMXQxBzHDupN+7IECBFwGzrm59NLzPZgqQAAY0AGQIEDXTpqfMrbTphogd/6kk/qSgqXYXGx9c2bRZoGhkH1Z5xdWGz2VQyKrg517jxPcOUclJRAREQEREBERAREQRqrjvGw5oGSpIPaJlkEdwvPiFW1nvDKUVaIOUyTEOgsgjh5aGI5e6zrNO8bwtPDUue0OzYdx5+AVZWY7JS9XRJymQSIuWdni0PPX38wu0REBYKysFBqxTC5jmgAyCIJIBkdRce5VL9igyTTbeT9dV1O8Jm2mZ7vc53gsIgkDZ+QndMbBZlOao8GCXEgCDAk695XClswtzEU2ZnNc13rakEOIJ5anrEoiDmNmDKZptzGBG8fEcPOJ5dFwpbJbAJptDmluUCo8gRlHTkB0usog1nZWbtUqZEsP1tQ9kBoPZ5AW9/UqZh6dVgDWspgf33GLDSW35+Q9xEE4FJRECUlEQJSURBlYlEQZREQEREGipRBe12UGGvEyZE5bAcwY/RQquzQWsG7YcoNjUfAktNjF5jn/mURBaIiICwURB//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486400" y="2468616"/>
            <a:ext cx="3352800" cy="707886"/>
          </a:xfrm>
          <a:prstGeom prst="rect">
            <a:avLst/>
          </a:prstGeom>
          <a:noFill/>
        </p:spPr>
        <p:txBody>
          <a:bodyPr wrap="square" rtlCol="0">
            <a:spAutoFit/>
          </a:bodyPr>
          <a:lstStyle/>
          <a:p>
            <a:r>
              <a:rPr lang="en-US" sz="4000" dirty="0" smtClean="0">
                <a:solidFill>
                  <a:srgbClr val="FF0000"/>
                </a:solidFill>
              </a:rPr>
              <a:t>INCORRECT</a:t>
            </a:r>
          </a:p>
        </p:txBody>
      </p:sp>
    </p:spTree>
    <p:extLst>
      <p:ext uri="{BB962C8B-B14F-4D97-AF65-F5344CB8AC3E}">
        <p14:creationId xmlns:p14="http://schemas.microsoft.com/office/powerpoint/2010/main" val="86205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smtClean="0">
                <a:latin typeface="+mj-lt"/>
              </a:rPr>
              <a:t>Reasons the IRS DRT cannot be used</a:t>
            </a:r>
            <a:endParaRPr lang="en-US" dirty="0">
              <a:latin typeface="+mj-lt"/>
            </a:endParaRPr>
          </a:p>
        </p:txBody>
      </p:sp>
      <p:sp>
        <p:nvSpPr>
          <p:cNvPr id="3" name="Content Placeholder 2"/>
          <p:cNvSpPr>
            <a:spLocks noGrp="1"/>
          </p:cNvSpPr>
          <p:nvPr>
            <p:ph sz="quarter" idx="1"/>
          </p:nvPr>
        </p:nvSpPr>
        <p:spPr>
          <a:xfrm>
            <a:off x="457200" y="1371600"/>
            <a:ext cx="8229600" cy="5181600"/>
          </a:xfrm>
        </p:spPr>
        <p:txBody>
          <a:bodyPr>
            <a:normAutofit/>
          </a:bodyPr>
          <a:lstStyle/>
          <a:p>
            <a:r>
              <a:rPr lang="en-US" dirty="0" smtClean="0">
                <a:latin typeface="+mj-lt"/>
              </a:rPr>
              <a:t>The person did not indicate on the FAFSA that the tax return has been completed (indicated “will complete” or “not required to file”)</a:t>
            </a:r>
          </a:p>
          <a:p>
            <a:r>
              <a:rPr lang="en-US" dirty="0" smtClean="0">
                <a:latin typeface="+mj-lt"/>
              </a:rPr>
              <a:t>The marriage date is January 2014 or later</a:t>
            </a:r>
          </a:p>
          <a:p>
            <a:r>
              <a:rPr lang="en-US" dirty="0" smtClean="0">
                <a:latin typeface="+mj-lt"/>
              </a:rPr>
              <a:t>The first three digits of the SSN are 666</a:t>
            </a:r>
          </a:p>
          <a:p>
            <a:r>
              <a:rPr lang="en-US" dirty="0" smtClean="0">
                <a:latin typeface="+mj-lt"/>
              </a:rPr>
              <a:t>The tax return was amended</a:t>
            </a:r>
          </a:p>
          <a:p>
            <a:r>
              <a:rPr lang="en-US" dirty="0" smtClean="0">
                <a:latin typeface="+mj-lt"/>
              </a:rPr>
              <a:t>The person filed a Puerto Rican or foreign tax return</a:t>
            </a:r>
          </a:p>
          <a:p>
            <a:r>
              <a:rPr lang="en-US" dirty="0" smtClean="0">
                <a:latin typeface="+mj-lt"/>
              </a:rPr>
              <a:t>The person is married and filed the tax return as Head of Household (HOH) or Married, filing Separately (MFS)</a:t>
            </a:r>
          </a:p>
          <a:p>
            <a:r>
              <a:rPr lang="en-US" dirty="0" smtClean="0">
                <a:latin typeface="+mj-lt"/>
              </a:rPr>
              <a:t>Neither married parent entered a valid SSN</a:t>
            </a:r>
          </a:p>
          <a:p>
            <a:r>
              <a:rPr lang="en-US" dirty="0" smtClean="0">
                <a:latin typeface="+mj-lt"/>
              </a:rPr>
              <a:t>A non-married parent or both parents entered all zeroes for the SSN</a:t>
            </a:r>
          </a:p>
        </p:txBody>
      </p:sp>
    </p:spTree>
    <p:extLst>
      <p:ext uri="{BB962C8B-B14F-4D97-AF65-F5344CB8AC3E}">
        <p14:creationId xmlns:p14="http://schemas.microsoft.com/office/powerpoint/2010/main" val="16220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IRS Tax Transcript Required</a:t>
            </a:r>
            <a:endParaRPr lang="en-US" dirty="0">
              <a:latin typeface="+mj-lt"/>
            </a:endParaRPr>
          </a:p>
        </p:txBody>
      </p:sp>
      <p:sp>
        <p:nvSpPr>
          <p:cNvPr id="3" name="Content Placeholder 2"/>
          <p:cNvSpPr>
            <a:spLocks noGrp="1"/>
          </p:cNvSpPr>
          <p:nvPr>
            <p:ph sz="quarter" idx="1"/>
          </p:nvPr>
        </p:nvSpPr>
        <p:spPr/>
        <p:txBody>
          <a:bodyPr>
            <a:normAutofit/>
          </a:bodyPr>
          <a:lstStyle/>
          <a:p>
            <a:r>
              <a:rPr lang="en-US" dirty="0" smtClean="0">
                <a:latin typeface="+mj-lt"/>
              </a:rPr>
              <a:t>When the applicant or parent did not use the IRS DRT – either at initial FAFSA filing or through the FOTW correction process.</a:t>
            </a:r>
          </a:p>
          <a:p>
            <a:r>
              <a:rPr lang="en-US" dirty="0" smtClean="0">
                <a:latin typeface="+mj-lt"/>
              </a:rPr>
              <a:t>When information obtained by using the IRS DRT was changed before or after submission of the FAFSA or the FAFSA correction.</a:t>
            </a:r>
          </a:p>
          <a:p>
            <a:r>
              <a:rPr lang="en-US" dirty="0" smtClean="0">
                <a:latin typeface="+mj-lt"/>
              </a:rPr>
              <a:t>When a married independent applicant and spouse filed separate returns.</a:t>
            </a:r>
          </a:p>
          <a:p>
            <a:r>
              <a:rPr lang="en-US" dirty="0" smtClean="0">
                <a:latin typeface="+mj-lt"/>
              </a:rPr>
              <a:t>When the married parents of a dependent student filed separate returns</a:t>
            </a:r>
          </a:p>
          <a:p>
            <a:r>
              <a:rPr lang="en-US" dirty="0">
                <a:latin typeface="+mj-lt"/>
              </a:rPr>
              <a:t>In all instances, when the dependent student’s legal parents are unmarried and living together</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0572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latin typeface="+mj-lt"/>
              </a:rPr>
              <a:t>IRS Tax Transcript Required</a:t>
            </a:r>
          </a:p>
        </p:txBody>
      </p:sp>
      <p:sp>
        <p:nvSpPr>
          <p:cNvPr id="3" name="Content Placeholder 2"/>
          <p:cNvSpPr>
            <a:spLocks noGrp="1"/>
          </p:cNvSpPr>
          <p:nvPr>
            <p:ph sz="quarter" idx="1"/>
          </p:nvPr>
        </p:nvSpPr>
        <p:spPr/>
        <p:txBody>
          <a:bodyPr>
            <a:normAutofit/>
          </a:bodyPr>
          <a:lstStyle/>
          <a:p>
            <a:r>
              <a:rPr lang="en-US" dirty="0" smtClean="0">
                <a:latin typeface="+mj-lt"/>
              </a:rPr>
              <a:t>When an applicant or applicant’s parents had a change in marital status after the end of the 2013 IRS tax year on December 31, 2013.</a:t>
            </a:r>
          </a:p>
          <a:p>
            <a:r>
              <a:rPr lang="en-US" dirty="0" smtClean="0">
                <a:latin typeface="+mj-lt"/>
              </a:rPr>
              <a:t>When the applicant or parent or spouse file an amended tax return.  Under this condition, the institution must obtain the documents below to complete verification:</a:t>
            </a:r>
          </a:p>
          <a:p>
            <a:pPr lvl="1"/>
            <a:r>
              <a:rPr lang="en-US" dirty="0" smtClean="0">
                <a:latin typeface="+mj-lt"/>
              </a:rPr>
              <a:t>A signed copy of the original tax return that was filed with IRS, an IRS Tax Return Transcript, or any IRS tax transcript that includes all of the income and tax information required to be verified, and</a:t>
            </a:r>
          </a:p>
          <a:p>
            <a:pPr lvl="1"/>
            <a:r>
              <a:rPr lang="en-US" dirty="0" smtClean="0">
                <a:latin typeface="+mj-lt"/>
              </a:rPr>
              <a:t>A signed copy of the IRS Form 1040X that was filed with the IRS.</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6070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Availability of IRS Transcripts</a:t>
            </a:r>
            <a:endParaRPr lang="en-US" dirty="0"/>
          </a:p>
        </p:txBody>
      </p:sp>
      <p:sp>
        <p:nvSpPr>
          <p:cNvPr id="3" name="Content Placeholder 2"/>
          <p:cNvSpPr>
            <a:spLocks noGrp="1"/>
          </p:cNvSpPr>
          <p:nvPr>
            <p:ph sz="quarter" idx="1"/>
          </p:nvPr>
        </p:nvSpPr>
        <p:spPr>
          <a:xfrm>
            <a:off x="457200" y="1066800"/>
            <a:ext cx="7467600" cy="5486400"/>
          </a:xfrm>
        </p:spPr>
        <p:txBody>
          <a:bodyPr>
            <a:normAutofit fontScale="92500" lnSpcReduction="20000"/>
          </a:bodyPr>
          <a:lstStyle/>
          <a:p>
            <a:r>
              <a:rPr lang="en-US" b="1" dirty="0"/>
              <a:t>Electronically filed Tax Returns</a:t>
            </a:r>
            <a:endParaRPr lang="en-US" dirty="0"/>
          </a:p>
          <a:p>
            <a:pPr lvl="1"/>
            <a:r>
              <a:rPr lang="en-US" dirty="0"/>
              <a:t>$0 balance/refund returns: Generally available 2-3 weeks after the return has been accepted by IRS</a:t>
            </a:r>
          </a:p>
          <a:p>
            <a:pPr lvl="1"/>
            <a:r>
              <a:rPr lang="en-US" dirty="0"/>
              <a:t>Balance due/partial pay returns: Generally available by end of June or 3-4 weeks after the IRS receives the full/final payment</a:t>
            </a:r>
          </a:p>
          <a:p>
            <a:r>
              <a:rPr lang="en-US" b="1" dirty="0"/>
              <a:t>Paper Tax Returns</a:t>
            </a:r>
            <a:endParaRPr lang="en-US" dirty="0"/>
          </a:p>
          <a:p>
            <a:pPr lvl="1"/>
            <a:r>
              <a:rPr lang="en-US" dirty="0"/>
              <a:t>$0 balance/refund returns: Generally available 8-11 weeks after the IRS receives the return</a:t>
            </a:r>
          </a:p>
          <a:p>
            <a:pPr lvl="1"/>
            <a:r>
              <a:rPr lang="en-US" dirty="0"/>
              <a:t>Balance due/partial pay returns: Generally available by end of July</a:t>
            </a:r>
          </a:p>
          <a:p>
            <a:r>
              <a:rPr lang="en-US" b="1" dirty="0"/>
              <a:t>Amended Returns</a:t>
            </a:r>
            <a:endParaRPr lang="en-US" dirty="0"/>
          </a:p>
          <a:p>
            <a:pPr lvl="1"/>
            <a:r>
              <a:rPr lang="en-US" dirty="0"/>
              <a:t>Must be filed as a paper return</a:t>
            </a:r>
          </a:p>
          <a:p>
            <a:pPr lvl="1"/>
            <a:r>
              <a:rPr lang="en-US" dirty="0"/>
              <a:t>Generally available 12 weeks after the IRS receives the amended return</a:t>
            </a:r>
          </a:p>
          <a:p>
            <a:r>
              <a:rPr lang="en-US" b="1" dirty="0"/>
              <a:t>ID Theft Cases</a:t>
            </a:r>
            <a:endParaRPr lang="en-US" dirty="0"/>
          </a:p>
          <a:p>
            <a:pPr lvl="1"/>
            <a:r>
              <a:rPr lang="en-US" dirty="0"/>
              <a:t>Must be filed as a paper return</a:t>
            </a:r>
          </a:p>
          <a:p>
            <a:pPr lvl="1"/>
            <a:r>
              <a:rPr lang="en-US" dirty="0"/>
              <a:t>Generally available 8-11 weeks after the IRS receives the duplicate return</a:t>
            </a:r>
          </a:p>
          <a:p>
            <a:endParaRPr lang="en-US" dirty="0"/>
          </a:p>
        </p:txBody>
      </p:sp>
    </p:spTree>
    <p:extLst>
      <p:ext uri="{BB962C8B-B14F-4D97-AF65-F5344CB8AC3E}">
        <p14:creationId xmlns:p14="http://schemas.microsoft.com/office/powerpoint/2010/main" val="270251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mj-lt"/>
              </a:rPr>
              <a:t>Who Must Be Verified?</a:t>
            </a:r>
            <a:endParaRPr lang="en-US" dirty="0">
              <a:latin typeface="+mj-lt"/>
            </a:endParaRPr>
          </a:p>
        </p:txBody>
      </p:sp>
      <p:sp>
        <p:nvSpPr>
          <p:cNvPr id="3" name="Content Placeholder 2"/>
          <p:cNvSpPr>
            <a:spLocks noGrp="1"/>
          </p:cNvSpPr>
          <p:nvPr>
            <p:ph sz="quarter" idx="1"/>
          </p:nvPr>
        </p:nvSpPr>
        <p:spPr>
          <a:xfrm>
            <a:off x="457200" y="1219200"/>
            <a:ext cx="8229600" cy="5334000"/>
          </a:xfrm>
        </p:spPr>
        <p:txBody>
          <a:bodyPr>
            <a:normAutofit fontScale="92500" lnSpcReduction="20000"/>
          </a:bodyPr>
          <a:lstStyle/>
          <a:p>
            <a:r>
              <a:rPr lang="en-US" dirty="0">
                <a:latin typeface="+mj-lt"/>
              </a:rPr>
              <a:t>You must verify </a:t>
            </a:r>
            <a:r>
              <a:rPr lang="en-US" dirty="0" smtClean="0">
                <a:latin typeface="+mj-lt"/>
              </a:rPr>
              <a:t>applications, </a:t>
            </a:r>
            <a:r>
              <a:rPr lang="en-US" dirty="0">
                <a:latin typeface="+mj-lt"/>
              </a:rPr>
              <a:t>selected by </a:t>
            </a:r>
            <a:r>
              <a:rPr lang="en-US" dirty="0" smtClean="0">
                <a:latin typeface="+mj-lt"/>
              </a:rPr>
              <a:t>CPS, </a:t>
            </a:r>
            <a:r>
              <a:rPr lang="en-US" dirty="0">
                <a:latin typeface="+mj-lt"/>
              </a:rPr>
              <a:t>of students who will receive (or have received) </a:t>
            </a:r>
            <a:r>
              <a:rPr lang="en-US" b="1" dirty="0" smtClean="0">
                <a:latin typeface="+mj-lt"/>
              </a:rPr>
              <a:t>SUBSIDIZED</a:t>
            </a:r>
            <a:r>
              <a:rPr lang="en-US" dirty="0" smtClean="0">
                <a:latin typeface="+mj-lt"/>
              </a:rPr>
              <a:t> </a:t>
            </a:r>
            <a:r>
              <a:rPr lang="en-US" dirty="0">
                <a:latin typeface="+mj-lt"/>
              </a:rPr>
              <a:t>student financial assistance - Title IV programs for which eligibility is determined by the EFC:</a:t>
            </a:r>
          </a:p>
          <a:p>
            <a:pPr lvl="1"/>
            <a:r>
              <a:rPr lang="en-US" dirty="0">
                <a:latin typeface="+mj-lt"/>
              </a:rPr>
              <a:t>Federal Pell grant</a:t>
            </a:r>
          </a:p>
          <a:p>
            <a:pPr lvl="1"/>
            <a:r>
              <a:rPr lang="en-US" dirty="0">
                <a:latin typeface="+mj-lt"/>
              </a:rPr>
              <a:t>FSEOG</a:t>
            </a:r>
          </a:p>
          <a:p>
            <a:pPr lvl="1"/>
            <a:r>
              <a:rPr lang="en-US" dirty="0">
                <a:latin typeface="+mj-lt"/>
              </a:rPr>
              <a:t>Federal Work Study</a:t>
            </a:r>
          </a:p>
          <a:p>
            <a:pPr lvl="1"/>
            <a:r>
              <a:rPr lang="en-US" dirty="0">
                <a:latin typeface="+mj-lt"/>
              </a:rPr>
              <a:t>Federal Perkins Loan</a:t>
            </a:r>
          </a:p>
          <a:p>
            <a:pPr lvl="1"/>
            <a:r>
              <a:rPr lang="en-US" dirty="0">
                <a:latin typeface="+mj-lt"/>
              </a:rPr>
              <a:t>Direct Subsidized Loan </a:t>
            </a:r>
            <a:r>
              <a:rPr lang="en-US" dirty="0" smtClean="0">
                <a:latin typeface="+mj-lt"/>
              </a:rPr>
              <a:t>Program</a:t>
            </a:r>
            <a:br>
              <a:rPr lang="en-US" dirty="0" smtClean="0">
                <a:latin typeface="+mj-lt"/>
              </a:rPr>
            </a:br>
            <a:endParaRPr lang="en-US" dirty="0" smtClean="0">
              <a:latin typeface="+mj-lt"/>
            </a:endParaRPr>
          </a:p>
          <a:p>
            <a:r>
              <a:rPr lang="en-US" dirty="0" smtClean="0">
                <a:latin typeface="+mj-lt"/>
              </a:rPr>
              <a:t>Verification is not required if the student will only receive </a:t>
            </a:r>
            <a:r>
              <a:rPr lang="en-US" b="1" dirty="0" smtClean="0">
                <a:latin typeface="+mj-lt"/>
              </a:rPr>
              <a:t>UNSUBSIDIZED</a:t>
            </a:r>
            <a:r>
              <a:rPr lang="en-US" dirty="0" smtClean="0">
                <a:latin typeface="+mj-lt"/>
              </a:rPr>
              <a:t> student financial assistance – Title IV programs for which eligibility is NOT based on the EFC:</a:t>
            </a:r>
          </a:p>
          <a:p>
            <a:pPr lvl="1"/>
            <a:r>
              <a:rPr lang="en-US" dirty="0" smtClean="0">
                <a:latin typeface="+mj-lt"/>
              </a:rPr>
              <a:t>TEACH Grant</a:t>
            </a:r>
          </a:p>
          <a:p>
            <a:pPr lvl="1"/>
            <a:r>
              <a:rPr lang="en-US" dirty="0" smtClean="0">
                <a:latin typeface="+mj-lt"/>
              </a:rPr>
              <a:t>Direct Unsubsidized Loan Program</a:t>
            </a:r>
          </a:p>
          <a:p>
            <a:pPr lvl="1"/>
            <a:r>
              <a:rPr lang="en-US" dirty="0" smtClean="0">
                <a:latin typeface="+mj-lt"/>
              </a:rPr>
              <a:t>Direct PLUS Loan Program</a:t>
            </a:r>
          </a:p>
          <a:p>
            <a:pPr lvl="1"/>
            <a:r>
              <a:rPr lang="en-US" dirty="0" smtClean="0">
                <a:latin typeface="+mj-lt"/>
              </a:rPr>
              <a:t>Iraq and Afghanistan Service Grant (this is a non-need based grant and not subject to verification)</a:t>
            </a:r>
            <a:endParaRPr lang="en-US" dirty="0">
              <a:latin typeface="+mj-lt"/>
            </a:endParaRPr>
          </a:p>
        </p:txBody>
      </p:sp>
      <p:pic>
        <p:nvPicPr>
          <p:cNvPr id="3074" name="Picture 2" descr="C:\Users\thsiung.FANDM\AppData\Local\Microsoft\Windows\Temporary Internet Files\Content.IE5\2QQQ79AZ\MC9000370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300" y="2224088"/>
            <a:ext cx="1254125" cy="17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10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IRS DRT or Tax Transcript Items</a:t>
            </a:r>
            <a:endParaRPr lang="en-US" dirty="0">
              <a:latin typeface="+mj-lt"/>
            </a:endParaRPr>
          </a:p>
        </p:txBody>
      </p:sp>
      <p:sp>
        <p:nvSpPr>
          <p:cNvPr id="3" name="Content Placeholder 2"/>
          <p:cNvSpPr>
            <a:spLocks noGrp="1"/>
          </p:cNvSpPr>
          <p:nvPr>
            <p:ph sz="quarter" idx="1"/>
          </p:nvPr>
        </p:nvSpPr>
        <p:spPr/>
        <p:txBody>
          <a:bodyPr>
            <a:normAutofit/>
          </a:bodyPr>
          <a:lstStyle/>
          <a:p>
            <a:r>
              <a:rPr lang="en-US" dirty="0">
                <a:latin typeface="+mj-lt"/>
              </a:rPr>
              <a:t>Adjusted Gross Income</a:t>
            </a:r>
          </a:p>
          <a:p>
            <a:r>
              <a:rPr lang="en-US" dirty="0">
                <a:latin typeface="+mj-lt"/>
              </a:rPr>
              <a:t>US Income Tax Paid</a:t>
            </a:r>
          </a:p>
          <a:p>
            <a:r>
              <a:rPr lang="en-US" dirty="0">
                <a:latin typeface="+mj-lt"/>
              </a:rPr>
              <a:t>Untaxed Portions of IRA </a:t>
            </a:r>
            <a:r>
              <a:rPr lang="en-US" dirty="0" smtClean="0">
                <a:latin typeface="+mj-lt"/>
              </a:rPr>
              <a:t>distributions* </a:t>
            </a:r>
          </a:p>
          <a:p>
            <a:r>
              <a:rPr lang="en-US" dirty="0" smtClean="0">
                <a:latin typeface="+mj-lt"/>
              </a:rPr>
              <a:t>Untaxed </a:t>
            </a:r>
            <a:r>
              <a:rPr lang="en-US" dirty="0">
                <a:latin typeface="+mj-lt"/>
              </a:rPr>
              <a:t>Portions of </a:t>
            </a:r>
            <a:r>
              <a:rPr lang="en-US" dirty="0" smtClean="0">
                <a:latin typeface="+mj-lt"/>
              </a:rPr>
              <a:t>Pensions* </a:t>
            </a:r>
          </a:p>
          <a:p>
            <a:r>
              <a:rPr lang="en-US" dirty="0" smtClean="0">
                <a:latin typeface="+mj-lt"/>
              </a:rPr>
              <a:t>IRA Deductions and Payments</a:t>
            </a:r>
            <a:endParaRPr lang="en-US" dirty="0">
              <a:latin typeface="+mj-lt"/>
            </a:endParaRPr>
          </a:p>
          <a:p>
            <a:r>
              <a:rPr lang="en-US" dirty="0">
                <a:latin typeface="+mj-lt"/>
              </a:rPr>
              <a:t>Tax-Exempt Interest Income</a:t>
            </a:r>
          </a:p>
          <a:p>
            <a:r>
              <a:rPr lang="en-US" dirty="0">
                <a:latin typeface="+mj-lt"/>
              </a:rPr>
              <a:t>Education </a:t>
            </a:r>
            <a:r>
              <a:rPr lang="en-US" dirty="0" smtClean="0">
                <a:latin typeface="+mj-lt"/>
              </a:rPr>
              <a:t>Credits</a:t>
            </a:r>
            <a:br>
              <a:rPr lang="en-US" dirty="0" smtClean="0">
                <a:latin typeface="+mj-lt"/>
              </a:rPr>
            </a:br>
            <a:endParaRPr lang="en-US" sz="1600" dirty="0">
              <a:latin typeface="+mj-lt"/>
            </a:endParaRPr>
          </a:p>
          <a:p>
            <a:pPr marL="0" indent="0">
              <a:buNone/>
            </a:pPr>
            <a:r>
              <a:rPr lang="en-US" sz="2600" i="1" dirty="0" smtClean="0">
                <a:latin typeface="+mj-lt"/>
              </a:rPr>
              <a:t>*IRS DRT &amp; Tax Return Transcript cannot identify rollovers – may need 1099-R to verify if IRA or Pension distribution is a rollover</a:t>
            </a:r>
            <a:endParaRPr lang="en-US" sz="2600" i="1" dirty="0">
              <a:latin typeface="+mj-lt"/>
            </a:endParaRPr>
          </a:p>
        </p:txBody>
      </p:sp>
      <p:pic>
        <p:nvPicPr>
          <p:cNvPr id="11266" name="Picture 2" descr="C:\Users\thsiung.FANDM\AppData\Local\Microsoft\Windows\Temporary Internet Files\Content.IE5\VVV69A30\MP9003168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2502066"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9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sz="quarter" idx="1"/>
          </p:nvPr>
        </p:nvSpPr>
        <p:spPr>
          <a:xfrm>
            <a:off x="457200" y="1371600"/>
            <a:ext cx="8229600" cy="4830763"/>
          </a:xfrm>
        </p:spPr>
        <p:txBody>
          <a:bodyPr>
            <a:normAutofit/>
          </a:bodyPr>
          <a:lstStyle/>
          <a:p>
            <a:r>
              <a:rPr lang="en-US" dirty="0" smtClean="0">
                <a:latin typeface="+mj-lt"/>
              </a:rPr>
              <a:t>IRS Tax Return Transcripts submitted to the institution for verification do not need to be signed by the tax filer, unless the institution has reason to doubt the authenticity of the document.</a:t>
            </a:r>
          </a:p>
          <a:p>
            <a:r>
              <a:rPr lang="en-US" dirty="0" smtClean="0">
                <a:latin typeface="+mj-lt"/>
              </a:rPr>
              <a:t>Paper Tax Returns – in very limited circumstances, an institution may accept a signed paper copy of a 2013 income tax return for verification purposes through guidance provided by the US Department of Education and must document the limited circumstances that allowed the applicant to submit a copy of the income tax return</a:t>
            </a:r>
          </a:p>
        </p:txBody>
      </p:sp>
      <p:pic>
        <p:nvPicPr>
          <p:cNvPr id="1026" name="Picture 2" descr="C:\Users\thsiung.FANDM\AppData\Local\Microsoft\Windows\Temporary Internet Files\Content.IE5\MZNF6QZM\MP9003096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257800"/>
            <a:ext cx="1954212" cy="13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85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latin typeface="+mj-lt"/>
              </a:rPr>
              <a:t>Other Information Regarding Taxes</a:t>
            </a:r>
            <a:endParaRPr lang="en-US" dirty="0">
              <a:latin typeface="+mj-lt"/>
            </a:endParaRPr>
          </a:p>
        </p:txBody>
      </p:sp>
      <p:sp>
        <p:nvSpPr>
          <p:cNvPr id="3" name="Content Placeholder 2"/>
          <p:cNvSpPr>
            <a:spLocks noGrp="1"/>
          </p:cNvSpPr>
          <p:nvPr>
            <p:ph sz="quarter" idx="1"/>
          </p:nvPr>
        </p:nvSpPr>
        <p:spPr>
          <a:xfrm>
            <a:off x="457200" y="1600200"/>
            <a:ext cx="8229600" cy="4800600"/>
          </a:xfrm>
        </p:spPr>
        <p:txBody>
          <a:bodyPr>
            <a:normAutofit/>
          </a:bodyPr>
          <a:lstStyle/>
          <a:p>
            <a:r>
              <a:rPr lang="en-US" dirty="0" smtClean="0">
                <a:latin typeface="+mj-lt"/>
              </a:rPr>
              <a:t>On 8/21/12, the US Department of Education issued guidance in an Electronic Announcement on the limited circumstances when a signed copy of an income tax return or other documentation is acceptable for completing verification for individuals who:</a:t>
            </a:r>
          </a:p>
          <a:p>
            <a:pPr lvl="1"/>
            <a:r>
              <a:rPr lang="en-US" dirty="0" smtClean="0">
                <a:latin typeface="+mj-lt"/>
              </a:rPr>
              <a:t>Filed an amended IRS income tax return</a:t>
            </a:r>
          </a:p>
          <a:p>
            <a:pPr lvl="1"/>
            <a:r>
              <a:rPr lang="en-US" dirty="0" smtClean="0">
                <a:latin typeface="+mj-lt"/>
              </a:rPr>
              <a:t>Were victims of IRS identity theft (more on next slide)</a:t>
            </a:r>
          </a:p>
          <a:p>
            <a:pPr lvl="1"/>
            <a:r>
              <a:rPr lang="en-US" dirty="0" smtClean="0">
                <a:latin typeface="+mj-lt"/>
              </a:rPr>
              <a:t>File non-IRS income tax returns</a:t>
            </a:r>
          </a:p>
          <a:p>
            <a:pPr marL="457200" lvl="1" indent="0">
              <a:buNone/>
            </a:pPr>
            <a:r>
              <a:rPr lang="en-US" dirty="0" smtClean="0">
                <a:latin typeface="+mj-lt"/>
              </a:rPr>
              <a:t>This guidance continues to be in effect for the 2014-2015 award year and subsequent award years until further notice.</a:t>
            </a:r>
          </a:p>
        </p:txBody>
      </p:sp>
    </p:spTree>
    <p:extLst>
      <p:ext uri="{BB962C8B-B14F-4D97-AF65-F5344CB8AC3E}">
        <p14:creationId xmlns:p14="http://schemas.microsoft.com/office/powerpoint/2010/main" val="112574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Tax Extensions</a:t>
            </a:r>
            <a:endParaRPr lang="en-US" dirty="0">
              <a:latin typeface="+mj-lt"/>
            </a:endParaRPr>
          </a:p>
        </p:txBody>
      </p:sp>
      <p:sp>
        <p:nvSpPr>
          <p:cNvPr id="3" name="Content Placeholder 2"/>
          <p:cNvSpPr>
            <a:spLocks noGrp="1"/>
          </p:cNvSpPr>
          <p:nvPr>
            <p:ph sz="quarter" idx="1"/>
          </p:nvPr>
        </p:nvSpPr>
        <p:spPr>
          <a:xfrm>
            <a:off x="457200" y="1066800"/>
            <a:ext cx="7467600" cy="5407152"/>
          </a:xfrm>
        </p:spPr>
        <p:txBody>
          <a:bodyPr/>
          <a:lstStyle/>
          <a:p>
            <a:r>
              <a:rPr lang="en-US" dirty="0" smtClean="0">
                <a:latin typeface="+mj-lt"/>
              </a:rPr>
              <a:t>If a student or parent has been granted a tax filing extension, you </a:t>
            </a:r>
            <a:r>
              <a:rPr lang="en-US" b="1" dirty="0" smtClean="0">
                <a:latin typeface="+mj-lt"/>
              </a:rPr>
              <a:t>MUST</a:t>
            </a:r>
            <a:r>
              <a:rPr lang="en-US" dirty="0" smtClean="0">
                <a:latin typeface="+mj-lt"/>
              </a:rPr>
              <a:t> accept the following to complete verification:</a:t>
            </a:r>
          </a:p>
          <a:p>
            <a:pPr lvl="1"/>
            <a:r>
              <a:rPr lang="en-US" dirty="0" smtClean="0">
                <a:latin typeface="+mj-lt"/>
              </a:rPr>
              <a:t>A copy of IRS Form 4868 – Application for Automatic Extension of Time to File U.S. Individual Income Tax Return</a:t>
            </a:r>
          </a:p>
          <a:p>
            <a:pPr lvl="1"/>
            <a:r>
              <a:rPr lang="en-US" dirty="0" smtClean="0">
                <a:latin typeface="+mj-lt"/>
              </a:rPr>
              <a:t>Copies of all W-2 forms and/or</a:t>
            </a:r>
          </a:p>
          <a:p>
            <a:pPr lvl="1"/>
            <a:r>
              <a:rPr lang="en-US" dirty="0" smtClean="0">
                <a:latin typeface="+mj-lt"/>
              </a:rPr>
              <a:t>If self-employed, a signed statement with the amount of their AGI and their U.S. income taxes paid.</a:t>
            </a:r>
          </a:p>
          <a:p>
            <a:r>
              <a:rPr lang="en-US" dirty="0" smtClean="0">
                <a:latin typeface="+mj-lt"/>
              </a:rPr>
              <a:t>Once the tax return has been filed, you </a:t>
            </a:r>
            <a:r>
              <a:rPr lang="en-US" b="1" dirty="0" smtClean="0">
                <a:latin typeface="+mj-lt"/>
              </a:rPr>
              <a:t>MAY</a:t>
            </a:r>
            <a:r>
              <a:rPr lang="en-US" dirty="0" smtClean="0">
                <a:latin typeface="+mj-lt"/>
              </a:rPr>
              <a:t> request they use the IRS DRT or submit a copy of the tax return transcript.  However, if you do that, you </a:t>
            </a:r>
            <a:r>
              <a:rPr lang="en-US" b="1" dirty="0" smtClean="0">
                <a:latin typeface="+mj-lt"/>
              </a:rPr>
              <a:t>MUST</a:t>
            </a:r>
            <a:r>
              <a:rPr lang="en-US" dirty="0" smtClean="0">
                <a:latin typeface="+mj-lt"/>
              </a:rPr>
              <a:t> re-verify the income information.</a:t>
            </a:r>
            <a:endParaRPr lang="en-US" dirty="0">
              <a:latin typeface="+mj-lt"/>
            </a:endParaRPr>
          </a:p>
        </p:txBody>
      </p:sp>
    </p:spTree>
    <p:extLst>
      <p:ext uri="{BB962C8B-B14F-4D97-AF65-F5344CB8AC3E}">
        <p14:creationId xmlns:p14="http://schemas.microsoft.com/office/powerpoint/2010/main" val="1453762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mj-lt"/>
              </a:rPr>
              <a:t>Identity Theft</a:t>
            </a:r>
            <a:endParaRPr lang="en-US" dirty="0">
              <a:latin typeface="+mj-lt"/>
            </a:endParaRPr>
          </a:p>
        </p:txBody>
      </p:sp>
      <p:sp>
        <p:nvSpPr>
          <p:cNvPr id="3" name="Content Placeholder 2"/>
          <p:cNvSpPr>
            <a:spLocks noGrp="1"/>
          </p:cNvSpPr>
          <p:nvPr>
            <p:ph sz="quarter" idx="1"/>
          </p:nvPr>
        </p:nvSpPr>
        <p:spPr/>
        <p:txBody>
          <a:bodyPr/>
          <a:lstStyle/>
          <a:p>
            <a:pPr marL="274320" lvl="2" indent="-274320">
              <a:spcBef>
                <a:spcPts val="600"/>
              </a:spcBef>
              <a:buClr>
                <a:schemeClr val="accent1"/>
              </a:buClr>
              <a:buSzPct val="70000"/>
            </a:pPr>
            <a:r>
              <a:rPr lang="en-US" sz="2000" dirty="0">
                <a:latin typeface="+mj-lt"/>
              </a:rPr>
              <a:t>At the FSA Conference, </a:t>
            </a:r>
            <a:r>
              <a:rPr lang="en-US" sz="2000" dirty="0" smtClean="0">
                <a:latin typeface="+mj-lt"/>
              </a:rPr>
              <a:t>Department </a:t>
            </a:r>
            <a:r>
              <a:rPr lang="en-US" sz="2000" dirty="0">
                <a:latin typeface="+mj-lt"/>
              </a:rPr>
              <a:t>of Ed officials indicated that students or parents who are victims of identity theft could contact 1-800-908-4490 and a transcript would be mailed to those individuals</a:t>
            </a:r>
            <a:r>
              <a:rPr lang="en-US" sz="2000" dirty="0" smtClean="0">
                <a:latin typeface="+mj-lt"/>
              </a:rPr>
              <a:t>.</a:t>
            </a:r>
          </a:p>
          <a:p>
            <a:pPr marL="274320" lvl="2" indent="-274320">
              <a:spcBef>
                <a:spcPts val="600"/>
              </a:spcBef>
              <a:buClr>
                <a:schemeClr val="accent1"/>
              </a:buClr>
              <a:buSzPct val="70000"/>
            </a:pPr>
            <a:r>
              <a:rPr lang="en-US" sz="2000" dirty="0" smtClean="0">
                <a:latin typeface="+mj-lt"/>
              </a:rPr>
              <a:t>To Complete Verification – if they cannot obtain the tax return transcript:	</a:t>
            </a:r>
          </a:p>
          <a:p>
            <a:pPr marL="548640" lvl="3" indent="-274320">
              <a:spcBef>
                <a:spcPts val="600"/>
              </a:spcBef>
              <a:buClr>
                <a:schemeClr val="accent1"/>
              </a:buClr>
              <a:buSzPct val="70000"/>
            </a:pPr>
            <a:r>
              <a:rPr lang="en-US" sz="2000" dirty="0" smtClean="0">
                <a:latin typeface="+mj-lt"/>
              </a:rPr>
              <a:t>Send in a copy of the signed IRS income tax return AND</a:t>
            </a:r>
          </a:p>
          <a:p>
            <a:pPr marL="548640" lvl="3" indent="-274320">
              <a:spcBef>
                <a:spcPts val="600"/>
              </a:spcBef>
              <a:buClr>
                <a:schemeClr val="accent1"/>
              </a:buClr>
              <a:buSzPct val="70000"/>
            </a:pPr>
            <a:r>
              <a:rPr lang="en-US" sz="2000" dirty="0" smtClean="0">
                <a:latin typeface="+mj-lt"/>
              </a:rPr>
              <a:t>One of the following:</a:t>
            </a:r>
          </a:p>
          <a:p>
            <a:pPr marL="822960" lvl="4" indent="-274320">
              <a:spcBef>
                <a:spcPts val="600"/>
              </a:spcBef>
              <a:buClr>
                <a:schemeClr val="accent1"/>
              </a:buClr>
              <a:buSzPct val="70000"/>
            </a:pPr>
            <a:r>
              <a:rPr lang="en-US" sz="1800" dirty="0" smtClean="0">
                <a:latin typeface="+mj-lt"/>
              </a:rPr>
              <a:t>IRS Form 14039, “Identity Theft Affidavit”</a:t>
            </a:r>
          </a:p>
          <a:p>
            <a:pPr marL="822960" lvl="4" indent="-274320">
              <a:spcBef>
                <a:spcPts val="600"/>
              </a:spcBef>
              <a:buClr>
                <a:schemeClr val="accent1"/>
              </a:buClr>
              <a:buSzPct val="70000"/>
            </a:pPr>
            <a:r>
              <a:rPr lang="en-US" sz="1800" dirty="0" smtClean="0">
                <a:latin typeface="+mj-lt"/>
              </a:rPr>
              <a:t>Signed, dated statement indicating victim of identity them and IRS is investigating</a:t>
            </a:r>
          </a:p>
          <a:p>
            <a:pPr marL="822960" lvl="4" indent="-274320">
              <a:spcBef>
                <a:spcPts val="600"/>
              </a:spcBef>
              <a:buClr>
                <a:schemeClr val="accent1"/>
              </a:buClr>
              <a:buSzPct val="70000"/>
            </a:pPr>
            <a:r>
              <a:rPr lang="en-US" sz="1800" dirty="0" smtClean="0">
                <a:latin typeface="+mj-lt"/>
              </a:rPr>
              <a:t>Copy of the police report filed by the tax filer</a:t>
            </a:r>
            <a:endParaRPr lang="en-US" sz="1800" dirty="0">
              <a:latin typeface="+mj-lt"/>
            </a:endParaRPr>
          </a:p>
          <a:p>
            <a:endParaRPr lang="en-US" dirty="0">
              <a:latin typeface="+mj-lt"/>
            </a:endParaRPr>
          </a:p>
        </p:txBody>
      </p:sp>
    </p:spTree>
    <p:extLst>
      <p:ext uri="{BB962C8B-B14F-4D97-AF65-F5344CB8AC3E}">
        <p14:creationId xmlns:p14="http://schemas.microsoft.com/office/powerpoint/2010/main" val="2302993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Documents to Verify </a:t>
            </a:r>
            <a:br>
              <a:rPr lang="en-US" dirty="0" smtClean="0">
                <a:latin typeface="+mj-lt"/>
              </a:rPr>
            </a:br>
            <a:r>
              <a:rPr lang="en-US" dirty="0" smtClean="0">
                <a:latin typeface="+mj-lt"/>
              </a:rPr>
              <a:t>Untaxed Income and Benefits</a:t>
            </a:r>
            <a:endParaRPr lang="en-US" dirty="0">
              <a:latin typeface="+mj-lt"/>
            </a:endParaRPr>
          </a:p>
        </p:txBody>
      </p:sp>
      <p:sp>
        <p:nvSpPr>
          <p:cNvPr id="3" name="Content Placeholder 2"/>
          <p:cNvSpPr>
            <a:spLocks noGrp="1"/>
          </p:cNvSpPr>
          <p:nvPr>
            <p:ph sz="quarter" idx="1"/>
          </p:nvPr>
        </p:nvSpPr>
        <p:spPr/>
        <p:txBody>
          <a:bodyPr>
            <a:normAutofit lnSpcReduction="10000"/>
          </a:bodyPr>
          <a:lstStyle/>
          <a:p>
            <a:r>
              <a:rPr lang="en-US" dirty="0" smtClean="0">
                <a:latin typeface="+mj-lt"/>
              </a:rPr>
              <a:t>The US Department of Education no longer has a Verification Form for school use.  They have a example forms in the Federal Student Aid Handbook with suggested or required text.  Each institution will need to create a form or forms to verify information, based on the customized verification groups.</a:t>
            </a:r>
          </a:p>
          <a:p>
            <a:pPr lvl="1"/>
            <a:r>
              <a:rPr lang="en-US" dirty="0" smtClean="0">
                <a:latin typeface="+mj-lt"/>
              </a:rPr>
              <a:t>If one form is used, you will need to determine</a:t>
            </a:r>
            <a:br>
              <a:rPr lang="en-US" dirty="0" smtClean="0">
                <a:latin typeface="+mj-lt"/>
              </a:rPr>
            </a:br>
            <a:r>
              <a:rPr lang="en-US" dirty="0" smtClean="0">
                <a:latin typeface="+mj-lt"/>
              </a:rPr>
              <a:t>how you will notify the student of what </a:t>
            </a:r>
            <a:br>
              <a:rPr lang="en-US" dirty="0" smtClean="0">
                <a:latin typeface="+mj-lt"/>
              </a:rPr>
            </a:br>
            <a:r>
              <a:rPr lang="en-US" dirty="0" smtClean="0">
                <a:latin typeface="+mj-lt"/>
              </a:rPr>
              <a:t>sections to complete based on their </a:t>
            </a:r>
            <a:br>
              <a:rPr lang="en-US" dirty="0" smtClean="0">
                <a:latin typeface="+mj-lt"/>
              </a:rPr>
            </a:br>
            <a:r>
              <a:rPr lang="en-US" dirty="0" smtClean="0">
                <a:latin typeface="+mj-lt"/>
              </a:rPr>
              <a:t>verification selection group.</a:t>
            </a:r>
          </a:p>
          <a:p>
            <a:pPr lvl="1"/>
            <a:r>
              <a:rPr lang="en-US" dirty="0" smtClean="0">
                <a:latin typeface="+mj-lt"/>
              </a:rPr>
              <a:t>All text is suggested with the exception of the </a:t>
            </a:r>
            <a:br>
              <a:rPr lang="en-US" dirty="0" smtClean="0">
                <a:latin typeface="+mj-lt"/>
              </a:rPr>
            </a:br>
            <a:r>
              <a:rPr lang="en-US" dirty="0" smtClean="0">
                <a:latin typeface="+mj-lt"/>
              </a:rPr>
              <a:t>Statement of Educational Purpose – the text </a:t>
            </a:r>
            <a:br>
              <a:rPr lang="en-US" dirty="0" smtClean="0">
                <a:latin typeface="+mj-lt"/>
              </a:rPr>
            </a:br>
            <a:r>
              <a:rPr lang="en-US" dirty="0" smtClean="0">
                <a:latin typeface="+mj-lt"/>
              </a:rPr>
              <a:t>provided is the exact language that must be used.</a:t>
            </a:r>
            <a:endParaRPr lang="en-US" dirty="0">
              <a:latin typeface="+mj-lt"/>
            </a:endParaRPr>
          </a:p>
        </p:txBody>
      </p:sp>
      <p:pic>
        <p:nvPicPr>
          <p:cNvPr id="2050" name="Picture 2" descr="C:\Users\thsiung.FANDM\AppData\Local\Microsoft\Windows\Temporary Internet Files\Content.IE5\Z31Y6IVJ\MC900295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717925"/>
            <a:ext cx="1471613"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7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latin typeface="+mj-lt"/>
              </a:rPr>
              <a:t>Verifying SNAP Benefits &amp; Child Support Paid</a:t>
            </a:r>
            <a:endParaRPr lang="en-US" sz="3400" dirty="0">
              <a:latin typeface="+mj-lt"/>
            </a:endParaRPr>
          </a:p>
        </p:txBody>
      </p:sp>
      <p:sp>
        <p:nvSpPr>
          <p:cNvPr id="3" name="Content Placeholder 2"/>
          <p:cNvSpPr>
            <a:spLocks noGrp="1"/>
          </p:cNvSpPr>
          <p:nvPr>
            <p:ph sz="quarter" idx="1"/>
          </p:nvPr>
        </p:nvSpPr>
        <p:spPr>
          <a:xfrm>
            <a:off x="457200" y="1600200"/>
            <a:ext cx="8229600" cy="5029200"/>
          </a:xfrm>
        </p:spPr>
        <p:txBody>
          <a:bodyPr>
            <a:normAutofit fontScale="92500"/>
          </a:bodyPr>
          <a:lstStyle/>
          <a:p>
            <a:r>
              <a:rPr lang="en-US" dirty="0" smtClean="0">
                <a:latin typeface="+mj-lt"/>
              </a:rPr>
              <a:t>SNAP Benefits</a:t>
            </a:r>
          </a:p>
          <a:p>
            <a:pPr lvl="1"/>
            <a:r>
              <a:rPr lang="en-US" dirty="0" smtClean="0">
                <a:latin typeface="+mj-lt"/>
              </a:rPr>
              <a:t>If the ISIR shows that someone in the parents’ or student’s household received SNAP benefits in 2012 or 2013, the student must provide a signed statement indicating receipt of the benefit (this can be done on your customized verification form)</a:t>
            </a:r>
          </a:p>
          <a:p>
            <a:r>
              <a:rPr lang="en-US" dirty="0" smtClean="0">
                <a:latin typeface="+mj-lt"/>
              </a:rPr>
              <a:t>Child Support Paid</a:t>
            </a:r>
          </a:p>
          <a:p>
            <a:pPr lvl="1"/>
            <a:r>
              <a:rPr lang="en-US" dirty="0" smtClean="0">
                <a:latin typeface="+mj-lt"/>
              </a:rPr>
              <a:t>If the ISIR shows that the student or parent paid child support in 2013, the student must provide a statement signed by him/her or, </a:t>
            </a:r>
            <a:br>
              <a:rPr lang="en-US" dirty="0" smtClean="0">
                <a:latin typeface="+mj-lt"/>
              </a:rPr>
            </a:br>
            <a:r>
              <a:rPr lang="en-US" dirty="0" smtClean="0">
                <a:latin typeface="+mj-lt"/>
              </a:rPr>
              <a:t>if she is dependent, either parent and giving the annual amount </a:t>
            </a:r>
            <a:br>
              <a:rPr lang="en-US" dirty="0" smtClean="0">
                <a:latin typeface="+mj-lt"/>
              </a:rPr>
            </a:br>
            <a:r>
              <a:rPr lang="en-US" dirty="0" smtClean="0">
                <a:latin typeface="+mj-lt"/>
              </a:rPr>
              <a:t>of the support, the names of those who paid it and whom it was </a:t>
            </a:r>
            <a:br>
              <a:rPr lang="en-US" dirty="0" smtClean="0">
                <a:latin typeface="+mj-lt"/>
              </a:rPr>
            </a:br>
            <a:r>
              <a:rPr lang="en-US" dirty="0" smtClean="0">
                <a:latin typeface="+mj-lt"/>
              </a:rPr>
              <a:t>paid to, and the name(s) of the child(</a:t>
            </a:r>
            <a:r>
              <a:rPr lang="en-US" dirty="0" err="1" smtClean="0">
                <a:latin typeface="+mj-lt"/>
              </a:rPr>
              <a:t>ren</a:t>
            </a:r>
            <a:r>
              <a:rPr lang="en-US" dirty="0" smtClean="0">
                <a:latin typeface="+mj-lt"/>
              </a:rPr>
              <a:t>) for whom it was paid</a:t>
            </a:r>
            <a:br>
              <a:rPr lang="en-US" dirty="0" smtClean="0">
                <a:latin typeface="+mj-lt"/>
              </a:rPr>
            </a:br>
            <a:r>
              <a:rPr lang="en-US" dirty="0" smtClean="0">
                <a:latin typeface="+mj-lt"/>
              </a:rPr>
              <a:t>(</a:t>
            </a:r>
            <a:r>
              <a:rPr lang="en-US" dirty="0">
                <a:latin typeface="+mj-lt"/>
              </a:rPr>
              <a:t>this can be done on your customized verification form</a:t>
            </a:r>
            <a:r>
              <a:rPr lang="en-US" dirty="0" smtClean="0">
                <a:latin typeface="+mj-lt"/>
              </a:rPr>
              <a:t>)</a:t>
            </a:r>
          </a:p>
          <a:p>
            <a:r>
              <a:rPr lang="en-US" dirty="0" smtClean="0">
                <a:latin typeface="+mj-lt"/>
              </a:rPr>
              <a:t>You may request documentation to verify receipt of SNAP or Child Support Paid if you believe the information to be inaccurate.</a:t>
            </a:r>
            <a:endParaRPr lang="en-US" dirty="0">
              <a:latin typeface="+mj-lt"/>
            </a:endParaRPr>
          </a:p>
          <a:p>
            <a:pPr lvl="1"/>
            <a:endParaRPr lang="en-US" dirty="0">
              <a:latin typeface="+mj-lt"/>
            </a:endParaRPr>
          </a:p>
        </p:txBody>
      </p:sp>
      <p:pic>
        <p:nvPicPr>
          <p:cNvPr id="3074" name="Picture 2" descr="C:\Users\thsiung.FANDM\AppData\Local\Microsoft\Windows\Temporary Internet Files\Content.IE5\XEGMF5PT\MC900059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9484" y="4114800"/>
            <a:ext cx="842469"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8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High School Completion</a:t>
            </a:r>
            <a:br>
              <a:rPr lang="en-US" dirty="0" smtClean="0">
                <a:latin typeface="+mj-lt"/>
              </a:rPr>
            </a:br>
            <a:r>
              <a:rPr lang="en-US" sz="3100" dirty="0" smtClean="0">
                <a:latin typeface="+mj-lt"/>
              </a:rPr>
              <a:t>Acceptable Documentation</a:t>
            </a:r>
            <a:endParaRPr lang="en-US" dirty="0">
              <a:latin typeface="+mj-lt"/>
            </a:endParaRPr>
          </a:p>
        </p:txBody>
      </p:sp>
      <p:sp>
        <p:nvSpPr>
          <p:cNvPr id="3" name="Content Placeholder 2"/>
          <p:cNvSpPr>
            <a:spLocks noGrp="1"/>
          </p:cNvSpPr>
          <p:nvPr>
            <p:ph sz="quarter" idx="1"/>
          </p:nvPr>
        </p:nvSpPr>
        <p:spPr>
          <a:xfrm>
            <a:off x="381000" y="1295400"/>
            <a:ext cx="8229600" cy="5105400"/>
          </a:xfrm>
        </p:spPr>
        <p:txBody>
          <a:bodyPr>
            <a:normAutofit fontScale="77500" lnSpcReduction="20000"/>
          </a:bodyPr>
          <a:lstStyle/>
          <a:p>
            <a:r>
              <a:rPr lang="en-US" dirty="0" smtClean="0">
                <a:latin typeface="+mj-lt"/>
              </a:rPr>
              <a:t>A copy of high school diploma</a:t>
            </a:r>
          </a:p>
          <a:p>
            <a:r>
              <a:rPr lang="en-US" dirty="0" smtClean="0">
                <a:latin typeface="+mj-lt"/>
              </a:rPr>
              <a:t>A copy of final, official high school transcript that shows the date when the diploma was awarded</a:t>
            </a:r>
          </a:p>
          <a:p>
            <a:r>
              <a:rPr lang="en-US" dirty="0" smtClean="0">
                <a:latin typeface="+mj-lt"/>
              </a:rPr>
              <a:t>A copy of a General Education Development (GED) certificate or GED transcript</a:t>
            </a:r>
          </a:p>
          <a:p>
            <a:r>
              <a:rPr lang="en-US" dirty="0" smtClean="0">
                <a:latin typeface="+mj-lt"/>
              </a:rPr>
              <a:t>An academic transcript that indicates the student successfully completed at least a two-year program that is acceptable for full credit toward a bachelor’s degree</a:t>
            </a:r>
          </a:p>
          <a:p>
            <a:r>
              <a:rPr lang="en-US" dirty="0" smtClean="0">
                <a:latin typeface="+mj-lt"/>
              </a:rPr>
              <a:t>A copy of a secondary school completion credential for homeschool (other than a high school diploma or its recognized equivalent) if state law requires homeschooled students to obtain that credential</a:t>
            </a:r>
          </a:p>
          <a:p>
            <a:r>
              <a:rPr lang="en-US" dirty="0" smtClean="0">
                <a:latin typeface="+mj-lt"/>
              </a:rPr>
              <a:t>A transcript or the equivalent, signed by the parent or guardian of a homeschooled student, that lists the secondary school courses the student completed and documents the successful completion of a secondary school education in a homeschool setting.</a:t>
            </a:r>
          </a:p>
          <a:p>
            <a:r>
              <a:rPr lang="en-US" dirty="0" smtClean="0">
                <a:latin typeface="+mj-lt"/>
              </a:rPr>
              <a:t>If your school has already received one of the documents above as </a:t>
            </a:r>
            <a:br>
              <a:rPr lang="en-US" dirty="0" smtClean="0">
                <a:latin typeface="+mj-lt"/>
              </a:rPr>
            </a:br>
            <a:r>
              <a:rPr lang="en-US" dirty="0" smtClean="0">
                <a:latin typeface="+mj-lt"/>
              </a:rPr>
              <a:t>part of the admission process, you do not need to ask for another.  </a:t>
            </a:r>
            <a:br>
              <a:rPr lang="en-US" dirty="0" smtClean="0">
                <a:latin typeface="+mj-lt"/>
              </a:rPr>
            </a:br>
            <a:r>
              <a:rPr lang="en-US" dirty="0" smtClean="0">
                <a:latin typeface="+mj-lt"/>
              </a:rPr>
              <a:t>Students who are unable to get one of these documents must </a:t>
            </a:r>
            <a:br>
              <a:rPr lang="en-US" dirty="0" smtClean="0">
                <a:latin typeface="+mj-lt"/>
              </a:rPr>
            </a:br>
            <a:r>
              <a:rPr lang="en-US" dirty="0" smtClean="0">
                <a:latin typeface="+mj-lt"/>
              </a:rPr>
              <a:t>contact your financial aid office.</a:t>
            </a:r>
            <a:endParaRPr lang="en-US" dirty="0">
              <a:latin typeface="+mj-lt"/>
            </a:endParaRPr>
          </a:p>
        </p:txBody>
      </p:sp>
      <p:pic>
        <p:nvPicPr>
          <p:cNvPr id="4098" name="Picture 2" descr="C:\Users\thsiung.FANDM\AppData\Local\Microsoft\Windows\Temporary Internet Files\Content.IE5\OAKDSNU8\MC900391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5" y="533400"/>
            <a:ext cx="885825" cy="13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2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siung.FANDM\AppData\Local\Microsoft\Windows\Temporary Internet Files\Content.IE5\MZNF6QZM\MP9004485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
            <a:ext cx="1762090" cy="1295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7467600" cy="1143000"/>
          </a:xfrm>
        </p:spPr>
        <p:txBody>
          <a:bodyPr>
            <a:normAutofit/>
          </a:bodyPr>
          <a:lstStyle/>
          <a:p>
            <a:r>
              <a:rPr lang="en-US" dirty="0" smtClean="0">
                <a:latin typeface="+mj-lt"/>
              </a:rPr>
              <a:t>Verifying Identity and Statement </a:t>
            </a:r>
            <a:br>
              <a:rPr lang="en-US" dirty="0" smtClean="0">
                <a:latin typeface="+mj-lt"/>
              </a:rPr>
            </a:br>
            <a:r>
              <a:rPr lang="en-US" dirty="0" smtClean="0">
                <a:latin typeface="+mj-lt"/>
              </a:rPr>
              <a:t>of Educational Purpose</a:t>
            </a:r>
            <a:endParaRPr lang="en-US" dirty="0">
              <a:latin typeface="+mj-lt"/>
            </a:endParaRPr>
          </a:p>
        </p:txBody>
      </p:sp>
      <p:sp>
        <p:nvSpPr>
          <p:cNvPr id="3" name="Content Placeholder 2"/>
          <p:cNvSpPr>
            <a:spLocks noGrp="1"/>
          </p:cNvSpPr>
          <p:nvPr>
            <p:ph sz="quarter" idx="1"/>
          </p:nvPr>
        </p:nvSpPr>
        <p:spPr>
          <a:xfrm>
            <a:off x="457200" y="1371600"/>
            <a:ext cx="7467600" cy="4873752"/>
          </a:xfrm>
        </p:spPr>
        <p:txBody>
          <a:bodyPr>
            <a:normAutofit fontScale="92500" lnSpcReduction="10000"/>
          </a:bodyPr>
          <a:lstStyle/>
          <a:p>
            <a:r>
              <a:rPr lang="en-US" dirty="0" smtClean="0">
                <a:latin typeface="+mj-lt"/>
              </a:rPr>
              <a:t>Students must appear IN PERSON at the school and present a valid, government-issued photo identification (ID) such as a passport, drivers license, etc.  </a:t>
            </a:r>
          </a:p>
          <a:p>
            <a:r>
              <a:rPr lang="en-US" dirty="0" smtClean="0">
                <a:latin typeface="+mj-lt"/>
              </a:rPr>
              <a:t>You must maintain an annotated copy of the ID.  The annotation must include the date it was received and the name of the person your school authorized to receive it.</a:t>
            </a:r>
          </a:p>
          <a:p>
            <a:r>
              <a:rPr lang="en-US" dirty="0" smtClean="0">
                <a:latin typeface="+mj-lt"/>
              </a:rPr>
              <a:t>Students must also sign a statement of educational purpose (you create the form, but must use the Department of Education’s wording on the form).</a:t>
            </a:r>
          </a:p>
          <a:p>
            <a:r>
              <a:rPr lang="en-US" dirty="0">
                <a:latin typeface="+mj-lt"/>
              </a:rPr>
              <a:t>If they are unable to appear in person, they </a:t>
            </a:r>
            <a:r>
              <a:rPr lang="en-US" dirty="0" smtClean="0">
                <a:latin typeface="+mj-lt"/>
              </a:rPr>
              <a:t>must sign and submit the statement of educational purpose and must submit a copy of his/her ID with the statement signed by a notary public confirming that the student appeared before him/her and presented the ID confirming his/her identity.</a:t>
            </a: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27670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38200"/>
          </a:xfrm>
        </p:spPr>
        <p:txBody>
          <a:bodyPr>
            <a:normAutofit/>
          </a:bodyPr>
          <a:lstStyle/>
          <a:p>
            <a:pPr algn="l"/>
            <a:r>
              <a:rPr lang="en-US" sz="3600" dirty="0">
                <a:latin typeface="+mj-lt"/>
              </a:rPr>
              <a:t>FAA Access U</a:t>
            </a:r>
            <a:r>
              <a:rPr lang="en-US" sz="3600" dirty="0" smtClean="0">
                <a:latin typeface="+mj-lt"/>
              </a:rPr>
              <a:t>pdates 2014-2015</a:t>
            </a:r>
            <a:endParaRPr lang="en-US" sz="3600" dirty="0">
              <a:latin typeface="+mj-lt"/>
            </a:endParaRPr>
          </a:p>
        </p:txBody>
      </p:sp>
      <p:sp>
        <p:nvSpPr>
          <p:cNvPr id="3" name="Content Placeholder 2"/>
          <p:cNvSpPr>
            <a:spLocks noGrp="1"/>
          </p:cNvSpPr>
          <p:nvPr>
            <p:ph idx="1"/>
          </p:nvPr>
        </p:nvSpPr>
        <p:spPr>
          <a:xfrm>
            <a:off x="228600" y="1600200"/>
            <a:ext cx="8458200" cy="4525963"/>
          </a:xfrm>
        </p:spPr>
        <p:txBody>
          <a:bodyPr/>
          <a:lstStyle/>
          <a:p>
            <a:pPr marL="0" indent="0">
              <a:buNone/>
            </a:pPr>
            <a:r>
              <a:rPr lang="en-US" dirty="0" smtClean="0">
                <a:latin typeface="+mj-lt"/>
              </a:rPr>
              <a:t>   </a:t>
            </a:r>
            <a:endParaRPr lang="en-US" dirty="0">
              <a:latin typeface="+mj-lt"/>
            </a:endParaRPr>
          </a:p>
        </p:txBody>
      </p:sp>
      <p:sp>
        <p:nvSpPr>
          <p:cNvPr id="9"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39</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10959"/>
            <a:ext cx="5151898" cy="46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2085474"/>
            <a:ext cx="2667000" cy="2215991"/>
          </a:xfrm>
          <a:prstGeom prst="rect">
            <a:avLst/>
          </a:prstGeom>
          <a:noFill/>
        </p:spPr>
        <p:txBody>
          <a:bodyPr wrap="square" rtlCol="0">
            <a:spAutoFit/>
          </a:bodyPr>
          <a:lstStyle/>
          <a:p>
            <a:r>
              <a:rPr lang="en-US" sz="2400" dirty="0" smtClean="0"/>
              <a:t>FAA Access will be updated to add required </a:t>
            </a:r>
            <a:r>
              <a:rPr lang="en-US" sz="2400" b="1" dirty="0" smtClean="0"/>
              <a:t>Identity Verification </a:t>
            </a:r>
            <a:r>
              <a:rPr lang="en-US" sz="2400" b="1" dirty="0"/>
              <a:t>R</a:t>
            </a:r>
            <a:r>
              <a:rPr lang="en-US" sz="2400" b="1" dirty="0" smtClean="0"/>
              <a:t>esults </a:t>
            </a:r>
            <a:r>
              <a:rPr lang="en-US" sz="2400" dirty="0" smtClean="0"/>
              <a:t>to the home page.</a:t>
            </a:r>
          </a:p>
          <a:p>
            <a:endParaRPr lang="en-US" dirty="0"/>
          </a:p>
        </p:txBody>
      </p:sp>
      <p:cxnSp>
        <p:nvCxnSpPr>
          <p:cNvPr id="6" name="Straight Arrow Connector 5"/>
          <p:cNvCxnSpPr/>
          <p:nvPr/>
        </p:nvCxnSpPr>
        <p:spPr>
          <a:xfrm>
            <a:off x="2971800" y="4038600"/>
            <a:ext cx="304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4419600"/>
            <a:ext cx="0" cy="2511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55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Customized Verification </a:t>
            </a:r>
            <a:br>
              <a:rPr lang="en-US" dirty="0" smtClean="0">
                <a:latin typeface="+mj-lt"/>
              </a:rPr>
            </a:br>
            <a:r>
              <a:rPr lang="en-US" sz="3100" dirty="0" smtClean="0">
                <a:latin typeface="+mj-lt"/>
              </a:rPr>
              <a:t>(started in 2013-2014)</a:t>
            </a:r>
            <a:endParaRPr lang="en-US" sz="3100" dirty="0">
              <a:latin typeface="+mj-lt"/>
            </a:endParaRPr>
          </a:p>
        </p:txBody>
      </p:sp>
      <p:sp>
        <p:nvSpPr>
          <p:cNvPr id="3" name="Content Placeholder 2"/>
          <p:cNvSpPr>
            <a:spLocks noGrp="1"/>
          </p:cNvSpPr>
          <p:nvPr>
            <p:ph sz="quarter" idx="1"/>
          </p:nvPr>
        </p:nvSpPr>
        <p:spPr/>
        <p:txBody>
          <a:bodyPr>
            <a:normAutofit/>
          </a:bodyPr>
          <a:lstStyle/>
          <a:p>
            <a:r>
              <a:rPr lang="en-US" sz="2800" dirty="0" smtClean="0">
                <a:latin typeface="+mj-lt"/>
              </a:rPr>
              <a:t>The FAFSA information that must be verified:</a:t>
            </a:r>
          </a:p>
          <a:p>
            <a:pPr lvl="1"/>
            <a:r>
              <a:rPr lang="en-US" sz="2400" dirty="0" smtClean="0">
                <a:latin typeface="+mj-lt"/>
              </a:rPr>
              <a:t>Will vary between applicants</a:t>
            </a:r>
          </a:p>
          <a:p>
            <a:pPr lvl="1"/>
            <a:r>
              <a:rPr lang="en-US" sz="2400" dirty="0" smtClean="0">
                <a:latin typeface="+mj-lt"/>
              </a:rPr>
              <a:t>May be information that is not used in calculating the applicant’s EFC</a:t>
            </a:r>
          </a:p>
          <a:p>
            <a:pPr lvl="1"/>
            <a:r>
              <a:rPr lang="en-US" sz="2400" dirty="0" smtClean="0">
                <a:latin typeface="+mj-lt"/>
              </a:rPr>
              <a:t>May differ between award years</a:t>
            </a:r>
            <a:endParaRPr lang="en-US" sz="2400" dirty="0">
              <a:latin typeface="+mj-lt"/>
            </a:endParaRPr>
          </a:p>
        </p:txBody>
      </p:sp>
      <p:pic>
        <p:nvPicPr>
          <p:cNvPr id="4098" name="Picture 2" descr="C:\Users\thsiung.FANDM\AppData\Local\Microsoft\Windows\Temporary Internet Files\Content.IE5\JNWX0GRN\MC9000601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774" y="4615317"/>
            <a:ext cx="2232025" cy="15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68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pPr algn="l"/>
            <a:r>
              <a:rPr lang="en-US" sz="3600" dirty="0" smtClean="0">
                <a:latin typeface="+mj-lt"/>
              </a:rPr>
              <a:t>FAA Access Updates for 2014-2015</a:t>
            </a:r>
            <a:endParaRPr lang="en-US" sz="3600" dirty="0">
              <a:latin typeface="+mj-lt"/>
            </a:endParaRPr>
          </a:p>
        </p:txBody>
      </p:sp>
      <p:sp>
        <p:nvSpPr>
          <p:cNvPr id="3" name="Content Placeholder 2"/>
          <p:cNvSpPr>
            <a:spLocks noGrp="1"/>
          </p:cNvSpPr>
          <p:nvPr>
            <p:ph sz="half" idx="1"/>
          </p:nvPr>
        </p:nvSpPr>
        <p:spPr>
          <a:xfrm>
            <a:off x="228600" y="1981200"/>
            <a:ext cx="2895600" cy="4525963"/>
          </a:xfrm>
        </p:spPr>
        <p:txBody>
          <a:bodyPr>
            <a:normAutofit/>
          </a:bodyPr>
          <a:lstStyle/>
          <a:p>
            <a:pPr marL="228600" indent="-228600"/>
            <a:r>
              <a:rPr lang="en-US" sz="2400" dirty="0" smtClean="0">
                <a:latin typeface="+mj-lt"/>
              </a:rPr>
              <a:t>FAAs will be able to enter SSNs/Name ID/ Verification </a:t>
            </a:r>
            <a:r>
              <a:rPr lang="en-US" sz="2400" dirty="0">
                <a:latin typeface="+mj-lt"/>
              </a:rPr>
              <a:t>R</a:t>
            </a:r>
            <a:r>
              <a:rPr lang="en-US" sz="2400" dirty="0" smtClean="0">
                <a:latin typeface="+mj-lt"/>
              </a:rPr>
              <a:t>esults from a dropdown menu on this page</a:t>
            </a:r>
          </a:p>
          <a:p>
            <a:pPr marL="228600" indent="-228600"/>
            <a:r>
              <a:rPr lang="en-US" sz="2400" dirty="0" smtClean="0">
                <a:latin typeface="+mj-lt"/>
              </a:rPr>
              <a:t>Click “Add SSNs” and enter additional ones  </a:t>
            </a:r>
            <a:endParaRPr lang="en-US" sz="2400" dirty="0">
              <a:latin typeface="+mj-lt"/>
            </a:endParaRPr>
          </a:p>
        </p:txBody>
      </p:sp>
      <p:sp>
        <p:nvSpPr>
          <p:cNvPr id="4" name="Content Placeholder 3"/>
          <p:cNvSpPr>
            <a:spLocks noGrp="1"/>
          </p:cNvSpPr>
          <p:nvPr>
            <p:ph sz="half" idx="2"/>
          </p:nvPr>
        </p:nvSpPr>
        <p:spPr/>
        <p:txBody>
          <a:bodyPr>
            <a:normAutofit/>
          </a:bodyPr>
          <a:lstStyle/>
          <a:p>
            <a:pPr marL="0" indent="0">
              <a:buNone/>
            </a:pPr>
            <a:r>
              <a:rPr lang="en-US" dirty="0">
                <a:latin typeface="+mj-lt"/>
              </a:rPr>
              <a:t> </a:t>
            </a:r>
            <a:r>
              <a:rPr lang="en-US" dirty="0" smtClean="0">
                <a:latin typeface="+mj-lt"/>
              </a:rPr>
              <a:t> </a:t>
            </a:r>
            <a:endParaRPr lang="en-US" dirty="0">
              <a:latin typeface="+mj-lt"/>
            </a:endParaRPr>
          </a:p>
        </p:txBody>
      </p:sp>
      <p:sp>
        <p:nvSpPr>
          <p:cNvPr id="11" name="Slide Number Placeholder 3"/>
          <p:cNvSpPr>
            <a:spLocks noGrp="1"/>
          </p:cNvSpPr>
          <p:nvPr>
            <p:ph type="sldNum" sz="quarter" idx="12"/>
          </p:nvPr>
        </p:nvSpPr>
        <p:spPr/>
        <p:txBody>
          <a:bodyPr/>
          <a:lstStyle/>
          <a:p>
            <a:pPr>
              <a:defRPr/>
            </a:pPr>
            <a:fld id="{4E445518-5F55-4477-A0DB-089C5681E36C}" type="slidenum">
              <a:rPr lang="en-US" smtClean="0">
                <a:solidFill>
                  <a:schemeClr val="bg1"/>
                </a:solidFill>
              </a:rPr>
              <a:pPr>
                <a:defRPr/>
              </a:pPr>
              <a:t>40</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07" y="1752600"/>
            <a:ext cx="5528393"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419600" y="32766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72200" y="3272589"/>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05800" y="35814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16316" y="4572000"/>
            <a:ext cx="457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92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latin typeface="+mj-lt"/>
              </a:rPr>
              <a:t>FAA Access Updates 2014-2015</a:t>
            </a:r>
            <a:endParaRPr lang="en-US" dirty="0">
              <a:latin typeface="+mj-lt"/>
            </a:endParaRPr>
          </a:p>
        </p:txBody>
      </p:sp>
      <p:sp>
        <p:nvSpPr>
          <p:cNvPr id="5" name="Content Placeholder 4"/>
          <p:cNvSpPr>
            <a:spLocks noGrp="1"/>
          </p:cNvSpPr>
          <p:nvPr>
            <p:ph sz="quarter" idx="1"/>
          </p:nvPr>
        </p:nvSpPr>
        <p:spPr>
          <a:xfrm>
            <a:off x="381000" y="1371600"/>
            <a:ext cx="8077200" cy="4873752"/>
          </a:xfrm>
        </p:spPr>
        <p:txBody>
          <a:bodyPr>
            <a:normAutofit fontScale="92500"/>
          </a:bodyPr>
          <a:lstStyle/>
          <a:p>
            <a:pPr lvl="0">
              <a:buClrTx/>
              <a:buSzTx/>
              <a:buFont typeface="Arial" pitchFamily="34" charset="0"/>
              <a:buChar char="•"/>
            </a:pPr>
            <a:r>
              <a:rPr lang="en-US" sz="3200" dirty="0">
                <a:solidFill>
                  <a:prstClr val="black"/>
                </a:solidFill>
                <a:latin typeface="+mj-lt"/>
              </a:rPr>
              <a:t>Dropdown options will be</a:t>
            </a:r>
          </a:p>
          <a:p>
            <a:pPr lvl="1">
              <a:buClrTx/>
              <a:buSzTx/>
              <a:buFont typeface="Symbol"/>
              <a:buChar char=""/>
              <a:tabLst>
                <a:tab pos="0" algn="l"/>
              </a:tabLst>
            </a:pPr>
            <a:r>
              <a:rPr lang="en-US" sz="2800" dirty="0">
                <a:solidFill>
                  <a:prstClr val="black"/>
                </a:solidFill>
                <a:latin typeface="+mj-lt"/>
                <a:ea typeface="Calibri"/>
                <a:cs typeface="Times New Roman"/>
              </a:rPr>
              <a:t>Verification completed in person, no issues found</a:t>
            </a:r>
            <a:endParaRPr lang="en-US" sz="2800" dirty="0">
              <a:solidFill>
                <a:prstClr val="black"/>
              </a:solidFill>
              <a:latin typeface="+mj-lt"/>
            </a:endParaRPr>
          </a:p>
          <a:p>
            <a:pPr lvl="1">
              <a:buClrTx/>
              <a:buSzTx/>
              <a:buFont typeface="Symbol"/>
              <a:buChar char=""/>
              <a:tabLst>
                <a:tab pos="0" algn="l"/>
              </a:tabLst>
            </a:pPr>
            <a:r>
              <a:rPr lang="en-US" sz="2800" dirty="0">
                <a:solidFill>
                  <a:prstClr val="black"/>
                </a:solidFill>
                <a:latin typeface="+mj-lt"/>
                <a:ea typeface="Calibri"/>
                <a:cs typeface="Times New Roman"/>
              </a:rPr>
              <a:t>Verification completed remotely, no issues found</a:t>
            </a:r>
            <a:endParaRPr lang="en-US" sz="2800" dirty="0">
              <a:solidFill>
                <a:prstClr val="black"/>
              </a:solidFill>
              <a:latin typeface="+mj-lt"/>
            </a:endParaRPr>
          </a:p>
          <a:p>
            <a:pPr lvl="1">
              <a:buClrTx/>
              <a:buSzTx/>
              <a:buFont typeface="Symbol"/>
              <a:buChar char=""/>
              <a:tabLst>
                <a:tab pos="0" algn="l"/>
              </a:tabLst>
            </a:pPr>
            <a:r>
              <a:rPr lang="en-US" sz="2800" dirty="0">
                <a:solidFill>
                  <a:prstClr val="black"/>
                </a:solidFill>
                <a:latin typeface="+mj-lt"/>
                <a:ea typeface="Calibri"/>
                <a:cs typeface="Times New Roman"/>
              </a:rPr>
              <a:t>Verification attempted, issues found with identity</a:t>
            </a:r>
            <a:endParaRPr lang="en-US" sz="2800" dirty="0">
              <a:solidFill>
                <a:prstClr val="black"/>
              </a:solidFill>
              <a:latin typeface="+mj-lt"/>
            </a:endParaRPr>
          </a:p>
          <a:p>
            <a:pPr lvl="1">
              <a:buClrTx/>
              <a:buSzTx/>
              <a:buFont typeface="Symbol"/>
              <a:buChar char=""/>
              <a:tabLst>
                <a:tab pos="0" algn="l"/>
              </a:tabLst>
            </a:pPr>
            <a:r>
              <a:rPr lang="en-US" sz="2800" dirty="0">
                <a:solidFill>
                  <a:prstClr val="black"/>
                </a:solidFill>
                <a:latin typeface="+mj-lt"/>
                <a:ea typeface="Calibri"/>
                <a:cs typeface="Times New Roman"/>
              </a:rPr>
              <a:t>Verification attempted, issues found with HS completion</a:t>
            </a:r>
            <a:endParaRPr lang="en-US" sz="2800" dirty="0">
              <a:solidFill>
                <a:prstClr val="black"/>
              </a:solidFill>
              <a:latin typeface="+mj-lt"/>
            </a:endParaRPr>
          </a:p>
          <a:p>
            <a:pPr lvl="1">
              <a:buClrTx/>
              <a:buSzTx/>
              <a:buFont typeface="Symbol"/>
              <a:buChar char=""/>
              <a:tabLst>
                <a:tab pos="0" algn="l"/>
              </a:tabLst>
            </a:pPr>
            <a:r>
              <a:rPr lang="en-US" sz="2800" dirty="0">
                <a:solidFill>
                  <a:prstClr val="black"/>
                </a:solidFill>
                <a:latin typeface="+mj-lt"/>
                <a:ea typeface="Calibri"/>
                <a:cs typeface="Calibri" pitchFamily="34" charset="0"/>
              </a:rPr>
              <a:t>No response from applicant or unable to </a:t>
            </a:r>
            <a:r>
              <a:rPr lang="en-US" sz="2800" dirty="0" smtClean="0">
                <a:solidFill>
                  <a:prstClr val="black"/>
                </a:solidFill>
                <a:latin typeface="+mj-lt"/>
                <a:ea typeface="Calibri"/>
                <a:cs typeface="Calibri" pitchFamily="34" charset="0"/>
              </a:rPr>
              <a:t>locate</a:t>
            </a:r>
          </a:p>
          <a:p>
            <a:pPr lvl="1">
              <a:buClrTx/>
              <a:buSzTx/>
              <a:buFont typeface="Symbol"/>
              <a:buChar char=""/>
              <a:tabLst>
                <a:tab pos="0" algn="l"/>
              </a:tabLst>
            </a:pPr>
            <a:endParaRPr lang="en-US" sz="2800" dirty="0">
              <a:solidFill>
                <a:prstClr val="black"/>
              </a:solidFill>
              <a:latin typeface="+mj-lt"/>
              <a:cs typeface="Calibri" pitchFamily="34" charset="0"/>
            </a:endParaRPr>
          </a:p>
          <a:p>
            <a:pPr lvl="1">
              <a:buClrTx/>
              <a:buSzTx/>
              <a:buFont typeface="Symbol"/>
              <a:buChar char=""/>
              <a:tabLst>
                <a:tab pos="0" algn="l"/>
              </a:tabLst>
            </a:pPr>
            <a:r>
              <a:rPr lang="en-US" sz="2800" dirty="0" smtClean="0">
                <a:solidFill>
                  <a:srgbClr val="FF0000"/>
                </a:solidFill>
                <a:latin typeface="+mj-lt"/>
                <a:cs typeface="Calibri" pitchFamily="34" charset="0"/>
              </a:rPr>
              <a:t>You must only report on students from whom you attempt to collect or request documentation</a:t>
            </a:r>
            <a:endParaRPr lang="en-US" sz="2800" dirty="0">
              <a:latin typeface="+mj-lt"/>
            </a:endParaRPr>
          </a:p>
        </p:txBody>
      </p:sp>
    </p:spTree>
    <p:extLst>
      <p:ext uri="{BB962C8B-B14F-4D97-AF65-F5344CB8AC3E}">
        <p14:creationId xmlns:p14="http://schemas.microsoft.com/office/powerpoint/2010/main" val="872470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pPr algn="l"/>
            <a:r>
              <a:rPr lang="en-US" sz="3200" dirty="0">
                <a:latin typeface="+mj-lt"/>
              </a:rPr>
              <a:t>FAA Access Updates 2014-2015</a:t>
            </a:r>
          </a:p>
        </p:txBody>
      </p:sp>
      <p:sp>
        <p:nvSpPr>
          <p:cNvPr id="3" name="Content Placeholder 2"/>
          <p:cNvSpPr>
            <a:spLocks noGrp="1"/>
          </p:cNvSpPr>
          <p:nvPr>
            <p:ph idx="1"/>
          </p:nvPr>
        </p:nvSpPr>
        <p:spPr/>
        <p:txBody>
          <a:bodyPr/>
          <a:lstStyle/>
          <a:p>
            <a:pPr marL="0" indent="0">
              <a:buNone/>
            </a:pPr>
            <a:r>
              <a:rPr lang="en-US" dirty="0" smtClean="0">
                <a:latin typeface="+mj-lt"/>
              </a:rPr>
              <a:t>  </a:t>
            </a:r>
            <a:endParaRPr lang="en-US" dirty="0">
              <a:latin typeface="+mj-lt"/>
            </a:endParaRPr>
          </a:p>
        </p:txBody>
      </p:sp>
      <p:sp>
        <p:nvSpPr>
          <p:cNvPr id="7"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42</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55821"/>
            <a:ext cx="87820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181600"/>
            <a:ext cx="7696200" cy="830997"/>
          </a:xfrm>
          <a:prstGeom prst="rect">
            <a:avLst/>
          </a:prstGeom>
          <a:noFill/>
        </p:spPr>
        <p:txBody>
          <a:bodyPr wrap="square" rtlCol="0">
            <a:spAutoFit/>
          </a:bodyPr>
          <a:lstStyle/>
          <a:p>
            <a:r>
              <a:rPr lang="en-US" sz="2400" dirty="0" smtClean="0"/>
              <a:t>FAAs will get a confirmation page with the results submitted.  FAAs can print the page for their records.</a:t>
            </a:r>
            <a:endParaRPr lang="en-US" sz="2400" dirty="0"/>
          </a:p>
        </p:txBody>
      </p:sp>
      <p:cxnSp>
        <p:nvCxnSpPr>
          <p:cNvPr id="6" name="Straight Arrow Connector 5"/>
          <p:cNvCxnSpPr/>
          <p:nvPr/>
        </p:nvCxnSpPr>
        <p:spPr>
          <a:xfrm flipH="1">
            <a:off x="5181600" y="3733800"/>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57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1143000"/>
          </a:xfrm>
        </p:spPr>
        <p:txBody>
          <a:bodyPr>
            <a:normAutofit/>
          </a:bodyPr>
          <a:lstStyle/>
          <a:p>
            <a:pPr algn="l"/>
            <a:r>
              <a:rPr lang="en-US" sz="3600" dirty="0">
                <a:latin typeface="+mj-lt"/>
              </a:rPr>
              <a:t>FAA Access Updates</a:t>
            </a:r>
            <a:r>
              <a:rPr lang="en-US" sz="3600" b="1" dirty="0">
                <a:latin typeface="+mj-lt"/>
              </a:rPr>
              <a:t> </a:t>
            </a:r>
            <a:r>
              <a:rPr lang="en-US" sz="3600" dirty="0">
                <a:latin typeface="+mj-lt"/>
              </a:rPr>
              <a:t>2014-2015</a:t>
            </a:r>
          </a:p>
        </p:txBody>
      </p:sp>
      <p:sp>
        <p:nvSpPr>
          <p:cNvPr id="3" name="Content Placeholder 2"/>
          <p:cNvSpPr>
            <a:spLocks noGrp="1"/>
          </p:cNvSpPr>
          <p:nvPr>
            <p:ph idx="1"/>
          </p:nvPr>
        </p:nvSpPr>
        <p:spPr/>
        <p:txBody>
          <a:bodyPr/>
          <a:lstStyle/>
          <a:p>
            <a:pPr marL="0" indent="0">
              <a:buNone/>
            </a:pPr>
            <a:r>
              <a:rPr lang="en-US" dirty="0" smtClean="0">
                <a:latin typeface="+mj-lt"/>
              </a:rPr>
              <a:t>  </a:t>
            </a:r>
            <a:endParaRPr lang="en-US" dirty="0">
              <a:latin typeface="+mj-lt"/>
            </a:endParaRPr>
          </a:p>
        </p:txBody>
      </p:sp>
      <p:sp>
        <p:nvSpPr>
          <p:cNvPr id="7"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43</a:t>
            </a:fld>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857375"/>
            <a:ext cx="84010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 y="5100935"/>
            <a:ext cx="7696200" cy="830997"/>
          </a:xfrm>
          <a:prstGeom prst="rect">
            <a:avLst/>
          </a:prstGeom>
          <a:noFill/>
        </p:spPr>
        <p:txBody>
          <a:bodyPr wrap="square" rtlCol="0">
            <a:spAutoFit/>
          </a:bodyPr>
          <a:lstStyle/>
          <a:p>
            <a:r>
              <a:rPr lang="en-US" sz="2400" dirty="0" smtClean="0"/>
              <a:t>FAAs will be able to create and upload a flat file to report required results.</a:t>
            </a:r>
            <a:endParaRPr lang="en-US" sz="2400" dirty="0"/>
          </a:p>
        </p:txBody>
      </p:sp>
      <p:sp>
        <p:nvSpPr>
          <p:cNvPr id="5" name="Rectangular Callout 4"/>
          <p:cNvSpPr/>
          <p:nvPr/>
        </p:nvSpPr>
        <p:spPr>
          <a:xfrm>
            <a:off x="6324600" y="2209800"/>
            <a:ext cx="1600200" cy="838200"/>
          </a:xfrm>
          <a:prstGeom prst="wedgeRectCallout">
            <a:avLst>
              <a:gd name="adj1" fmla="val -53391"/>
              <a:gd name="adj2" fmla="val 9040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Available after April, 2014</a:t>
            </a:r>
            <a:endParaRPr lang="en-US" dirty="0">
              <a:solidFill>
                <a:srgbClr val="FF0000"/>
              </a:solidFill>
            </a:endParaRPr>
          </a:p>
        </p:txBody>
      </p:sp>
    </p:spTree>
    <p:extLst>
      <p:ext uri="{BB962C8B-B14F-4D97-AF65-F5344CB8AC3E}">
        <p14:creationId xmlns:p14="http://schemas.microsoft.com/office/powerpoint/2010/main" val="1695706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60" y="511829"/>
            <a:ext cx="8229600" cy="914400"/>
          </a:xfrm>
        </p:spPr>
        <p:txBody>
          <a:bodyPr>
            <a:normAutofit/>
          </a:bodyPr>
          <a:lstStyle/>
          <a:p>
            <a:pPr algn="l"/>
            <a:r>
              <a:rPr lang="en-US" sz="3200" dirty="0">
                <a:latin typeface="+mj-lt"/>
              </a:rPr>
              <a:t>FAA Access Updates 2014-2015</a:t>
            </a:r>
          </a:p>
        </p:txBody>
      </p:sp>
      <p:sp>
        <p:nvSpPr>
          <p:cNvPr id="3" name="Content Placeholder 2"/>
          <p:cNvSpPr>
            <a:spLocks noGrp="1"/>
          </p:cNvSpPr>
          <p:nvPr>
            <p:ph idx="1"/>
          </p:nvPr>
        </p:nvSpPr>
        <p:spPr/>
        <p:txBody>
          <a:bodyPr/>
          <a:lstStyle/>
          <a:p>
            <a:pPr marL="0" indent="0">
              <a:buNone/>
            </a:pPr>
            <a:r>
              <a:rPr lang="en-US" dirty="0" smtClean="0">
                <a:latin typeface="+mj-lt"/>
              </a:rPr>
              <a:t>  </a:t>
            </a:r>
            <a:endParaRPr lang="en-US" dirty="0">
              <a:latin typeface="+mj-lt"/>
            </a:endParaRPr>
          </a:p>
        </p:txBody>
      </p:sp>
      <p:sp>
        <p:nvSpPr>
          <p:cNvPr id="7"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E445518-5F55-4477-A0DB-089C5681E36C}" type="slidenum">
              <a:rPr lang="en-US" smtClean="0">
                <a:solidFill>
                  <a:schemeClr val="bg1"/>
                </a:solidFill>
              </a:rPr>
              <a:pPr>
                <a:defRPr/>
              </a:pPr>
              <a:t>44</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55821"/>
            <a:ext cx="87820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181600"/>
            <a:ext cx="7696200" cy="830997"/>
          </a:xfrm>
          <a:prstGeom prst="rect">
            <a:avLst/>
          </a:prstGeom>
          <a:noFill/>
        </p:spPr>
        <p:txBody>
          <a:bodyPr wrap="square" rtlCol="0">
            <a:spAutoFit/>
          </a:bodyPr>
          <a:lstStyle/>
          <a:p>
            <a:r>
              <a:rPr lang="en-US" sz="2400" dirty="0" smtClean="0"/>
              <a:t>FAAs will get a confirmation page with the results submitted.  FAAs can print the page for their records.</a:t>
            </a:r>
            <a:endParaRPr lang="en-US" sz="2400" dirty="0"/>
          </a:p>
        </p:txBody>
      </p:sp>
      <p:cxnSp>
        <p:nvCxnSpPr>
          <p:cNvPr id="6" name="Straight Arrow Connector 5"/>
          <p:cNvCxnSpPr/>
          <p:nvPr/>
        </p:nvCxnSpPr>
        <p:spPr>
          <a:xfrm flipH="1">
            <a:off x="5181600" y="3733800"/>
            <a:ext cx="533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24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8345"/>
          </a:xfrm>
        </p:spPr>
        <p:txBody>
          <a:bodyPr/>
          <a:lstStyle/>
          <a:p>
            <a:r>
              <a:rPr lang="en-US" dirty="0" smtClean="0">
                <a:latin typeface="+mj-lt"/>
              </a:rPr>
              <a:t>Updating Information</a:t>
            </a:r>
            <a:endParaRPr lang="en-US" dirty="0">
              <a:latin typeface="+mj-lt"/>
            </a:endParaRPr>
          </a:p>
        </p:txBody>
      </p:sp>
      <p:sp>
        <p:nvSpPr>
          <p:cNvPr id="3" name="Content Placeholder 2"/>
          <p:cNvSpPr>
            <a:spLocks noGrp="1"/>
          </p:cNvSpPr>
          <p:nvPr>
            <p:ph sz="quarter" idx="1"/>
          </p:nvPr>
        </p:nvSpPr>
        <p:spPr>
          <a:xfrm>
            <a:off x="457200" y="1143000"/>
            <a:ext cx="8229600" cy="5562600"/>
          </a:xfrm>
        </p:spPr>
        <p:txBody>
          <a:bodyPr>
            <a:normAutofit fontScale="85000" lnSpcReduction="10000"/>
          </a:bodyPr>
          <a:lstStyle/>
          <a:p>
            <a:r>
              <a:rPr lang="en-US" dirty="0" smtClean="0">
                <a:latin typeface="+mj-lt"/>
              </a:rPr>
              <a:t>Generally, a student cannot update information on the FAFSA because it is considered a “snapshot” of the family’s financial situation as of the date it was signed.</a:t>
            </a:r>
          </a:p>
          <a:p>
            <a:r>
              <a:rPr lang="en-US" dirty="0" smtClean="0">
                <a:latin typeface="+mj-lt"/>
              </a:rPr>
              <a:t>Only certain items can be updated under the following conditions:</a:t>
            </a:r>
          </a:p>
          <a:p>
            <a:pPr lvl="1"/>
            <a:r>
              <a:rPr lang="en-US" dirty="0" smtClean="0">
                <a:latin typeface="+mj-lt"/>
              </a:rPr>
              <a:t>All applicants whose dependency status changes must update that status and the associated FAFSA information throughout the award year except when the update is caused by a change in the student’s marital status.</a:t>
            </a:r>
          </a:p>
          <a:p>
            <a:pPr lvl="1"/>
            <a:r>
              <a:rPr lang="en-US" dirty="0" smtClean="0">
                <a:latin typeface="+mj-lt"/>
              </a:rPr>
              <a:t>All applicants selected by the Department of a school for verification of household size or number in college must update those numbers to be correct as of the date of verification unless the update is due to a change in the student’s marital status.</a:t>
            </a:r>
          </a:p>
          <a:p>
            <a:pPr lvl="1"/>
            <a:r>
              <a:rPr lang="en-US" dirty="0" smtClean="0">
                <a:latin typeface="+mj-lt"/>
              </a:rPr>
              <a:t>At your discretion, you can update either situation even when the update is due to a change in the student’s marital status (if you deem it necessary to address an inequity or to reflect more accurately the applicant’s ability to pay – must be on a case-by-case basis and must be documented).</a:t>
            </a:r>
          </a:p>
          <a:p>
            <a:r>
              <a:rPr lang="en-US" dirty="0" smtClean="0">
                <a:latin typeface="+mj-lt"/>
              </a:rPr>
              <a:t>Documenting household size or number in college is not required </a:t>
            </a:r>
            <a:br>
              <a:rPr lang="en-US" dirty="0" smtClean="0">
                <a:latin typeface="+mj-lt"/>
              </a:rPr>
            </a:br>
            <a:r>
              <a:rPr lang="en-US" dirty="0" smtClean="0">
                <a:latin typeface="+mj-lt"/>
              </a:rPr>
              <a:t>in a subsequent verification in the same year if the information </a:t>
            </a:r>
            <a:br>
              <a:rPr lang="en-US" dirty="0" smtClean="0">
                <a:latin typeface="+mj-lt"/>
              </a:rPr>
            </a:br>
            <a:r>
              <a:rPr lang="en-US" dirty="0" smtClean="0">
                <a:latin typeface="+mj-lt"/>
              </a:rPr>
              <a:t>has not changed.</a:t>
            </a:r>
            <a:endParaRPr lang="en-US" dirty="0">
              <a:latin typeface="+mj-lt"/>
            </a:endParaRPr>
          </a:p>
        </p:txBody>
      </p:sp>
      <p:pic>
        <p:nvPicPr>
          <p:cNvPr id="6146" name="Picture 2" descr="C:\Users\thsiung.FANDM\AppData\Local\Microsoft\Windows\Temporary Internet Files\Content.IE5\6EAODK77\MC9000392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364" y="762000"/>
            <a:ext cx="903686"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Correcting Errors</a:t>
            </a:r>
            <a:endParaRPr lang="en-US" dirty="0">
              <a:latin typeface="+mj-lt"/>
            </a:endParaRPr>
          </a:p>
        </p:txBody>
      </p:sp>
      <p:sp>
        <p:nvSpPr>
          <p:cNvPr id="3" name="Content Placeholder 2"/>
          <p:cNvSpPr>
            <a:spLocks noGrp="1"/>
          </p:cNvSpPr>
          <p:nvPr>
            <p:ph sz="quarter" idx="1"/>
          </p:nvPr>
        </p:nvSpPr>
        <p:spPr/>
        <p:txBody>
          <a:bodyPr/>
          <a:lstStyle/>
          <a:p>
            <a:r>
              <a:rPr lang="en-US" dirty="0" smtClean="0">
                <a:latin typeface="+mj-lt"/>
              </a:rPr>
              <a:t>For students who are selected for verification and receiving subsidized student aid, the following changes must be submitted for processing: </a:t>
            </a:r>
          </a:p>
          <a:p>
            <a:pPr lvl="1"/>
            <a:r>
              <a:rPr lang="en-US" dirty="0" smtClean="0">
                <a:latin typeface="+mj-lt"/>
              </a:rPr>
              <a:t>Changes to any non-dollar items </a:t>
            </a:r>
          </a:p>
          <a:p>
            <a:pPr lvl="1"/>
            <a:r>
              <a:rPr lang="en-US" dirty="0" smtClean="0">
                <a:latin typeface="+mj-lt"/>
              </a:rPr>
              <a:t>Changes to any dollar item of $25 or more</a:t>
            </a:r>
            <a:endParaRPr lang="en-US" dirty="0">
              <a:latin typeface="+mj-lt"/>
            </a:endParaRPr>
          </a:p>
        </p:txBody>
      </p:sp>
      <p:pic>
        <p:nvPicPr>
          <p:cNvPr id="5" name="Picture 2" descr="C:\Users\thsiung.FANDM\AppData\Local\Microsoft\Windows\Temporary Internet Files\Content.IE5\2QQQ79AZ\MC9003043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898" y="4648200"/>
            <a:ext cx="2566018" cy="10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02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latin typeface="+mj-lt"/>
              </a:rPr>
              <a:t>Verification Status Codes</a:t>
            </a:r>
            <a:endParaRPr lang="en-US" dirty="0">
              <a:latin typeface="+mj-lt"/>
            </a:endParaRPr>
          </a:p>
        </p:txBody>
      </p:sp>
      <p:sp>
        <p:nvSpPr>
          <p:cNvPr id="3" name="Content Placeholder 2"/>
          <p:cNvSpPr>
            <a:spLocks noGrp="1"/>
          </p:cNvSpPr>
          <p:nvPr>
            <p:ph sz="quarter" idx="1"/>
          </p:nvPr>
        </p:nvSpPr>
        <p:spPr>
          <a:xfrm>
            <a:off x="152400" y="1602509"/>
            <a:ext cx="8077200" cy="4930775"/>
          </a:xfrm>
        </p:spPr>
        <p:txBody>
          <a:bodyPr>
            <a:normAutofit fontScale="77500" lnSpcReduction="20000"/>
          </a:bodyPr>
          <a:lstStyle/>
          <a:p>
            <a:r>
              <a:rPr lang="en-US" b="1" dirty="0" smtClean="0">
                <a:latin typeface="+mj-lt"/>
              </a:rPr>
              <a:t>V – Verified</a:t>
            </a:r>
          </a:p>
          <a:p>
            <a:pPr marL="0" indent="0">
              <a:buNone/>
            </a:pPr>
            <a:r>
              <a:rPr lang="en-US" dirty="0" smtClean="0">
                <a:latin typeface="+mj-lt"/>
              </a:rPr>
              <a:t>You have verified the student. This includes students selected by the CPS and those your school chose to verify based on its own criteria.</a:t>
            </a:r>
          </a:p>
          <a:p>
            <a:r>
              <a:rPr lang="en-US" b="1" dirty="0" smtClean="0">
                <a:latin typeface="+mj-lt"/>
              </a:rPr>
              <a:t>W – Without Documentation</a:t>
            </a:r>
          </a:p>
          <a:p>
            <a:pPr marL="0" indent="0">
              <a:buNone/>
            </a:pPr>
            <a:r>
              <a:rPr lang="en-US" dirty="0" smtClean="0">
                <a:latin typeface="+mj-lt"/>
              </a:rPr>
              <a:t>The student was selected for verification by the CPS or your school, and you chose to pay a first disbursement of Pell without documentation.  You must update this status once verification is complete or COD will reduce the Pell Grant to zero.</a:t>
            </a:r>
          </a:p>
          <a:p>
            <a:r>
              <a:rPr lang="en-US" b="1" dirty="0" smtClean="0">
                <a:latin typeface="+mj-lt"/>
              </a:rPr>
              <a:t>S – Selected, But Not Verified</a:t>
            </a:r>
          </a:p>
          <a:p>
            <a:pPr marL="0" indent="0">
              <a:buNone/>
            </a:pPr>
            <a:r>
              <a:rPr lang="en-US" dirty="0" smtClean="0">
                <a:latin typeface="+mj-lt"/>
              </a:rPr>
              <a:t>The CPS selected the student for verification, but you did not verify because the student met the criteria to not be verified or because your school participates in the Quality Assurance (QA) Program and the student’s application did not meet your school’s verification criteria.</a:t>
            </a:r>
          </a:p>
          <a:p>
            <a:r>
              <a:rPr lang="en-US" b="1" dirty="0" smtClean="0">
                <a:latin typeface="+mj-lt"/>
              </a:rPr>
              <a:t>Blank</a:t>
            </a:r>
          </a:p>
          <a:p>
            <a:pPr marL="0" indent="0">
              <a:buNone/>
            </a:pPr>
            <a:r>
              <a:rPr lang="en-US" dirty="0" smtClean="0">
                <a:latin typeface="+mj-lt"/>
              </a:rPr>
              <a:t>Used in verification was not performed because the student was not selected by the CPS or your school or because the student was selected after ceasing enrollment at your school and all disbursements were already made.</a:t>
            </a:r>
            <a:endParaRPr lang="en-US" dirty="0">
              <a:latin typeface="+mj-lt"/>
            </a:endParaRPr>
          </a:p>
        </p:txBody>
      </p:sp>
      <p:pic>
        <p:nvPicPr>
          <p:cNvPr id="9218" name="Picture 2" descr="C:\Users\thsiung.FANDM\AppData\Local\Microsoft\Windows\Temporary Internet Files\Content.IE5\7KT9PIXF\MC900339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431" y="1981200"/>
            <a:ext cx="833130" cy="7848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hsiung.FANDM\AppData\Local\Microsoft\Windows\Temporary Internet Files\Content.IE5\OAKDSNU8\MC900339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567" y="3054472"/>
            <a:ext cx="890233" cy="7555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hsiung.FANDM\AppData\Local\Microsoft\Windows\Temporary Internet Files\Content.IE5\7KT9PIXF\MC9003399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461" y="4337482"/>
            <a:ext cx="822879" cy="83459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hsiung.FANDM\AppData\Local\Microsoft\Windows\Temporary Internet Files\Content.IE5\7KT9PIXF\MC9003705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0202" y="5638800"/>
            <a:ext cx="669138"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51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sz="quarter" idx="1"/>
          </p:nvPr>
        </p:nvSpPr>
        <p:spPr/>
        <p:txBody>
          <a:bodyPr/>
          <a:lstStyle/>
          <a:p>
            <a:pPr>
              <a:defRPr/>
            </a:pPr>
            <a:r>
              <a:rPr lang="en-US" dirty="0">
                <a:solidFill>
                  <a:schemeClr val="tx1">
                    <a:lumMod val="65000"/>
                    <a:lumOff val="35000"/>
                  </a:schemeClr>
                </a:solidFill>
                <a:latin typeface="+mj-lt"/>
                <a:cs typeface="Arial" charset="0"/>
              </a:rPr>
              <a:t>Q&amp;A on Program Integrity website</a:t>
            </a:r>
            <a:r>
              <a:rPr lang="en-US" dirty="0">
                <a:latin typeface="+mj-lt"/>
                <a:cs typeface="Arial" charset="0"/>
              </a:rPr>
              <a:t>:</a:t>
            </a:r>
          </a:p>
          <a:p>
            <a:pPr lvl="1">
              <a:buFont typeface="Arial" charset="0"/>
              <a:buChar char="•"/>
              <a:defRPr/>
            </a:pPr>
            <a:r>
              <a:rPr lang="en-US" dirty="0">
                <a:latin typeface="+mj-lt"/>
                <a:cs typeface="Arial" charset="0"/>
                <a:hlinkClick r:id="rId2"/>
              </a:rPr>
              <a:t>http://</a:t>
            </a:r>
            <a:r>
              <a:rPr lang="en-US" dirty="0" smtClean="0">
                <a:latin typeface="+mj-lt"/>
                <a:cs typeface="Arial" charset="0"/>
                <a:hlinkClick r:id="rId2"/>
              </a:rPr>
              <a:t>www2.ed.gov/policy/highered/reg/hearulemaking/2009/verification.html</a:t>
            </a:r>
            <a:r>
              <a:rPr lang="en-US" dirty="0" smtClean="0">
                <a:latin typeface="+mj-lt"/>
                <a:cs typeface="Arial" charset="0"/>
              </a:rPr>
              <a:t/>
            </a:r>
            <a:br>
              <a:rPr lang="en-US" dirty="0" smtClean="0">
                <a:latin typeface="+mj-lt"/>
                <a:cs typeface="Arial" charset="0"/>
              </a:rPr>
            </a:br>
            <a:endParaRPr lang="en-US" dirty="0">
              <a:latin typeface="+mj-lt"/>
              <a:cs typeface="Arial" charset="0"/>
            </a:endParaRPr>
          </a:p>
          <a:p>
            <a:r>
              <a:rPr lang="en-US" dirty="0" smtClean="0">
                <a:latin typeface="+mj-lt"/>
                <a:cs typeface="Arial" pitchFamily="34" charset="0"/>
              </a:rPr>
              <a:t>2014-2015 Verification – Suggested Text</a:t>
            </a:r>
          </a:p>
          <a:p>
            <a:pPr lvl="1"/>
            <a:r>
              <a:rPr lang="en-US" dirty="0">
                <a:latin typeface="+mj-lt"/>
                <a:cs typeface="Arial" pitchFamily="34" charset="0"/>
                <a:hlinkClick r:id="rId3"/>
              </a:rPr>
              <a:t>http://</a:t>
            </a:r>
            <a:r>
              <a:rPr lang="en-US" dirty="0" smtClean="0">
                <a:latin typeface="+mj-lt"/>
                <a:cs typeface="Arial" pitchFamily="34" charset="0"/>
                <a:hlinkClick r:id="rId3"/>
              </a:rPr>
              <a:t>www.ifap.ed.gov/eannouncements/110813VerificationSuggestedText1415EA.html</a:t>
            </a:r>
            <a:endParaRPr lang="en-US" dirty="0">
              <a:latin typeface="+mj-lt"/>
              <a:cs typeface="Arial" pitchFamily="34" charset="0"/>
            </a:endParaRPr>
          </a:p>
          <a:p>
            <a:pPr lvl="1"/>
            <a:endParaRPr lang="en-US" dirty="0" smtClean="0">
              <a:latin typeface="+mj-lt"/>
              <a:cs typeface="Arial" pitchFamily="34" charset="0"/>
            </a:endParaRPr>
          </a:p>
          <a:p>
            <a:r>
              <a:rPr lang="en-US" dirty="0" smtClean="0">
                <a:latin typeface="+mj-lt"/>
                <a:cs typeface="Arial" pitchFamily="34" charset="0"/>
              </a:rPr>
              <a:t>2013-2014 FAFSA-IRS Tax Return Transcript Matrix</a:t>
            </a:r>
          </a:p>
          <a:p>
            <a:pPr lvl="1"/>
            <a:r>
              <a:rPr lang="en-US" dirty="0">
                <a:latin typeface="+mj-lt"/>
                <a:cs typeface="Arial" pitchFamily="34" charset="0"/>
                <a:hlinkClick r:id="rId4"/>
              </a:rPr>
              <a:t>https://</a:t>
            </a:r>
            <a:r>
              <a:rPr lang="en-US" dirty="0" smtClean="0">
                <a:latin typeface="+mj-lt"/>
                <a:cs typeface="Arial" pitchFamily="34" charset="0"/>
                <a:hlinkClick r:id="rId4"/>
              </a:rPr>
              <a:t>ifap.ed.gov/eannouncements/031513FAFSAVerification1314IRSTaxReturnTranscriptMatrix.html</a:t>
            </a:r>
            <a:endParaRPr lang="en-US" dirty="0" smtClean="0">
              <a:latin typeface="+mj-lt"/>
              <a:cs typeface="Arial" pitchFamily="34" charset="0"/>
            </a:endParaRPr>
          </a:p>
          <a:p>
            <a:pPr lvl="1"/>
            <a:r>
              <a:rPr lang="en-US" dirty="0" smtClean="0">
                <a:solidFill>
                  <a:srgbClr val="FF0000"/>
                </a:solidFill>
                <a:latin typeface="+mj-lt"/>
                <a:cs typeface="Arial" pitchFamily="34" charset="0"/>
              </a:rPr>
              <a:t>2014-2015 should be available mid-March</a:t>
            </a:r>
          </a:p>
          <a:p>
            <a:pPr lvl="1"/>
            <a:endParaRPr lang="en-US" dirty="0">
              <a:latin typeface="+mj-lt"/>
              <a:cs typeface="Arial" pitchFamily="34" charset="0"/>
            </a:endParaRPr>
          </a:p>
        </p:txBody>
      </p:sp>
    </p:spTree>
    <p:extLst>
      <p:ext uri="{BB962C8B-B14F-4D97-AF65-F5344CB8AC3E}">
        <p14:creationId xmlns:p14="http://schemas.microsoft.com/office/powerpoint/2010/main" val="1198381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latin typeface="+mj-lt"/>
              </a:rPr>
              <a:t>Verification Resources</a:t>
            </a:r>
            <a:endParaRPr lang="en-US" dirty="0">
              <a:latin typeface="+mj-lt"/>
            </a:endParaRPr>
          </a:p>
        </p:txBody>
      </p:sp>
      <p:sp>
        <p:nvSpPr>
          <p:cNvPr id="3" name="Content Placeholder 2"/>
          <p:cNvSpPr>
            <a:spLocks noGrp="1"/>
          </p:cNvSpPr>
          <p:nvPr>
            <p:ph sz="quarter" idx="1"/>
          </p:nvPr>
        </p:nvSpPr>
        <p:spPr/>
        <p:txBody>
          <a:bodyPr/>
          <a:lstStyle/>
          <a:p>
            <a:pPr lvl="1"/>
            <a:r>
              <a:rPr lang="en-US" dirty="0" smtClean="0">
                <a:latin typeface="+mj-lt"/>
                <a:cs typeface="Arial" pitchFamily="34" charset="0"/>
              </a:rPr>
              <a:t>2013-2014 Application and Verification Guide</a:t>
            </a:r>
          </a:p>
          <a:p>
            <a:pPr lvl="2"/>
            <a:r>
              <a:rPr lang="en-US" dirty="0">
                <a:latin typeface="+mj-lt"/>
                <a:cs typeface="Arial" pitchFamily="34" charset="0"/>
                <a:hlinkClick r:id="rId2"/>
              </a:rPr>
              <a:t>http://</a:t>
            </a:r>
            <a:r>
              <a:rPr lang="en-US" dirty="0" smtClean="0">
                <a:latin typeface="+mj-lt"/>
                <a:cs typeface="Arial" pitchFamily="34" charset="0"/>
                <a:hlinkClick r:id="rId2"/>
              </a:rPr>
              <a:t>www.ifap.ed.gov/fsahandbook/attachments/1314AVG.pdf</a:t>
            </a:r>
            <a:endParaRPr lang="en-US" dirty="0" smtClean="0">
              <a:latin typeface="+mj-lt"/>
              <a:cs typeface="Arial" pitchFamily="34" charset="0"/>
            </a:endParaRPr>
          </a:p>
          <a:p>
            <a:pPr lvl="2"/>
            <a:endParaRPr lang="en-US" dirty="0">
              <a:latin typeface="+mj-lt"/>
              <a:cs typeface="Arial" pitchFamily="34" charset="0"/>
            </a:endParaRPr>
          </a:p>
          <a:p>
            <a:pPr lvl="1"/>
            <a:r>
              <a:rPr lang="en-US" dirty="0">
                <a:latin typeface="+mj-lt"/>
                <a:cs typeface="Arial" charset="0"/>
              </a:rPr>
              <a:t>Limited Circumstances When a Signed Copy of a Tax Return or Other Documentation is Acceptable for Completing Verification</a:t>
            </a:r>
          </a:p>
          <a:p>
            <a:pPr lvl="2"/>
            <a:r>
              <a:rPr lang="en-US" dirty="0">
                <a:latin typeface="+mj-lt"/>
                <a:cs typeface="Arial" charset="0"/>
                <a:hlinkClick r:id="rId3"/>
              </a:rPr>
              <a:t>http://</a:t>
            </a:r>
            <a:r>
              <a:rPr lang="en-US" dirty="0" smtClean="0">
                <a:latin typeface="+mj-lt"/>
                <a:cs typeface="Arial" charset="0"/>
                <a:hlinkClick r:id="rId3"/>
              </a:rPr>
              <a:t>www.ifap.ed.gov/eannouncements/082112LimitedCircumstancesWhenSignedCopyofTaxReturnisAcceptable.html</a:t>
            </a:r>
            <a:endParaRPr lang="en-US" dirty="0" smtClean="0">
              <a:latin typeface="+mj-lt"/>
              <a:cs typeface="Arial" charset="0"/>
            </a:endParaRPr>
          </a:p>
          <a:p>
            <a:pPr lvl="2"/>
            <a:endParaRPr lang="en-US" dirty="0">
              <a:latin typeface="+mj-lt"/>
              <a:cs typeface="Arial" charset="0"/>
            </a:endParaRPr>
          </a:p>
          <a:p>
            <a:pPr lvl="1"/>
            <a:r>
              <a:rPr lang="en-US" dirty="0" smtClean="0">
                <a:latin typeface="+mj-lt"/>
                <a:cs typeface="Arial" charset="0"/>
              </a:rPr>
              <a:t>Dear Colleague Letter GEN 13-16: 2014-2015 Award Year: FAFSA Information to be Verified and Acceptable Documentation</a:t>
            </a:r>
          </a:p>
          <a:p>
            <a:pPr lvl="2"/>
            <a:r>
              <a:rPr lang="en-US" dirty="0">
                <a:latin typeface="+mj-lt"/>
                <a:cs typeface="Arial" charset="0"/>
                <a:hlinkClick r:id="rId4"/>
              </a:rPr>
              <a:t>http://</a:t>
            </a:r>
            <a:r>
              <a:rPr lang="en-US" dirty="0" smtClean="0">
                <a:latin typeface="+mj-lt"/>
                <a:cs typeface="Arial" charset="0"/>
                <a:hlinkClick r:id="rId4"/>
              </a:rPr>
              <a:t>ifap.ed.gov/dpcletters/GEN1316.html</a:t>
            </a:r>
            <a:endParaRPr lang="en-US" dirty="0" smtClean="0">
              <a:latin typeface="+mj-lt"/>
              <a:cs typeface="Arial" charset="0"/>
            </a:endParaRPr>
          </a:p>
          <a:p>
            <a:pPr lvl="2"/>
            <a:endParaRPr lang="en-US" dirty="0" smtClean="0">
              <a:latin typeface="+mj-lt"/>
              <a:cs typeface="Arial" charset="0"/>
            </a:endParaRPr>
          </a:p>
          <a:p>
            <a:pPr lvl="2"/>
            <a:endParaRPr lang="en-US" dirty="0">
              <a:latin typeface="+mj-lt"/>
              <a:cs typeface="Arial" charset="0"/>
            </a:endParaRPr>
          </a:p>
          <a:p>
            <a:pPr lvl="2"/>
            <a:endParaRPr lang="en-US" dirty="0" smtClean="0">
              <a:latin typeface="+mj-lt"/>
              <a:cs typeface="Arial" pitchFamily="34" charset="0"/>
            </a:endParaRPr>
          </a:p>
          <a:p>
            <a:pPr lvl="2"/>
            <a:endParaRPr lang="en-US" dirty="0">
              <a:latin typeface="+mj-lt"/>
              <a:cs typeface="Arial" pitchFamily="34" charset="0"/>
            </a:endParaRPr>
          </a:p>
        </p:txBody>
      </p:sp>
    </p:spTree>
    <p:extLst>
      <p:ext uri="{BB962C8B-B14F-4D97-AF65-F5344CB8AC3E}">
        <p14:creationId xmlns:p14="http://schemas.microsoft.com/office/powerpoint/2010/main" val="236812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latin typeface="+mj-lt"/>
              </a:rPr>
              <a:t>DOMA and DCL GEN 13-25</a:t>
            </a:r>
            <a:endParaRPr lang="en-US" dirty="0">
              <a:latin typeface="+mj-lt"/>
            </a:endParaRPr>
          </a:p>
        </p:txBody>
      </p:sp>
      <p:sp>
        <p:nvSpPr>
          <p:cNvPr id="3" name="Content Placeholder 2"/>
          <p:cNvSpPr>
            <a:spLocks noGrp="1"/>
          </p:cNvSpPr>
          <p:nvPr>
            <p:ph sz="quarter" idx="1"/>
          </p:nvPr>
        </p:nvSpPr>
        <p:spPr>
          <a:xfrm>
            <a:off x="228600" y="914400"/>
            <a:ext cx="8305800" cy="5943600"/>
          </a:xfrm>
        </p:spPr>
        <p:txBody>
          <a:bodyPr>
            <a:normAutofit fontScale="85000" lnSpcReduction="20000"/>
          </a:bodyPr>
          <a:lstStyle/>
          <a:p>
            <a:r>
              <a:rPr lang="en-US" dirty="0" smtClean="0">
                <a:latin typeface="+mj-lt"/>
              </a:rPr>
              <a:t>DOMA repealed on 6/26/13 – effective 25 days later</a:t>
            </a:r>
          </a:p>
          <a:p>
            <a:r>
              <a:rPr lang="en-US" dirty="0" smtClean="0">
                <a:latin typeface="+mj-lt"/>
              </a:rPr>
              <a:t>Internal Revenue Service (IRS) now allows legally married same-sex couples to file as “married”</a:t>
            </a:r>
          </a:p>
          <a:p>
            <a:r>
              <a:rPr lang="en-US" dirty="0" smtClean="0">
                <a:latin typeface="+mj-lt"/>
              </a:rPr>
              <a:t>A student can be considered independent for purposes of FAFSA completion and EFC calculation if the student is legally married, without regard to whether the student is in a same-sex or opposite-sex marriage.</a:t>
            </a:r>
          </a:p>
          <a:p>
            <a:r>
              <a:rPr lang="en-US" dirty="0" smtClean="0">
                <a:latin typeface="+mj-lt"/>
              </a:rPr>
              <a:t>…“responses </a:t>
            </a:r>
            <a:r>
              <a:rPr lang="en-US" dirty="0">
                <a:latin typeface="+mj-lt"/>
              </a:rPr>
              <a:t>to the FAFSA marital status questions must be </a:t>
            </a:r>
            <a:r>
              <a:rPr lang="en-US" dirty="0" smtClean="0">
                <a:latin typeface="+mj-lt"/>
              </a:rPr>
              <a:t>‘married’ </a:t>
            </a:r>
            <a:r>
              <a:rPr lang="en-US" dirty="0">
                <a:latin typeface="+mj-lt"/>
              </a:rPr>
              <a:t>if the student or parent was legally married in one of the 50 states, the District of Columbia, a U.S. territory, or a foreign country, without regard to whether the marriage was between persons of the same sex or opposite sex or where the couple resides or where the student will be attending school</a:t>
            </a:r>
            <a:r>
              <a:rPr lang="en-US" dirty="0" smtClean="0">
                <a:latin typeface="+mj-lt"/>
              </a:rPr>
              <a:t>.”</a:t>
            </a:r>
          </a:p>
          <a:p>
            <a:pPr lvl="1"/>
            <a:r>
              <a:rPr lang="en-US" dirty="0" smtClean="0">
                <a:latin typeface="+mj-lt"/>
              </a:rPr>
              <a:t>Considered married if student or parent was legally married in any domestic or foreign jurisdiction that recognizes the relationship as a valid marriage, regardless of where the couple resides.</a:t>
            </a:r>
          </a:p>
          <a:p>
            <a:r>
              <a:rPr lang="en-US" dirty="0" smtClean="0">
                <a:latin typeface="+mj-lt"/>
              </a:rPr>
              <a:t>ED has confirmed that schools are not required to verify or otherwise document a legally recognized same-sex marriage.</a:t>
            </a:r>
          </a:p>
          <a:p>
            <a:pPr lvl="1"/>
            <a:r>
              <a:rPr lang="en-US" dirty="0" smtClean="0">
                <a:latin typeface="+mj-lt"/>
              </a:rPr>
              <a:t>2 websites for more information about same-sex marriage, if interested: </a:t>
            </a:r>
          </a:p>
          <a:p>
            <a:pPr lvl="2"/>
            <a:r>
              <a:rPr lang="en-US" dirty="0" smtClean="0">
                <a:latin typeface="+mj-lt"/>
                <a:hlinkClick r:id="rId2"/>
              </a:rPr>
              <a:t>www.freedomtomarry.org/states</a:t>
            </a:r>
            <a:endParaRPr lang="en-US" dirty="0" smtClean="0">
              <a:latin typeface="+mj-lt"/>
            </a:endParaRPr>
          </a:p>
          <a:p>
            <a:pPr lvl="2"/>
            <a:r>
              <a:rPr lang="en-US" dirty="0" smtClean="0">
                <a:latin typeface="+mj-lt"/>
                <a:hlinkClick r:id="rId3"/>
              </a:rPr>
              <a:t>www.cnn.com/interactive/us.map-same-sex.marriage</a:t>
            </a:r>
            <a:endParaRPr lang="en-US" dirty="0" smtClean="0">
              <a:latin typeface="+mj-lt"/>
            </a:endParaRPr>
          </a:p>
          <a:p>
            <a:pPr lvl="2"/>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2168449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Data Sources</a:t>
            </a:r>
            <a:endParaRPr lang="en-US" dirty="0">
              <a:latin typeface="+mj-lt"/>
            </a:endParaRPr>
          </a:p>
        </p:txBody>
      </p:sp>
      <p:sp>
        <p:nvSpPr>
          <p:cNvPr id="3" name="Content Placeholder 2"/>
          <p:cNvSpPr>
            <a:spLocks noGrp="1"/>
          </p:cNvSpPr>
          <p:nvPr>
            <p:ph sz="quarter" idx="1"/>
          </p:nvPr>
        </p:nvSpPr>
        <p:spPr/>
        <p:txBody>
          <a:bodyPr>
            <a:normAutofit lnSpcReduction="10000"/>
          </a:bodyPr>
          <a:lstStyle/>
          <a:p>
            <a:r>
              <a:rPr lang="en-US" dirty="0" smtClean="0">
                <a:latin typeface="+mj-lt"/>
              </a:rPr>
              <a:t>2013-2014 Federal Student Aid Handbook – Application and Verification (AVG) Guide – </a:t>
            </a:r>
            <a:br>
              <a:rPr lang="en-US" dirty="0" smtClean="0">
                <a:latin typeface="+mj-lt"/>
              </a:rPr>
            </a:br>
            <a:r>
              <a:rPr lang="en-US" dirty="0" smtClean="0">
                <a:latin typeface="+mj-lt"/>
              </a:rPr>
              <a:t>Chapter 4</a:t>
            </a:r>
          </a:p>
          <a:p>
            <a:r>
              <a:rPr lang="en-US" dirty="0" smtClean="0">
                <a:latin typeface="+mj-lt"/>
              </a:rPr>
              <a:t>2013-2014 NASFAA Core Module 4 – Verification</a:t>
            </a:r>
          </a:p>
          <a:p>
            <a:r>
              <a:rPr lang="en-US" dirty="0" smtClean="0">
                <a:latin typeface="+mj-lt"/>
              </a:rPr>
              <a:t>2013 NASFAA Verification Presentation, July 2013</a:t>
            </a:r>
          </a:p>
          <a:p>
            <a:pPr lvl="1"/>
            <a:r>
              <a:rPr lang="en-US" dirty="0" smtClean="0">
                <a:latin typeface="+mj-lt"/>
              </a:rPr>
              <a:t>The FAA Access slides were taken directly from this presentation</a:t>
            </a:r>
          </a:p>
          <a:p>
            <a:r>
              <a:rPr lang="en-US" dirty="0" smtClean="0">
                <a:latin typeface="+mj-lt"/>
              </a:rPr>
              <a:t>2013 FSA Conference GS3 – Verification, December 2013</a:t>
            </a:r>
          </a:p>
          <a:p>
            <a:r>
              <a:rPr lang="en-US" dirty="0">
                <a:latin typeface="+mj-lt"/>
              </a:rPr>
              <a:t>US Department of Education GEN-13-12</a:t>
            </a:r>
          </a:p>
          <a:p>
            <a:r>
              <a:rPr lang="en-US" dirty="0" smtClean="0">
                <a:latin typeface="+mj-lt"/>
              </a:rPr>
              <a:t>US Department of Education GEN-13-16</a:t>
            </a:r>
          </a:p>
          <a:p>
            <a:r>
              <a:rPr lang="en-US" dirty="0" smtClean="0">
                <a:latin typeface="+mj-lt"/>
              </a:rPr>
              <a:t>US </a:t>
            </a:r>
            <a:r>
              <a:rPr lang="en-US" dirty="0">
                <a:latin typeface="+mj-lt"/>
              </a:rPr>
              <a:t>Department of Education </a:t>
            </a:r>
            <a:r>
              <a:rPr lang="en-US" dirty="0" smtClean="0">
                <a:latin typeface="+mj-lt"/>
              </a:rPr>
              <a:t>GEN-13-25</a:t>
            </a:r>
            <a:endParaRPr lang="en-US" dirty="0">
              <a:latin typeface="+mj-lt"/>
            </a:endParaRPr>
          </a:p>
          <a:p>
            <a:endParaRPr lang="en-US" b="1" dirty="0">
              <a:latin typeface="+mj-lt"/>
            </a:endParaRPr>
          </a:p>
          <a:p>
            <a:endParaRPr lang="en-US" dirty="0">
              <a:latin typeface="+mj-lt"/>
            </a:endParaRPr>
          </a:p>
        </p:txBody>
      </p:sp>
    </p:spTree>
    <p:extLst>
      <p:ext uri="{BB962C8B-B14F-4D97-AF65-F5344CB8AC3E}">
        <p14:creationId xmlns:p14="http://schemas.microsoft.com/office/powerpoint/2010/main" val="814227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ctrTitle"/>
          </p:nvPr>
        </p:nvSpPr>
        <p:spPr>
          <a:xfrm>
            <a:off x="762000" y="762000"/>
            <a:ext cx="7772400" cy="1920875"/>
          </a:xfrm>
        </p:spPr>
        <p:txBody>
          <a:bodyPr>
            <a:normAutofit/>
          </a:bodyPr>
          <a:lstStyle/>
          <a:p>
            <a:pPr algn="ctr"/>
            <a:r>
              <a:rPr lang="en-US" sz="6600" dirty="0" smtClean="0">
                <a:latin typeface="+mj-lt"/>
              </a:rPr>
              <a:t>Questions???</a:t>
            </a:r>
          </a:p>
        </p:txBody>
      </p:sp>
      <p:sp>
        <p:nvSpPr>
          <p:cNvPr id="160779" name="Rectangle 11"/>
          <p:cNvSpPr>
            <a:spLocks noGrp="1" noChangeArrowheads="1"/>
          </p:cNvSpPr>
          <p:nvPr>
            <p:ph type="subTitle" idx="1"/>
          </p:nvPr>
        </p:nvSpPr>
        <p:spPr>
          <a:xfrm>
            <a:off x="2590800" y="3695700"/>
            <a:ext cx="6400800" cy="2209800"/>
          </a:xfrm>
        </p:spPr>
        <p:txBody>
          <a:bodyPr rtlCol="0">
            <a:normAutofit lnSpcReduction="10000"/>
          </a:bodyPr>
          <a:lstStyle/>
          <a:p>
            <a:pPr fontAlgn="auto">
              <a:spcAft>
                <a:spcPts val="0"/>
              </a:spcAft>
              <a:buFont typeface="Arial" pitchFamily="34" charset="0"/>
              <a:buNone/>
              <a:defRPr/>
            </a:pPr>
            <a:r>
              <a:rPr lang="en-US" sz="2400" dirty="0" smtClean="0">
                <a:latin typeface="+mj-lt"/>
              </a:rPr>
              <a:t>Tonya R. </a:t>
            </a:r>
            <a:r>
              <a:rPr lang="en-US" sz="2400" dirty="0" err="1" smtClean="0">
                <a:latin typeface="+mj-lt"/>
              </a:rPr>
              <a:t>Hsiung</a:t>
            </a:r>
            <a:endParaRPr lang="en-US" sz="2400" dirty="0" smtClean="0">
              <a:latin typeface="+mj-lt"/>
            </a:endParaRPr>
          </a:p>
          <a:p>
            <a:pPr fontAlgn="auto">
              <a:spcAft>
                <a:spcPts val="0"/>
              </a:spcAft>
              <a:buFont typeface="Arial" pitchFamily="34" charset="0"/>
              <a:buNone/>
              <a:defRPr/>
            </a:pPr>
            <a:r>
              <a:rPr lang="en-US" sz="2400" dirty="0" smtClean="0">
                <a:latin typeface="+mj-lt"/>
              </a:rPr>
              <a:t>Assistant Director of Financial Aid</a:t>
            </a:r>
          </a:p>
          <a:p>
            <a:pPr fontAlgn="auto">
              <a:spcAft>
                <a:spcPts val="0"/>
              </a:spcAft>
              <a:buFont typeface="Arial" pitchFamily="34" charset="0"/>
              <a:buNone/>
              <a:defRPr/>
            </a:pPr>
            <a:r>
              <a:rPr lang="en-US" sz="2400" dirty="0" smtClean="0">
                <a:latin typeface="+mj-lt"/>
              </a:rPr>
              <a:t>Franklin &amp; Marshall College</a:t>
            </a:r>
          </a:p>
          <a:p>
            <a:pPr fontAlgn="auto">
              <a:spcAft>
                <a:spcPts val="0"/>
              </a:spcAft>
              <a:buFont typeface="Arial" pitchFamily="34" charset="0"/>
              <a:buNone/>
              <a:defRPr/>
            </a:pPr>
            <a:r>
              <a:rPr lang="en-US" sz="2400" dirty="0" smtClean="0">
                <a:latin typeface="+mj-lt"/>
              </a:rPr>
              <a:t>717-291-4395</a:t>
            </a:r>
          </a:p>
          <a:p>
            <a:pPr fontAlgn="auto">
              <a:spcAft>
                <a:spcPts val="0"/>
              </a:spcAft>
              <a:buFont typeface="Arial" pitchFamily="34" charset="0"/>
              <a:buNone/>
              <a:defRPr/>
            </a:pPr>
            <a:r>
              <a:rPr lang="en-US" sz="2400" dirty="0" smtClean="0">
                <a:latin typeface="+mj-lt"/>
              </a:rPr>
              <a:t>tonya.hsiung@fandm.edu</a:t>
            </a:r>
          </a:p>
        </p:txBody>
      </p:sp>
    </p:spTree>
    <p:extLst>
      <p:ext uri="{BB962C8B-B14F-4D97-AF65-F5344CB8AC3E}">
        <p14:creationId xmlns:p14="http://schemas.microsoft.com/office/powerpoint/2010/main" val="340969258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ox(in)">
                                      <p:cBhvr>
                                        <p:cTn id="7" dur="500"/>
                                        <p:tgtEl>
                                          <p:spTgt spid="160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779">
                                            <p:txEl>
                                              <p:pRg st="0" end="0"/>
                                            </p:txEl>
                                          </p:spTgt>
                                        </p:tgtEl>
                                        <p:attrNameLst>
                                          <p:attrName>style.visibility</p:attrName>
                                        </p:attrNameLst>
                                      </p:cBhvr>
                                      <p:to>
                                        <p:strVal val="visible"/>
                                      </p:to>
                                    </p:set>
                                    <p:animEffect transition="in" filter="box(in)">
                                      <p:cBhvr>
                                        <p:cTn id="12" dur="500"/>
                                        <p:tgtEl>
                                          <p:spTgt spid="160779">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60779">
                                            <p:txEl>
                                              <p:pRg st="1" end="1"/>
                                            </p:txEl>
                                          </p:spTgt>
                                        </p:tgtEl>
                                        <p:attrNameLst>
                                          <p:attrName>style.visibility</p:attrName>
                                        </p:attrNameLst>
                                      </p:cBhvr>
                                      <p:to>
                                        <p:strVal val="visible"/>
                                      </p:to>
                                    </p:set>
                                    <p:animEffect transition="in" filter="box(in)">
                                      <p:cBhvr>
                                        <p:cTn id="15" dur="500"/>
                                        <p:tgtEl>
                                          <p:spTgt spid="160779">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0779">
                                            <p:txEl>
                                              <p:pRg st="2" end="2"/>
                                            </p:txEl>
                                          </p:spTgt>
                                        </p:tgtEl>
                                        <p:attrNameLst>
                                          <p:attrName>style.visibility</p:attrName>
                                        </p:attrNameLst>
                                      </p:cBhvr>
                                      <p:to>
                                        <p:strVal val="visible"/>
                                      </p:to>
                                    </p:set>
                                    <p:animEffect transition="in" filter="box(in)">
                                      <p:cBhvr>
                                        <p:cTn id="18" dur="500"/>
                                        <p:tgtEl>
                                          <p:spTgt spid="160779">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60779">
                                            <p:txEl>
                                              <p:pRg st="3" end="3"/>
                                            </p:txEl>
                                          </p:spTgt>
                                        </p:tgtEl>
                                        <p:attrNameLst>
                                          <p:attrName>style.visibility</p:attrName>
                                        </p:attrNameLst>
                                      </p:cBhvr>
                                      <p:to>
                                        <p:strVal val="visible"/>
                                      </p:to>
                                    </p:set>
                                    <p:animEffect transition="in" filter="box(in)">
                                      <p:cBhvr>
                                        <p:cTn id="21" dur="500"/>
                                        <p:tgtEl>
                                          <p:spTgt spid="160779">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60779">
                                            <p:txEl>
                                              <p:pRg st="4" end="4"/>
                                            </p:txEl>
                                          </p:spTgt>
                                        </p:tgtEl>
                                        <p:attrNameLst>
                                          <p:attrName>style.visibility</p:attrName>
                                        </p:attrNameLst>
                                      </p:cBhvr>
                                      <p:to>
                                        <p:strVal val="visible"/>
                                      </p:to>
                                    </p:set>
                                    <p:animEffect transition="in" filter="box(in)">
                                      <p:cBhvr>
                                        <p:cTn id="24" dur="500"/>
                                        <p:tgtEl>
                                          <p:spTgt spid="160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Impact of DCL GEN-13-12 and </a:t>
            </a:r>
            <a:br>
              <a:rPr lang="en-US" dirty="0" smtClean="0">
                <a:latin typeface="+mj-lt"/>
              </a:rPr>
            </a:br>
            <a:r>
              <a:rPr lang="en-US" dirty="0" smtClean="0">
                <a:latin typeface="+mj-lt"/>
              </a:rPr>
              <a:t>Defense of Marriage Act (DOMA)</a:t>
            </a:r>
            <a:endParaRPr lang="en-US" dirty="0">
              <a:latin typeface="+mj-l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136384"/>
              </p:ext>
            </p:extLst>
          </p:nvPr>
        </p:nvGraphicFramePr>
        <p:xfrm>
          <a:off x="381000" y="1447801"/>
          <a:ext cx="8077200" cy="5465942"/>
        </p:xfrm>
        <a:graphic>
          <a:graphicData uri="http://schemas.openxmlformats.org/drawingml/2006/table">
            <a:tbl>
              <a:tblPr firstRow="1" bandRow="1">
                <a:tableStyleId>{5C22544A-7EE6-4342-B048-85BDC9FD1C3A}</a:tableStyleId>
              </a:tblPr>
              <a:tblGrid>
                <a:gridCol w="2819400"/>
                <a:gridCol w="2458770"/>
                <a:gridCol w="2799030"/>
              </a:tblGrid>
              <a:tr h="893942">
                <a:tc rowSpan="2">
                  <a:txBody>
                    <a:bodyPr/>
                    <a:lstStyle/>
                    <a:p>
                      <a:pPr algn="ctr"/>
                      <a:r>
                        <a:rPr lang="en-US" dirty="0" smtClean="0"/>
                        <a:t>Dependent Student’s</a:t>
                      </a:r>
                      <a:r>
                        <a:rPr lang="en-US" baseline="0" dirty="0" smtClean="0"/>
                        <a:t> Parents’ Household Comprised of:</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from 1 or 2 Parents Collected?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vMerge="1">
                  <a:txBody>
                    <a:bodyPr/>
                    <a:lstStyle/>
                    <a:p>
                      <a:endParaRPr lang="en-US" dirty="0"/>
                    </a:p>
                  </a:txBody>
                  <a:tcPr/>
                </a:tc>
                <a:tc>
                  <a:txBody>
                    <a:bodyPr/>
                    <a:lstStyle/>
                    <a:p>
                      <a:pPr algn="ctr"/>
                      <a:r>
                        <a:rPr lang="en-US" b="1" dirty="0" smtClean="0"/>
                        <a:t>2013-2014 and Prior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2014-2015</a:t>
                      </a:r>
                      <a:r>
                        <a:rPr lang="en-US" b="1" baseline="0" dirty="0" smtClean="0"/>
                        <a:t> and Forward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543">
                <a:tc>
                  <a:txBody>
                    <a:bodyPr/>
                    <a:lstStyle/>
                    <a:p>
                      <a:r>
                        <a:rPr lang="en-US" dirty="0" smtClean="0"/>
                        <a:t>Single legal 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Two legal parents</a:t>
                      </a:r>
                      <a:r>
                        <a:rPr lang="en-US" baseline="0" dirty="0" smtClean="0"/>
                        <a:t> who are husband and wife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59">
                <a:tc>
                  <a:txBody>
                    <a:bodyPr/>
                    <a:lstStyle/>
                    <a:p>
                      <a:r>
                        <a:rPr lang="en-US" dirty="0" smtClean="0"/>
                        <a:t>Legal parent and stepparent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4854">
                <a:tc>
                  <a:txBody>
                    <a:bodyPr/>
                    <a:lstStyle/>
                    <a:p>
                      <a:r>
                        <a:rPr lang="en-US" dirty="0" smtClean="0"/>
                        <a:t>Two legal parents who are unmarried and live</a:t>
                      </a:r>
                      <a:r>
                        <a:rPr lang="en-US" baseline="0" dirty="0" smtClean="0"/>
                        <a:t> together (regardless of gender), or who are of the same sex and are married, as recognized by a state or foreign country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Parent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Parents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289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Verification Tracking Groups</a:t>
            </a:r>
            <a:endParaRPr lang="en-US" dirty="0">
              <a:latin typeface="+mj-lt"/>
            </a:endParaRPr>
          </a:p>
        </p:txBody>
      </p:sp>
      <p:sp>
        <p:nvSpPr>
          <p:cNvPr id="3" name="Content Placeholder 2"/>
          <p:cNvSpPr>
            <a:spLocks noGrp="1"/>
          </p:cNvSpPr>
          <p:nvPr>
            <p:ph sz="quarter" idx="1"/>
          </p:nvPr>
        </p:nvSpPr>
        <p:spPr/>
        <p:txBody>
          <a:bodyPr/>
          <a:lstStyle/>
          <a:p>
            <a:r>
              <a:rPr lang="en-US" dirty="0" smtClean="0">
                <a:latin typeface="+mj-lt"/>
              </a:rPr>
              <a:t>V1 – Standard</a:t>
            </a:r>
          </a:p>
          <a:p>
            <a:r>
              <a:rPr lang="en-US" i="1" dirty="0" smtClean="0">
                <a:latin typeface="+mj-lt"/>
              </a:rPr>
              <a:t>V2 – was SNAP in 2013-2014 – NOT USED IN 2014-2015 </a:t>
            </a:r>
            <a:r>
              <a:rPr lang="en-US" i="1" dirty="0" smtClean="0">
                <a:solidFill>
                  <a:srgbClr val="FF0000"/>
                </a:solidFill>
                <a:latin typeface="+mj-lt"/>
              </a:rPr>
              <a:t>“</a:t>
            </a:r>
            <a:r>
              <a:rPr lang="en-US" dirty="0" smtClean="0">
                <a:solidFill>
                  <a:srgbClr val="FF0000"/>
                </a:solidFill>
                <a:latin typeface="+mj-lt"/>
              </a:rPr>
              <a:t>Reserved </a:t>
            </a:r>
            <a:r>
              <a:rPr lang="en-US" dirty="0">
                <a:solidFill>
                  <a:srgbClr val="FF0000"/>
                </a:solidFill>
                <a:latin typeface="+mj-lt"/>
              </a:rPr>
              <a:t>for FSA Use </a:t>
            </a:r>
            <a:r>
              <a:rPr lang="en-US" dirty="0" smtClean="0">
                <a:solidFill>
                  <a:srgbClr val="FF0000"/>
                </a:solidFill>
                <a:latin typeface="+mj-lt"/>
              </a:rPr>
              <a:t>Only”</a:t>
            </a:r>
            <a:endParaRPr lang="en-US" dirty="0">
              <a:solidFill>
                <a:srgbClr val="FF0000"/>
              </a:solidFill>
              <a:latin typeface="+mj-lt"/>
            </a:endParaRPr>
          </a:p>
          <a:p>
            <a:r>
              <a:rPr lang="en-US" dirty="0" smtClean="0">
                <a:latin typeface="+mj-lt"/>
              </a:rPr>
              <a:t>V3 – Child Support Paid</a:t>
            </a:r>
          </a:p>
          <a:p>
            <a:r>
              <a:rPr lang="en-US" dirty="0" smtClean="0">
                <a:latin typeface="+mj-lt"/>
              </a:rPr>
              <a:t>V4 – Custom</a:t>
            </a:r>
          </a:p>
          <a:p>
            <a:r>
              <a:rPr lang="en-US" dirty="0" smtClean="0">
                <a:latin typeface="+mj-lt"/>
              </a:rPr>
              <a:t>V5 – Aggregate</a:t>
            </a:r>
          </a:p>
          <a:p>
            <a:r>
              <a:rPr lang="en-US" dirty="0" smtClean="0">
                <a:latin typeface="+mj-lt"/>
              </a:rPr>
              <a:t>V6 – Household Resources</a:t>
            </a:r>
            <a:endParaRPr lang="en-US" dirty="0">
              <a:latin typeface="+mj-lt"/>
            </a:endParaRPr>
          </a:p>
        </p:txBody>
      </p:sp>
      <p:pic>
        <p:nvPicPr>
          <p:cNvPr id="5122" name="Picture 2" descr="C:\Users\thsiung.FANDM\AppData\Local\Microsoft\Windows\Temporary Internet Files\Content.IE5\GRY15RBS\MC900078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2987675" cy="28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latin typeface="+mj-lt"/>
              </a:rPr>
              <a:t>Items To Be Verified – Tax Filer</a:t>
            </a:r>
            <a:endParaRPr lang="en-US" dirty="0">
              <a:latin typeface="+mj-lt"/>
            </a:endParaRPr>
          </a:p>
        </p:txBody>
      </p:sp>
      <p:sp>
        <p:nvSpPr>
          <p:cNvPr id="3" name="Content Placeholder 2"/>
          <p:cNvSpPr>
            <a:spLocks noGrp="1"/>
          </p:cNvSpPr>
          <p:nvPr>
            <p:ph sz="quarter" idx="1"/>
          </p:nvPr>
        </p:nvSpPr>
        <p:spPr>
          <a:xfrm>
            <a:off x="457200" y="1219200"/>
            <a:ext cx="8229600" cy="5334000"/>
          </a:xfrm>
        </p:spPr>
        <p:txBody>
          <a:bodyPr>
            <a:normAutofit fontScale="77500" lnSpcReduction="20000"/>
          </a:bodyPr>
          <a:lstStyle/>
          <a:p>
            <a:r>
              <a:rPr lang="en-US" dirty="0" smtClean="0">
                <a:latin typeface="+mj-lt"/>
              </a:rPr>
              <a:t>Adjusted Gross Income</a:t>
            </a:r>
          </a:p>
          <a:p>
            <a:r>
              <a:rPr lang="en-US" dirty="0" smtClean="0">
                <a:latin typeface="+mj-lt"/>
              </a:rPr>
              <a:t>US Income Tax Paid</a:t>
            </a:r>
          </a:p>
          <a:p>
            <a:r>
              <a:rPr lang="en-US" dirty="0" smtClean="0">
                <a:latin typeface="+mj-lt"/>
              </a:rPr>
              <a:t>Untaxed Portions of IRA distributions (exclude Rollovers)</a:t>
            </a:r>
          </a:p>
          <a:p>
            <a:r>
              <a:rPr lang="en-US" dirty="0" smtClean="0">
                <a:latin typeface="+mj-lt"/>
              </a:rPr>
              <a:t>Untaxed Portions of Pensions (exclude rollovers)</a:t>
            </a:r>
          </a:p>
          <a:p>
            <a:r>
              <a:rPr lang="en-US" dirty="0" smtClean="0">
                <a:latin typeface="+mj-lt"/>
              </a:rPr>
              <a:t>Tax-Exempt Interest Income</a:t>
            </a:r>
          </a:p>
          <a:p>
            <a:r>
              <a:rPr lang="en-US" dirty="0" smtClean="0">
                <a:latin typeface="+mj-lt"/>
              </a:rPr>
              <a:t>Education Credits</a:t>
            </a:r>
          </a:p>
          <a:p>
            <a:r>
              <a:rPr lang="en-US" dirty="0" smtClean="0">
                <a:latin typeface="+mj-lt"/>
              </a:rPr>
              <a:t>Number of Household Members</a:t>
            </a:r>
          </a:p>
          <a:p>
            <a:r>
              <a:rPr lang="en-US" dirty="0" smtClean="0">
                <a:latin typeface="+mj-lt"/>
              </a:rPr>
              <a:t>Number in College</a:t>
            </a:r>
          </a:p>
          <a:p>
            <a:r>
              <a:rPr lang="en-US" dirty="0" smtClean="0">
                <a:latin typeface="+mj-lt"/>
              </a:rPr>
              <a:t>Supplemental Nutrition Assistance Program (SNAP – Food Stamps)</a:t>
            </a:r>
          </a:p>
          <a:p>
            <a:r>
              <a:rPr lang="en-US" dirty="0" smtClean="0">
                <a:latin typeface="+mj-lt"/>
              </a:rPr>
              <a:t>Child Support Paid</a:t>
            </a:r>
          </a:p>
          <a:p>
            <a:r>
              <a:rPr lang="en-US" dirty="0" smtClean="0">
                <a:latin typeface="+mj-lt"/>
              </a:rPr>
              <a:t>Other Untaxed Income</a:t>
            </a:r>
          </a:p>
          <a:p>
            <a:pPr lvl="1"/>
            <a:r>
              <a:rPr lang="en-US" dirty="0" smtClean="0">
                <a:latin typeface="+mj-lt"/>
              </a:rPr>
              <a:t>Payments to Tax-Deferred Pension and Savings</a:t>
            </a:r>
          </a:p>
          <a:p>
            <a:pPr lvl="1"/>
            <a:r>
              <a:rPr lang="en-US" dirty="0" smtClean="0">
                <a:latin typeface="+mj-lt"/>
              </a:rPr>
              <a:t>Child Support Received</a:t>
            </a:r>
          </a:p>
          <a:p>
            <a:pPr lvl="1"/>
            <a:r>
              <a:rPr lang="en-US" dirty="0" smtClean="0">
                <a:latin typeface="+mj-lt"/>
              </a:rPr>
              <a:t>Housing, food, and other living allowances paid to members of the military, clergy, and others</a:t>
            </a:r>
          </a:p>
          <a:p>
            <a:pPr lvl="1"/>
            <a:r>
              <a:rPr lang="en-US" dirty="0" smtClean="0">
                <a:latin typeface="+mj-lt"/>
              </a:rPr>
              <a:t>Veterans Non-education Benefits</a:t>
            </a:r>
          </a:p>
          <a:p>
            <a:pPr lvl="1"/>
            <a:r>
              <a:rPr lang="en-US" dirty="0" smtClean="0">
                <a:latin typeface="+mj-lt"/>
              </a:rPr>
              <a:t>Other untaxed income</a:t>
            </a:r>
          </a:p>
          <a:p>
            <a:pPr lvl="1"/>
            <a:r>
              <a:rPr lang="en-US" dirty="0" smtClean="0">
                <a:latin typeface="+mj-lt"/>
              </a:rPr>
              <a:t>Money received or paid on the applicant’s behalf</a:t>
            </a:r>
          </a:p>
        </p:txBody>
      </p:sp>
      <p:pic>
        <p:nvPicPr>
          <p:cNvPr id="6146" name="Picture 2" descr="C:\Users\thsiung.FANDM\AppData\Local\Microsoft\Windows\Temporary Internet Files\Content.IE5\4J97PA5H\MP9003826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09800"/>
            <a:ext cx="181356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Items To Be Verified – </a:t>
            </a:r>
            <a:r>
              <a:rPr lang="en-US" dirty="0" smtClean="0">
                <a:latin typeface="+mj-lt"/>
              </a:rPr>
              <a:t>Tax </a:t>
            </a:r>
            <a:r>
              <a:rPr lang="en-US" dirty="0">
                <a:latin typeface="+mj-lt"/>
              </a:rPr>
              <a:t>Filer</a:t>
            </a:r>
          </a:p>
        </p:txBody>
      </p:sp>
      <p:graphicFrame>
        <p:nvGraphicFramePr>
          <p:cNvPr id="3" name="Table 2"/>
          <p:cNvGraphicFramePr>
            <a:graphicFrameLocks noGrp="1"/>
          </p:cNvGraphicFramePr>
          <p:nvPr>
            <p:extLst>
              <p:ext uri="{D42A27DB-BD31-4B8C-83A1-F6EECF244321}">
                <p14:modId xmlns:p14="http://schemas.microsoft.com/office/powerpoint/2010/main" val="3003445145"/>
              </p:ext>
            </p:extLst>
          </p:nvPr>
        </p:nvGraphicFramePr>
        <p:xfrm>
          <a:off x="533399" y="1600194"/>
          <a:ext cx="7924800" cy="4572003"/>
        </p:xfrm>
        <a:graphic>
          <a:graphicData uri="http://schemas.openxmlformats.org/drawingml/2006/table">
            <a:tbl>
              <a:tblPr>
                <a:tableStyleId>{5C22544A-7EE6-4342-B048-85BDC9FD1C3A}</a:tableStyleId>
              </a:tblPr>
              <a:tblGrid>
                <a:gridCol w="2528157"/>
                <a:gridCol w="895968"/>
                <a:gridCol w="902913"/>
                <a:gridCol w="902913"/>
                <a:gridCol w="895968"/>
                <a:gridCol w="895968"/>
                <a:gridCol w="902913"/>
              </a:tblGrid>
              <a:tr h="263769">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200" u="none" strike="noStrike">
                          <a:effectLst/>
                        </a:rPr>
                        <a:t>VERIFICATION GROUP</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0099">
                <a:tc rowSpan="2">
                  <a:txBody>
                    <a:bodyPr/>
                    <a:lstStyle/>
                    <a:p>
                      <a:pPr algn="ctr" fontAlgn="ctr"/>
                      <a:r>
                        <a:rPr lang="en-US" sz="1100" u="none" strike="noStrike" dirty="0">
                          <a:effectLst/>
                        </a:rPr>
                        <a:t>Verification Data Item</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Standard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NOT USED in 2014-2015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Child Support Paid</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Custom</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Aggregate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Household Resources</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vMerge="1">
                  <a:txBody>
                    <a:bodyPr/>
                    <a:lstStyle/>
                    <a:p>
                      <a:endParaRPr lang="en-US"/>
                    </a:p>
                  </a:txBody>
                  <a:tcPr/>
                </a:tc>
                <a:tc>
                  <a:txBody>
                    <a:bodyPr/>
                    <a:lstStyle/>
                    <a:p>
                      <a:pPr algn="ctr" fontAlgn="b"/>
                      <a:r>
                        <a:rPr lang="en-US" sz="1100" u="none" strike="noStrike">
                          <a:effectLst/>
                        </a:rPr>
                        <a:t>V1</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V2</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V3</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V4</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V5</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V6</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dirty="0">
                          <a:effectLst/>
                        </a:rPr>
                        <a:t>Adjusted Gross Income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dirty="0">
                          <a:effectLst/>
                        </a:rPr>
                        <a:t>US income tax paid</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Untaxed portions of IRA distributions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Untaxed portions of pensions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IRA deductions and payments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Tax-exempt interest income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Education credits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Other Untaxed Income</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Household Size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Number in College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SNAP benefits</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Child Support Paid</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High School Completion</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09">
                <a:tc>
                  <a:txBody>
                    <a:bodyPr/>
                    <a:lstStyle/>
                    <a:p>
                      <a:pPr algn="l" fontAlgn="b"/>
                      <a:r>
                        <a:rPr lang="en-US" sz="1100" u="none" strike="noStrike">
                          <a:effectLst/>
                        </a:rPr>
                        <a:t>Identity/Educational Purpose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5908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747</TotalTime>
  <Words>3106</Words>
  <Application>Microsoft Office PowerPoint</Application>
  <PresentationFormat>On-screen Show (4:3)</PresentationFormat>
  <Paragraphs>550</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Oriel</vt:lpstr>
      <vt:lpstr>2014-2015 Verification</vt:lpstr>
      <vt:lpstr>Regulations define…</vt:lpstr>
      <vt:lpstr>Who Must Be Verified?</vt:lpstr>
      <vt:lpstr>Customized Verification  (started in 2013-2014)</vt:lpstr>
      <vt:lpstr>DOMA and DCL GEN 13-25</vt:lpstr>
      <vt:lpstr>Impact of DCL GEN-13-12 and  Defense of Marriage Act (DOMA)</vt:lpstr>
      <vt:lpstr>Verification Tracking Groups</vt:lpstr>
      <vt:lpstr>Items To Be Verified – Tax Filer</vt:lpstr>
      <vt:lpstr>Items To Be Verified – Tax Filer</vt:lpstr>
      <vt:lpstr>Items To Be Verified – Non-Tax Filer</vt:lpstr>
      <vt:lpstr>Items To Be Verified – Non-Tax Filer</vt:lpstr>
      <vt:lpstr>Untaxed Income</vt:lpstr>
      <vt:lpstr>Required Documentation</vt:lpstr>
      <vt:lpstr>Tax Documents</vt:lpstr>
      <vt:lpstr>IRS Data Retrieval Tool</vt:lpstr>
      <vt:lpstr>IRS Data Retrieval Tool</vt:lpstr>
      <vt:lpstr>IRS Data Retrieval Tool</vt:lpstr>
      <vt:lpstr>Change to the 2014-2015 FAFSA</vt:lpstr>
      <vt:lpstr>IRS Display Flags – Parent –  You will see these flags regarding IRS DRT</vt:lpstr>
      <vt:lpstr>IRS Display Flags – Student –  You will see these flags regarding IRS DRT</vt:lpstr>
      <vt:lpstr>IRS Tax Return Transcript via www.irs.gov/Individuals/Get-Transcript</vt:lpstr>
      <vt:lpstr>Get Transcript</vt:lpstr>
      <vt:lpstr>IRS Tax Return Transcript via www.irs.gov/Individuals/Get-Transcript</vt:lpstr>
      <vt:lpstr>IRS Tax Return Transcript</vt:lpstr>
      <vt:lpstr>IRS Tax Return Transcript</vt:lpstr>
      <vt:lpstr>Reasons the IRS DRT cannot be used</vt:lpstr>
      <vt:lpstr>IRS Tax Transcript Required</vt:lpstr>
      <vt:lpstr>IRS Tax Transcript Required</vt:lpstr>
      <vt:lpstr>Availability of IRS Transcripts</vt:lpstr>
      <vt:lpstr>IRS DRT or Tax Transcript Items</vt:lpstr>
      <vt:lpstr>Other Information Regarding Taxes</vt:lpstr>
      <vt:lpstr>Other Information Regarding Taxes</vt:lpstr>
      <vt:lpstr>Tax Extensions</vt:lpstr>
      <vt:lpstr>Identity Theft</vt:lpstr>
      <vt:lpstr>Documents to Verify  Untaxed Income and Benefits</vt:lpstr>
      <vt:lpstr>Verifying SNAP Benefits &amp; Child Support Paid</vt:lpstr>
      <vt:lpstr>Verifying High School Completion Acceptable Documentation</vt:lpstr>
      <vt:lpstr>Verifying Identity and Statement  of Educational Purpose</vt:lpstr>
      <vt:lpstr>FAA Access Updates 2014-2015</vt:lpstr>
      <vt:lpstr>FAA Access Updates for 2014-2015</vt:lpstr>
      <vt:lpstr>FAA Access Updates 2014-2015</vt:lpstr>
      <vt:lpstr>FAA Access Updates 2014-2015</vt:lpstr>
      <vt:lpstr>FAA Access Updates 2014-2015</vt:lpstr>
      <vt:lpstr>FAA Access Updates 2014-2015</vt:lpstr>
      <vt:lpstr>Updating Information</vt:lpstr>
      <vt:lpstr>Correcting Errors</vt:lpstr>
      <vt:lpstr>Verification Status Codes</vt:lpstr>
      <vt:lpstr>Verification Resources</vt:lpstr>
      <vt:lpstr>Verification Resources</vt:lpstr>
      <vt:lpstr>Data Sources</vt:lpstr>
      <vt:lpstr>Questions???</vt:lpstr>
    </vt:vector>
  </TitlesOfParts>
  <Company>Franklin &amp; Marshall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101</dc:title>
  <dc:creator>Tonya Hsiung</dc:creator>
  <cp:lastModifiedBy>Ms. Stacy L Schenk</cp:lastModifiedBy>
  <cp:revision>54</cp:revision>
  <dcterms:created xsi:type="dcterms:W3CDTF">2013-08-27T14:25:05Z</dcterms:created>
  <dcterms:modified xsi:type="dcterms:W3CDTF">2014-03-31T17:45:46Z</dcterms:modified>
</cp:coreProperties>
</file>