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798" y="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60E27-C41D-44B7-9AEF-1F2F1D74CD33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FC881-369E-4F9C-88D0-AE4B71EF4DF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60E27-C41D-44B7-9AEF-1F2F1D74CD33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FC881-369E-4F9C-88D0-AE4B71EF4D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60E27-C41D-44B7-9AEF-1F2F1D74CD33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FC881-369E-4F9C-88D0-AE4B71EF4D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60E27-C41D-44B7-9AEF-1F2F1D74CD33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FC881-369E-4F9C-88D0-AE4B71EF4D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60E27-C41D-44B7-9AEF-1F2F1D74CD33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9CFC881-369E-4F9C-88D0-AE4B71EF4DF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60E27-C41D-44B7-9AEF-1F2F1D74CD33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FC881-369E-4F9C-88D0-AE4B71EF4D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60E27-C41D-44B7-9AEF-1F2F1D74CD33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FC881-369E-4F9C-88D0-AE4B71EF4D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60E27-C41D-44B7-9AEF-1F2F1D74CD33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FC881-369E-4F9C-88D0-AE4B71EF4D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60E27-C41D-44B7-9AEF-1F2F1D74CD33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FC881-369E-4F9C-88D0-AE4B71EF4D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60E27-C41D-44B7-9AEF-1F2F1D74CD33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FC881-369E-4F9C-88D0-AE4B71EF4D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60E27-C41D-44B7-9AEF-1F2F1D74CD33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FC881-369E-4F9C-88D0-AE4B71EF4D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5160E27-C41D-44B7-9AEF-1F2F1D74CD33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9CFC881-369E-4F9C-88D0-AE4B71EF4DF6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Leading Change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52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6: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Create an early win</a:t>
            </a:r>
          </a:p>
          <a:p>
            <a:pPr lvl="1"/>
            <a:r>
              <a:rPr lang="en-US" dirty="0" smtClean="0"/>
              <a:t>Do not be lofty with early goals</a:t>
            </a:r>
          </a:p>
          <a:p>
            <a:r>
              <a:rPr lang="en-US" dirty="0" smtClean="0"/>
              <a:t>Eliminate ambiguity </a:t>
            </a:r>
          </a:p>
          <a:p>
            <a:pPr lvl="1"/>
            <a:r>
              <a:rPr lang="en-US" dirty="0" smtClean="0"/>
              <a:t>The more clearly your goals are communicated the easier it will be to obtain them</a:t>
            </a:r>
          </a:p>
          <a:p>
            <a:r>
              <a:rPr lang="en-US" dirty="0" smtClean="0"/>
              <a:t>Keep the wins visible</a:t>
            </a:r>
          </a:p>
          <a:p>
            <a:pPr lvl="1"/>
            <a:r>
              <a:rPr lang="en-US" dirty="0" smtClean="0"/>
              <a:t>Bulletin boards, emails, weekly updates, etc.</a:t>
            </a:r>
          </a:p>
          <a:p>
            <a:r>
              <a:rPr lang="en-US" dirty="0" smtClean="0"/>
              <a:t>Never stretch the truth when communicating wins.  Most feedback that you will get as a leader is coming from those implementing the change</a:t>
            </a:r>
          </a:p>
        </p:txBody>
      </p:sp>
    </p:spTree>
    <p:extLst>
      <p:ext uri="{BB962C8B-B14F-4D97-AF65-F5344CB8AC3E}">
        <p14:creationId xmlns:p14="http://schemas.microsoft.com/office/powerpoint/2010/main" val="277134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7: Don’t Let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declare the first victory as the final victory</a:t>
            </a:r>
          </a:p>
          <a:p>
            <a:r>
              <a:rPr lang="en-US" dirty="0" smtClean="0"/>
              <a:t>Progress is being made but be aware of exhaustion</a:t>
            </a:r>
          </a:p>
          <a:p>
            <a:pPr lvl="1"/>
            <a:r>
              <a:rPr lang="en-US" dirty="0" smtClean="0"/>
              <a:t>Change can be mentally taxing on the leader as well as the team</a:t>
            </a:r>
            <a:endParaRPr lang="en-US" dirty="0"/>
          </a:p>
          <a:p>
            <a:pPr lvl="1"/>
            <a:r>
              <a:rPr lang="en-US" dirty="0" smtClean="0"/>
              <a:t>Lighten the workload</a:t>
            </a:r>
          </a:p>
          <a:p>
            <a:r>
              <a:rPr lang="en-US" dirty="0" smtClean="0"/>
              <a:t>SHOW RESULTS</a:t>
            </a:r>
          </a:p>
          <a:p>
            <a:pPr lvl="1"/>
            <a:r>
              <a:rPr lang="en-US" dirty="0" smtClean="0"/>
              <a:t>Your team will want to see where they are and where they have come from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6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Step 8: Make Change Stick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81400"/>
          </a:xfrm>
        </p:spPr>
        <p:txBody>
          <a:bodyPr/>
          <a:lstStyle/>
          <a:p>
            <a:r>
              <a:rPr lang="en-US" dirty="0" smtClean="0"/>
              <a:t>Update documents</a:t>
            </a:r>
          </a:p>
          <a:p>
            <a:r>
              <a:rPr lang="en-US" dirty="0" smtClean="0"/>
              <a:t>Tell others in your organization about your success</a:t>
            </a:r>
          </a:p>
          <a:p>
            <a:r>
              <a:rPr lang="en-US" dirty="0" smtClean="0"/>
              <a:t>Make sure everyone feels that they have played a part in the success</a:t>
            </a:r>
          </a:p>
          <a:p>
            <a:r>
              <a:rPr lang="en-US" dirty="0" smtClean="0"/>
              <a:t>Embrace any </a:t>
            </a:r>
            <a:r>
              <a:rPr lang="en-US" smtClean="0"/>
              <a:t>cultural changes that have been made</a:t>
            </a:r>
            <a:endParaRPr lang="en-US" dirty="0"/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7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US" dirty="0"/>
              <a:t>Beach (2006). Leadership &amp; </a:t>
            </a:r>
            <a:r>
              <a:rPr lang="en-US" dirty="0" smtClean="0"/>
              <a:t>Art </a:t>
            </a:r>
            <a:r>
              <a:rPr lang="en-US" dirty="0"/>
              <a:t>of </a:t>
            </a:r>
            <a:r>
              <a:rPr lang="en-US" dirty="0" smtClean="0"/>
              <a:t>Change</a:t>
            </a:r>
            <a:r>
              <a:rPr lang="en-US" dirty="0"/>
              <a:t>. Sage </a:t>
            </a:r>
            <a:r>
              <a:rPr lang="en-US" dirty="0" smtClean="0"/>
              <a:t>	Publishing.</a:t>
            </a:r>
          </a:p>
          <a:p>
            <a:pPr marL="137160" indent="0">
              <a:buNone/>
            </a:pPr>
            <a:endParaRPr lang="en-US" dirty="0"/>
          </a:p>
          <a:p>
            <a:pPr marL="137160" indent="0">
              <a:buNone/>
            </a:pPr>
            <a:r>
              <a:rPr lang="en-US" dirty="0" err="1"/>
              <a:t>Kotter</a:t>
            </a:r>
            <a:r>
              <a:rPr lang="en-US" dirty="0"/>
              <a:t>, J. &amp; Cohen, D. (2002). The </a:t>
            </a:r>
            <a:r>
              <a:rPr lang="en-US" dirty="0" smtClean="0"/>
              <a:t>Heart </a:t>
            </a:r>
            <a:r>
              <a:rPr lang="en-US" dirty="0"/>
              <a:t>of </a:t>
            </a:r>
            <a:r>
              <a:rPr lang="en-US" dirty="0" smtClean="0"/>
              <a:t>	Change</a:t>
            </a:r>
            <a:r>
              <a:rPr lang="en-US" dirty="0"/>
              <a:t>. </a:t>
            </a:r>
            <a:r>
              <a:rPr lang="en-US" dirty="0" smtClean="0"/>
              <a:t>Harvard </a:t>
            </a:r>
            <a:r>
              <a:rPr lang="en-US" dirty="0"/>
              <a:t>Business School Press. </a:t>
            </a:r>
          </a:p>
        </p:txBody>
      </p:sp>
    </p:spTree>
    <p:extLst>
      <p:ext uri="{BB962C8B-B14F-4D97-AF65-F5344CB8AC3E}">
        <p14:creationId xmlns:p14="http://schemas.microsoft.com/office/powerpoint/2010/main" val="333644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See, Feel,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See- Help those around you visualize the problem </a:t>
            </a:r>
          </a:p>
          <a:p>
            <a:pPr marL="137160" indent="0">
              <a:buNone/>
            </a:pPr>
            <a:r>
              <a:rPr lang="en-US" dirty="0" smtClean="0"/>
              <a:t>	that you are looking to change</a:t>
            </a:r>
          </a:p>
          <a:p>
            <a:r>
              <a:rPr lang="en-US" dirty="0" smtClean="0"/>
              <a:t>Feel- Allow for an emotional impact.  Your team 	needs to feel the change at a deeper level. </a:t>
            </a:r>
            <a:endParaRPr lang="en-US" dirty="0"/>
          </a:p>
          <a:p>
            <a:pPr marL="137160" indent="0">
              <a:buNone/>
            </a:pPr>
            <a:r>
              <a:rPr lang="en-US" dirty="0" smtClean="0"/>
              <a:t>	Even if the emotions are negative it will help </a:t>
            </a:r>
          </a:p>
          <a:p>
            <a:pPr marL="137160" indent="0">
              <a:buNone/>
            </a:pPr>
            <a:r>
              <a:rPr lang="en-US" dirty="0"/>
              <a:t>	</a:t>
            </a:r>
            <a:r>
              <a:rPr lang="en-US" dirty="0" smtClean="0"/>
              <a:t>gain understanding</a:t>
            </a:r>
          </a:p>
          <a:p>
            <a:r>
              <a:rPr lang="en-US" dirty="0" smtClean="0"/>
              <a:t>Change- Now that your team can see and feel the 	change that is needed you can work toward your 	goal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342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8 Steps for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marL="651510" indent="-514350">
              <a:buAutoNum type="arabicPeriod"/>
            </a:pPr>
            <a:r>
              <a:rPr lang="en-US" dirty="0" smtClean="0"/>
              <a:t>Increase urgency</a:t>
            </a:r>
          </a:p>
          <a:p>
            <a:pPr marL="651510" indent="-514350">
              <a:buAutoNum type="arabicPeriod"/>
            </a:pPr>
            <a:r>
              <a:rPr lang="en-US" dirty="0" smtClean="0"/>
              <a:t>Build a guiding team</a:t>
            </a:r>
          </a:p>
          <a:p>
            <a:pPr marL="651510" indent="-514350">
              <a:buAutoNum type="arabicPeriod"/>
            </a:pPr>
            <a:r>
              <a:rPr lang="en-US" dirty="0" smtClean="0"/>
              <a:t>Get the vision right </a:t>
            </a:r>
          </a:p>
          <a:p>
            <a:pPr marL="651510" indent="-514350">
              <a:buAutoNum type="arabicPeriod"/>
            </a:pPr>
            <a:r>
              <a:rPr lang="en-US" dirty="0" smtClean="0"/>
              <a:t>Communicate for buy-in</a:t>
            </a:r>
          </a:p>
          <a:p>
            <a:pPr marL="651510" indent="-514350">
              <a:buAutoNum type="arabicPeriod"/>
            </a:pPr>
            <a:r>
              <a:rPr lang="en-US" dirty="0" smtClean="0"/>
              <a:t>Empower action </a:t>
            </a:r>
          </a:p>
          <a:p>
            <a:pPr marL="651510" indent="-514350">
              <a:buAutoNum type="arabicPeriod"/>
            </a:pPr>
            <a:r>
              <a:rPr lang="en-US" dirty="0" smtClean="0"/>
              <a:t>Create short-term wins</a:t>
            </a:r>
          </a:p>
          <a:p>
            <a:pPr marL="651510" indent="-514350">
              <a:buAutoNum type="arabicPeriod"/>
            </a:pPr>
            <a:r>
              <a:rPr lang="en-US" dirty="0" smtClean="0"/>
              <a:t>Don’t let up</a:t>
            </a:r>
          </a:p>
          <a:p>
            <a:pPr marL="651510" indent="-514350">
              <a:buAutoNum type="arabicPeriod"/>
            </a:pPr>
            <a:r>
              <a:rPr lang="en-US" dirty="0" smtClean="0"/>
              <a:t>Make change stick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26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Urgency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the time you realize change is needed it is too late</a:t>
            </a:r>
          </a:p>
          <a:p>
            <a:r>
              <a:rPr lang="en-US" dirty="0" smtClean="0"/>
              <a:t>Assessment</a:t>
            </a:r>
          </a:p>
          <a:p>
            <a:pPr lvl="1"/>
            <a:r>
              <a:rPr lang="en-US" dirty="0" smtClean="0"/>
              <a:t>Who is impacted: other department, students, parents, employees, etc.</a:t>
            </a:r>
          </a:p>
          <a:p>
            <a:r>
              <a:rPr lang="en-US" dirty="0" smtClean="0"/>
              <a:t>Define the change you are making</a:t>
            </a:r>
          </a:p>
          <a:p>
            <a:pPr lvl="1"/>
            <a:r>
              <a:rPr lang="en-US" dirty="0" smtClean="0"/>
              <a:t>Make certain those you are working with know why change is needed.</a:t>
            </a:r>
          </a:p>
          <a:p>
            <a:r>
              <a:rPr lang="en-US" dirty="0" smtClean="0"/>
              <a:t>Break complacency </a:t>
            </a:r>
          </a:p>
          <a:p>
            <a:pPr lvl="1"/>
            <a:r>
              <a:rPr lang="en-US" dirty="0" smtClean="0"/>
              <a:t>Empower your team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2331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3:  Get the Vision Right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Vision does not have to be dramatic</a:t>
            </a:r>
          </a:p>
          <a:p>
            <a:pPr lvl="1"/>
            <a:r>
              <a:rPr lang="en-US" dirty="0" smtClean="0"/>
              <a:t>Most people are already aware of what needs do be done but they cannot put it in words.</a:t>
            </a:r>
          </a:p>
          <a:p>
            <a:r>
              <a:rPr lang="en-US" dirty="0" smtClean="0"/>
              <a:t>The Vision does not necessarily have to come from the leader</a:t>
            </a:r>
            <a:endParaRPr lang="en-US" dirty="0"/>
          </a:p>
          <a:p>
            <a:r>
              <a:rPr lang="en-US" dirty="0" smtClean="0"/>
              <a:t>Make the vision clear	</a:t>
            </a:r>
          </a:p>
          <a:p>
            <a:pPr lvl="1"/>
            <a:r>
              <a:rPr lang="en-US" dirty="0" smtClean="0"/>
              <a:t>If it’s written it should be no longer than a page, if it is spoken it should be less than a minute.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8844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3 Continued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US" dirty="0" smtClean="0"/>
              <a:t>“The plan is nothing, planning is everything.”	-Dwight D. </a:t>
            </a:r>
            <a:r>
              <a:rPr lang="en-US" dirty="0" err="1" smtClean="0"/>
              <a:t>Eisehower</a:t>
            </a:r>
            <a:endParaRPr lang="en-US" dirty="0" smtClean="0"/>
          </a:p>
          <a:p>
            <a:r>
              <a:rPr lang="en-US" dirty="0" smtClean="0"/>
              <a:t>The plan can and will change but your vision should stay the same</a:t>
            </a:r>
          </a:p>
          <a:p>
            <a:r>
              <a:rPr lang="en-US" dirty="0" smtClean="0"/>
              <a:t>Be clear on the vision and the plan</a:t>
            </a:r>
          </a:p>
          <a:p>
            <a:pPr lvl="1"/>
            <a:r>
              <a:rPr lang="en-US" dirty="0" smtClean="0"/>
              <a:t>Use clear language</a:t>
            </a:r>
          </a:p>
          <a:p>
            <a:pPr lvl="1"/>
            <a:r>
              <a:rPr lang="en-US" dirty="0" smtClean="0"/>
              <a:t>Take small steps when you can</a:t>
            </a:r>
          </a:p>
          <a:p>
            <a:pPr lvl="1"/>
            <a:r>
              <a:rPr lang="en-US" dirty="0" smtClean="0"/>
              <a:t>Be flexible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9697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4: Communicate Buy-In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581400"/>
          </a:xfrm>
        </p:spPr>
        <p:txBody>
          <a:bodyPr/>
          <a:lstStyle/>
          <a:p>
            <a:r>
              <a:rPr lang="en-US" dirty="0" smtClean="0"/>
              <a:t>Walk the talk</a:t>
            </a:r>
          </a:p>
          <a:p>
            <a:pPr lvl="1"/>
            <a:r>
              <a:rPr lang="en-US" dirty="0" smtClean="0"/>
              <a:t>Set the tone by practicing what you preach.</a:t>
            </a:r>
          </a:p>
          <a:p>
            <a:r>
              <a:rPr lang="en-US" dirty="0" smtClean="0"/>
              <a:t>Communication should be heartfelt and simple</a:t>
            </a:r>
          </a:p>
          <a:p>
            <a:r>
              <a:rPr lang="en-US" dirty="0" smtClean="0"/>
              <a:t>Do your homework</a:t>
            </a:r>
          </a:p>
          <a:p>
            <a:pPr lvl="1"/>
            <a:r>
              <a:rPr lang="en-US" dirty="0" smtClean="0"/>
              <a:t>Know what your team is feeling</a:t>
            </a:r>
          </a:p>
          <a:p>
            <a:pPr marL="137160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585216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2760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5: Empower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Remove barriers that block action</a:t>
            </a:r>
          </a:p>
          <a:p>
            <a:pPr lvl="1"/>
            <a:r>
              <a:rPr lang="en-US" dirty="0" smtClean="0"/>
              <a:t>Allow for possibilities outside of the norm</a:t>
            </a:r>
          </a:p>
          <a:p>
            <a:pPr lvl="1"/>
            <a:r>
              <a:rPr lang="en-US" dirty="0" smtClean="0"/>
              <a:t>Create an even playing field for all employees</a:t>
            </a:r>
          </a:p>
          <a:p>
            <a:pPr lvl="1"/>
            <a:r>
              <a:rPr lang="en-US" dirty="0" smtClean="0"/>
              <a:t>Do not remove all barriers at once.  Allow for some structure to remain</a:t>
            </a:r>
          </a:p>
          <a:p>
            <a:r>
              <a:rPr lang="en-US" dirty="0" smtClean="0"/>
              <a:t>Build self-confidence </a:t>
            </a:r>
          </a:p>
          <a:p>
            <a:r>
              <a:rPr lang="en-US" dirty="0" smtClean="0"/>
              <a:t>Build optimism</a:t>
            </a:r>
          </a:p>
          <a:p>
            <a:r>
              <a:rPr lang="en-US" dirty="0" smtClean="0"/>
              <a:t>Do not give into your own fears!</a:t>
            </a:r>
          </a:p>
          <a:p>
            <a:endParaRPr lang="en-US" dirty="0" smtClean="0"/>
          </a:p>
          <a:p>
            <a:pPr marL="13716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0243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Step 6: Create Short Term Wins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US" dirty="0" smtClean="0"/>
              <a:t>What wins do:</a:t>
            </a:r>
          </a:p>
          <a:p>
            <a:pPr marL="651510" indent="-514350">
              <a:buFont typeface="+mj-lt"/>
              <a:buAutoNum type="arabicPeriod"/>
            </a:pPr>
            <a:r>
              <a:rPr lang="en-US" dirty="0" smtClean="0"/>
              <a:t>Wins </a:t>
            </a:r>
            <a:r>
              <a:rPr lang="en-US" smtClean="0"/>
              <a:t>provide feedback </a:t>
            </a:r>
            <a:r>
              <a:rPr lang="en-US" dirty="0" smtClean="0"/>
              <a:t>to leaders</a:t>
            </a:r>
          </a:p>
          <a:p>
            <a:pPr marL="651510" indent="-514350">
              <a:buFont typeface="+mj-lt"/>
              <a:buAutoNum type="arabicPeriod"/>
            </a:pPr>
            <a:r>
              <a:rPr lang="en-US" dirty="0" smtClean="0"/>
              <a:t>Wins give those working on the project an emotional uplift</a:t>
            </a:r>
          </a:p>
          <a:p>
            <a:pPr marL="651510" indent="-514350">
              <a:buFont typeface="+mj-lt"/>
              <a:buAutoNum type="arabicPeriod"/>
            </a:pPr>
            <a:r>
              <a:rPr lang="en-US" dirty="0" smtClean="0"/>
              <a:t>Wins build faith</a:t>
            </a:r>
          </a:p>
          <a:p>
            <a:pPr marL="651510" indent="-514350">
              <a:buFont typeface="+mj-lt"/>
              <a:buAutoNum type="arabicPeriod"/>
            </a:pPr>
            <a:r>
              <a:rPr lang="en-US" dirty="0" smtClean="0"/>
              <a:t>Wins take away power from those who are against change</a:t>
            </a:r>
          </a:p>
          <a:p>
            <a:pPr marL="13716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4367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220</TotalTime>
  <Words>459</Words>
  <Application>Microsoft Office PowerPoint</Application>
  <PresentationFormat>On-screen Show (4:3)</PresentationFormat>
  <Paragraphs>91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Apex</vt:lpstr>
      <vt:lpstr>Leading Change</vt:lpstr>
      <vt:lpstr>See, Feel, Change</vt:lpstr>
      <vt:lpstr>8 Steps for Change</vt:lpstr>
      <vt:lpstr>Step 1: Urgency </vt:lpstr>
      <vt:lpstr>Step 3:  Get the Vision Right</vt:lpstr>
      <vt:lpstr>Step 3 Continued </vt:lpstr>
      <vt:lpstr>Step 4: Communicate Buy-In</vt:lpstr>
      <vt:lpstr>Step 5: Empower Action</vt:lpstr>
      <vt:lpstr>Step 6: Create Short Term Wins</vt:lpstr>
      <vt:lpstr>Step 6: Continued</vt:lpstr>
      <vt:lpstr>Step 7: Don’t Let Up</vt:lpstr>
      <vt:lpstr>Step 8: Make Change Stick</vt:lpstr>
      <vt:lpstr>References</vt:lpstr>
    </vt:vector>
  </TitlesOfParts>
  <Company>Robert Morris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Leading Change</dc:title>
  <dc:creator>Henry Crawford</dc:creator>
  <cp:lastModifiedBy>Ms. Stacy L Schenk</cp:lastModifiedBy>
  <cp:revision>21</cp:revision>
  <dcterms:created xsi:type="dcterms:W3CDTF">2014-03-25T21:38:14Z</dcterms:created>
  <dcterms:modified xsi:type="dcterms:W3CDTF">2014-04-04T13:31:50Z</dcterms:modified>
</cp:coreProperties>
</file>