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5" r:id="rId1"/>
  </p:sldMasterIdLst>
  <p:notesMasterIdLst>
    <p:notesMasterId r:id="rId13"/>
  </p:notesMasterIdLst>
  <p:handoutMasterIdLst>
    <p:handoutMasterId r:id="rId14"/>
  </p:handoutMasterIdLst>
  <p:sldIdLst>
    <p:sldId id="256" r:id="rId2"/>
    <p:sldId id="262" r:id="rId3"/>
    <p:sldId id="260" r:id="rId4"/>
    <p:sldId id="287" r:id="rId5"/>
    <p:sldId id="286" r:id="rId6"/>
    <p:sldId id="288" r:id="rId7"/>
    <p:sldId id="280" r:id="rId8"/>
    <p:sldId id="285" r:id="rId9"/>
    <p:sldId id="281" r:id="rId10"/>
    <p:sldId id="282" r:id="rId11"/>
    <p:sldId id="279" r:id="rId1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4E"/>
    <a:srgbClr val="607B2F"/>
    <a:srgbClr val="48F450"/>
    <a:srgbClr val="C6B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582" autoAdjust="0"/>
  </p:normalViewPr>
  <p:slideViewPr>
    <p:cSldViewPr>
      <p:cViewPr>
        <p:scale>
          <a:sx n="69" d="100"/>
          <a:sy n="69" d="100"/>
        </p:scale>
        <p:origin x="-2208"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866" y="-10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012"/>
          </a:xfrm>
          <a:prstGeom prst="rect">
            <a:avLst/>
          </a:prstGeom>
        </p:spPr>
        <p:txBody>
          <a:bodyPr vert="horz" lIns="91440" tIns="45720" rIns="91440" bIns="45720" rtlCol="0"/>
          <a:lstStyle>
            <a:lvl1pPr algn="r">
              <a:defRPr sz="1200"/>
            </a:lvl1pPr>
          </a:lstStyle>
          <a:p>
            <a:fld id="{90E1F450-90BC-471F-9767-400FE5F1BB02}" type="datetimeFigureOut">
              <a:rPr lang="en-US" smtClean="0"/>
              <a:t>6/23/2016</a:t>
            </a:fld>
            <a:endParaRPr lang="en-US"/>
          </a:p>
        </p:txBody>
      </p:sp>
      <p:sp>
        <p:nvSpPr>
          <p:cNvPr id="4" name="Footer Placeholder 3"/>
          <p:cNvSpPr>
            <a:spLocks noGrp="1"/>
          </p:cNvSpPr>
          <p:nvPr>
            <p:ph type="ftr" sz="quarter" idx="2"/>
          </p:nvPr>
        </p:nvSpPr>
        <p:spPr>
          <a:xfrm>
            <a:off x="1" y="8846261"/>
            <a:ext cx="2972421" cy="466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6261"/>
            <a:ext cx="2972421" cy="466012"/>
          </a:xfrm>
          <a:prstGeom prst="rect">
            <a:avLst/>
          </a:prstGeom>
        </p:spPr>
        <p:txBody>
          <a:bodyPr vert="horz" lIns="91440" tIns="45720" rIns="91440" bIns="45720" rtlCol="0" anchor="b"/>
          <a:lstStyle>
            <a:lvl1pPr algn="r">
              <a:defRPr sz="1200"/>
            </a:lvl1pPr>
          </a:lstStyle>
          <a:p>
            <a:fld id="{53CBCDCC-3DFA-473E-8B6C-F049967C5012}" type="slidenum">
              <a:rPr lang="en-US" smtClean="0"/>
              <a:t>‹#›</a:t>
            </a:fld>
            <a:endParaRPr lang="en-US"/>
          </a:p>
        </p:txBody>
      </p:sp>
    </p:spTree>
    <p:extLst>
      <p:ext uri="{BB962C8B-B14F-4D97-AF65-F5344CB8AC3E}">
        <p14:creationId xmlns:p14="http://schemas.microsoft.com/office/powerpoint/2010/main" val="232991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3177" tIns="46589" rIns="93177" bIns="46589" rtlCol="0"/>
          <a:lstStyle>
            <a:lvl1pPr algn="r">
              <a:defRPr sz="1200"/>
            </a:lvl1pPr>
          </a:lstStyle>
          <a:p>
            <a:fld id="{BA84CD1B-5553-4040-BAD6-FA363515BEC5}" type="datetimeFigureOut">
              <a:rPr lang="en-US" smtClean="0"/>
              <a:t>6/23/2016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77" tIns="46589" rIns="93177" bIns="46589" rtlCol="0" anchor="b"/>
          <a:lstStyle>
            <a:lvl1pPr algn="r">
              <a:defRPr sz="1200"/>
            </a:lvl1pPr>
          </a:lstStyle>
          <a:p>
            <a:fld id="{F2B2E817-C75F-4110-92F4-8178F906CB68}" type="slidenum">
              <a:rPr lang="en-US" smtClean="0"/>
              <a:t>‹#›</a:t>
            </a:fld>
            <a:endParaRPr lang="en-US"/>
          </a:p>
        </p:txBody>
      </p:sp>
    </p:spTree>
    <p:extLst>
      <p:ext uri="{BB962C8B-B14F-4D97-AF65-F5344CB8AC3E}">
        <p14:creationId xmlns:p14="http://schemas.microsoft.com/office/powerpoint/2010/main" val="10832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2E817-C75F-4110-92F4-8178F906CB68}" type="slidenum">
              <a:rPr lang="en-US" smtClean="0"/>
              <a:t>1</a:t>
            </a:fld>
            <a:endParaRPr lang="en-US"/>
          </a:p>
        </p:txBody>
      </p:sp>
    </p:spTree>
    <p:extLst>
      <p:ext uri="{BB962C8B-B14F-4D97-AF65-F5344CB8AC3E}">
        <p14:creationId xmlns:p14="http://schemas.microsoft.com/office/powerpoint/2010/main" val="83875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page.    Allow presenters and </a:t>
            </a:r>
            <a:r>
              <a:rPr lang="en-US" dirty="0" err="1"/>
              <a:t>pasfaa</a:t>
            </a:r>
            <a:r>
              <a:rPr lang="en-US" dirty="0"/>
              <a:t> leadership in attendance comment on one or two of the above, based on time. </a:t>
            </a:r>
          </a:p>
        </p:txBody>
      </p:sp>
      <p:sp>
        <p:nvSpPr>
          <p:cNvPr id="4" name="Slide Number Placeholder 3"/>
          <p:cNvSpPr>
            <a:spLocks noGrp="1"/>
          </p:cNvSpPr>
          <p:nvPr>
            <p:ph type="sldNum" sz="quarter" idx="10"/>
          </p:nvPr>
        </p:nvSpPr>
        <p:spPr/>
        <p:txBody>
          <a:bodyPr/>
          <a:lstStyle/>
          <a:p>
            <a:fld id="{5CBA412D-DE4D-4DC1-88D9-B3FDA775C261}" type="slidenum">
              <a:rPr lang="en-US" smtClean="0"/>
              <a:t>10</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page. </a:t>
            </a:r>
          </a:p>
        </p:txBody>
      </p:sp>
      <p:sp>
        <p:nvSpPr>
          <p:cNvPr id="4" name="Slide Number Placeholder 3"/>
          <p:cNvSpPr>
            <a:spLocks noGrp="1"/>
          </p:cNvSpPr>
          <p:nvPr>
            <p:ph type="sldNum" sz="quarter" idx="10"/>
          </p:nvPr>
        </p:nvSpPr>
        <p:spPr/>
        <p:txBody>
          <a:bodyPr/>
          <a:lstStyle/>
          <a:p>
            <a:fld id="{5CBA412D-DE4D-4DC1-88D9-B3FDA775C261}" type="slidenum">
              <a:rPr lang="en-US" smtClean="0"/>
              <a:t>11</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By-law Section 1: There shall be five (5) classifications in this Association  … more details</a:t>
            </a:r>
            <a:r>
              <a:rPr lang="en-US" baseline="0" dirty="0"/>
              <a:t> in bylaws.  Summary:</a:t>
            </a:r>
            <a:endParaRPr lang="en-US" dirty="0"/>
          </a:p>
          <a:p>
            <a:endParaRPr lang="en-US" dirty="0"/>
          </a:p>
          <a:p>
            <a:r>
              <a:rPr lang="en-US" b="1" dirty="0"/>
              <a:t>Regular membership </a:t>
            </a:r>
            <a:r>
              <a:rPr lang="en-US" dirty="0"/>
              <a:t>shall be limited to persons employed, by institutions of post-secondary education located within the Commonwealth of Pennsylvania who are responsible for the administration of student financial aid and/or having the authority to award aid. </a:t>
            </a:r>
          </a:p>
          <a:p>
            <a:endParaRPr lang="en-US" dirty="0"/>
          </a:p>
          <a:p>
            <a:r>
              <a:rPr lang="en-US" b="1" dirty="0"/>
              <a:t>Associate membership </a:t>
            </a:r>
            <a:r>
              <a:rPr lang="en-US" dirty="0"/>
              <a:t>shall include persons employed by organizations affiliated with financial aid matters who do not qualify for Regular membership, </a:t>
            </a:r>
          </a:p>
          <a:p>
            <a:endParaRPr lang="en-US" dirty="0"/>
          </a:p>
          <a:p>
            <a:r>
              <a:rPr lang="en-US" b="1" dirty="0"/>
              <a:t>Student</a:t>
            </a:r>
            <a:r>
              <a:rPr lang="en-US" dirty="0"/>
              <a:t> membership shall be for and limited to graduate and undergraduate students in post-secondary education</a:t>
            </a:r>
            <a:br>
              <a:rPr lang="en-US" dirty="0"/>
            </a:br>
            <a:endParaRPr lang="en-US" dirty="0"/>
          </a:p>
          <a:p>
            <a:r>
              <a:rPr lang="en-US" b="1" dirty="0"/>
              <a:t>Retired</a:t>
            </a:r>
            <a:r>
              <a:rPr lang="en-US" dirty="0"/>
              <a:t> membership shall be limited to persons who were Regular or Associate members in this Association, who are no longer employed in the financial aid profession, and who are not eligible for Regular or Associate membership. </a:t>
            </a:r>
          </a:p>
          <a:p>
            <a:endParaRPr lang="en-US" dirty="0"/>
          </a:p>
          <a:p>
            <a:r>
              <a:rPr lang="en-US" b="1" dirty="0"/>
              <a:t>Life</a:t>
            </a:r>
            <a:r>
              <a:rPr lang="en-US" dirty="0"/>
              <a:t> membership shall be an honorary membership ….. Refer to bylaws for more</a:t>
            </a:r>
          </a:p>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3</a:t>
            </a:fld>
            <a:endParaRPr lang="en-US"/>
          </a:p>
        </p:txBody>
      </p:sp>
    </p:spTree>
    <p:extLst>
      <p:ext uri="{BB962C8B-B14F-4D97-AF65-F5344CB8AC3E}">
        <p14:creationId xmlns:p14="http://schemas.microsoft.com/office/powerpoint/2010/main" val="307332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that </a:t>
            </a:r>
            <a:r>
              <a:rPr lang="en-US" baseline="0" dirty="0" err="1"/>
              <a:t>PASfAA</a:t>
            </a:r>
            <a:r>
              <a:rPr lang="en-US" baseline="0" dirty="0"/>
              <a:t> council is our elected leadership.    </a:t>
            </a:r>
            <a:r>
              <a:rPr lang="en-US" baseline="0" dirty="0" err="1"/>
              <a:t>Clickk</a:t>
            </a:r>
            <a:r>
              <a:rPr lang="en-US" baseline="0" dirty="0"/>
              <a:t> on the URL to show the  PASFAA page that has the names, organizations and pictures of PASFAA Council.  (Have a backup slide next of a screenshot of the page incase the internet is not working)</a:t>
            </a:r>
          </a:p>
        </p:txBody>
      </p:sp>
      <p:sp>
        <p:nvSpPr>
          <p:cNvPr id="4" name="Slide Number Placeholder 3"/>
          <p:cNvSpPr>
            <a:spLocks noGrp="1"/>
          </p:cNvSpPr>
          <p:nvPr>
            <p:ph type="sldNum" sz="quarter" idx="10"/>
          </p:nvPr>
        </p:nvSpPr>
        <p:spPr/>
        <p:txBody>
          <a:bodyPr/>
          <a:lstStyle/>
          <a:p>
            <a:fld id="{5CBA412D-DE4D-4DC1-88D9-B3FDA775C261}" type="slidenum">
              <a:rPr lang="en-US" smtClean="0"/>
              <a:t>4</a:t>
            </a:fld>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that </a:t>
            </a:r>
            <a:r>
              <a:rPr lang="en-US" baseline="0" dirty="0" err="1"/>
              <a:t>PASfAA</a:t>
            </a:r>
            <a:r>
              <a:rPr lang="en-US" baseline="0" dirty="0"/>
              <a:t> council is our elected leadership.    </a:t>
            </a:r>
            <a:r>
              <a:rPr lang="en-US" baseline="0" dirty="0" err="1"/>
              <a:t>Clickk</a:t>
            </a:r>
            <a:r>
              <a:rPr lang="en-US" baseline="0" dirty="0"/>
              <a:t> on the URL to show the  PASFAA page that has the names, organizations and pictures of PASFAA Council.  (Have a backup slide next of a screenshot of the page incase the internet is not working)</a:t>
            </a:r>
          </a:p>
        </p:txBody>
      </p:sp>
      <p:sp>
        <p:nvSpPr>
          <p:cNvPr id="4" name="Slide Number Placeholder 3"/>
          <p:cNvSpPr>
            <a:spLocks noGrp="1"/>
          </p:cNvSpPr>
          <p:nvPr>
            <p:ph type="sldNum" sz="quarter" idx="10"/>
          </p:nvPr>
        </p:nvSpPr>
        <p:spPr/>
        <p:txBody>
          <a:bodyPr/>
          <a:lstStyle/>
          <a:p>
            <a:fld id="{5CBA412D-DE4D-4DC1-88D9-B3FDA775C261}" type="slidenum">
              <a:rPr lang="en-US" smtClean="0"/>
              <a:t>5</a:t>
            </a:fld>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that </a:t>
            </a:r>
            <a:r>
              <a:rPr lang="en-US" baseline="0" dirty="0" err="1"/>
              <a:t>PASfAA</a:t>
            </a:r>
            <a:r>
              <a:rPr lang="en-US" baseline="0" dirty="0"/>
              <a:t> council is our elected leadership.    </a:t>
            </a:r>
            <a:r>
              <a:rPr lang="en-US" baseline="0" dirty="0" err="1"/>
              <a:t>Clickk</a:t>
            </a:r>
            <a:r>
              <a:rPr lang="en-US" baseline="0" dirty="0"/>
              <a:t> on the URL to show the  PASFAA page that has the names, organizations and pictures of PASFAA Council.  (Have a backup slide next of a screenshot of the page incase the internet is not working)</a:t>
            </a:r>
          </a:p>
        </p:txBody>
      </p:sp>
      <p:sp>
        <p:nvSpPr>
          <p:cNvPr id="4" name="Slide Number Placeholder 3"/>
          <p:cNvSpPr>
            <a:spLocks noGrp="1"/>
          </p:cNvSpPr>
          <p:nvPr>
            <p:ph type="sldNum" sz="quarter" idx="10"/>
          </p:nvPr>
        </p:nvSpPr>
        <p:spPr/>
        <p:txBody>
          <a:bodyPr/>
          <a:lstStyle/>
          <a:p>
            <a:fld id="{5CBA412D-DE4D-4DC1-88D9-B3FDA775C261}" type="slidenum">
              <a:rPr lang="en-US" smtClean="0"/>
              <a:t>6</a:t>
            </a:fld>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the committees’ jobs/work in PASFAA.  Talk </a:t>
            </a:r>
            <a:r>
              <a:rPr lang="en-US" baseline="0" dirty="0" err="1"/>
              <a:t>breifly</a:t>
            </a:r>
            <a:r>
              <a:rPr lang="en-US" baseline="0" dirty="0"/>
              <a:t> about each, and refer our audience to the Policy and Procedure’s manual  (found in the “ABOUT” link in the toolbar on the homepage) for complete descriptions.  Click on the URL to show  how they can look at committee membership and who to contact if they have questions.</a:t>
            </a:r>
          </a:p>
          <a:p>
            <a:r>
              <a:rPr lang="en-US" baseline="0" dirty="0"/>
              <a:t>Have </a:t>
            </a:r>
            <a:r>
              <a:rPr lang="en-US" baseline="0" dirty="0" err="1"/>
              <a:t>sceenshot</a:t>
            </a:r>
            <a:r>
              <a:rPr lang="en-US" baseline="0" dirty="0"/>
              <a:t> on the next page if the internet is not working.  </a:t>
            </a:r>
          </a:p>
        </p:txBody>
      </p:sp>
      <p:sp>
        <p:nvSpPr>
          <p:cNvPr id="4" name="Slide Number Placeholder 3"/>
          <p:cNvSpPr>
            <a:spLocks noGrp="1"/>
          </p:cNvSpPr>
          <p:nvPr>
            <p:ph type="sldNum" sz="quarter" idx="10"/>
          </p:nvPr>
        </p:nvSpPr>
        <p:spPr/>
        <p:txBody>
          <a:bodyPr/>
          <a:lstStyle/>
          <a:p>
            <a:fld id="{5CBA412D-DE4D-4DC1-88D9-B3FDA775C261}" type="slidenum">
              <a:rPr lang="en-US" smtClean="0"/>
              <a:t>7</a:t>
            </a:fld>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the committees’ jobs/work in PASFAA.  Talk </a:t>
            </a:r>
            <a:r>
              <a:rPr lang="en-US" baseline="0" dirty="0" err="1"/>
              <a:t>breifly</a:t>
            </a:r>
            <a:r>
              <a:rPr lang="en-US" baseline="0" dirty="0"/>
              <a:t> about each, and refer our audience to the Policy and Procedure’s manual  (found in the “ABOUT” link in the toolbar on the homepage) for complete descriptions.  Click on the URL to show  how they can look at committee membership and who to contact if they have questions.</a:t>
            </a:r>
          </a:p>
          <a:p>
            <a:r>
              <a:rPr lang="en-US" baseline="0" dirty="0"/>
              <a:t>Have </a:t>
            </a:r>
            <a:r>
              <a:rPr lang="en-US" baseline="0" dirty="0" err="1"/>
              <a:t>sceenshot</a:t>
            </a:r>
            <a:r>
              <a:rPr lang="en-US" baseline="0" dirty="0"/>
              <a:t> on the next page if the internet is not working.  </a:t>
            </a:r>
          </a:p>
        </p:txBody>
      </p:sp>
      <p:sp>
        <p:nvSpPr>
          <p:cNvPr id="4" name="Slide Number Placeholder 3"/>
          <p:cNvSpPr>
            <a:spLocks noGrp="1"/>
          </p:cNvSpPr>
          <p:nvPr>
            <p:ph type="sldNum" sz="quarter" idx="10"/>
          </p:nvPr>
        </p:nvSpPr>
        <p:spPr/>
        <p:txBody>
          <a:bodyPr/>
          <a:lstStyle/>
          <a:p>
            <a:fld id="{5CBA412D-DE4D-4DC1-88D9-B3FDA775C261}" type="slidenum">
              <a:rPr lang="en-US" smtClean="0"/>
              <a:t>8</a:t>
            </a:fld>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page;  the next 2 pages</a:t>
            </a:r>
            <a:r>
              <a:rPr lang="en-US" baseline="0" dirty="0"/>
              <a:t> are </a:t>
            </a:r>
            <a:r>
              <a:rPr lang="en-US" dirty="0"/>
              <a:t>for discussion also</a:t>
            </a:r>
          </a:p>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9</a:t>
            </a:fld>
            <a:endParaRPr lang="en-US"/>
          </a:p>
        </p:txBody>
      </p:sp>
    </p:spTree>
    <p:extLst>
      <p:ext uri="{BB962C8B-B14F-4D97-AF65-F5344CB8AC3E}">
        <p14:creationId xmlns:p14="http://schemas.microsoft.com/office/powerpoint/2010/main" val="3396262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userDrawn="1"/>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6" name="Group 15"/>
          <p:cNvGrpSpPr/>
          <p:nvPr userDrawn="1"/>
        </p:nvGrpSpPr>
        <p:grpSpPr>
          <a:xfrm rot="20533676">
            <a:off x="370629" y="3002589"/>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064958" y="1372968"/>
            <a:ext cx="5773084" cy="3850817"/>
          </a:xfrm>
          <a:prstGeom prst="rect">
            <a:avLst/>
          </a:prstGeom>
        </p:spPr>
      </p:pic>
      <p:sp>
        <p:nvSpPr>
          <p:cNvPr id="2" name="Title 1"/>
          <p:cNvSpPr>
            <a:spLocks noGrp="1"/>
          </p:cNvSpPr>
          <p:nvPr>
            <p:ph type="ctrTitle" hasCustomPrompt="1"/>
          </p:nvPr>
        </p:nvSpPr>
        <p:spPr>
          <a:xfrm rot="360000">
            <a:off x="3536220" y="1800590"/>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dirty="0"/>
              <a:t>Session Title</a:t>
            </a:r>
          </a:p>
        </p:txBody>
      </p:sp>
      <p:sp>
        <p:nvSpPr>
          <p:cNvPr id="3" name="Subtitle 2"/>
          <p:cNvSpPr>
            <a:spLocks noGrp="1"/>
          </p:cNvSpPr>
          <p:nvPr>
            <p:ph type="subTitle" idx="1" hasCustomPrompt="1"/>
          </p:nvPr>
        </p:nvSpPr>
        <p:spPr>
          <a:xfrm rot="360000">
            <a:off x="3393951" y="378917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a:t>
            </a: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pic>
        <p:nvPicPr>
          <p:cNvPr id="17" name="Picture 2" descr="C:\Users\90MEMiller\Documents\Next 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471104">
            <a:off x="422750" y="3148623"/>
            <a:ext cx="2151888" cy="10012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userDrawn="1"/>
        </p:nvPicPr>
        <p:blipFill>
          <a:blip r:embed="rId7" cstate="print"/>
          <a:srcRect/>
          <a:stretch>
            <a:fillRect/>
          </a:stretch>
        </p:blipFill>
        <p:spPr bwMode="auto">
          <a:xfrm rot="20426486">
            <a:off x="933854" y="4225469"/>
            <a:ext cx="1724083" cy="85266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p:spPr>
        <p:txBody>
          <a:bodyPr/>
          <a:lstStyle/>
          <a:p>
            <a:r>
              <a:rPr lang="en-US" dirty="0"/>
              <a:t>Click to edit Master title style</a:t>
            </a:r>
          </a:p>
        </p:txBody>
      </p:sp>
      <p:sp>
        <p:nvSpPr>
          <p:cNvPr id="3" name="Content Placeholder 2"/>
          <p:cNvSpPr>
            <a:spLocks noGrp="1"/>
          </p:cNvSpPr>
          <p:nvPr>
            <p:ph idx="1"/>
          </p:nvPr>
        </p:nvSpPr>
        <p:spPr>
          <a:xfrm>
            <a:off x="609600" y="2057400"/>
            <a:ext cx="7772400" cy="39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33800"/>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1488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F9B3120-C581-4998-9531-0EAF2D360B0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1488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1488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F9B3120-C581-4998-9531-0EAF2D360B09}" type="slidenum">
              <a:rPr lang="en-US" smtClean="0"/>
              <a:t>‹#›</a:t>
            </a:fld>
            <a:endParaRPr lang="en-US"/>
          </a:p>
        </p:txBody>
      </p:sp>
      <p:pic>
        <p:nvPicPr>
          <p:cNvPr id="9" name="Picture 2" descr="C:\Users\90MEMiller\Documents\Next PAG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86917" y="5562600"/>
            <a:ext cx="2151888" cy="10012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pasfaa.org/docs/committees/ExecutiveCounci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pasfaa.org/docs/toc_finaidadmi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574800" y="1592261"/>
            <a:ext cx="4847038" cy="3753171"/>
          </a:xfrm>
          <a:solidFill>
            <a:schemeClr val="accent2"/>
          </a:solidFill>
        </p:spPr>
        <p:txBody>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4000" b="1" dirty="0">
                <a:latin typeface="Calibri" panose="020F0502020204030204" pitchFamily="34" charset="0"/>
              </a:rPr>
              <a:t/>
            </a:r>
            <a:br>
              <a:rPr lang="en-US" sz="4000" b="1" dirty="0">
                <a:latin typeface="Calibri" panose="020F0502020204030204" pitchFamily="34" charset="0"/>
              </a:rPr>
            </a:br>
            <a:r>
              <a:rPr lang="en-US" sz="4000" b="1" dirty="0">
                <a:latin typeface="Calibri" panose="020F0502020204030204" pitchFamily="34" charset="0"/>
              </a:rPr>
              <a:t/>
            </a:r>
            <a:br>
              <a:rPr lang="en-US" sz="4000" b="1" dirty="0">
                <a:latin typeface="Calibri" panose="020F0502020204030204" pitchFamily="34" charset="0"/>
              </a:rPr>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4400" dirty="0">
                <a:latin typeface="Calibri" panose="020F0502020204030204" pitchFamily="34" charset="0"/>
              </a:rPr>
              <a:t>What is PASFAA?</a:t>
            </a:r>
            <a:r>
              <a:rPr lang="en-US" sz="4400" b="1" dirty="0">
                <a:latin typeface="Calibri" panose="020F0502020204030204" pitchFamily="34" charset="0"/>
              </a:rPr>
              <a:t/>
            </a:r>
            <a:br>
              <a:rPr lang="en-US" sz="4400" b="1" dirty="0">
                <a:latin typeface="Calibri" panose="020F0502020204030204" pitchFamily="34" charset="0"/>
              </a:rPr>
            </a:br>
            <a:r>
              <a:rPr lang="en-US" sz="2000" b="1" dirty="0">
                <a:latin typeface="Calibri" panose="020F0502020204030204" pitchFamily="34" charset="0"/>
              </a:rPr>
              <a:t>and</a:t>
            </a:r>
            <a:r>
              <a:rPr lang="en-US" sz="3600" b="1" dirty="0">
                <a:latin typeface="Calibri" panose="020F0502020204030204" pitchFamily="34" charset="0"/>
              </a:rPr>
              <a:t/>
            </a:r>
            <a:br>
              <a:rPr lang="en-US" sz="3600" b="1" dirty="0">
                <a:latin typeface="Calibri" panose="020F0502020204030204" pitchFamily="34" charset="0"/>
              </a:rPr>
            </a:br>
            <a:r>
              <a:rPr lang="en-US" sz="4400" dirty="0">
                <a:latin typeface="Calibri" panose="020F0502020204030204" pitchFamily="34" charset="0"/>
              </a:rPr>
              <a:t>How Can PASFAA </a:t>
            </a:r>
            <a:br>
              <a:rPr lang="en-US" sz="4400" dirty="0">
                <a:latin typeface="Calibri" panose="020F0502020204030204" pitchFamily="34" charset="0"/>
              </a:rPr>
            </a:br>
            <a:r>
              <a:rPr lang="en-US" sz="4400" dirty="0">
                <a:latin typeface="Calibri" panose="020F0502020204030204" pitchFamily="34" charset="0"/>
              </a:rPr>
              <a:t>Help YOU?</a:t>
            </a:r>
            <a:br>
              <a:rPr lang="en-US" sz="4400" dirty="0">
                <a:latin typeface="Calibri" panose="020F0502020204030204" pitchFamily="34" charset="0"/>
              </a:rPr>
            </a:br>
            <a:r>
              <a:rPr lang="en-US" sz="2000" dirty="0">
                <a:latin typeface="Calibri" panose="020F0502020204030204" pitchFamily="34" charset="0"/>
              </a:rPr>
              <a:t>Presenter:  Stacy Schenk, Director of Financial Aid, Mt. </a:t>
            </a:r>
            <a:r>
              <a:rPr lang="en-US" sz="2000">
                <a:latin typeface="Calibri" panose="020F0502020204030204" pitchFamily="34" charset="0"/>
              </a:rPr>
              <a:t>Aloysius College,</a:t>
            </a:r>
            <a:r>
              <a:rPr lang="en-US" sz="2000" dirty="0">
                <a:latin typeface="Calibri" panose="020F0502020204030204" pitchFamily="34" charset="0"/>
              </a:rPr>
              <a:t/>
            </a:r>
            <a:br>
              <a:rPr lang="en-US" sz="2000" dirty="0">
                <a:latin typeface="Calibri" panose="020F0502020204030204" pitchFamily="34" charset="0"/>
              </a:rPr>
            </a:br>
            <a:r>
              <a:rPr lang="en-US" sz="2000" dirty="0">
                <a:latin typeface="Calibri" panose="020F0502020204030204" pitchFamily="34" charset="0"/>
              </a:rPr>
              <a:t>President of PASFAA</a:t>
            </a:r>
            <a:r>
              <a:rPr lang="en-US" sz="3200" dirty="0">
                <a:latin typeface="Calibri" panose="020F0502020204030204" pitchFamily="34" charset="0"/>
              </a:rPr>
              <a:t/>
            </a:r>
            <a:br>
              <a:rPr lang="en-US" sz="3200" dirty="0">
                <a:latin typeface="Calibri" panose="020F0502020204030204" pitchFamily="34" charset="0"/>
              </a:rPr>
            </a:br>
            <a:endParaRPr lang="en-US" sz="3200" dirty="0">
              <a:latin typeface="Calibri" panose="020F0502020204030204" pitchFamily="34" charset="0"/>
            </a:endParaRPr>
          </a:p>
        </p:txBody>
      </p:sp>
    </p:spTree>
    <p:extLst>
      <p:ext uri="{BB962C8B-B14F-4D97-AF65-F5344CB8AC3E}">
        <p14:creationId xmlns:p14="http://schemas.microsoft.com/office/powerpoint/2010/main" val="91829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pPr algn="l"/>
            <a:r>
              <a:rPr lang="en-US" sz="5300" dirty="0"/>
              <a:t/>
            </a:r>
            <a:br>
              <a:rPr lang="en-US" sz="5300" dirty="0"/>
            </a:br>
            <a:r>
              <a:rPr lang="en-US" sz="5300" b="1" dirty="0">
                <a:latin typeface="Calibri" panose="020F0502020204030204" pitchFamily="34" charset="0"/>
              </a:rPr>
              <a:t>A Sample of Our Stories</a:t>
            </a:r>
            <a:r>
              <a:rPr lang="en-US" b="1" dirty="0"/>
              <a:t/>
            </a:r>
            <a:br>
              <a:rPr lang="en-US" b="1" dirty="0"/>
            </a:br>
            <a:endParaRPr lang="en-US" b="1" dirty="0"/>
          </a:p>
        </p:txBody>
      </p:sp>
      <p:sp>
        <p:nvSpPr>
          <p:cNvPr id="3" name="Content Placeholder 2"/>
          <p:cNvSpPr>
            <a:spLocks noGrp="1"/>
          </p:cNvSpPr>
          <p:nvPr>
            <p:ph idx="1"/>
          </p:nvPr>
        </p:nvSpPr>
        <p:spPr>
          <a:xfrm>
            <a:off x="609600" y="1752600"/>
            <a:ext cx="7772400" cy="4256137"/>
          </a:xfrm>
        </p:spPr>
        <p:txBody>
          <a:bodyPr/>
          <a:lstStyle/>
          <a:p>
            <a:endParaRPr lang="en-US" dirty="0"/>
          </a:p>
          <a:p>
            <a:r>
              <a:rPr lang="en-US" dirty="0">
                <a:latin typeface="Calibri" panose="020F0502020204030204" pitchFamily="34" charset="0"/>
              </a:rPr>
              <a:t>A favorite committee experience</a:t>
            </a:r>
          </a:p>
          <a:p>
            <a:r>
              <a:rPr lang="en-US" dirty="0">
                <a:latin typeface="Calibri" panose="020F0502020204030204" pitchFamily="34" charset="0"/>
              </a:rPr>
              <a:t>Why I chose to run for a PASFAA office</a:t>
            </a:r>
          </a:p>
          <a:p>
            <a:r>
              <a:rPr lang="en-US" dirty="0">
                <a:latin typeface="Calibri" panose="020F0502020204030204" pitchFamily="34" charset="0"/>
              </a:rPr>
              <a:t>One of my most influential experiences in PASFAA</a:t>
            </a:r>
          </a:p>
          <a:p>
            <a:r>
              <a:rPr lang="en-US" dirty="0">
                <a:latin typeface="Calibri" panose="020F0502020204030204" pitchFamily="34" charset="0"/>
              </a:rPr>
              <a:t>I didn’t know I could do that; but I did it</a:t>
            </a:r>
          </a:p>
          <a:p>
            <a:r>
              <a:rPr lang="en-US" dirty="0">
                <a:latin typeface="Calibri" panose="020F0502020204030204" pitchFamily="34" charset="0"/>
              </a:rPr>
              <a:t>A PASFAA colleague who made a difference in my career</a:t>
            </a:r>
          </a:p>
          <a:p>
            <a:r>
              <a:rPr lang="en-US" dirty="0">
                <a:latin typeface="Calibri" panose="020F0502020204030204" pitchFamily="34" charset="0"/>
              </a:rPr>
              <a:t>A benefit I received through networking with peers</a:t>
            </a:r>
          </a:p>
          <a:p>
            <a:r>
              <a:rPr lang="en-US" dirty="0">
                <a:latin typeface="Calibri" panose="020F0502020204030204" pitchFamily="34" charset="0"/>
              </a:rPr>
              <a:t>How PASFAA connected me to EASFAA and NASFAA</a:t>
            </a:r>
          </a:p>
          <a:p>
            <a:endParaRPr lang="en-US" dirty="0"/>
          </a:p>
        </p:txBody>
      </p:sp>
    </p:spTree>
    <p:extLst>
      <p:ext uri="{BB962C8B-B14F-4D97-AF65-F5344CB8AC3E}">
        <p14:creationId xmlns:p14="http://schemas.microsoft.com/office/powerpoint/2010/main" val="263196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8919"/>
            <a:ext cx="6965245" cy="4191000"/>
          </a:xfrm>
          <a:solidFill>
            <a:schemeClr val="accent2"/>
          </a:solidFill>
        </p:spPr>
        <p:txBody>
          <a:bodyPr>
            <a:normAutofit/>
          </a:bodyPr>
          <a:lstStyle/>
          <a:p>
            <a:pPr algn="l"/>
            <a:r>
              <a:rPr lang="en-US" sz="5300" b="1" dirty="0">
                <a:latin typeface="Calibri" panose="020F0502020204030204" pitchFamily="34" charset="0"/>
              </a:rPr>
              <a:t>PASFAA </a:t>
            </a:r>
            <a:r>
              <a:rPr lang="en-US" sz="4000" b="1" dirty="0">
                <a:latin typeface="Calibri" panose="020F0502020204030204" pitchFamily="34" charset="0"/>
              </a:rPr>
              <a:t>and</a:t>
            </a:r>
            <a:r>
              <a:rPr lang="en-US" sz="5300" b="1" dirty="0">
                <a:latin typeface="Calibri" panose="020F0502020204030204" pitchFamily="34" charset="0"/>
              </a:rPr>
              <a:t> YOU …</a:t>
            </a:r>
            <a:br>
              <a:rPr lang="en-US" sz="5300" b="1" dirty="0">
                <a:latin typeface="Calibri" panose="020F0502020204030204" pitchFamily="34" charset="0"/>
              </a:rPr>
            </a:br>
            <a:r>
              <a:rPr lang="en-US" sz="5300" dirty="0">
                <a:latin typeface="Calibri" panose="020F0502020204030204" pitchFamily="34" charset="0"/>
              </a:rPr>
              <a:t/>
            </a:r>
            <a:br>
              <a:rPr lang="en-US" sz="5300" dirty="0">
                <a:latin typeface="Calibri" panose="020F0502020204030204" pitchFamily="34" charset="0"/>
              </a:rPr>
            </a:br>
            <a:r>
              <a:rPr lang="en-US" sz="5300" i="1" dirty="0">
                <a:latin typeface="Calibri" panose="020F0502020204030204" pitchFamily="34" charset="0"/>
              </a:rPr>
              <a:t>What questions can we answer for you about getting more involved?</a:t>
            </a:r>
            <a:endParaRPr lang="en-US" i="1" dirty="0"/>
          </a:p>
        </p:txBody>
      </p:sp>
      <p:sp>
        <p:nvSpPr>
          <p:cNvPr id="3" name="Content Placeholder 2"/>
          <p:cNvSpPr>
            <a:spLocks noGrp="1"/>
          </p:cNvSpPr>
          <p:nvPr>
            <p:ph idx="1"/>
          </p:nvPr>
        </p:nvSpPr>
        <p:spPr>
          <a:xfrm>
            <a:off x="1463040" y="2971799"/>
            <a:ext cx="6196405" cy="2751269"/>
          </a:xfrm>
        </p:spPr>
        <p:txBody>
          <a:bodyPr/>
          <a:lstStyle/>
          <a:p>
            <a:endParaRPr lang="en-US" dirty="0"/>
          </a:p>
          <a:p>
            <a:endParaRPr lang="en-US" dirty="0"/>
          </a:p>
        </p:txBody>
      </p:sp>
      <p:pic>
        <p:nvPicPr>
          <p:cNvPr id="4" name="Picture 2" descr="C:\Users\Baba\AppData\Local\Microsoft\Windows\INetCache\IE\R1ZB11UQ\handcuff_question_mark_by_rmdraco84-d4z018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057400"/>
            <a:ext cx="1994477" cy="392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2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89045" cy="4495800"/>
          </a:xfrm>
          <a:solidFill>
            <a:schemeClr val="accent2"/>
          </a:solidFill>
        </p:spPr>
        <p:txBody>
          <a:bodyPr>
            <a:noAutofit/>
          </a:bodyPr>
          <a:lstStyle/>
          <a:p>
            <a:pPr algn="l"/>
            <a:r>
              <a:rPr lang="en-US" sz="2800" b="1" i="1" dirty="0"/>
              <a:t>The Pennsylvania Association of Student Financial Aid Administrators (PASFAA) </a:t>
            </a:r>
            <a:r>
              <a:rPr lang="en-US" sz="2400" i="1" dirty="0"/>
              <a:t>is a dynamic, service association whose mission is: </a:t>
            </a:r>
            <a:br>
              <a:rPr lang="en-US" sz="2400" i="1" dirty="0"/>
            </a:br>
            <a:r>
              <a:rPr lang="en-US" sz="2400" i="1" dirty="0"/>
              <a:t/>
            </a:r>
            <a:br>
              <a:rPr lang="en-US" sz="2400" i="1" dirty="0"/>
            </a:br>
            <a:r>
              <a:rPr lang="en-US" sz="2400" i="1" dirty="0"/>
              <a:t>- To provide for the professional development of    	members and other constituencies,</a:t>
            </a:r>
            <a:r>
              <a:rPr lang="en-US" sz="2400" dirty="0"/>
              <a:t/>
            </a:r>
            <a:br>
              <a:rPr lang="en-US" sz="2400" dirty="0"/>
            </a:br>
            <a:r>
              <a:rPr lang="en-US" sz="2400" dirty="0"/>
              <a:t>- </a:t>
            </a:r>
            <a:r>
              <a:rPr lang="en-US" sz="2400" i="1" dirty="0"/>
              <a:t>To advocate for access to post-secondary education, 	and</a:t>
            </a:r>
            <a:r>
              <a:rPr lang="en-US" sz="2400" dirty="0"/>
              <a:t/>
            </a:r>
            <a:br>
              <a:rPr lang="en-US" sz="2400" dirty="0"/>
            </a:br>
            <a:r>
              <a:rPr lang="en-US" sz="2400" dirty="0"/>
              <a:t>- </a:t>
            </a:r>
            <a:r>
              <a:rPr lang="en-US" sz="2400" i="1" dirty="0"/>
              <a:t>To educate the public on financial aid and funding 	opportunities.</a:t>
            </a:r>
            <a:r>
              <a:rPr lang="en-US" sz="2400" dirty="0"/>
              <a:t/>
            </a:r>
            <a:br>
              <a:rPr lang="en-US" sz="2400" dirty="0"/>
            </a:br>
            <a:endParaRPr lang="en-US" sz="2400" dirty="0"/>
          </a:p>
        </p:txBody>
      </p:sp>
      <p:sp>
        <p:nvSpPr>
          <p:cNvPr id="3" name="Content Placeholder 2"/>
          <p:cNvSpPr>
            <a:spLocks noGrp="1"/>
          </p:cNvSpPr>
          <p:nvPr>
            <p:ph idx="1"/>
          </p:nvPr>
        </p:nvSpPr>
        <p:spPr>
          <a:xfrm>
            <a:off x="1371600" y="2667000"/>
            <a:ext cx="6196405" cy="2751269"/>
          </a:xfrm>
        </p:spPr>
        <p:txBody>
          <a:bodyPr/>
          <a:lstStyle/>
          <a:p>
            <a:endParaRPr lang="en-US" dirty="0"/>
          </a:p>
          <a:p>
            <a:endParaRPr lang="en-US" dirty="0"/>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410200"/>
            <a:ext cx="1981200" cy="990600"/>
          </a:xfrm>
          <a:prstGeom prst="rect">
            <a:avLst/>
          </a:prstGeom>
          <a:noFill/>
          <a:ln>
            <a:noFill/>
          </a:ln>
        </p:spPr>
      </p:pic>
    </p:spTree>
    <p:extLst>
      <p:ext uri="{BB962C8B-B14F-4D97-AF65-F5344CB8AC3E}">
        <p14:creationId xmlns:p14="http://schemas.microsoft.com/office/powerpoint/2010/main" val="427836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0"/>
            <a:ext cx="8041440" cy="1650637"/>
          </a:xfrm>
          <a:solidFill>
            <a:schemeClr val="accent2"/>
          </a:solidFill>
        </p:spPr>
        <p:txBody>
          <a:bodyPr>
            <a:normAutofit fontScale="90000"/>
          </a:bodyPr>
          <a:lstStyle/>
          <a:p>
            <a:r>
              <a:rPr lang="en-US" sz="4000" dirty="0"/>
              <a:t/>
            </a:r>
            <a:br>
              <a:rPr lang="en-US" sz="4000" dirty="0"/>
            </a:br>
            <a:r>
              <a:rPr lang="en-US" sz="4900" b="1" dirty="0">
                <a:latin typeface="Calibri" panose="020F0502020204030204" pitchFamily="34" charset="0"/>
              </a:rPr>
              <a:t>We Are: </a:t>
            </a:r>
            <a:r>
              <a:rPr lang="en-US" sz="4000" dirty="0">
                <a:latin typeface="Calibri" panose="020F0502020204030204" pitchFamily="34" charset="0"/>
              </a:rPr>
              <a:t/>
            </a:r>
            <a:br>
              <a:rPr lang="en-US" sz="4000" dirty="0">
                <a:latin typeface="Calibri" panose="020F0502020204030204" pitchFamily="34" charset="0"/>
              </a:rPr>
            </a:br>
            <a:r>
              <a:rPr lang="en-US" sz="2700" b="1" dirty="0">
                <a:latin typeface="Calibri" panose="020F0502020204030204" pitchFamily="34" charset="0"/>
              </a:rPr>
              <a:t>an all-volunteer organization comprised of </a:t>
            </a:r>
            <a:br>
              <a:rPr lang="en-US" sz="2700" b="1" dirty="0">
                <a:latin typeface="Calibri" panose="020F0502020204030204" pitchFamily="34" charset="0"/>
              </a:rPr>
            </a:br>
            <a:r>
              <a:rPr lang="en-US" sz="2700" b="1" u="sng" dirty="0">
                <a:latin typeface="Calibri" panose="020F0502020204030204" pitchFamily="34" charset="0"/>
              </a:rPr>
              <a:t>861 members</a:t>
            </a:r>
            <a:r>
              <a:rPr lang="en-US" sz="2700" b="1" dirty="0">
                <a:latin typeface="Calibri" panose="020F0502020204030204" pitchFamily="34" charset="0"/>
              </a:rPr>
              <a:t>, affiliated with </a:t>
            </a:r>
            <a:r>
              <a:rPr lang="en-US" sz="2700" b="1" u="sng" dirty="0">
                <a:latin typeface="Calibri" panose="020F0502020204030204" pitchFamily="34" charset="0"/>
              </a:rPr>
              <a:t>224 different institutions</a:t>
            </a:r>
            <a:r>
              <a:rPr lang="en-US" dirty="0"/>
              <a:t/>
            </a:r>
            <a:br>
              <a:rPr lang="en-US" dirty="0"/>
            </a:br>
            <a:r>
              <a:rPr lang="en-US" dirty="0"/>
              <a:t>	</a:t>
            </a:r>
          </a:p>
        </p:txBody>
      </p:sp>
      <p:sp>
        <p:nvSpPr>
          <p:cNvPr id="3" name="Content Placeholder 2"/>
          <p:cNvSpPr>
            <a:spLocks noGrp="1"/>
          </p:cNvSpPr>
          <p:nvPr>
            <p:ph sz="quarter" idx="13"/>
          </p:nvPr>
        </p:nvSpPr>
        <p:spPr>
          <a:xfrm>
            <a:off x="381000" y="2057400"/>
            <a:ext cx="3810000" cy="3950208"/>
          </a:xfrm>
        </p:spPr>
        <p:txBody>
          <a:bodyPr>
            <a:normAutofit/>
          </a:bodyPr>
          <a:lstStyle/>
          <a:p>
            <a:r>
              <a:rPr lang="en-US" b="1" dirty="0">
                <a:latin typeface="Calibri" panose="020F0502020204030204" pitchFamily="34" charset="0"/>
              </a:rPr>
              <a:t>Membership Categories</a:t>
            </a:r>
          </a:p>
          <a:p>
            <a:pPr lvl="1"/>
            <a:r>
              <a:rPr lang="en-US" dirty="0">
                <a:latin typeface="Calibri" panose="020F0502020204030204" pitchFamily="34" charset="0"/>
              </a:rPr>
              <a:t>550 Regular Members </a:t>
            </a:r>
          </a:p>
          <a:p>
            <a:pPr lvl="1"/>
            <a:r>
              <a:rPr lang="en-US" dirty="0">
                <a:latin typeface="Calibri" panose="020F0502020204030204" pitchFamily="34" charset="0"/>
              </a:rPr>
              <a:t>291 Associate Members</a:t>
            </a:r>
          </a:p>
          <a:p>
            <a:pPr lvl="1"/>
            <a:r>
              <a:rPr lang="en-US" dirty="0">
                <a:latin typeface="Calibri" panose="020F0502020204030204" pitchFamily="34" charset="0"/>
              </a:rPr>
              <a:t>2      Retired Members</a:t>
            </a:r>
          </a:p>
          <a:p>
            <a:pPr lvl="1"/>
            <a:r>
              <a:rPr lang="en-US" dirty="0">
                <a:latin typeface="Calibri" panose="020F0502020204030204" pitchFamily="34" charset="0"/>
              </a:rPr>
              <a:t>0      Student Members</a:t>
            </a:r>
          </a:p>
          <a:p>
            <a:pPr lvl="1"/>
            <a:r>
              <a:rPr lang="en-US" dirty="0">
                <a:latin typeface="Calibri" panose="020F0502020204030204" pitchFamily="34" charset="0"/>
              </a:rPr>
              <a:t>18    Life Members</a:t>
            </a:r>
          </a:p>
          <a:p>
            <a:pPr lvl="1"/>
            <a:endParaRPr lang="en-US" dirty="0">
              <a:latin typeface="Calibri" panose="020F0502020204030204" pitchFamily="34" charset="0"/>
            </a:endParaRPr>
          </a:p>
        </p:txBody>
      </p:sp>
      <p:sp>
        <p:nvSpPr>
          <p:cNvPr id="4" name="Content Placeholder 3"/>
          <p:cNvSpPr>
            <a:spLocks noGrp="1"/>
          </p:cNvSpPr>
          <p:nvPr>
            <p:ph sz="quarter" idx="14"/>
          </p:nvPr>
        </p:nvSpPr>
        <p:spPr>
          <a:xfrm>
            <a:off x="4267200" y="2039112"/>
            <a:ext cx="4495800" cy="4590288"/>
          </a:xfrm>
        </p:spPr>
        <p:txBody>
          <a:bodyPr/>
          <a:lstStyle/>
          <a:p>
            <a:r>
              <a:rPr lang="en-US" b="1" dirty="0">
                <a:latin typeface="Calibri" panose="020F0502020204030204" pitchFamily="34" charset="0"/>
              </a:rPr>
              <a:t>Sector Categories</a:t>
            </a:r>
          </a:p>
          <a:p>
            <a:pPr lvl="1"/>
            <a:r>
              <a:rPr lang="en-US" dirty="0">
                <a:latin typeface="Calibri" panose="020F0502020204030204" pitchFamily="34" charset="0"/>
              </a:rPr>
              <a:t>72   Business, Trade &amp; Technical</a:t>
            </a:r>
          </a:p>
          <a:p>
            <a:pPr lvl="1"/>
            <a:r>
              <a:rPr lang="en-US" dirty="0">
                <a:latin typeface="Calibri" panose="020F0502020204030204" pitchFamily="34" charset="0"/>
              </a:rPr>
              <a:t>59    </a:t>
            </a:r>
            <a:r>
              <a:rPr lang="en-US" dirty="0" err="1">
                <a:latin typeface="Calibri" panose="020F0502020204030204" pitchFamily="34" charset="0"/>
              </a:rPr>
              <a:t>Inst’l</a:t>
            </a:r>
            <a:r>
              <a:rPr lang="en-US" dirty="0">
                <a:latin typeface="Calibri" panose="020F0502020204030204" pitchFamily="34" charset="0"/>
              </a:rPr>
              <a:t> Support Services</a:t>
            </a:r>
          </a:p>
          <a:p>
            <a:pPr lvl="1"/>
            <a:r>
              <a:rPr lang="en-US" dirty="0">
                <a:latin typeface="Calibri" panose="020F0502020204030204" pitchFamily="34" charset="0"/>
              </a:rPr>
              <a:t>17    Nursing</a:t>
            </a:r>
          </a:p>
          <a:p>
            <a:pPr lvl="1"/>
            <a:r>
              <a:rPr lang="en-US" dirty="0">
                <a:latin typeface="Calibri" panose="020F0502020204030204" pitchFamily="34" charset="0"/>
              </a:rPr>
              <a:t>360  Private</a:t>
            </a:r>
          </a:p>
          <a:p>
            <a:pPr lvl="1"/>
            <a:r>
              <a:rPr lang="en-US" dirty="0">
                <a:latin typeface="Calibri" panose="020F0502020204030204" pitchFamily="34" charset="0"/>
              </a:rPr>
              <a:t>94    Public Two-Year</a:t>
            </a:r>
          </a:p>
          <a:p>
            <a:pPr lvl="1"/>
            <a:r>
              <a:rPr lang="en-US" dirty="0">
                <a:latin typeface="Calibri" panose="020F0502020204030204" pitchFamily="34" charset="0"/>
              </a:rPr>
              <a:t>72    PASSHE</a:t>
            </a:r>
          </a:p>
          <a:p>
            <a:pPr lvl="1"/>
            <a:r>
              <a:rPr lang="en-US" dirty="0">
                <a:latin typeface="Calibri" panose="020F0502020204030204" pitchFamily="34" charset="0"/>
              </a:rPr>
              <a:t>147  State Related</a:t>
            </a:r>
          </a:p>
          <a:p>
            <a:pPr lvl="1"/>
            <a:r>
              <a:rPr lang="en-US" dirty="0">
                <a:latin typeface="Calibri" panose="020F0502020204030204" pitchFamily="34" charset="0"/>
              </a:rPr>
              <a:t>10    Graduate School</a:t>
            </a:r>
          </a:p>
        </p:txBody>
      </p:sp>
    </p:spTree>
    <p:extLst>
      <p:ext uri="{BB962C8B-B14F-4D97-AF65-F5344CB8AC3E}">
        <p14:creationId xmlns:p14="http://schemas.microsoft.com/office/powerpoint/2010/main" val="86944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1905000"/>
          </a:xfrm>
          <a:solidFill>
            <a:schemeClr val="accent2"/>
          </a:solidFill>
        </p:spPr>
        <p:txBody>
          <a:bodyPr>
            <a:normAutofit/>
          </a:bodyPr>
          <a:lstStyle/>
          <a:p>
            <a:r>
              <a:rPr lang="en-US" sz="4400" b="1" dirty="0">
                <a:latin typeface="Calibri" panose="020F0502020204030204" pitchFamily="34" charset="0"/>
              </a:rPr>
              <a:t>PASFAA Council</a:t>
            </a:r>
            <a:br>
              <a:rPr lang="en-US" sz="4400" b="1" dirty="0">
                <a:latin typeface="Calibri" panose="020F0502020204030204" pitchFamily="34" charset="0"/>
              </a:rPr>
            </a:br>
            <a:r>
              <a:rPr lang="en-US" sz="4400" dirty="0">
                <a:latin typeface="Calibri" panose="020F0502020204030204" pitchFamily="34" charset="0"/>
              </a:rPr>
              <a:t>Our </a:t>
            </a:r>
            <a:r>
              <a:rPr lang="en-US" sz="4400" i="1" dirty="0">
                <a:latin typeface="Calibri" panose="020F0502020204030204" pitchFamily="34" charset="0"/>
              </a:rPr>
              <a:t>Elected</a:t>
            </a:r>
            <a:r>
              <a:rPr lang="en-US" sz="4400" dirty="0">
                <a:latin typeface="Calibri" panose="020F0502020204030204" pitchFamily="34" charset="0"/>
              </a:rPr>
              <a:t> Leadership</a:t>
            </a:r>
            <a:r>
              <a:rPr lang="en-US" sz="4400" dirty="0"/>
              <a:t>	</a:t>
            </a:r>
          </a:p>
        </p:txBody>
      </p:sp>
      <p:sp>
        <p:nvSpPr>
          <p:cNvPr id="3" name="Content Placeholder 2"/>
          <p:cNvSpPr>
            <a:spLocks noGrp="1"/>
          </p:cNvSpPr>
          <p:nvPr>
            <p:ph idx="1"/>
          </p:nvPr>
        </p:nvSpPr>
        <p:spPr>
          <a:xfrm>
            <a:off x="1295400" y="2209800"/>
            <a:ext cx="6324600" cy="3505200"/>
          </a:xfrm>
        </p:spPr>
        <p:txBody>
          <a:bodyPr>
            <a:normAutofit/>
          </a:bodyPr>
          <a:lstStyle/>
          <a:p>
            <a:pPr marL="0" indent="0">
              <a:buNone/>
            </a:pPr>
            <a:endParaRPr lang="en-US" b="1" dirty="0"/>
          </a:p>
          <a:p>
            <a:pPr marL="365760" lvl="1"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30096067"/>
              </p:ext>
            </p:extLst>
          </p:nvPr>
        </p:nvGraphicFramePr>
        <p:xfrm>
          <a:off x="685800" y="2133600"/>
          <a:ext cx="7772400" cy="3350205"/>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414009">
                <a:tc gridSpan="3">
                  <a:txBody>
                    <a:bodyPr/>
                    <a:lstStyle/>
                    <a:p>
                      <a:r>
                        <a:rPr lang="en-US" dirty="0">
                          <a:solidFill>
                            <a:srgbClr val="FF0000"/>
                          </a:solidFill>
                          <a:hlinkClick r:id="rId3"/>
                        </a:rPr>
                        <a:t>http://www.pasfaa.org/docs/committees/ExecutiveCouncil/index.html</a:t>
                      </a:r>
                      <a:endParaRPr lang="en-US" dirty="0">
                        <a:solidFill>
                          <a:srgbClr val="FF0000"/>
                        </a:solidFill>
                      </a:endParaRPr>
                    </a:p>
                    <a:p>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14009">
                <a:tc>
                  <a:txBody>
                    <a:bodyPr/>
                    <a:lstStyle/>
                    <a:p>
                      <a:r>
                        <a:rPr lang="en-US" b="1" dirty="0">
                          <a:latin typeface="Calibri" panose="020F0502020204030204" pitchFamily="34" charset="0"/>
                        </a:rPr>
                        <a:t>President Elect</a:t>
                      </a:r>
                    </a:p>
                  </a:txBody>
                  <a:tcPr/>
                </a:tc>
                <a:tc>
                  <a:txBody>
                    <a:bodyPr/>
                    <a:lstStyle/>
                    <a:p>
                      <a:r>
                        <a:rPr lang="en-US" b="1" dirty="0">
                          <a:latin typeface="Calibri" panose="020F0502020204030204" pitchFamily="34" charset="0"/>
                        </a:rPr>
                        <a:t>President</a:t>
                      </a:r>
                    </a:p>
                  </a:txBody>
                  <a:tcPr/>
                </a:tc>
                <a:tc>
                  <a:txBody>
                    <a:bodyPr/>
                    <a:lstStyle/>
                    <a:p>
                      <a:r>
                        <a:rPr lang="en-US" b="1" dirty="0">
                          <a:latin typeface="Calibri" panose="020F0502020204030204" pitchFamily="34" charset="0"/>
                        </a:rPr>
                        <a:t>Past President</a:t>
                      </a:r>
                    </a:p>
                  </a:txBody>
                  <a:tcPr/>
                </a:tc>
                <a:extLst>
                  <a:ext uri="{0D108BD9-81ED-4DB2-BD59-A6C34878D82A}">
                    <a16:rowId xmlns:a16="http://schemas.microsoft.com/office/drawing/2014/main" xmlns="" val="10001"/>
                  </a:ext>
                </a:extLst>
              </a:tr>
              <a:tr h="414009">
                <a:tc>
                  <a:txBody>
                    <a:bodyPr/>
                    <a:lstStyle/>
                    <a:p>
                      <a:r>
                        <a:rPr lang="en-US" b="1" dirty="0">
                          <a:latin typeface="Calibri" panose="020F0502020204030204" pitchFamily="34" charset="0"/>
                        </a:rPr>
                        <a:t>Vice-President</a:t>
                      </a:r>
                    </a:p>
                  </a:txBody>
                  <a:tcPr/>
                </a:tc>
                <a:tc>
                  <a:txBody>
                    <a:bodyPr/>
                    <a:lstStyle/>
                    <a:p>
                      <a:r>
                        <a:rPr lang="en-US" b="1" dirty="0">
                          <a:latin typeface="Calibri" panose="020F0502020204030204" pitchFamily="34" charset="0"/>
                        </a:rPr>
                        <a:t>Secretary</a:t>
                      </a:r>
                    </a:p>
                  </a:txBody>
                  <a:tcPr/>
                </a:tc>
                <a:tc>
                  <a:txBody>
                    <a:bodyPr/>
                    <a:lstStyle/>
                    <a:p>
                      <a:r>
                        <a:rPr lang="en-US" b="1" dirty="0">
                          <a:latin typeface="Calibri" panose="020F0502020204030204" pitchFamily="34" charset="0"/>
                        </a:rPr>
                        <a:t>Treasurer</a:t>
                      </a:r>
                    </a:p>
                  </a:txBody>
                  <a:tcPr/>
                </a:tc>
                <a:extLst>
                  <a:ext uri="{0D108BD9-81ED-4DB2-BD59-A6C34878D82A}">
                    <a16:rowId xmlns:a16="http://schemas.microsoft.com/office/drawing/2014/main" xmlns="" val="10002"/>
                  </a:ext>
                </a:extLst>
              </a:tr>
              <a:tr h="414009">
                <a:tc gridSpan="3">
                  <a:txBody>
                    <a:bodyPr/>
                    <a:lstStyle/>
                    <a:p>
                      <a:r>
                        <a:rPr lang="en-US" b="1" dirty="0">
                          <a:latin typeface="Calibri" panose="020F0502020204030204" pitchFamily="34" charset="0"/>
                        </a:rPr>
                        <a:t>8 Sector Representatives: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3"/>
                  </a:ext>
                </a:extLst>
              </a:tr>
              <a:tr h="563947">
                <a:tc>
                  <a:txBody>
                    <a:bodyPr/>
                    <a:lstStyle/>
                    <a:p>
                      <a:pPr marL="285750" indent="-285750">
                        <a:buFont typeface="Arial" panose="020B0604020202020204" pitchFamily="34" charset="0"/>
                        <a:buChar char="•"/>
                      </a:pPr>
                      <a:r>
                        <a:rPr lang="en-US" dirty="0">
                          <a:latin typeface="Calibri" panose="020F0502020204030204" pitchFamily="34" charset="0"/>
                        </a:rPr>
                        <a:t>Business Trade &amp;</a:t>
                      </a:r>
                      <a:r>
                        <a:rPr lang="en-US" baseline="0" dirty="0">
                          <a:latin typeface="Calibri" panose="020F0502020204030204" pitchFamily="34" charset="0"/>
                        </a:rPr>
                        <a:t> </a:t>
                      </a:r>
                      <a:r>
                        <a:rPr lang="en-US" dirty="0">
                          <a:latin typeface="Calibri" panose="020F0502020204030204" pitchFamily="34" charset="0"/>
                        </a:rPr>
                        <a:t>Technical</a:t>
                      </a:r>
                    </a:p>
                  </a:txBody>
                  <a:tcPr/>
                </a:tc>
                <a:tc>
                  <a:txBody>
                    <a:bodyPr/>
                    <a:lstStyle/>
                    <a:p>
                      <a:pPr marL="285750" indent="-285750">
                        <a:buFont typeface="Arial" panose="020B0604020202020204" pitchFamily="34" charset="0"/>
                        <a:buChar char="•"/>
                      </a:pPr>
                      <a:r>
                        <a:rPr lang="en-US" dirty="0">
                          <a:latin typeface="Calibri" panose="020F0502020204030204" pitchFamily="34" charset="0"/>
                        </a:rPr>
                        <a:t>Institutional</a:t>
                      </a:r>
                      <a:r>
                        <a:rPr lang="en-US" baseline="0" dirty="0">
                          <a:latin typeface="Calibri" panose="020F0502020204030204" pitchFamily="34" charset="0"/>
                        </a:rPr>
                        <a:t> Support Services</a:t>
                      </a:r>
                      <a:endParaRPr lang="en-US"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dirty="0">
                          <a:latin typeface="Calibri" panose="020F0502020204030204" pitchFamily="34" charset="0"/>
                        </a:rPr>
                        <a:t>Nursing</a:t>
                      </a:r>
                    </a:p>
                  </a:txBody>
                  <a:tcPr/>
                </a:tc>
                <a:extLst>
                  <a:ext uri="{0D108BD9-81ED-4DB2-BD59-A6C34878D82A}">
                    <a16:rowId xmlns:a16="http://schemas.microsoft.com/office/drawing/2014/main" xmlns="" val="10004"/>
                  </a:ext>
                </a:extLst>
              </a:tr>
              <a:tr h="414009">
                <a:tc>
                  <a:txBody>
                    <a:bodyPr/>
                    <a:lstStyle/>
                    <a:p>
                      <a:pPr marL="285750" indent="-285750">
                        <a:buFont typeface="Arial" panose="020B0604020202020204" pitchFamily="34" charset="0"/>
                        <a:buChar char="•"/>
                      </a:pPr>
                      <a:r>
                        <a:rPr lang="en-US" dirty="0">
                          <a:latin typeface="Calibri" panose="020F0502020204030204" pitchFamily="34" charset="0"/>
                        </a:rPr>
                        <a:t>Private</a:t>
                      </a:r>
                    </a:p>
                  </a:txBody>
                  <a:tcPr/>
                </a:tc>
                <a:tc>
                  <a:txBody>
                    <a:bodyPr/>
                    <a:lstStyle/>
                    <a:p>
                      <a:pPr marL="285750" indent="-285750">
                        <a:buFont typeface="Arial" panose="020B0604020202020204" pitchFamily="34" charset="0"/>
                        <a:buChar char="•"/>
                      </a:pPr>
                      <a:r>
                        <a:rPr lang="en-US" dirty="0">
                          <a:latin typeface="Calibri" panose="020F0502020204030204" pitchFamily="34" charset="0"/>
                        </a:rPr>
                        <a:t>Public Two-Year</a:t>
                      </a:r>
                    </a:p>
                  </a:txBody>
                  <a:tcPr/>
                </a:tc>
                <a:tc>
                  <a:txBody>
                    <a:bodyPr/>
                    <a:lstStyle/>
                    <a:p>
                      <a:pPr marL="285750" indent="-285750">
                        <a:buFont typeface="Arial" panose="020B0604020202020204" pitchFamily="34" charset="0"/>
                        <a:buChar char="•"/>
                      </a:pPr>
                      <a:r>
                        <a:rPr lang="en-US" dirty="0">
                          <a:latin typeface="Calibri" panose="020F0502020204030204" pitchFamily="34" charset="0"/>
                        </a:rPr>
                        <a:t>PASSHE</a:t>
                      </a:r>
                    </a:p>
                  </a:txBody>
                  <a:tcPr/>
                </a:tc>
                <a:extLst>
                  <a:ext uri="{0D108BD9-81ED-4DB2-BD59-A6C34878D82A}">
                    <a16:rowId xmlns:a16="http://schemas.microsoft.com/office/drawing/2014/main" xmlns="" val="10005"/>
                  </a:ext>
                </a:extLst>
              </a:tr>
              <a:tr h="414009">
                <a:tc>
                  <a:txBody>
                    <a:bodyPr/>
                    <a:lstStyle/>
                    <a:p>
                      <a:endParaRPr lang="en-US"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dirty="0">
                          <a:latin typeface="Calibri" panose="020F0502020204030204" pitchFamily="34" charset="0"/>
                        </a:rPr>
                        <a:t>State</a:t>
                      </a:r>
                      <a:r>
                        <a:rPr lang="en-US" baseline="0" dirty="0">
                          <a:latin typeface="Calibri" panose="020F0502020204030204" pitchFamily="34" charset="0"/>
                        </a:rPr>
                        <a:t> Related</a:t>
                      </a:r>
                      <a:endParaRPr lang="en-US"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dirty="0">
                          <a:latin typeface="Calibri" panose="020F0502020204030204" pitchFamily="34" charset="0"/>
                        </a:rPr>
                        <a:t>Graduate</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25040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1524000"/>
          </a:xfrm>
          <a:solidFill>
            <a:schemeClr val="accent2"/>
          </a:solidFill>
        </p:spPr>
        <p:txBody>
          <a:bodyPr>
            <a:normAutofit/>
          </a:bodyPr>
          <a:lstStyle/>
          <a:p>
            <a:r>
              <a:rPr lang="en-US" sz="4400" b="1" dirty="0">
                <a:latin typeface="Calibri" panose="020F0502020204030204" pitchFamily="34" charset="0"/>
              </a:rPr>
              <a:t>PASFAA Council</a:t>
            </a:r>
            <a:br>
              <a:rPr lang="en-US" sz="4400" b="1" dirty="0">
                <a:latin typeface="Calibri" panose="020F0502020204030204" pitchFamily="34" charset="0"/>
              </a:rPr>
            </a:br>
            <a:r>
              <a:rPr lang="en-US" sz="4400" dirty="0">
                <a:latin typeface="Calibri" panose="020F0502020204030204" pitchFamily="34" charset="0"/>
              </a:rPr>
              <a:t>Our </a:t>
            </a:r>
            <a:r>
              <a:rPr lang="en-US" sz="4400" i="1" dirty="0">
                <a:latin typeface="Calibri" panose="020F0502020204030204" pitchFamily="34" charset="0"/>
              </a:rPr>
              <a:t>Elected</a:t>
            </a:r>
            <a:r>
              <a:rPr lang="en-US" sz="4400" dirty="0">
                <a:latin typeface="Calibri" panose="020F0502020204030204" pitchFamily="34" charset="0"/>
              </a:rPr>
              <a:t> Leadership</a:t>
            </a:r>
            <a:r>
              <a:rPr lang="en-US" sz="4400" dirty="0"/>
              <a:t>	</a:t>
            </a:r>
          </a:p>
        </p:txBody>
      </p:sp>
      <p:sp>
        <p:nvSpPr>
          <p:cNvPr id="3" name="Content Placeholder 2"/>
          <p:cNvSpPr>
            <a:spLocks noGrp="1"/>
          </p:cNvSpPr>
          <p:nvPr>
            <p:ph idx="1"/>
          </p:nvPr>
        </p:nvSpPr>
        <p:spPr>
          <a:xfrm>
            <a:off x="1295400" y="2209800"/>
            <a:ext cx="6324600" cy="3505200"/>
          </a:xfrm>
        </p:spPr>
        <p:txBody>
          <a:bodyPr>
            <a:normAutofit/>
          </a:bodyPr>
          <a:lstStyle/>
          <a:p>
            <a:pPr marL="0" indent="0">
              <a:buNone/>
            </a:pPr>
            <a:endParaRPr lang="en-US" b="1" dirty="0"/>
          </a:p>
          <a:p>
            <a:pPr marL="365760" lvl="1"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48051"/>
            <a:ext cx="4124901" cy="47345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748051"/>
            <a:ext cx="4105848" cy="4734586"/>
          </a:xfrm>
          <a:prstGeom prst="rect">
            <a:avLst/>
          </a:prstGeom>
        </p:spPr>
      </p:pic>
    </p:spTree>
    <p:extLst>
      <p:ext uri="{BB962C8B-B14F-4D97-AF65-F5344CB8AC3E}">
        <p14:creationId xmlns:p14="http://schemas.microsoft.com/office/powerpoint/2010/main" val="308938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1676400"/>
          </a:xfrm>
          <a:solidFill>
            <a:schemeClr val="accent2"/>
          </a:solidFill>
        </p:spPr>
        <p:txBody>
          <a:bodyPr>
            <a:normAutofit/>
          </a:bodyPr>
          <a:lstStyle/>
          <a:p>
            <a:r>
              <a:rPr lang="en-US" sz="4400" b="1" dirty="0">
                <a:latin typeface="Calibri" panose="020F0502020204030204" pitchFamily="34" charset="0"/>
              </a:rPr>
              <a:t>PASFAA Council</a:t>
            </a:r>
            <a:br>
              <a:rPr lang="en-US" sz="4400" b="1" dirty="0">
                <a:latin typeface="Calibri" panose="020F0502020204030204" pitchFamily="34" charset="0"/>
              </a:rPr>
            </a:br>
            <a:r>
              <a:rPr lang="en-US" sz="4400" dirty="0">
                <a:latin typeface="Calibri" panose="020F0502020204030204" pitchFamily="34" charset="0"/>
              </a:rPr>
              <a:t>Our </a:t>
            </a:r>
            <a:r>
              <a:rPr lang="en-US" sz="4400" i="1" dirty="0">
                <a:latin typeface="Calibri" panose="020F0502020204030204" pitchFamily="34" charset="0"/>
              </a:rPr>
              <a:t>Elected</a:t>
            </a:r>
            <a:r>
              <a:rPr lang="en-US" sz="4400" dirty="0">
                <a:latin typeface="Calibri" panose="020F0502020204030204" pitchFamily="34" charset="0"/>
              </a:rPr>
              <a:t> Leadership</a:t>
            </a:r>
            <a:r>
              <a:rPr lang="en-US" sz="4400" dirty="0"/>
              <a:t>	</a:t>
            </a:r>
          </a:p>
        </p:txBody>
      </p:sp>
      <p:sp>
        <p:nvSpPr>
          <p:cNvPr id="3" name="Content Placeholder 2"/>
          <p:cNvSpPr>
            <a:spLocks noGrp="1"/>
          </p:cNvSpPr>
          <p:nvPr>
            <p:ph idx="1"/>
          </p:nvPr>
        </p:nvSpPr>
        <p:spPr>
          <a:xfrm>
            <a:off x="1295400" y="2209800"/>
            <a:ext cx="6324600" cy="3505200"/>
          </a:xfrm>
        </p:spPr>
        <p:txBody>
          <a:bodyPr>
            <a:normAutofit/>
          </a:bodyPr>
          <a:lstStyle/>
          <a:p>
            <a:pPr marL="0" indent="0">
              <a:buNone/>
            </a:pPr>
            <a:endParaRPr lang="en-US" b="1" dirty="0"/>
          </a:p>
          <a:p>
            <a:pPr marL="365760" lvl="1" indent="0">
              <a:buNone/>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16" y="1989162"/>
            <a:ext cx="2511860" cy="445326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69" y="2000535"/>
            <a:ext cx="3269261" cy="348586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330" y="2000535"/>
            <a:ext cx="3002135" cy="2227165"/>
          </a:xfrm>
          <a:prstGeom prst="rect">
            <a:avLst/>
          </a:prstGeom>
        </p:spPr>
      </p:pic>
    </p:spTree>
    <p:extLst>
      <p:ext uri="{BB962C8B-B14F-4D97-AF65-F5344CB8AC3E}">
        <p14:creationId xmlns:p14="http://schemas.microsoft.com/office/powerpoint/2010/main" val="159066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1905000"/>
          </a:xfrm>
          <a:solidFill>
            <a:schemeClr val="accent2"/>
          </a:solidFill>
        </p:spPr>
        <p:txBody>
          <a:bodyPr>
            <a:normAutofit fontScale="90000"/>
          </a:bodyPr>
          <a:lstStyle/>
          <a:p>
            <a:r>
              <a:rPr lang="en-US" b="1" dirty="0">
                <a:latin typeface="Calibri" panose="020F0502020204030204" pitchFamily="34" charset="0"/>
              </a:rPr>
              <a:t>PASFAA </a:t>
            </a:r>
            <a:br>
              <a:rPr lang="en-US" b="1" dirty="0">
                <a:latin typeface="Calibri" panose="020F0502020204030204" pitchFamily="34" charset="0"/>
              </a:rPr>
            </a:br>
            <a:r>
              <a:rPr lang="en-US" b="1" dirty="0">
                <a:latin typeface="Calibri" panose="020F0502020204030204" pitchFamily="34" charset="0"/>
              </a:rPr>
              <a:t>Standing Committees</a:t>
            </a:r>
            <a:br>
              <a:rPr lang="en-US" b="1" dirty="0">
                <a:latin typeface="Calibri" panose="020F0502020204030204" pitchFamily="34" charset="0"/>
              </a:rPr>
            </a:br>
            <a:r>
              <a:rPr lang="en-US" dirty="0">
                <a:latin typeface="Calibri" panose="020F0502020204030204" pitchFamily="34" charset="0"/>
              </a:rPr>
              <a:t>The </a:t>
            </a:r>
            <a:r>
              <a:rPr lang="en-US" dirty="0" err="1">
                <a:latin typeface="Calibri" panose="020F0502020204030204" pitchFamily="34" charset="0"/>
              </a:rPr>
              <a:t>LifeBlood</a:t>
            </a:r>
            <a:r>
              <a:rPr lang="en-US" dirty="0">
                <a:latin typeface="Calibri" panose="020F0502020204030204" pitchFamily="34" charset="0"/>
              </a:rPr>
              <a:t> of PASFAA</a:t>
            </a:r>
            <a:r>
              <a:rPr lang="en-US" dirty="0"/>
              <a:t>	</a:t>
            </a:r>
          </a:p>
        </p:txBody>
      </p:sp>
      <p:sp>
        <p:nvSpPr>
          <p:cNvPr id="3" name="Content Placeholder 2"/>
          <p:cNvSpPr>
            <a:spLocks noGrp="1"/>
          </p:cNvSpPr>
          <p:nvPr>
            <p:ph idx="1"/>
          </p:nvPr>
        </p:nvSpPr>
        <p:spPr>
          <a:xfrm>
            <a:off x="1295400" y="2209800"/>
            <a:ext cx="6324600" cy="3505200"/>
          </a:xfrm>
        </p:spPr>
        <p:txBody>
          <a:bodyPr>
            <a:normAutofit/>
          </a:bodyPr>
          <a:lstStyle/>
          <a:p>
            <a:pPr marL="0" indent="0">
              <a:buNone/>
            </a:pPr>
            <a:endParaRPr lang="en-US" b="1" dirty="0"/>
          </a:p>
          <a:p>
            <a:pPr marL="365760" lvl="1"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179697"/>
              </p:ext>
            </p:extLst>
          </p:nvPr>
        </p:nvGraphicFramePr>
        <p:xfrm>
          <a:off x="685800" y="2362200"/>
          <a:ext cx="7924800" cy="3230880"/>
        </p:xfrm>
        <a:graphic>
          <a:graphicData uri="http://schemas.openxmlformats.org/drawingml/2006/table">
            <a:tbl>
              <a:tblPr firstRow="1" bandRow="1">
                <a:tableStyleId>{21E4AEA4-8DFA-4A89-87EB-49C32662AFE0}</a:tableStyleId>
              </a:tblPr>
              <a:tblGrid>
                <a:gridCol w="2641600">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2641600">
                  <a:extLst>
                    <a:ext uri="{9D8B030D-6E8A-4147-A177-3AD203B41FA5}">
                      <a16:colId xmlns:a16="http://schemas.microsoft.com/office/drawing/2014/main" xmlns="" val="20002"/>
                    </a:ext>
                  </a:extLst>
                </a:gridCol>
              </a:tblGrid>
              <a:tr h="414009">
                <a:tc gridSpan="3">
                  <a:txBody>
                    <a:bodyPr/>
                    <a:lstStyle/>
                    <a:p>
                      <a:r>
                        <a:rPr lang="en-US" sz="2400" b="1" dirty="0">
                          <a:hlinkClick r:id="rId3"/>
                        </a:rPr>
                        <a:t>http://www.pasfaa.org/docs/toc_finaidadmin.html</a:t>
                      </a:r>
                      <a:endParaRPr lang="en-US" sz="2400" b="1" dirty="0"/>
                    </a:p>
                    <a:p>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14009">
                <a:tc>
                  <a:txBody>
                    <a:bodyPr/>
                    <a:lstStyle/>
                    <a:p>
                      <a:r>
                        <a:rPr lang="en-US" b="1" dirty="0">
                          <a:latin typeface="Calibri" panose="020F0502020204030204" pitchFamily="34" charset="0"/>
                        </a:rPr>
                        <a:t>Communication *</a:t>
                      </a:r>
                    </a:p>
                    <a:p>
                      <a:endParaRPr lang="en-US" b="1" dirty="0">
                        <a:latin typeface="Calibri" panose="020F0502020204030204" pitchFamily="34" charset="0"/>
                      </a:endParaRPr>
                    </a:p>
                  </a:txBody>
                  <a:tcPr/>
                </a:tc>
                <a:tc>
                  <a:txBody>
                    <a:bodyPr/>
                    <a:lstStyle/>
                    <a:p>
                      <a:r>
                        <a:rPr lang="en-US" b="1" dirty="0">
                          <a:latin typeface="Calibri" panose="020F0502020204030204" pitchFamily="34" charset="0"/>
                        </a:rPr>
                        <a:t>Conference</a:t>
                      </a:r>
                    </a:p>
                  </a:txBody>
                  <a:tcPr/>
                </a:tc>
                <a:tc>
                  <a:txBody>
                    <a:bodyPr/>
                    <a:lstStyle/>
                    <a:p>
                      <a:r>
                        <a:rPr lang="en-US" b="1" dirty="0">
                          <a:latin typeface="Calibri" panose="020F0502020204030204" pitchFamily="34" charset="0"/>
                        </a:rPr>
                        <a:t>Finance &amp; Development</a:t>
                      </a:r>
                    </a:p>
                  </a:txBody>
                  <a:tcPr/>
                </a:tc>
                <a:extLst>
                  <a:ext uri="{0D108BD9-81ED-4DB2-BD59-A6C34878D82A}">
                    <a16:rowId xmlns:a16="http://schemas.microsoft.com/office/drawing/2014/main" xmlns="" val="10001"/>
                  </a:ext>
                </a:extLst>
              </a:tr>
              <a:tr h="414009">
                <a:tc>
                  <a:txBody>
                    <a:bodyPr/>
                    <a:lstStyle/>
                    <a:p>
                      <a:r>
                        <a:rPr lang="en-US" b="1" dirty="0">
                          <a:latin typeface="Calibri" panose="020F0502020204030204" pitchFamily="34" charset="0"/>
                        </a:rPr>
                        <a:t>Financial Aid Awareness</a:t>
                      </a:r>
                    </a:p>
                    <a:p>
                      <a:endParaRPr lang="en-US" b="1" dirty="0">
                        <a:latin typeface="Calibri" panose="020F0502020204030204" pitchFamily="34" charset="0"/>
                      </a:endParaRPr>
                    </a:p>
                  </a:txBody>
                  <a:tcPr/>
                </a:tc>
                <a:tc>
                  <a:txBody>
                    <a:bodyPr/>
                    <a:lstStyle/>
                    <a:p>
                      <a:r>
                        <a:rPr lang="en-US" b="1" dirty="0">
                          <a:latin typeface="Calibri" panose="020F0502020204030204" pitchFamily="34" charset="0"/>
                        </a:rPr>
                        <a:t>Government</a:t>
                      </a:r>
                      <a:r>
                        <a:rPr lang="en-US" b="1" baseline="0" dirty="0">
                          <a:latin typeface="Calibri" panose="020F0502020204030204" pitchFamily="34" charset="0"/>
                        </a:rPr>
                        <a:t> Relations</a:t>
                      </a:r>
                      <a:endParaRPr lang="en-US" b="1" dirty="0">
                        <a:latin typeface="Calibri" panose="020F0502020204030204" pitchFamily="34" charset="0"/>
                      </a:endParaRPr>
                    </a:p>
                  </a:txBody>
                  <a:tcPr/>
                </a:tc>
                <a:tc>
                  <a:txBody>
                    <a:bodyPr/>
                    <a:lstStyle/>
                    <a:p>
                      <a:r>
                        <a:rPr lang="en-US" b="1" dirty="0">
                          <a:latin typeface="Calibri" panose="020F0502020204030204" pitchFamily="34" charset="0"/>
                        </a:rPr>
                        <a:t>PFAT*</a:t>
                      </a:r>
                    </a:p>
                  </a:txBody>
                  <a:tcPr/>
                </a:tc>
                <a:extLst>
                  <a:ext uri="{0D108BD9-81ED-4DB2-BD59-A6C34878D82A}">
                    <a16:rowId xmlns:a16="http://schemas.microsoft.com/office/drawing/2014/main" xmlns="" val="10002"/>
                  </a:ext>
                </a:extLst>
              </a:tr>
              <a:tr h="563947">
                <a:tc>
                  <a:txBody>
                    <a:bodyPr/>
                    <a:lstStyle/>
                    <a:p>
                      <a:r>
                        <a:rPr lang="en-US" b="1" dirty="0">
                          <a:latin typeface="Calibri" panose="020F0502020204030204" pitchFamily="34" charset="0"/>
                        </a:rPr>
                        <a:t>Membership</a:t>
                      </a:r>
                      <a:r>
                        <a:rPr lang="en-US" b="1" baseline="0" dirty="0">
                          <a:latin typeface="Calibri" panose="020F0502020204030204" pitchFamily="34" charset="0"/>
                        </a:rPr>
                        <a:t> &amp; Association Governance</a:t>
                      </a:r>
                      <a:endParaRPr lang="en-US" b="1" dirty="0">
                        <a:latin typeface="Calibri" panose="020F0502020204030204" pitchFamily="34" charset="0"/>
                      </a:endParaRPr>
                    </a:p>
                  </a:txBody>
                  <a:tcPr/>
                </a:tc>
                <a:tc>
                  <a:txBody>
                    <a:bodyPr/>
                    <a:lstStyle/>
                    <a:p>
                      <a:r>
                        <a:rPr lang="en-US" b="1" dirty="0">
                          <a:latin typeface="Calibri" panose="020F0502020204030204" pitchFamily="34" charset="0"/>
                        </a:rPr>
                        <a:t>Technology Advisory</a:t>
                      </a:r>
                      <a:r>
                        <a:rPr lang="en-US" b="1" baseline="0" dirty="0">
                          <a:latin typeface="Calibri" panose="020F0502020204030204" pitchFamily="34" charset="0"/>
                        </a:rPr>
                        <a:t> &amp; Electronic Initiatives</a:t>
                      </a:r>
                      <a:endParaRPr lang="en-US" b="1"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rPr>
                        <a:t>* Reflects committees   with sub-committees</a:t>
                      </a:r>
                    </a:p>
                  </a:txBody>
                  <a:tcPr/>
                </a:tc>
                <a:extLst>
                  <a:ext uri="{0D108BD9-81ED-4DB2-BD59-A6C34878D82A}">
                    <a16:rowId xmlns:a16="http://schemas.microsoft.com/office/drawing/2014/main" xmlns="" val="10003"/>
                  </a:ext>
                </a:extLst>
              </a:tr>
              <a:tr h="563947">
                <a:tc gridSpan="3">
                  <a:txBody>
                    <a:bodyPr/>
                    <a:lstStyle/>
                    <a:p>
                      <a:pPr algn="ctr"/>
                      <a:r>
                        <a:rPr lang="en-US" sz="1600" i="1" dirty="0">
                          <a:latin typeface="Calibri" panose="020F0502020204030204" pitchFamily="34" charset="0"/>
                        </a:rPr>
                        <a:t>Additional</a:t>
                      </a:r>
                      <a:r>
                        <a:rPr lang="en-US" sz="1600" i="1" baseline="0" dirty="0">
                          <a:latin typeface="Calibri" panose="020F0502020204030204" pitchFamily="34" charset="0"/>
                        </a:rPr>
                        <a:t> committees may be created by Council as needed </a:t>
                      </a:r>
                    </a:p>
                    <a:p>
                      <a:pPr algn="ctr"/>
                      <a:r>
                        <a:rPr lang="en-US" sz="1600" i="1" baseline="0" dirty="0">
                          <a:latin typeface="Calibri" panose="020F0502020204030204" pitchFamily="34" charset="0"/>
                        </a:rPr>
                        <a:t>to address specific needs of the Association, such as Strategic Planning and </a:t>
                      </a:r>
                      <a:r>
                        <a:rPr lang="en-US" sz="1600" i="1" baseline="0" dirty="0" err="1">
                          <a:latin typeface="Calibri" panose="020F0502020204030204" pitchFamily="34" charset="0"/>
                        </a:rPr>
                        <a:t>nextPAGE</a:t>
                      </a:r>
                      <a:r>
                        <a:rPr lang="en-US" sz="1600" i="1" baseline="0" dirty="0">
                          <a:latin typeface="Calibri" panose="020F0502020204030204" pitchFamily="34" charset="0"/>
                        </a:rPr>
                        <a:t>.  </a:t>
                      </a:r>
                      <a:endParaRPr lang="en-US" sz="1600" i="1" dirty="0">
                        <a:latin typeface="Calibri" panose="020F0502020204030204" pitchFamily="34" charset="0"/>
                      </a:endParaRPr>
                    </a:p>
                  </a:txBody>
                  <a:tcPr/>
                </a:tc>
                <a:tc hMerge="1">
                  <a:txBody>
                    <a:bodyPr/>
                    <a:lstStyle/>
                    <a:p>
                      <a:endParaRPr lang="en-US" dirty="0">
                        <a:latin typeface="Calibri" panose="020F0502020204030204" pitchFamily="34" charset="0"/>
                      </a:endParaRPr>
                    </a:p>
                  </a:txBody>
                  <a:tcPr/>
                </a:tc>
                <a:tc hMerge="1">
                  <a:txBody>
                    <a:bodyPr/>
                    <a:lstStyle/>
                    <a:p>
                      <a:endParaRPr lang="en-US" i="1" dirty="0">
                        <a:latin typeface="Calibri" panose="020F050202020403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2278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523999"/>
          </a:xfrm>
          <a:solidFill>
            <a:schemeClr val="accent2"/>
          </a:solidFill>
        </p:spPr>
        <p:txBody>
          <a:bodyPr>
            <a:noAutofit/>
          </a:bodyPr>
          <a:lstStyle/>
          <a:p>
            <a:r>
              <a:rPr lang="en-US" sz="3600" b="1" dirty="0">
                <a:latin typeface="Calibri" panose="020F0502020204030204" pitchFamily="34" charset="0"/>
              </a:rPr>
              <a:t>PASFAA </a:t>
            </a:r>
            <a:br>
              <a:rPr lang="en-US" sz="3600" b="1" dirty="0">
                <a:latin typeface="Calibri" panose="020F0502020204030204" pitchFamily="34" charset="0"/>
              </a:rPr>
            </a:br>
            <a:r>
              <a:rPr lang="en-US" sz="3600" b="1" dirty="0">
                <a:latin typeface="Calibri" panose="020F0502020204030204" pitchFamily="34" charset="0"/>
              </a:rPr>
              <a:t>Standing Committees</a:t>
            </a:r>
            <a:br>
              <a:rPr lang="en-US" sz="3600" b="1" dirty="0">
                <a:latin typeface="Calibri" panose="020F0502020204030204" pitchFamily="34" charset="0"/>
              </a:rPr>
            </a:br>
            <a:r>
              <a:rPr lang="en-US" sz="3600" dirty="0">
                <a:latin typeface="Calibri" panose="020F0502020204030204" pitchFamily="34" charset="0"/>
              </a:rPr>
              <a:t>The </a:t>
            </a:r>
            <a:r>
              <a:rPr lang="en-US" sz="3600" dirty="0" err="1">
                <a:latin typeface="Calibri" panose="020F0502020204030204" pitchFamily="34" charset="0"/>
              </a:rPr>
              <a:t>LifeBlood</a:t>
            </a:r>
            <a:r>
              <a:rPr lang="en-US" sz="3600" dirty="0">
                <a:latin typeface="Calibri" panose="020F0502020204030204" pitchFamily="34" charset="0"/>
              </a:rPr>
              <a:t> of PASFAA</a:t>
            </a:r>
            <a:r>
              <a:rPr lang="en-US" sz="3600" dirty="0"/>
              <a:t>	</a:t>
            </a:r>
          </a:p>
        </p:txBody>
      </p:sp>
      <p:sp>
        <p:nvSpPr>
          <p:cNvPr id="3" name="Content Placeholder 2"/>
          <p:cNvSpPr>
            <a:spLocks noGrp="1"/>
          </p:cNvSpPr>
          <p:nvPr>
            <p:ph idx="1"/>
          </p:nvPr>
        </p:nvSpPr>
        <p:spPr>
          <a:xfrm>
            <a:off x="457200" y="2133600"/>
            <a:ext cx="8229600" cy="3581400"/>
          </a:xfrm>
        </p:spPr>
        <p:txBody>
          <a:bodyPr>
            <a:normAutofit/>
          </a:bodyPr>
          <a:lstStyle/>
          <a:p>
            <a:pPr marL="0" indent="0">
              <a:buNone/>
            </a:pPr>
            <a:endParaRPr lang="en-US" b="1" dirty="0"/>
          </a:p>
          <a:p>
            <a:pPr marL="36576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399"/>
            <a:ext cx="8458200" cy="4953001"/>
          </a:xfrm>
          <a:prstGeom prst="rect">
            <a:avLst/>
          </a:prstGeom>
        </p:spPr>
      </p:pic>
    </p:spTree>
    <p:extLst>
      <p:ext uri="{BB962C8B-B14F-4D97-AF65-F5344CB8AC3E}">
        <p14:creationId xmlns:p14="http://schemas.microsoft.com/office/powerpoint/2010/main" val="217726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sz="5300" dirty="0"/>
              <a:t/>
            </a:r>
            <a:br>
              <a:rPr lang="en-US" sz="5300" dirty="0"/>
            </a:br>
            <a:r>
              <a:rPr lang="en-US" sz="5300" b="1" dirty="0">
                <a:latin typeface="Calibri" panose="020F0502020204030204" pitchFamily="34" charset="0"/>
              </a:rPr>
              <a:t>How Can PASFAA </a:t>
            </a:r>
            <a:br>
              <a:rPr lang="en-US" sz="5300" b="1" dirty="0">
                <a:latin typeface="Calibri" panose="020F0502020204030204" pitchFamily="34" charset="0"/>
              </a:rPr>
            </a:br>
            <a:r>
              <a:rPr lang="en-US" sz="5300" b="1" dirty="0">
                <a:latin typeface="Calibri" panose="020F0502020204030204" pitchFamily="34" charset="0"/>
              </a:rPr>
              <a:t>Help You and Your Career?</a:t>
            </a:r>
            <a:r>
              <a:rPr lang="en-US" b="1" dirty="0">
                <a:latin typeface="Calibri" panose="020F0502020204030204" pitchFamily="34" charset="0"/>
              </a:rPr>
              <a:t/>
            </a:r>
            <a:br>
              <a:rPr lang="en-US" b="1" dirty="0">
                <a:latin typeface="Calibri" panose="020F0502020204030204" pitchFamily="34" charset="0"/>
              </a:rPr>
            </a:br>
            <a:endParaRPr lang="en-US" b="1" dirty="0">
              <a:latin typeface="Calibri" panose="020F0502020204030204" pitchFamily="34" charset="0"/>
            </a:endParaRPr>
          </a:p>
        </p:txBody>
      </p:sp>
      <p:sp>
        <p:nvSpPr>
          <p:cNvPr id="3" name="Content Placeholder 2"/>
          <p:cNvSpPr>
            <a:spLocks noGrp="1"/>
          </p:cNvSpPr>
          <p:nvPr>
            <p:ph idx="1"/>
          </p:nvPr>
        </p:nvSpPr>
        <p:spPr/>
        <p:txBody>
          <a:bodyPr/>
          <a:lstStyle/>
          <a:p>
            <a:endParaRPr lang="en-US" dirty="0"/>
          </a:p>
          <a:p>
            <a:r>
              <a:rPr lang="en-US" dirty="0">
                <a:latin typeface="Calibri" panose="020F0502020204030204" pitchFamily="34" charset="0"/>
              </a:rPr>
              <a:t>Leadership Opportunities through Elected Office and Committee Membership, Conferences, Training, Outreach lead to:</a:t>
            </a:r>
          </a:p>
          <a:p>
            <a:pPr lvl="1"/>
            <a:r>
              <a:rPr lang="en-US" dirty="0">
                <a:latin typeface="Calibri" panose="020F0502020204030204" pitchFamily="34" charset="0"/>
              </a:rPr>
              <a:t>Professional Networking</a:t>
            </a:r>
          </a:p>
          <a:p>
            <a:pPr lvl="1"/>
            <a:r>
              <a:rPr lang="en-US" dirty="0">
                <a:latin typeface="Calibri" panose="020F0502020204030204" pitchFamily="34" charset="0"/>
              </a:rPr>
              <a:t>Increased technical expertise</a:t>
            </a:r>
          </a:p>
          <a:p>
            <a:pPr lvl="1"/>
            <a:r>
              <a:rPr lang="en-US" dirty="0">
                <a:latin typeface="Calibri" panose="020F0502020204030204" pitchFamily="34" charset="0"/>
              </a:rPr>
              <a:t>Improved office operations and student service</a:t>
            </a:r>
          </a:p>
          <a:p>
            <a:pPr lvl="1"/>
            <a:r>
              <a:rPr lang="en-US" dirty="0">
                <a:latin typeface="Calibri" panose="020F0502020204030204" pitchFamily="34" charset="0"/>
              </a:rPr>
              <a:t>Development of legislative awareness</a:t>
            </a:r>
          </a:p>
        </p:txBody>
      </p:sp>
    </p:spTree>
    <p:extLst>
      <p:ext uri="{BB962C8B-B14F-4D97-AF65-F5344CB8AC3E}">
        <p14:creationId xmlns:p14="http://schemas.microsoft.com/office/powerpoint/2010/main" val="25599360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6815</TotalTime>
  <Words>698</Words>
  <Application>Microsoft Office PowerPoint</Application>
  <PresentationFormat>On-screen Show (4:3)</PresentationFormat>
  <Paragraphs>100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Sketchbook</vt:lpstr>
      <vt:lpstr>                        What is PASFAA? and How Can PASFAA  Help YOU? Presenter:  Stacy Schenk, Director of Financial Aid, Mt. Aloysius College, President of PASFAA </vt:lpstr>
      <vt:lpstr>The Pennsylvania Association of Student Financial Aid Administrators (PASFAA) is a dynamic, service association whose mission is:   - To provide for the professional development of     members and other constituencies, - To advocate for access to post-secondary education,  and - To educate the public on financial aid and funding  opportunities. </vt:lpstr>
      <vt:lpstr> We Are:  an all-volunteer organization comprised of  861 members, affiliated with 224 different institutions  </vt:lpstr>
      <vt:lpstr>PASFAA Council Our Elected Leadership </vt:lpstr>
      <vt:lpstr>PASFAA Council Our Elected Leadership </vt:lpstr>
      <vt:lpstr>PASFAA Council Our Elected Leadership </vt:lpstr>
      <vt:lpstr>PASFAA  Standing Committees The LifeBlood of PASFAA </vt:lpstr>
      <vt:lpstr>PASFAA  Standing Committees The LifeBlood of PASFAA </vt:lpstr>
      <vt:lpstr> How Can PASFAA  Help You and Your Career? </vt:lpstr>
      <vt:lpstr> A Sample of Our Stories </vt:lpstr>
      <vt:lpstr>PASFAA and YOU …  What questions can we answer for you about getting more involved?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Mary</dc:creator>
  <cp:lastModifiedBy>Ms. Stacy L Schenk</cp:lastModifiedBy>
  <cp:revision>78</cp:revision>
  <cp:lastPrinted>2016-05-31T02:45:54Z</cp:lastPrinted>
  <dcterms:created xsi:type="dcterms:W3CDTF">2014-01-11T21:23:48Z</dcterms:created>
  <dcterms:modified xsi:type="dcterms:W3CDTF">2016-06-23T12:48:51Z</dcterms:modified>
</cp:coreProperties>
</file>