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5" r:id="rId1"/>
  </p:sldMasterIdLst>
  <p:notesMasterIdLst>
    <p:notesMasterId r:id="rId35"/>
  </p:notesMasterIdLst>
  <p:sldIdLst>
    <p:sldId id="256" r:id="rId2"/>
    <p:sldId id="258" r:id="rId3"/>
    <p:sldId id="262" r:id="rId4"/>
    <p:sldId id="260" r:id="rId5"/>
    <p:sldId id="263" r:id="rId6"/>
    <p:sldId id="265" r:id="rId7"/>
    <p:sldId id="267" r:id="rId8"/>
    <p:sldId id="269" r:id="rId9"/>
    <p:sldId id="271"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27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4E"/>
    <a:srgbClr val="607B2F"/>
    <a:srgbClr val="48F450"/>
    <a:srgbClr val="C6B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60"/>
  </p:normalViewPr>
  <p:slideViewPr>
    <p:cSldViewPr>
      <p:cViewPr>
        <p:scale>
          <a:sx n="114" d="100"/>
          <a:sy n="114" d="100"/>
        </p:scale>
        <p:origin x="-888"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8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84CD1B-5553-4040-BAD6-FA363515BEC5}" type="datetimeFigureOut">
              <a:rPr lang="en-US" smtClean="0"/>
              <a:t>6/23/2016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B2E817-C75F-4110-92F4-8178F906CB68}" type="slidenum">
              <a:rPr lang="en-US" smtClean="0"/>
              <a:t>‹#›</a:t>
            </a:fld>
            <a:endParaRPr lang="en-US"/>
          </a:p>
        </p:txBody>
      </p:sp>
    </p:spTree>
    <p:extLst>
      <p:ext uri="{BB962C8B-B14F-4D97-AF65-F5344CB8AC3E}">
        <p14:creationId xmlns:p14="http://schemas.microsoft.com/office/powerpoint/2010/main" val="10832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B2E817-C75F-4110-92F4-8178F906CB68}" type="slidenum">
              <a:rPr lang="en-US" smtClean="0"/>
              <a:t>1</a:t>
            </a:fld>
            <a:endParaRPr lang="en-US"/>
          </a:p>
        </p:txBody>
      </p:sp>
    </p:spTree>
    <p:extLst>
      <p:ext uri="{BB962C8B-B14F-4D97-AF65-F5344CB8AC3E}">
        <p14:creationId xmlns:p14="http://schemas.microsoft.com/office/powerpoint/2010/main" val="83875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a:t>
            </a:fld>
            <a:endParaRPr lang="en-US"/>
          </a:p>
        </p:txBody>
      </p:sp>
    </p:spTree>
    <p:extLst>
      <p:ext uri="{BB962C8B-B14F-4D97-AF65-F5344CB8AC3E}">
        <p14:creationId xmlns:p14="http://schemas.microsoft.com/office/powerpoint/2010/main" val="352571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20</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21</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22</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23</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24</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25</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BA412D-DE4D-4DC1-88D9-B3FDA775C261}" type="slidenum">
              <a:rPr lang="en-US" smtClean="0"/>
              <a:t>26</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27</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28</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29</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CBA412D-DE4D-4DC1-88D9-B3FDA775C261}" type="slidenum">
              <a:rPr lang="en-US" smtClean="0"/>
              <a:t>30</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31</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32</a:t>
            </a:fld>
            <a:endParaRPr lang="en-US"/>
          </a:p>
        </p:txBody>
      </p:sp>
    </p:spTree>
    <p:extLst>
      <p:ext uri="{BB962C8B-B14F-4D97-AF65-F5344CB8AC3E}">
        <p14:creationId xmlns:p14="http://schemas.microsoft.com/office/powerpoint/2010/main" val="331392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A412D-DE4D-4DC1-88D9-B3FDA775C261}" type="slidenum">
              <a:rPr lang="en-US" smtClean="0"/>
              <a:t>33</a:t>
            </a:fld>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7332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9525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3800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1017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9626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CBA412D-DE4D-4DC1-88D9-B3FDA775C261}"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13929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userDrawn="1"/>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6" name="Group 15"/>
          <p:cNvGrpSpPr/>
          <p:nvPr userDrawn="1"/>
        </p:nvGrpSpPr>
        <p:grpSpPr>
          <a:xfrm rot="20533676">
            <a:off x="370629" y="3002589"/>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064958" y="1372968"/>
            <a:ext cx="5773084" cy="3850817"/>
          </a:xfrm>
          <a:prstGeom prst="rect">
            <a:avLst/>
          </a:prstGeom>
        </p:spPr>
      </p:pic>
      <p:sp>
        <p:nvSpPr>
          <p:cNvPr id="2" name="Title 1"/>
          <p:cNvSpPr>
            <a:spLocks noGrp="1"/>
          </p:cNvSpPr>
          <p:nvPr>
            <p:ph type="ctrTitle" hasCustomPrompt="1"/>
          </p:nvPr>
        </p:nvSpPr>
        <p:spPr>
          <a:xfrm rot="360000">
            <a:off x="3536220" y="1800590"/>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dirty="0"/>
              <a:t>Session Title</a:t>
            </a:r>
          </a:p>
        </p:txBody>
      </p:sp>
      <p:sp>
        <p:nvSpPr>
          <p:cNvPr id="3" name="Subtitle 2"/>
          <p:cNvSpPr>
            <a:spLocks noGrp="1"/>
          </p:cNvSpPr>
          <p:nvPr>
            <p:ph type="subTitle" idx="1" hasCustomPrompt="1"/>
          </p:nvPr>
        </p:nvSpPr>
        <p:spPr>
          <a:xfrm rot="360000">
            <a:off x="3393951" y="378917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pic>
        <p:nvPicPr>
          <p:cNvPr id="17" name="Picture 2" descr="C:\Users\90MEMiller\Documents\Next 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471104">
            <a:off x="422750" y="3148623"/>
            <a:ext cx="2151888" cy="1001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userDrawn="1"/>
        </p:nvPicPr>
        <p:blipFill>
          <a:blip r:embed="rId7" cstate="print"/>
          <a:srcRect/>
          <a:stretch>
            <a:fillRect/>
          </a:stretch>
        </p:blipFill>
        <p:spPr bwMode="auto">
          <a:xfrm rot="20426486">
            <a:off x="933854" y="4225469"/>
            <a:ext cx="1724083" cy="85266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a:solidFill>
            <a:schemeClr val="accent2"/>
          </a:solidFill>
        </p:spPr>
        <p:txBody>
          <a:bodyPr/>
          <a:lstStyle/>
          <a:p>
            <a:r>
              <a:rPr lang="en-US" dirty="0"/>
              <a:t>Click to edit Master title style</a:t>
            </a:r>
          </a:p>
        </p:txBody>
      </p:sp>
      <p:sp>
        <p:nvSpPr>
          <p:cNvPr id="3" name="Content Placeholder 2"/>
          <p:cNvSpPr>
            <a:spLocks noGrp="1"/>
          </p:cNvSpPr>
          <p:nvPr>
            <p:ph idx="1"/>
          </p:nvPr>
        </p:nvSpPr>
        <p:spPr>
          <a:xfrm>
            <a:off x="609600" y="2057400"/>
            <a:ext cx="7772400" cy="3951337"/>
          </a:xfrm>
        </p:spPr>
        <p:txBody>
          <a:bodyPr/>
          <a:lstStyle>
            <a:lvl1pPr>
              <a:buClrTx/>
              <a:defRPr>
                <a:solidFill>
                  <a:schemeClr val="tx1"/>
                </a:solidFill>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33800"/>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1488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F9B3120-C581-4998-9531-0EAF2D360B0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1488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1488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9B3120-C581-4998-9531-0EAF2D360B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F9B3120-C581-4998-9531-0EAF2D360B09}" type="slidenum">
              <a:rPr lang="en-US" smtClean="0"/>
              <a:t>‹#›</a:t>
            </a:fld>
            <a:endParaRPr lang="en-US"/>
          </a:p>
        </p:txBody>
      </p:sp>
      <p:pic>
        <p:nvPicPr>
          <p:cNvPr id="9" name="Picture 2" descr="C:\Users\90MEMiller\Documents\Next PAG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86917" y="5562600"/>
            <a:ext cx="2151888" cy="10012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50tvJsN_MAhVJzz4KHfI8ARgQjRwIBw&amp;url=https://www.pinterest.com/pin/532621093404851360/&amp;psig=AFQjCNGhr07t8iKFVkHp6lVvqkRf8Cew6g&amp;ust=146351496636902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476570" y="1588903"/>
            <a:ext cx="4847038" cy="3374258"/>
          </a:xfrm>
          <a:solidFill>
            <a:schemeClr val="accent2"/>
          </a:solidFill>
        </p:spPr>
        <p:txBody>
          <a:bodyPr/>
          <a:lstStyle/>
          <a:p>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This is Why It’s So Interesting to Work in Financial Aid</a:t>
            </a:r>
            <a:br>
              <a:rPr lang="en-US" sz="3600" dirty="0"/>
            </a:br>
            <a:r>
              <a:rPr lang="en-US" sz="3600" dirty="0"/>
              <a:t/>
            </a:r>
            <a:br>
              <a:rPr lang="en-US" sz="3600" dirty="0"/>
            </a:br>
            <a:r>
              <a:rPr lang="en-US" altLang="en-US" sz="1800" dirty="0"/>
              <a:t>Session Presenter:</a:t>
            </a:r>
            <a:br>
              <a:rPr lang="en-US" altLang="en-US" sz="1800" dirty="0"/>
            </a:br>
            <a:r>
              <a:rPr lang="en-US" altLang="en-US" sz="1800" dirty="0"/>
              <a:t>Joan </a:t>
            </a:r>
            <a:r>
              <a:rPr lang="en-US" altLang="en-US" sz="1800" dirty="0" err="1"/>
              <a:t>Holleran</a:t>
            </a:r>
            <a:r>
              <a:rPr lang="en-US" altLang="en-US" sz="1800" dirty="0"/>
              <a:t>, Kutztown University </a:t>
            </a:r>
            <a:br>
              <a:rPr lang="en-US" altLang="en-US" sz="1800" dirty="0"/>
            </a:br>
            <a:endParaRPr lang="en-US" sz="2000" dirty="0"/>
          </a:p>
        </p:txBody>
      </p:sp>
    </p:spTree>
    <p:extLst>
      <p:ext uri="{BB962C8B-B14F-4D97-AF65-F5344CB8AC3E}">
        <p14:creationId xmlns:p14="http://schemas.microsoft.com/office/powerpoint/2010/main" val="918297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239000" cy="914400"/>
          </a:xfrm>
          <a:solidFill>
            <a:schemeClr val="accent2"/>
          </a:solidFill>
        </p:spPr>
        <p:txBody>
          <a:bodyPr>
            <a:normAutofit/>
          </a:bodyPr>
          <a:lstStyle/>
          <a:p>
            <a:r>
              <a:rPr lang="en-US" sz="4400" dirty="0"/>
              <a:t>Identity Theft</a:t>
            </a:r>
            <a:endParaRPr lang="en-US" dirty="0"/>
          </a:p>
        </p:txBody>
      </p:sp>
      <p:sp>
        <p:nvSpPr>
          <p:cNvPr id="3" name="Content Placeholder 2"/>
          <p:cNvSpPr>
            <a:spLocks noGrp="1"/>
          </p:cNvSpPr>
          <p:nvPr>
            <p:ph idx="1"/>
          </p:nvPr>
        </p:nvSpPr>
        <p:spPr>
          <a:xfrm>
            <a:off x="914400" y="2057400"/>
            <a:ext cx="7239000" cy="4114800"/>
          </a:xfrm>
        </p:spPr>
        <p:txBody>
          <a:bodyPr>
            <a:normAutofit/>
          </a:bodyPr>
          <a:lstStyle/>
          <a:p>
            <a:r>
              <a:rPr lang="en-US" altLang="en-US" sz="2800" dirty="0"/>
              <a:t>A parent of one of your students tells you he is the victim of IRS tax-related identity theft and cannot provide you with the requested tax information for you to verify the file.  Which of the following is true?</a:t>
            </a:r>
          </a:p>
          <a:p>
            <a:endParaRPr lang="en-US" sz="2800" dirty="0"/>
          </a:p>
        </p:txBody>
      </p:sp>
    </p:spTree>
    <p:extLst>
      <p:ext uri="{BB962C8B-B14F-4D97-AF65-F5344CB8AC3E}">
        <p14:creationId xmlns:p14="http://schemas.microsoft.com/office/powerpoint/2010/main" val="218795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a:solidFill>
            <a:schemeClr val="accent2"/>
          </a:solidFill>
        </p:spPr>
        <p:txBody>
          <a:bodyPr>
            <a:normAutofit/>
          </a:bodyPr>
          <a:lstStyle/>
          <a:p>
            <a:r>
              <a:rPr lang="en-US" sz="4400" dirty="0"/>
              <a:t>Identity Theft</a:t>
            </a:r>
            <a:endParaRPr lang="en-US" dirty="0"/>
          </a:p>
        </p:txBody>
      </p:sp>
      <p:sp>
        <p:nvSpPr>
          <p:cNvPr id="3" name="Content Placeholder 2"/>
          <p:cNvSpPr>
            <a:spLocks noGrp="1"/>
          </p:cNvSpPr>
          <p:nvPr>
            <p:ph idx="1"/>
          </p:nvPr>
        </p:nvSpPr>
        <p:spPr>
          <a:xfrm>
            <a:off x="914400" y="1828800"/>
            <a:ext cx="7239000" cy="4038600"/>
          </a:xfrm>
        </p:spPr>
        <p:txBody>
          <a:bodyPr>
            <a:normAutofit fontScale="92500"/>
          </a:bodyPr>
          <a:lstStyle/>
          <a:p>
            <a:pPr marL="514350" indent="-514350">
              <a:buSzPct val="100000"/>
              <a:buFont typeface="Tahoma" pitchFamily="34" charset="0"/>
              <a:buAutoNum type="alphaUcPeriod"/>
            </a:pPr>
            <a:r>
              <a:rPr lang="en-US" altLang="en-US" dirty="0">
                <a:solidFill>
                  <a:schemeClr val="tx1"/>
                </a:solidFill>
              </a:rPr>
              <a:t>Unable to use IRS Date Retrieval Tool</a:t>
            </a:r>
          </a:p>
          <a:p>
            <a:pPr marL="514350" indent="-514350">
              <a:buSzPct val="100000"/>
              <a:buFont typeface="Tahoma" pitchFamily="34" charset="0"/>
              <a:buAutoNum type="alphaUcPeriod"/>
            </a:pPr>
            <a:r>
              <a:rPr lang="en-US" altLang="en-US" dirty="0">
                <a:solidFill>
                  <a:schemeClr val="tx1"/>
                </a:solidFill>
              </a:rPr>
              <a:t>Cannot request a tax transcript until issue is resolved</a:t>
            </a:r>
          </a:p>
          <a:p>
            <a:pPr marL="514350" indent="-514350">
              <a:buSzPct val="100000"/>
              <a:buFont typeface="Tahoma" pitchFamily="34" charset="0"/>
              <a:buAutoNum type="alphaUcPeriod"/>
            </a:pPr>
            <a:r>
              <a:rPr lang="en-US" altLang="en-US" dirty="0">
                <a:solidFill>
                  <a:schemeClr val="tx1"/>
                </a:solidFill>
              </a:rPr>
              <a:t>Request that IRS Identity Protection Specialized Unit provide “alternate paper tax return transcript” known as Transcript </a:t>
            </a:r>
            <a:r>
              <a:rPr lang="en-US" altLang="en-US" dirty="0" err="1">
                <a:solidFill>
                  <a:schemeClr val="tx1"/>
                </a:solidFill>
              </a:rPr>
              <a:t>DataBase</a:t>
            </a:r>
            <a:r>
              <a:rPr lang="en-US" altLang="en-US" dirty="0">
                <a:solidFill>
                  <a:schemeClr val="tx1"/>
                </a:solidFill>
              </a:rPr>
              <a:t> View (TRDBV)</a:t>
            </a:r>
          </a:p>
          <a:p>
            <a:pPr marL="514350" indent="-514350">
              <a:buClrTx/>
              <a:buSzPct val="100000"/>
              <a:buFont typeface="Tahoma" pitchFamily="34" charset="0"/>
              <a:buAutoNum type="alphaUcPeriod"/>
            </a:pPr>
            <a:r>
              <a:rPr lang="en-US" altLang="en-US" dirty="0">
                <a:solidFill>
                  <a:schemeClr val="tx1"/>
                </a:solidFill>
              </a:rPr>
              <a:t>School must collect signed and dated statement from tax filer indicating they are victim of IRS tax-related identity theft and that IRS has been made aware of tax-related identity theft</a:t>
            </a:r>
          </a:p>
          <a:p>
            <a:pPr marL="514350" indent="-514350">
              <a:buSzPct val="100000"/>
              <a:buFont typeface="Tahoma" pitchFamily="34" charset="0"/>
              <a:buAutoNum type="alphaUcPeriod"/>
            </a:pPr>
            <a:r>
              <a:rPr lang="en-US" altLang="en-US" dirty="0">
                <a:solidFill>
                  <a:schemeClr val="tx1"/>
                </a:solidFill>
              </a:rPr>
              <a:t>All of the above</a:t>
            </a:r>
          </a:p>
          <a:p>
            <a:endParaRPr lang="en-US" dirty="0">
              <a:solidFill>
                <a:schemeClr val="tx1"/>
              </a:solidFill>
            </a:endParaRPr>
          </a:p>
        </p:txBody>
      </p:sp>
    </p:spTree>
    <p:extLst>
      <p:ext uri="{BB962C8B-B14F-4D97-AF65-F5344CB8AC3E}">
        <p14:creationId xmlns:p14="http://schemas.microsoft.com/office/powerpoint/2010/main" val="401536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238999" cy="914400"/>
          </a:xfrm>
          <a:solidFill>
            <a:schemeClr val="accent2"/>
          </a:solidFill>
        </p:spPr>
        <p:txBody>
          <a:bodyPr>
            <a:normAutofit/>
          </a:bodyPr>
          <a:lstStyle/>
          <a:p>
            <a:r>
              <a:rPr lang="en-US" sz="4400" dirty="0"/>
              <a:t>Identity Theft</a:t>
            </a:r>
            <a:endParaRPr lang="en-US" dirty="0"/>
          </a:p>
        </p:txBody>
      </p:sp>
      <p:sp>
        <p:nvSpPr>
          <p:cNvPr id="3" name="Content Placeholder 2"/>
          <p:cNvSpPr>
            <a:spLocks noGrp="1"/>
          </p:cNvSpPr>
          <p:nvPr>
            <p:ph idx="1"/>
          </p:nvPr>
        </p:nvSpPr>
        <p:spPr>
          <a:xfrm>
            <a:off x="1066800" y="2057400"/>
            <a:ext cx="6934200" cy="3886200"/>
          </a:xfrm>
        </p:spPr>
        <p:txBody>
          <a:bodyPr>
            <a:normAutofit/>
          </a:bodyPr>
          <a:lstStyle/>
          <a:p>
            <a:r>
              <a:rPr lang="en-US" altLang="en-US" sz="3200" dirty="0"/>
              <a:t>School could develop its own form that taxpayer signs and dates acknowledging tax-related identity theft and that IRS has been made aware</a:t>
            </a:r>
          </a:p>
          <a:p>
            <a:endParaRPr lang="en-US" dirty="0"/>
          </a:p>
        </p:txBody>
      </p:sp>
    </p:spTree>
    <p:extLst>
      <p:ext uri="{BB962C8B-B14F-4D97-AF65-F5344CB8AC3E}">
        <p14:creationId xmlns:p14="http://schemas.microsoft.com/office/powerpoint/2010/main" val="131970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391400" cy="1219200"/>
          </a:xfrm>
          <a:solidFill>
            <a:schemeClr val="accent2"/>
          </a:solidFill>
        </p:spPr>
        <p:txBody>
          <a:bodyPr>
            <a:normAutofit fontScale="90000"/>
          </a:bodyPr>
          <a:lstStyle/>
          <a:p>
            <a:r>
              <a:rPr lang="en-US" sz="4400" dirty="0"/>
              <a:t>Identity Theft – Sample Form For School Use</a:t>
            </a:r>
            <a:endParaRPr lang="en-US" dirty="0"/>
          </a:p>
        </p:txBody>
      </p:sp>
      <p:pic>
        <p:nvPicPr>
          <p:cNvPr id="4" name="Picture 11" descr="C:\Users\holleran.KUTZTOWN\Pictures\school form.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1600"/>
            <a:ext cx="7381672" cy="4114800"/>
          </a:xfrm>
        </p:spPr>
      </p:pic>
    </p:spTree>
    <p:extLst>
      <p:ext uri="{BB962C8B-B14F-4D97-AF65-F5344CB8AC3E}">
        <p14:creationId xmlns:p14="http://schemas.microsoft.com/office/powerpoint/2010/main" val="349529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C:\Users\holleran.KUTZTOWN\Pictures\tr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22367" y="890247"/>
            <a:ext cx="7959633" cy="4672353"/>
          </a:xfrm>
          <a:prstGeom prst="rect">
            <a:avLst/>
          </a:prstGeom>
        </p:spPr>
      </p:pic>
      <p:sp>
        <p:nvSpPr>
          <p:cNvPr id="2" name="Title 1"/>
          <p:cNvSpPr>
            <a:spLocks noGrp="1"/>
          </p:cNvSpPr>
          <p:nvPr>
            <p:ph type="title"/>
          </p:nvPr>
        </p:nvSpPr>
        <p:spPr>
          <a:xfrm>
            <a:off x="990599" y="76200"/>
            <a:ext cx="7069669" cy="685800"/>
          </a:xfrm>
          <a:solidFill>
            <a:schemeClr val="accent2"/>
          </a:solidFill>
        </p:spPr>
        <p:txBody>
          <a:bodyPr>
            <a:normAutofit fontScale="90000"/>
          </a:bodyPr>
          <a:lstStyle/>
          <a:p>
            <a:r>
              <a:rPr lang="en-US" sz="4400" dirty="0"/>
              <a:t>Sample TRDB</a:t>
            </a:r>
            <a:endParaRPr lang="en-US" dirty="0"/>
          </a:p>
        </p:txBody>
      </p:sp>
    </p:spTree>
    <p:extLst>
      <p:ext uri="{BB962C8B-B14F-4D97-AF65-F5344CB8AC3E}">
        <p14:creationId xmlns:p14="http://schemas.microsoft.com/office/powerpoint/2010/main" val="193878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214992" cy="990600"/>
          </a:xfrm>
          <a:solidFill>
            <a:schemeClr val="accent2"/>
          </a:solidFill>
        </p:spPr>
        <p:txBody>
          <a:bodyPr>
            <a:normAutofit/>
          </a:bodyPr>
          <a:lstStyle/>
          <a:p>
            <a:r>
              <a:rPr lang="en-US" sz="4400" dirty="0"/>
              <a:t>C-Flag – Social Security</a:t>
            </a:r>
            <a:endParaRPr lang="en-US" dirty="0"/>
          </a:p>
        </p:txBody>
      </p:sp>
      <p:sp>
        <p:nvSpPr>
          <p:cNvPr id="6" name="Rectangle 5"/>
          <p:cNvSpPr/>
          <p:nvPr/>
        </p:nvSpPr>
        <p:spPr>
          <a:xfrm>
            <a:off x="914400" y="1751556"/>
            <a:ext cx="7391400" cy="3816429"/>
          </a:xfrm>
          <a:prstGeom prst="rect">
            <a:avLst/>
          </a:prstGeom>
        </p:spPr>
        <p:txBody>
          <a:bodyPr wrap="square">
            <a:spAutoFit/>
          </a:bodyPr>
          <a:lstStyle/>
          <a:p>
            <a:r>
              <a:rPr lang="en-US" altLang="en-US" sz="2200" dirty="0"/>
              <a:t>Luis Montero-Rodriguez applied for financial aid at your school. His FAFSA record comes back with a C-Flag discrepancy, “The name you reported on your FAFSA does not match the name in the Social Security Administration’s (SSA) records for your Social Security Number (SSN). Therefore, you must correct your SSN (Item 8) or name (Items 1 and 2). If you confirm your name, you should also contact the SSA to make sure that they correct it in their records…” </a:t>
            </a:r>
          </a:p>
          <a:p>
            <a:endParaRPr lang="en-US" altLang="en-US" sz="2200" dirty="0"/>
          </a:p>
          <a:p>
            <a:r>
              <a:rPr lang="en-US" altLang="en-US" sz="2200" dirty="0"/>
              <a:t>The student tells you there is no error.</a:t>
            </a:r>
          </a:p>
        </p:txBody>
      </p:sp>
    </p:spTree>
    <p:extLst>
      <p:ext uri="{BB962C8B-B14F-4D97-AF65-F5344CB8AC3E}">
        <p14:creationId xmlns:p14="http://schemas.microsoft.com/office/powerpoint/2010/main" val="308014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1066800"/>
          </a:xfrm>
          <a:solidFill>
            <a:schemeClr val="accent2"/>
          </a:solidFill>
        </p:spPr>
        <p:txBody>
          <a:bodyPr>
            <a:normAutofit/>
          </a:bodyPr>
          <a:lstStyle/>
          <a:p>
            <a:r>
              <a:rPr lang="en-US" sz="4400" dirty="0"/>
              <a:t>C-Flag – Social Security</a:t>
            </a:r>
            <a:endParaRPr lang="en-US" dirty="0"/>
          </a:p>
        </p:txBody>
      </p:sp>
      <p:sp>
        <p:nvSpPr>
          <p:cNvPr id="6" name="Rectangle 5"/>
          <p:cNvSpPr/>
          <p:nvPr/>
        </p:nvSpPr>
        <p:spPr>
          <a:xfrm>
            <a:off x="914400" y="1752600"/>
            <a:ext cx="7391400" cy="3477875"/>
          </a:xfrm>
          <a:prstGeom prst="rect">
            <a:avLst/>
          </a:prstGeom>
        </p:spPr>
        <p:txBody>
          <a:bodyPr wrap="square">
            <a:spAutoFit/>
          </a:bodyPr>
          <a:lstStyle/>
          <a:p>
            <a:endParaRPr lang="en-US" altLang="en-US" sz="2400" dirty="0"/>
          </a:p>
          <a:p>
            <a:r>
              <a:rPr lang="en-US" altLang="en-US" sz="2800" dirty="0"/>
              <a:t>This is SAR comment code 061. SSN Match Flag = 3 (SSN match, no name match)</a:t>
            </a:r>
          </a:p>
          <a:p>
            <a:endParaRPr lang="en-US" altLang="en-US" sz="2800" dirty="0"/>
          </a:p>
          <a:p>
            <a:r>
              <a:rPr lang="en-US" altLang="en-US" sz="2800" dirty="0"/>
              <a:t>Student’s SSN matches but name does not match.</a:t>
            </a:r>
          </a:p>
          <a:p>
            <a:endParaRPr lang="en-US" altLang="en-US" sz="2800" dirty="0"/>
          </a:p>
          <a:p>
            <a:r>
              <a:rPr lang="en-US" altLang="en-US" sz="2800" dirty="0"/>
              <a:t>What documentation will you request? </a:t>
            </a:r>
          </a:p>
        </p:txBody>
      </p:sp>
    </p:spTree>
    <p:extLst>
      <p:ext uri="{BB962C8B-B14F-4D97-AF65-F5344CB8AC3E}">
        <p14:creationId xmlns:p14="http://schemas.microsoft.com/office/powerpoint/2010/main" val="261823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990600"/>
          </a:xfrm>
          <a:solidFill>
            <a:schemeClr val="accent2"/>
          </a:solidFill>
        </p:spPr>
        <p:txBody>
          <a:bodyPr>
            <a:normAutofit/>
          </a:bodyPr>
          <a:lstStyle/>
          <a:p>
            <a:r>
              <a:rPr lang="en-US" sz="4400" dirty="0"/>
              <a:t>C-Flag – Social Security</a:t>
            </a:r>
            <a:endParaRPr lang="en-US" dirty="0"/>
          </a:p>
        </p:txBody>
      </p:sp>
      <p:sp>
        <p:nvSpPr>
          <p:cNvPr id="6" name="Rectangle 5"/>
          <p:cNvSpPr/>
          <p:nvPr/>
        </p:nvSpPr>
        <p:spPr>
          <a:xfrm>
            <a:off x="914400" y="1752600"/>
            <a:ext cx="7391400" cy="3046988"/>
          </a:xfrm>
          <a:prstGeom prst="rect">
            <a:avLst/>
          </a:prstGeom>
        </p:spPr>
        <p:txBody>
          <a:bodyPr wrap="square">
            <a:spAutoFit/>
          </a:bodyPr>
          <a:lstStyle/>
          <a:p>
            <a:pPr marL="514350" indent="-514350">
              <a:buSzPct val="100000"/>
              <a:buFont typeface="+mj-lt"/>
              <a:buAutoNum type="alphaUcPeriod"/>
              <a:defRPr/>
            </a:pPr>
            <a:r>
              <a:rPr lang="en-US" sz="3200" dirty="0"/>
              <a:t>Birth certificate</a:t>
            </a:r>
          </a:p>
          <a:p>
            <a:pPr marL="514350" indent="-514350">
              <a:buSzPct val="100000"/>
              <a:buFont typeface="+mj-lt"/>
              <a:buAutoNum type="alphaUcPeriod"/>
              <a:defRPr/>
            </a:pPr>
            <a:r>
              <a:rPr lang="en-US" sz="3200" dirty="0"/>
              <a:t>Social Security card</a:t>
            </a:r>
          </a:p>
          <a:p>
            <a:pPr marL="514350" indent="-514350">
              <a:buSzPct val="100000"/>
              <a:buFont typeface="+mj-lt"/>
              <a:buAutoNum type="alphaUcPeriod"/>
              <a:defRPr/>
            </a:pPr>
            <a:r>
              <a:rPr lang="en-US" sz="3200" dirty="0"/>
              <a:t>Final high school transcript</a:t>
            </a:r>
          </a:p>
          <a:p>
            <a:pPr marL="514350" indent="-514350">
              <a:buSzPct val="100000"/>
              <a:buFont typeface="+mj-lt"/>
              <a:buAutoNum type="alphaUcPeriod"/>
              <a:defRPr/>
            </a:pPr>
            <a:r>
              <a:rPr lang="en-US" sz="3200" dirty="0"/>
              <a:t>A letter from high school guidance office</a:t>
            </a:r>
          </a:p>
          <a:p>
            <a:pPr marL="514350" indent="-514350">
              <a:buSzPct val="100000"/>
              <a:buFont typeface="+mj-lt"/>
              <a:buAutoNum type="alphaUcPeriod"/>
              <a:defRPr/>
            </a:pPr>
            <a:r>
              <a:rPr lang="en-US" sz="3200" dirty="0"/>
              <a:t>Driver’s license</a:t>
            </a:r>
          </a:p>
        </p:txBody>
      </p:sp>
    </p:spTree>
    <p:extLst>
      <p:ext uri="{BB962C8B-B14F-4D97-AF65-F5344CB8AC3E}">
        <p14:creationId xmlns:p14="http://schemas.microsoft.com/office/powerpoint/2010/main" val="106264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1" end="1"/>
                                            </p:txEl>
                                          </p:spTgt>
                                        </p:tgtEl>
                                        <p:attrNameLst>
                                          <p:attrName>style.fontWeight</p:attrName>
                                        </p:attrNameLst>
                                      </p:cBhvr>
                                      <p:to>
                                        <p:strVal val="bold"/>
                                      </p:to>
                                    </p:set>
                                  </p:childTnLst>
                                </p:cTn>
                              </p:par>
                              <p:par>
                                <p:cTn id="7" presetID="19" presetClass="emph" presetSubtype="0" fill="hold" nodeType="withEffect">
                                  <p:stCondLst>
                                    <p:cond delay="0"/>
                                  </p:stCondLst>
                                  <p:iterate type="lt">
                                    <p:tmPct val="0"/>
                                  </p:iterate>
                                  <p:childTnLst>
                                    <p:animClr clrSpc="rgb" dir="cw">
                                      <p:cBhvr override="childStyle">
                                        <p:cTn id="8" dur="500" fill="hold"/>
                                        <p:tgtEl>
                                          <p:spTgt spid="6">
                                            <p:txEl>
                                              <p:pRg st="1" end="1"/>
                                            </p:txEl>
                                          </p:spTgt>
                                        </p:tgtEl>
                                        <p:attrNameLst>
                                          <p:attrName>style.color</p:attrName>
                                        </p:attrNameLst>
                                      </p:cBhvr>
                                      <p:to>
                                        <a:schemeClr val="accent2"/>
                                      </p:to>
                                    </p:animClr>
                                    <p:animClr clrSpc="rgb" dir="cw">
                                      <p:cBhvr>
                                        <p:cTn id="9" dur="500" fill="hold"/>
                                        <p:tgtEl>
                                          <p:spTgt spid="6">
                                            <p:txEl>
                                              <p:pRg st="1" end="1"/>
                                            </p:txEl>
                                          </p:spTgt>
                                        </p:tgtEl>
                                        <p:attrNameLst>
                                          <p:attrName>fillcolor</p:attrName>
                                        </p:attrNameLst>
                                      </p:cBhvr>
                                      <p:to>
                                        <a:schemeClr val="accent2"/>
                                      </p:to>
                                    </p:animClr>
                                    <p:set>
                                      <p:cBhvr>
                                        <p:cTn id="10" dur="500" fill="hold"/>
                                        <p:tgtEl>
                                          <p:spTgt spid="6">
                                            <p:txEl>
                                              <p:pRg st="1" end="1"/>
                                            </p:txEl>
                                          </p:spTgt>
                                        </p:tgtEl>
                                        <p:attrNameLst>
                                          <p:attrName>fill.type</p:attrName>
                                        </p:attrNameLst>
                                      </p:cBhvr>
                                      <p:to>
                                        <p:strVal val="solid"/>
                                      </p:to>
                                    </p:set>
                                    <p:set>
                                      <p:cBhvr>
                                        <p:cTn id="11" dur="500" fill="hold"/>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s://s-media-cache-ak0.pinimg.com/736x/70/e3/c2/70e3c2e700cf097ee71bde24d0a639b6.jp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0" y="1676400"/>
            <a:ext cx="6099175" cy="3849688"/>
          </a:xfrm>
        </p:spPr>
      </p:pic>
      <p:sp>
        <p:nvSpPr>
          <p:cNvPr id="2" name="Title 1"/>
          <p:cNvSpPr>
            <a:spLocks noGrp="1"/>
          </p:cNvSpPr>
          <p:nvPr>
            <p:ph type="title"/>
          </p:nvPr>
        </p:nvSpPr>
        <p:spPr>
          <a:xfrm>
            <a:off x="990600" y="533400"/>
            <a:ext cx="7239000" cy="1066800"/>
          </a:xfrm>
          <a:solidFill>
            <a:schemeClr val="accent2"/>
          </a:solidFill>
        </p:spPr>
        <p:txBody>
          <a:bodyPr>
            <a:normAutofit/>
          </a:bodyPr>
          <a:lstStyle/>
          <a:p>
            <a:r>
              <a:rPr lang="en-US" sz="4400" dirty="0"/>
              <a:t>C-Flag – Social Security</a:t>
            </a:r>
            <a:endParaRPr lang="en-US" dirty="0"/>
          </a:p>
        </p:txBody>
      </p:sp>
      <p:sp>
        <p:nvSpPr>
          <p:cNvPr id="5" name="TextBox 1"/>
          <p:cNvSpPr txBox="1">
            <a:spLocks noChangeArrowheads="1"/>
          </p:cNvSpPr>
          <p:nvPr/>
        </p:nvSpPr>
        <p:spPr bwMode="auto">
          <a:xfrm>
            <a:off x="3657600" y="3164659"/>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eaLnBrk="1" hangingPunct="1"/>
            <a:r>
              <a:rPr lang="en-US" altLang="en-US" b="0" dirty="0">
                <a:latin typeface="IBM 1403 10 Pitch" pitchFamily="49" charset="0"/>
              </a:rPr>
              <a:t>123-45-6789</a:t>
            </a:r>
          </a:p>
        </p:txBody>
      </p:sp>
      <p:sp>
        <p:nvSpPr>
          <p:cNvPr id="6" name="TextBox 2"/>
          <p:cNvSpPr txBox="1">
            <a:spLocks noChangeArrowheads="1"/>
          </p:cNvSpPr>
          <p:nvPr/>
        </p:nvSpPr>
        <p:spPr bwMode="auto">
          <a:xfrm>
            <a:off x="2578100" y="41148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algn="ctr" eaLnBrk="1" hangingPunct="1"/>
            <a:r>
              <a:rPr lang="en-US" altLang="en-US" dirty="0">
                <a:latin typeface="IBM 1403 10 Pitch" pitchFamily="49" charset="0"/>
              </a:rPr>
              <a:t>LUIS MONTERO RODRIGUEZ </a:t>
            </a:r>
          </a:p>
        </p:txBody>
      </p:sp>
      <p:sp>
        <p:nvSpPr>
          <p:cNvPr id="7" name="TextBox 4"/>
          <p:cNvSpPr txBox="1">
            <a:spLocks noChangeArrowheads="1"/>
          </p:cNvSpPr>
          <p:nvPr/>
        </p:nvSpPr>
        <p:spPr bwMode="auto">
          <a:xfrm>
            <a:off x="2578100" y="4419600"/>
            <a:ext cx="4051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Cooper Black" pitchFamily="18" charset="0"/>
                <a:ea typeface="+mn-ea"/>
                <a:cs typeface="Arial" charset="0"/>
              </a:defRPr>
            </a:lvl1pPr>
            <a:lvl2pPr marL="457200" algn="l" rtl="0" fontAlgn="base">
              <a:spcBef>
                <a:spcPct val="0"/>
              </a:spcBef>
              <a:spcAft>
                <a:spcPct val="0"/>
              </a:spcAft>
              <a:defRPr b="1" kern="1200">
                <a:solidFill>
                  <a:schemeClr val="tx1"/>
                </a:solidFill>
                <a:latin typeface="Cooper Black" pitchFamily="18" charset="0"/>
                <a:ea typeface="+mn-ea"/>
                <a:cs typeface="Arial" charset="0"/>
              </a:defRPr>
            </a:lvl2pPr>
            <a:lvl3pPr marL="914400" algn="l" rtl="0" fontAlgn="base">
              <a:spcBef>
                <a:spcPct val="0"/>
              </a:spcBef>
              <a:spcAft>
                <a:spcPct val="0"/>
              </a:spcAft>
              <a:defRPr b="1" kern="1200">
                <a:solidFill>
                  <a:schemeClr val="tx1"/>
                </a:solidFill>
                <a:latin typeface="Cooper Black" pitchFamily="18" charset="0"/>
                <a:ea typeface="+mn-ea"/>
                <a:cs typeface="Arial" charset="0"/>
              </a:defRPr>
            </a:lvl3pPr>
            <a:lvl4pPr marL="1371600" algn="l" rtl="0" fontAlgn="base">
              <a:spcBef>
                <a:spcPct val="0"/>
              </a:spcBef>
              <a:spcAft>
                <a:spcPct val="0"/>
              </a:spcAft>
              <a:defRPr b="1" kern="1200">
                <a:solidFill>
                  <a:schemeClr val="tx1"/>
                </a:solidFill>
                <a:latin typeface="Cooper Black" pitchFamily="18" charset="0"/>
                <a:ea typeface="+mn-ea"/>
                <a:cs typeface="Arial" charset="0"/>
              </a:defRPr>
            </a:lvl4pPr>
            <a:lvl5pPr marL="1828800" algn="l" rtl="0" fontAlgn="base">
              <a:spcBef>
                <a:spcPct val="0"/>
              </a:spcBef>
              <a:spcAft>
                <a:spcPct val="0"/>
              </a:spcAft>
              <a:defRPr b="1" kern="1200">
                <a:solidFill>
                  <a:schemeClr val="tx1"/>
                </a:solidFill>
                <a:latin typeface="Cooper Black" pitchFamily="18" charset="0"/>
                <a:ea typeface="+mn-ea"/>
                <a:cs typeface="Arial" charset="0"/>
              </a:defRPr>
            </a:lvl5pPr>
            <a:lvl6pPr marL="2286000" algn="l" defTabSz="914400" rtl="0" eaLnBrk="1" latinLnBrk="0" hangingPunct="1">
              <a:defRPr b="1" kern="1200">
                <a:solidFill>
                  <a:schemeClr val="tx1"/>
                </a:solidFill>
                <a:latin typeface="Cooper Black" pitchFamily="18" charset="0"/>
                <a:ea typeface="+mn-ea"/>
                <a:cs typeface="Arial" charset="0"/>
              </a:defRPr>
            </a:lvl6pPr>
            <a:lvl7pPr marL="2743200" algn="l" defTabSz="914400" rtl="0" eaLnBrk="1" latinLnBrk="0" hangingPunct="1">
              <a:defRPr b="1" kern="1200">
                <a:solidFill>
                  <a:schemeClr val="tx1"/>
                </a:solidFill>
                <a:latin typeface="Cooper Black" pitchFamily="18" charset="0"/>
                <a:ea typeface="+mn-ea"/>
                <a:cs typeface="Arial" charset="0"/>
              </a:defRPr>
            </a:lvl7pPr>
            <a:lvl8pPr marL="3200400" algn="l" defTabSz="914400" rtl="0" eaLnBrk="1" latinLnBrk="0" hangingPunct="1">
              <a:defRPr b="1" kern="1200">
                <a:solidFill>
                  <a:schemeClr val="tx1"/>
                </a:solidFill>
                <a:latin typeface="Cooper Black" pitchFamily="18" charset="0"/>
                <a:ea typeface="+mn-ea"/>
                <a:cs typeface="Arial" charset="0"/>
              </a:defRPr>
            </a:lvl8pPr>
            <a:lvl9pPr marL="3657600" algn="l" defTabSz="914400" rtl="0" eaLnBrk="1" latinLnBrk="0" hangingPunct="1">
              <a:defRPr b="1" kern="1200">
                <a:solidFill>
                  <a:schemeClr val="tx1"/>
                </a:solidFill>
                <a:latin typeface="Cooper Black" pitchFamily="18" charset="0"/>
                <a:ea typeface="+mn-ea"/>
                <a:cs typeface="Arial" charset="0"/>
              </a:defRPr>
            </a:lvl9pPr>
          </a:lstStyle>
          <a:p>
            <a:pPr eaLnBrk="1" hangingPunct="1"/>
            <a:r>
              <a:rPr lang="en-US" altLang="en-US" sz="3400">
                <a:latin typeface="Mistral" pitchFamily="66" charset="0"/>
              </a:rPr>
              <a:t>Luis</a:t>
            </a:r>
            <a:r>
              <a:rPr lang="en-US" altLang="en-US" sz="3400">
                <a:latin typeface="Rage Italic" pitchFamily="66" charset="0"/>
              </a:rPr>
              <a:t> Montero Rodriguez</a:t>
            </a:r>
          </a:p>
        </p:txBody>
      </p:sp>
    </p:spTree>
    <p:extLst>
      <p:ext uri="{BB962C8B-B14F-4D97-AF65-F5344CB8AC3E}">
        <p14:creationId xmlns:p14="http://schemas.microsoft.com/office/powerpoint/2010/main" val="964179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199" cy="914400"/>
          </a:xfrm>
          <a:solidFill>
            <a:schemeClr val="accent2"/>
          </a:solidFill>
        </p:spPr>
        <p:txBody>
          <a:bodyPr>
            <a:normAutofit/>
          </a:bodyPr>
          <a:lstStyle/>
          <a:p>
            <a:r>
              <a:rPr lang="en-US" sz="4400" dirty="0"/>
              <a:t>C-Flag – Social Security</a:t>
            </a:r>
            <a:endParaRPr lang="en-US" dirty="0"/>
          </a:p>
        </p:txBody>
      </p:sp>
      <p:sp>
        <p:nvSpPr>
          <p:cNvPr id="5" name="Content Placeholder 2"/>
          <p:cNvSpPr>
            <a:spLocks noGrp="1"/>
          </p:cNvSpPr>
          <p:nvPr>
            <p:ph idx="1"/>
          </p:nvPr>
        </p:nvSpPr>
        <p:spPr>
          <a:xfrm>
            <a:off x="533400" y="1295400"/>
            <a:ext cx="7772400" cy="4953000"/>
          </a:xfrm>
        </p:spPr>
        <p:txBody>
          <a:bodyPr>
            <a:normAutofit/>
          </a:bodyPr>
          <a:lstStyle/>
          <a:p>
            <a:r>
              <a:rPr lang="en-US" altLang="en-US" dirty="0"/>
              <a:t>Must match SS card exactly!</a:t>
            </a:r>
          </a:p>
          <a:p>
            <a:r>
              <a:rPr lang="en-US" altLang="en-US" dirty="0"/>
              <a:t>Latinos often combine surname of father first and mother second (with or without hyphens but not always)</a:t>
            </a:r>
          </a:p>
          <a:p>
            <a:pPr lvl="1"/>
            <a:r>
              <a:rPr lang="en-US" altLang="en-US" sz="2400" dirty="0">
                <a:solidFill>
                  <a:schemeClr val="tx1"/>
                </a:solidFill>
              </a:rPr>
              <a:t>Montero Rodriguez</a:t>
            </a:r>
          </a:p>
          <a:p>
            <a:pPr lvl="1"/>
            <a:r>
              <a:rPr lang="en-US" altLang="en-US" sz="2400" dirty="0">
                <a:solidFill>
                  <a:schemeClr val="tx1"/>
                </a:solidFill>
              </a:rPr>
              <a:t>Montero </a:t>
            </a:r>
          </a:p>
          <a:p>
            <a:pPr lvl="1"/>
            <a:r>
              <a:rPr lang="en-US" altLang="en-US" sz="2400" dirty="0">
                <a:solidFill>
                  <a:schemeClr val="tx1"/>
                </a:solidFill>
              </a:rPr>
              <a:t>Rodriguez</a:t>
            </a:r>
          </a:p>
          <a:p>
            <a:r>
              <a:rPr lang="en-US" altLang="en-US" dirty="0"/>
              <a:t>Another C Flag situation – family adopted a child but child’s SS card is not their legal name – never changed through court system</a:t>
            </a:r>
          </a:p>
        </p:txBody>
      </p:sp>
    </p:spTree>
    <p:extLst>
      <p:ext uri="{BB962C8B-B14F-4D97-AF65-F5344CB8AC3E}">
        <p14:creationId xmlns:p14="http://schemas.microsoft.com/office/powerpoint/2010/main" val="197507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145869" cy="2362200"/>
          </a:xfrm>
          <a:solidFill>
            <a:schemeClr val="accent2"/>
          </a:solidFill>
        </p:spPr>
        <p:txBody>
          <a:bodyPr>
            <a:normAutofit/>
          </a:bodyPr>
          <a:lstStyle/>
          <a:p>
            <a:pPr lvl="0"/>
            <a:r>
              <a:rPr lang="en-US" sz="2800" dirty="0"/>
              <a:t>Whether you are officially “in charge” or </a:t>
            </a:r>
            <a:br>
              <a:rPr lang="en-US" sz="2800" dirty="0"/>
            </a:br>
            <a:r>
              <a:rPr lang="en-US" sz="2800" dirty="0"/>
              <a:t>in a “participant/co-worker” role, </a:t>
            </a:r>
            <a:br>
              <a:rPr lang="en-US" sz="2800" dirty="0"/>
            </a:br>
            <a:r>
              <a:rPr lang="en-US" sz="2800" dirty="0"/>
              <a:t>below are 2 activities that you can use </a:t>
            </a:r>
            <a:br>
              <a:rPr lang="en-US" sz="2800" dirty="0"/>
            </a:br>
            <a:r>
              <a:rPr lang="en-US" sz="2800" dirty="0"/>
              <a:t>to help shape your professional career:</a:t>
            </a:r>
            <a:r>
              <a:rPr lang="en-US" sz="2400" dirty="0"/>
              <a:t/>
            </a:r>
            <a:br>
              <a:rPr lang="en-US" sz="2400" dirty="0"/>
            </a:br>
            <a:endParaRPr lang="en-US" sz="2400" dirty="0"/>
          </a:p>
        </p:txBody>
      </p:sp>
      <p:sp>
        <p:nvSpPr>
          <p:cNvPr id="3" name="Content Placeholder 2"/>
          <p:cNvSpPr>
            <a:spLocks noGrp="1"/>
          </p:cNvSpPr>
          <p:nvPr>
            <p:ph sz="quarter" idx="13"/>
          </p:nvPr>
        </p:nvSpPr>
        <p:spPr>
          <a:xfrm>
            <a:off x="1143000" y="3146616"/>
            <a:ext cx="3200400" cy="2523743"/>
          </a:xfrm>
        </p:spPr>
        <p:txBody>
          <a:bodyPr/>
          <a:lstStyle/>
          <a:p>
            <a:r>
              <a:rPr lang="en-US" dirty="0"/>
              <a:t>Meetings	</a:t>
            </a:r>
          </a:p>
          <a:p>
            <a:endParaRPr lang="en-US" dirty="0"/>
          </a:p>
        </p:txBody>
      </p:sp>
      <p:sp>
        <p:nvSpPr>
          <p:cNvPr id="4" name="Content Placeholder 3"/>
          <p:cNvSpPr>
            <a:spLocks noGrp="1"/>
          </p:cNvSpPr>
          <p:nvPr>
            <p:ph sz="quarter" idx="14"/>
          </p:nvPr>
        </p:nvSpPr>
        <p:spPr>
          <a:xfrm>
            <a:off x="4191000" y="3200400"/>
            <a:ext cx="3810000" cy="2524125"/>
          </a:xfrm>
        </p:spPr>
        <p:txBody>
          <a:bodyPr/>
          <a:lstStyle/>
          <a:p>
            <a:r>
              <a:rPr lang="en-US" dirty="0"/>
              <a:t>Performance Evaluations</a:t>
            </a:r>
          </a:p>
        </p:txBody>
      </p:sp>
      <p:pic>
        <p:nvPicPr>
          <p:cNvPr id="7" name="Picture 5" descr="FAFSA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57200"/>
            <a:ext cx="891063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9200" y="4781347"/>
            <a:ext cx="7830854" cy="769441"/>
          </a:xfrm>
          <a:prstGeom prst="rect">
            <a:avLst/>
          </a:prstGeom>
          <a:noFill/>
        </p:spPr>
        <p:txBody>
          <a:bodyPr wrap="square" rtlCol="0">
            <a:spAutoFit/>
          </a:bodyPr>
          <a:lstStyle/>
          <a:p>
            <a:pPr algn="ctr"/>
            <a:r>
              <a:rPr lang="en-US" sz="4400" b="1" dirty="0"/>
              <a:t>Where it all begins…….</a:t>
            </a:r>
          </a:p>
        </p:txBody>
      </p:sp>
    </p:spTree>
    <p:extLst>
      <p:ext uri="{BB962C8B-B14F-4D97-AF65-F5344CB8AC3E}">
        <p14:creationId xmlns:p14="http://schemas.microsoft.com/office/powerpoint/2010/main" val="331504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239000" cy="914400"/>
          </a:xfrm>
          <a:solidFill>
            <a:schemeClr val="accent2"/>
          </a:solidFill>
        </p:spPr>
        <p:txBody>
          <a:bodyPr>
            <a:normAutofit/>
          </a:bodyPr>
          <a:lstStyle/>
          <a:p>
            <a:r>
              <a:rPr lang="en-US" sz="4400" dirty="0"/>
              <a:t>C-Flag – Selective Service</a:t>
            </a:r>
            <a:endParaRPr lang="en-US" dirty="0"/>
          </a:p>
        </p:txBody>
      </p:sp>
      <p:sp>
        <p:nvSpPr>
          <p:cNvPr id="6" name="Rectangle 3"/>
          <p:cNvSpPr>
            <a:spLocks noGrp="1" noChangeArrowheads="1"/>
          </p:cNvSpPr>
          <p:nvPr>
            <p:ph idx="1"/>
          </p:nvPr>
        </p:nvSpPr>
        <p:spPr>
          <a:xfrm>
            <a:off x="762000" y="1828800"/>
            <a:ext cx="7772400" cy="3951337"/>
          </a:xfrm>
        </p:spPr>
        <p:txBody>
          <a:bodyPr/>
          <a:lstStyle/>
          <a:p>
            <a:r>
              <a:rPr lang="en-US" altLang="en-US" dirty="0"/>
              <a:t>The student indicates on the FAFSA that their first name is Ryan and DOB is 7/2/94. Student did not answer question, “Are you male or female?” Selective Service match says that student is not registered. You ask the student to come to the office to help them resolve the discrepancy. When the student arrives, she introduces herself as Rachel. </a:t>
            </a:r>
          </a:p>
          <a:p>
            <a:endParaRPr lang="en-US" altLang="en-US" dirty="0"/>
          </a:p>
          <a:p>
            <a:r>
              <a:rPr lang="en-US" altLang="en-US" dirty="0"/>
              <a:t>How do you proceed?</a:t>
            </a:r>
            <a:endParaRPr lang="en-US" altLang="en-US" sz="2800" dirty="0"/>
          </a:p>
        </p:txBody>
      </p:sp>
    </p:spTree>
    <p:extLst>
      <p:ext uri="{BB962C8B-B14F-4D97-AF65-F5344CB8AC3E}">
        <p14:creationId xmlns:p14="http://schemas.microsoft.com/office/powerpoint/2010/main" val="123641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219200"/>
          </a:xfrm>
          <a:solidFill>
            <a:schemeClr val="accent2"/>
          </a:solidFill>
        </p:spPr>
        <p:txBody>
          <a:bodyPr>
            <a:normAutofit fontScale="90000"/>
          </a:bodyPr>
          <a:lstStyle/>
          <a:p>
            <a:r>
              <a:rPr lang="en-US" sz="4400" dirty="0"/>
              <a:t>C-Flag – Selective Service with Transgender Issue</a:t>
            </a:r>
            <a:endParaRPr lang="en-US" dirty="0"/>
          </a:p>
        </p:txBody>
      </p:sp>
      <p:sp>
        <p:nvSpPr>
          <p:cNvPr id="4" name="Content Placeholder 2"/>
          <p:cNvSpPr>
            <a:spLocks noGrp="1"/>
          </p:cNvSpPr>
          <p:nvPr>
            <p:ph idx="1"/>
          </p:nvPr>
        </p:nvSpPr>
        <p:spPr>
          <a:xfrm>
            <a:off x="457200" y="1524000"/>
            <a:ext cx="7772400" cy="4343400"/>
          </a:xfrm>
        </p:spPr>
        <p:txBody>
          <a:bodyPr>
            <a:normAutofit/>
          </a:bodyPr>
          <a:lstStyle/>
          <a:p>
            <a:r>
              <a:rPr lang="en-US" altLang="en-US" dirty="0"/>
              <a:t>For Selective Service to be a match, student must list gender on birth certificate.</a:t>
            </a:r>
          </a:p>
          <a:p>
            <a:r>
              <a:rPr lang="en-US" altLang="en-US" dirty="0"/>
              <a:t>Females who don’t answer question will be told they must register.</a:t>
            </a:r>
          </a:p>
          <a:p>
            <a:r>
              <a:rPr lang="en-US" altLang="en-US" dirty="0"/>
              <a:t>We don’t deal with “preferred” names.</a:t>
            </a:r>
          </a:p>
          <a:p>
            <a:r>
              <a:rPr lang="en-US" altLang="en-US" dirty="0"/>
              <a:t>It is not our intention to “out” a student but we need to use their legal name.</a:t>
            </a:r>
          </a:p>
          <a:p>
            <a:r>
              <a:rPr lang="en-US" altLang="en-US" dirty="0"/>
              <a:t>You can say, “What pronouns do you identify with?” but if student chooses not to register, we stop there.</a:t>
            </a:r>
          </a:p>
          <a:p>
            <a:endParaRPr lang="en-US" altLang="en-US" sz="2800" dirty="0"/>
          </a:p>
        </p:txBody>
      </p:sp>
    </p:spTree>
    <p:extLst>
      <p:ext uri="{BB962C8B-B14F-4D97-AF65-F5344CB8AC3E}">
        <p14:creationId xmlns:p14="http://schemas.microsoft.com/office/powerpoint/2010/main" val="122549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a:solidFill>
            <a:schemeClr val="accent2"/>
          </a:solidFill>
        </p:spPr>
        <p:txBody>
          <a:bodyPr>
            <a:normAutofit/>
          </a:bodyPr>
          <a:lstStyle/>
          <a:p>
            <a:r>
              <a:rPr lang="en-US" sz="4400" dirty="0"/>
              <a:t>C-Flag – Citizenship</a:t>
            </a:r>
            <a:endParaRPr lang="en-US" dirty="0"/>
          </a:p>
        </p:txBody>
      </p:sp>
      <p:sp>
        <p:nvSpPr>
          <p:cNvPr id="5" name="Content Placeholder 2"/>
          <p:cNvSpPr>
            <a:spLocks noGrp="1"/>
          </p:cNvSpPr>
          <p:nvPr>
            <p:ph idx="1"/>
          </p:nvPr>
        </p:nvSpPr>
        <p:spPr>
          <a:xfrm>
            <a:off x="685800" y="1905000"/>
            <a:ext cx="7543800" cy="3962400"/>
          </a:xfrm>
        </p:spPr>
        <p:txBody>
          <a:bodyPr>
            <a:normAutofit/>
          </a:bodyPr>
          <a:lstStyle/>
          <a:p>
            <a:r>
              <a:rPr lang="en-US" altLang="en-US" sz="2800" dirty="0"/>
              <a:t>Student completed FAFSA but rejects due to failed citizenship match</a:t>
            </a:r>
          </a:p>
          <a:p>
            <a:r>
              <a:rPr lang="en-US" altLang="en-US" sz="2800" dirty="0"/>
              <a:t>Undocumented student produces Employment Authorization Card</a:t>
            </a:r>
          </a:p>
          <a:p>
            <a:r>
              <a:rPr lang="en-US" altLang="en-US" sz="2800" dirty="0"/>
              <a:t>Is student eligible for federal aid?</a:t>
            </a:r>
          </a:p>
          <a:p>
            <a:r>
              <a:rPr lang="en-US" altLang="en-US" sz="2800" dirty="0"/>
              <a:t>How can you assist this student? </a:t>
            </a:r>
          </a:p>
        </p:txBody>
      </p:sp>
    </p:spTree>
    <p:extLst>
      <p:ext uri="{BB962C8B-B14F-4D97-AF65-F5344CB8AC3E}">
        <p14:creationId xmlns:p14="http://schemas.microsoft.com/office/powerpoint/2010/main" val="168841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a:solidFill>
            <a:schemeClr val="accent2"/>
          </a:solidFill>
        </p:spPr>
        <p:txBody>
          <a:bodyPr>
            <a:normAutofit/>
          </a:bodyPr>
          <a:lstStyle/>
          <a:p>
            <a:r>
              <a:rPr lang="en-US" sz="4400" dirty="0"/>
              <a:t>C-Flag – Citizenship</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010882"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8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63879"/>
            <a:ext cx="7276578" cy="936321"/>
          </a:xfrm>
          <a:solidFill>
            <a:schemeClr val="accent2"/>
          </a:solidFill>
        </p:spPr>
        <p:txBody>
          <a:bodyPr>
            <a:normAutofit/>
          </a:bodyPr>
          <a:lstStyle/>
          <a:p>
            <a:r>
              <a:rPr lang="en-US" sz="4400" dirty="0"/>
              <a:t>C-Flag – Citizenship</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13" y="1752600"/>
            <a:ext cx="66643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36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a:solidFill>
            <a:schemeClr val="accent2"/>
          </a:solidFill>
        </p:spPr>
        <p:txBody>
          <a:bodyPr>
            <a:normAutofit/>
          </a:bodyPr>
          <a:lstStyle/>
          <a:p>
            <a:r>
              <a:rPr lang="en-US" sz="4400" dirty="0"/>
              <a:t>C-Flag – Citizenship</a:t>
            </a:r>
            <a:endParaRPr lang="en-US" dirty="0"/>
          </a:p>
        </p:txBody>
      </p:sp>
      <p:sp>
        <p:nvSpPr>
          <p:cNvPr id="5" name="Content Placeholder 2"/>
          <p:cNvSpPr>
            <a:spLocks noGrp="1"/>
          </p:cNvSpPr>
          <p:nvPr>
            <p:ph idx="1"/>
          </p:nvPr>
        </p:nvSpPr>
        <p:spPr>
          <a:xfrm>
            <a:off x="762000" y="1676400"/>
            <a:ext cx="8193088" cy="4114800"/>
          </a:xfrm>
        </p:spPr>
        <p:txBody>
          <a:bodyPr>
            <a:normAutofit/>
          </a:bodyPr>
          <a:lstStyle/>
          <a:p>
            <a:pPr>
              <a:defRPr/>
            </a:pPr>
            <a:r>
              <a:rPr lang="en-US" dirty="0"/>
              <a:t>Illegal alien parents bring child to USA </a:t>
            </a:r>
          </a:p>
          <a:p>
            <a:pPr>
              <a:defRPr/>
            </a:pPr>
            <a:r>
              <a:rPr lang="en-US" dirty="0"/>
              <a:t>Child attends, graduates from US high school – qualifies for Employment Authorization Card</a:t>
            </a:r>
          </a:p>
          <a:p>
            <a:pPr>
              <a:defRPr/>
            </a:pPr>
            <a:r>
              <a:rPr lang="en-US" dirty="0"/>
              <a:t>Child </a:t>
            </a:r>
            <a:r>
              <a:rPr lang="en-US" u="sng" dirty="0"/>
              <a:t>cannot</a:t>
            </a:r>
            <a:r>
              <a:rPr lang="en-US" dirty="0"/>
              <a:t> become U.S. citizen or permanent resident – no passport</a:t>
            </a:r>
          </a:p>
          <a:p>
            <a:pPr>
              <a:defRPr/>
            </a:pPr>
            <a:r>
              <a:rPr lang="en-US" dirty="0"/>
              <a:t>Social Security number/card for work only</a:t>
            </a:r>
          </a:p>
          <a:p>
            <a:pPr>
              <a:defRPr/>
            </a:pPr>
            <a:r>
              <a:rPr lang="en-US" dirty="0"/>
              <a:t>No federal or state aid. Alternative loan with  co-signer who is citizen or permanent resident</a:t>
            </a:r>
          </a:p>
          <a:p>
            <a:pPr>
              <a:defRPr/>
            </a:pPr>
            <a:r>
              <a:rPr lang="en-US" dirty="0"/>
              <a:t>May qualify for institutional aid</a:t>
            </a:r>
          </a:p>
          <a:p>
            <a:pPr>
              <a:defRPr/>
            </a:pPr>
            <a:endParaRPr lang="en-US" dirty="0"/>
          </a:p>
          <a:p>
            <a:pPr marL="0" indent="0">
              <a:buFont typeface="Wingdings" pitchFamily="2" charset="2"/>
              <a:buNone/>
              <a:defRPr/>
            </a:pPr>
            <a:endParaRPr lang="en-US" dirty="0"/>
          </a:p>
        </p:txBody>
      </p:sp>
    </p:spTree>
    <p:extLst>
      <p:ext uri="{BB962C8B-B14F-4D97-AF65-F5344CB8AC3E}">
        <p14:creationId xmlns:p14="http://schemas.microsoft.com/office/powerpoint/2010/main" val="360367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39000" cy="1298532"/>
          </a:xfrm>
          <a:solidFill>
            <a:schemeClr val="accent2"/>
          </a:solidFill>
        </p:spPr>
        <p:txBody>
          <a:bodyPr>
            <a:noAutofit/>
          </a:bodyPr>
          <a:lstStyle/>
          <a:p>
            <a:r>
              <a:rPr lang="en-US" sz="4400" dirty="0"/>
              <a:t>C-Flag – Unusual Enrollment History (UEH)</a:t>
            </a:r>
            <a:endParaRPr lang="en-US" dirty="0"/>
          </a:p>
        </p:txBody>
      </p:sp>
      <p:sp>
        <p:nvSpPr>
          <p:cNvPr id="6" name="Content Placeholder 2"/>
          <p:cNvSpPr>
            <a:spLocks noGrp="1"/>
          </p:cNvSpPr>
          <p:nvPr>
            <p:ph idx="1"/>
          </p:nvPr>
        </p:nvSpPr>
        <p:spPr>
          <a:xfrm>
            <a:off x="838200" y="1905000"/>
            <a:ext cx="7772400" cy="3951337"/>
          </a:xfrm>
        </p:spPr>
        <p:txBody>
          <a:bodyPr>
            <a:normAutofit/>
          </a:bodyPr>
          <a:lstStyle/>
          <a:p>
            <a:r>
              <a:rPr lang="en-US" altLang="en-US" dirty="0"/>
              <a:t>Sabrina applies for financial aid at your school for 2016-17.  Her ISIR comes back with SAR comment code 359 – NSLDS Unusual Enrollment History</a:t>
            </a:r>
          </a:p>
          <a:p>
            <a:r>
              <a:rPr lang="en-US" altLang="en-US" dirty="0"/>
              <a:t>She says she attended Blackjack University (2015-16) and Muddy Swamp CC (2014-15) before transferring to your school</a:t>
            </a:r>
          </a:p>
          <a:p>
            <a:r>
              <a:rPr lang="en-US" altLang="en-US" dirty="0"/>
              <a:t>What does financial aid have to do?</a:t>
            </a:r>
          </a:p>
          <a:p>
            <a:endParaRPr lang="en-US" altLang="en-US" sz="2000" dirty="0"/>
          </a:p>
        </p:txBody>
      </p:sp>
    </p:spTree>
    <p:extLst>
      <p:ext uri="{BB962C8B-B14F-4D97-AF65-F5344CB8AC3E}">
        <p14:creationId xmlns:p14="http://schemas.microsoft.com/office/powerpoint/2010/main" val="60128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905000"/>
            <a:ext cx="7772400" cy="4103737"/>
          </a:xfrm>
        </p:spPr>
        <p:txBody>
          <a:bodyPr/>
          <a:lstStyle/>
          <a:p>
            <a:r>
              <a:rPr lang="en-US" altLang="en-US" dirty="0"/>
              <a:t>Must review student’s enrollment and financial aid records to determine if received Pell Grant </a:t>
            </a:r>
            <a:r>
              <a:rPr lang="en-US" altLang="en-US" i="1" dirty="0"/>
              <a:t>(or other federal aid) </a:t>
            </a:r>
            <a:r>
              <a:rPr lang="en-US" altLang="en-US" dirty="0"/>
              <a:t>at your school in 3 most recent prior years</a:t>
            </a:r>
          </a:p>
          <a:p>
            <a:r>
              <a:rPr lang="en-US" altLang="en-US" dirty="0"/>
              <a:t>If not, use NSLDS and COD to determine where student received federal aid in 3 most recent prior years.</a:t>
            </a:r>
          </a:p>
          <a:p>
            <a:r>
              <a:rPr lang="en-US" altLang="en-US" b="1" dirty="0">
                <a:solidFill>
                  <a:srgbClr val="FF0000"/>
                </a:solidFill>
              </a:rPr>
              <a:t>AND</a:t>
            </a:r>
            <a:r>
              <a:rPr lang="en-US" altLang="en-US" dirty="0"/>
              <a:t> was academic credit earned at each school during the award year?</a:t>
            </a:r>
          </a:p>
          <a:p>
            <a:endParaRPr lang="en-US" altLang="en-US" dirty="0"/>
          </a:p>
        </p:txBody>
      </p:sp>
      <p:sp>
        <p:nvSpPr>
          <p:cNvPr id="4" name="Title 1"/>
          <p:cNvSpPr txBox="1">
            <a:spLocks/>
          </p:cNvSpPr>
          <p:nvPr/>
        </p:nvSpPr>
        <p:spPr>
          <a:xfrm>
            <a:off x="990600" y="304800"/>
            <a:ext cx="7239000" cy="1298532"/>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C-Flag – Unusual Enrollment History (UEH)</a:t>
            </a:r>
          </a:p>
        </p:txBody>
      </p:sp>
    </p:spTree>
    <p:extLst>
      <p:ext uri="{BB962C8B-B14F-4D97-AF65-F5344CB8AC3E}">
        <p14:creationId xmlns:p14="http://schemas.microsoft.com/office/powerpoint/2010/main" val="327110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14400" y="2057400"/>
            <a:ext cx="7467600" cy="3951337"/>
          </a:xfrm>
        </p:spPr>
        <p:txBody>
          <a:bodyPr/>
          <a:lstStyle/>
          <a:p>
            <a:r>
              <a:rPr lang="en-US" altLang="en-US" dirty="0"/>
              <a:t>What is UEH about?</a:t>
            </a:r>
          </a:p>
          <a:p>
            <a:r>
              <a:rPr lang="en-US" altLang="en-US" dirty="0"/>
              <a:t>Alerts FAO to students who go from school to school receiving aid to ensure they are progressing toward a degree.</a:t>
            </a:r>
          </a:p>
          <a:p>
            <a:r>
              <a:rPr lang="en-US" altLang="en-US" dirty="0"/>
              <a:t>Student attends 3 different schools and gets federal aid at all 3. </a:t>
            </a:r>
          </a:p>
          <a:p>
            <a:r>
              <a:rPr lang="en-US" altLang="en-US" dirty="0"/>
              <a:t>When 4</a:t>
            </a:r>
            <a:r>
              <a:rPr lang="en-US" altLang="en-US" baseline="30000" dirty="0"/>
              <a:t>th</a:t>
            </a:r>
            <a:r>
              <a:rPr lang="en-US" altLang="en-US" dirty="0"/>
              <a:t> school’s federal aid award appears, they are flagged as UEH.</a:t>
            </a:r>
          </a:p>
          <a:p>
            <a:endParaRPr lang="en-US" altLang="en-US" dirty="0"/>
          </a:p>
        </p:txBody>
      </p:sp>
      <p:sp>
        <p:nvSpPr>
          <p:cNvPr id="8" name="Title 1"/>
          <p:cNvSpPr txBox="1">
            <a:spLocks/>
          </p:cNvSpPr>
          <p:nvPr/>
        </p:nvSpPr>
        <p:spPr>
          <a:xfrm>
            <a:off x="990600" y="304800"/>
            <a:ext cx="7239000" cy="1298532"/>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C-Flag – Unusual Enrollment History (UEH)</a:t>
            </a:r>
            <a:endParaRPr lang="en-US" dirty="0"/>
          </a:p>
        </p:txBody>
      </p:sp>
    </p:spTree>
    <p:extLst>
      <p:ext uri="{BB962C8B-B14F-4D97-AF65-F5344CB8AC3E}">
        <p14:creationId xmlns:p14="http://schemas.microsoft.com/office/powerpoint/2010/main" val="3863759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4923" y="1225463"/>
            <a:ext cx="7543800" cy="4038600"/>
          </a:xfrm>
        </p:spPr>
        <p:txBody>
          <a:bodyPr>
            <a:noAutofit/>
          </a:bodyPr>
          <a:lstStyle/>
          <a:p>
            <a:r>
              <a:rPr lang="en-US" altLang="en-US" dirty="0"/>
              <a:t>You check with Admissions/Records Office and on NSLDS and COD </a:t>
            </a:r>
          </a:p>
          <a:p>
            <a:r>
              <a:rPr lang="en-US" altLang="en-US" dirty="0"/>
              <a:t>Sabrina’s college enrollment and aid history:</a:t>
            </a:r>
          </a:p>
          <a:p>
            <a:pPr lvl="1"/>
            <a:r>
              <a:rPr lang="en-US" altLang="en-US" sz="2400" dirty="0">
                <a:solidFill>
                  <a:schemeClr val="tx1"/>
                </a:solidFill>
              </a:rPr>
              <a:t>2015-16 - Blackjack </a:t>
            </a:r>
            <a:r>
              <a:rPr lang="en-US" altLang="en-US" sz="2400" dirty="0" err="1">
                <a:solidFill>
                  <a:schemeClr val="tx1"/>
                </a:solidFill>
              </a:rPr>
              <a:t>Univ</a:t>
            </a:r>
            <a:r>
              <a:rPr lang="en-US" altLang="en-US" sz="2400" dirty="0">
                <a:solidFill>
                  <a:schemeClr val="tx1"/>
                </a:solidFill>
              </a:rPr>
              <a:t> - Pell F15, Sp16 - 9cr F15 + 6 </a:t>
            </a:r>
            <a:r>
              <a:rPr lang="en-US" altLang="en-US" sz="2400" dirty="0" err="1">
                <a:solidFill>
                  <a:schemeClr val="tx1"/>
                </a:solidFill>
              </a:rPr>
              <a:t>cr</a:t>
            </a:r>
            <a:r>
              <a:rPr lang="en-US" altLang="en-US" sz="2400" dirty="0">
                <a:solidFill>
                  <a:schemeClr val="tx1"/>
                </a:solidFill>
              </a:rPr>
              <a:t> Sp16 = 15 </a:t>
            </a:r>
            <a:r>
              <a:rPr lang="en-US" altLang="en-US" sz="2400" dirty="0" err="1">
                <a:solidFill>
                  <a:schemeClr val="tx1"/>
                </a:solidFill>
              </a:rPr>
              <a:t>cr</a:t>
            </a:r>
            <a:r>
              <a:rPr lang="en-US" altLang="en-US" sz="2400" dirty="0">
                <a:solidFill>
                  <a:schemeClr val="tx1"/>
                </a:solidFill>
              </a:rPr>
              <a:t> </a:t>
            </a:r>
          </a:p>
          <a:p>
            <a:pPr lvl="1"/>
            <a:r>
              <a:rPr lang="en-US" altLang="en-US" sz="2400" dirty="0">
                <a:solidFill>
                  <a:schemeClr val="tx1"/>
                </a:solidFill>
              </a:rPr>
              <a:t>2014-15 - Muddy Swamp CC - Pell F14, Sp15 - 12 </a:t>
            </a:r>
            <a:r>
              <a:rPr lang="en-US" altLang="en-US" sz="2400" dirty="0" err="1">
                <a:solidFill>
                  <a:schemeClr val="tx1"/>
                </a:solidFill>
              </a:rPr>
              <a:t>cr</a:t>
            </a:r>
            <a:r>
              <a:rPr lang="en-US" altLang="en-US" sz="2400" dirty="0">
                <a:solidFill>
                  <a:schemeClr val="tx1"/>
                </a:solidFill>
              </a:rPr>
              <a:t> F14 + 12 </a:t>
            </a:r>
            <a:r>
              <a:rPr lang="en-US" altLang="en-US" sz="2400" dirty="0" err="1">
                <a:solidFill>
                  <a:schemeClr val="tx1"/>
                </a:solidFill>
              </a:rPr>
              <a:t>cr</a:t>
            </a:r>
            <a:r>
              <a:rPr lang="en-US" altLang="en-US" sz="2400" dirty="0">
                <a:solidFill>
                  <a:schemeClr val="tx1"/>
                </a:solidFill>
              </a:rPr>
              <a:t> Sp15 = 24 </a:t>
            </a:r>
            <a:r>
              <a:rPr lang="en-US" altLang="en-US" sz="2400" dirty="0" err="1">
                <a:solidFill>
                  <a:schemeClr val="tx1"/>
                </a:solidFill>
              </a:rPr>
              <a:t>cr</a:t>
            </a:r>
            <a:endParaRPr lang="en-US" altLang="en-US" sz="2400" dirty="0">
              <a:solidFill>
                <a:schemeClr val="tx1"/>
              </a:solidFill>
            </a:endParaRPr>
          </a:p>
          <a:p>
            <a:pPr lvl="1"/>
            <a:r>
              <a:rPr lang="en-US" altLang="en-US" sz="2400" dirty="0">
                <a:solidFill>
                  <a:schemeClr val="tx1"/>
                </a:solidFill>
              </a:rPr>
              <a:t>2013-14 - Neverland CC - Pell F13 - no </a:t>
            </a:r>
            <a:r>
              <a:rPr lang="en-US" altLang="en-US" sz="2400" dirty="0" err="1">
                <a:solidFill>
                  <a:schemeClr val="tx1"/>
                </a:solidFill>
              </a:rPr>
              <a:t>acad</a:t>
            </a:r>
            <a:r>
              <a:rPr lang="en-US" altLang="en-US" sz="2400" dirty="0">
                <a:solidFill>
                  <a:schemeClr val="tx1"/>
                </a:solidFill>
              </a:rPr>
              <a:t> transcript, not reported on your school’s admission app</a:t>
            </a:r>
          </a:p>
          <a:p>
            <a:r>
              <a:rPr lang="en-US" altLang="en-US" dirty="0"/>
              <a:t>What action does the FAO need to take?</a:t>
            </a:r>
          </a:p>
          <a:p>
            <a:endParaRPr lang="en-US" altLang="en-US" dirty="0"/>
          </a:p>
          <a:p>
            <a:endParaRPr lang="en-US" altLang="en-US" sz="2000" dirty="0"/>
          </a:p>
        </p:txBody>
      </p:sp>
      <p:sp>
        <p:nvSpPr>
          <p:cNvPr id="6" name="Title 1"/>
          <p:cNvSpPr txBox="1">
            <a:spLocks/>
          </p:cNvSpPr>
          <p:nvPr/>
        </p:nvSpPr>
        <p:spPr>
          <a:xfrm>
            <a:off x="969723" y="152400"/>
            <a:ext cx="7239000" cy="1066800"/>
          </a:xfrm>
          <a:prstGeom prst="rect">
            <a:avLst/>
          </a:prstGeom>
          <a:solidFill>
            <a:schemeClr val="accent2"/>
          </a:solidFill>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C-Flag – Unusual Enrollment History (UEH)</a:t>
            </a:r>
            <a:endParaRPr lang="en-US" sz="4400" dirty="0"/>
          </a:p>
        </p:txBody>
      </p:sp>
    </p:spTree>
    <p:extLst>
      <p:ext uri="{BB962C8B-B14F-4D97-AF65-F5344CB8AC3E}">
        <p14:creationId xmlns:p14="http://schemas.microsoft.com/office/powerpoint/2010/main" val="2261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914400"/>
          </a:xfrm>
          <a:solidFill>
            <a:schemeClr val="accent2"/>
          </a:solidFill>
        </p:spPr>
        <p:txBody>
          <a:bodyPr>
            <a:noAutofit/>
          </a:bodyPr>
          <a:lstStyle/>
          <a:p>
            <a:r>
              <a:rPr lang="en-US" sz="4000" dirty="0"/>
              <a:t>FERPA</a:t>
            </a:r>
            <a:endParaRPr lang="en-US" sz="5400" dirty="0"/>
          </a:p>
        </p:txBody>
      </p:sp>
      <p:sp>
        <p:nvSpPr>
          <p:cNvPr id="3" name="Content Placeholder 2"/>
          <p:cNvSpPr>
            <a:spLocks noGrp="1"/>
          </p:cNvSpPr>
          <p:nvPr>
            <p:ph idx="1"/>
          </p:nvPr>
        </p:nvSpPr>
        <p:spPr>
          <a:xfrm>
            <a:off x="1066800" y="2057400"/>
            <a:ext cx="7162800" cy="3284669"/>
          </a:xfrm>
        </p:spPr>
        <p:txBody>
          <a:bodyPr/>
          <a:lstStyle/>
          <a:p>
            <a:r>
              <a:rPr lang="en-US" altLang="en-US" sz="2800" dirty="0"/>
              <a:t>The Family Educational Rights and Privacy Act (FERPA) determines what information is public and what is confidential in a student’s record. </a:t>
            </a:r>
          </a:p>
          <a:p>
            <a:r>
              <a:rPr lang="en-US" altLang="en-US" sz="2800" dirty="0"/>
              <a:t>Which of the following individuals have access to a dependent student’s financial aid information? </a:t>
            </a:r>
          </a:p>
          <a:p>
            <a:endParaRPr lang="en-US" sz="2800" dirty="0"/>
          </a:p>
          <a:p>
            <a:endParaRPr lang="en-US" dirty="0"/>
          </a:p>
        </p:txBody>
      </p:sp>
    </p:spTree>
    <p:extLst>
      <p:ext uri="{BB962C8B-B14F-4D97-AF65-F5344CB8AC3E}">
        <p14:creationId xmlns:p14="http://schemas.microsoft.com/office/powerpoint/2010/main" val="427836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1981200"/>
            <a:ext cx="7467600" cy="3951337"/>
          </a:xfrm>
        </p:spPr>
        <p:txBody>
          <a:bodyPr>
            <a:normAutofit/>
          </a:bodyPr>
          <a:lstStyle/>
          <a:p>
            <a:r>
              <a:rPr lang="en-US" altLang="en-US" sz="2600" dirty="0"/>
              <a:t>Contact student to find out about Neverland CC enrollment</a:t>
            </a:r>
          </a:p>
          <a:p>
            <a:r>
              <a:rPr lang="en-US" altLang="en-US" sz="2600" dirty="0"/>
              <a:t>Student says she didn’t earn any credits. Walked away due to “personal issues.”</a:t>
            </a:r>
          </a:p>
          <a:p>
            <a:r>
              <a:rPr lang="en-US" altLang="en-US" sz="2600" dirty="0"/>
              <a:t>Since student did not earn credits at Neverland, is the student eligible to have federal aid at your school for the upcoming year?</a:t>
            </a:r>
          </a:p>
        </p:txBody>
      </p:sp>
      <p:sp>
        <p:nvSpPr>
          <p:cNvPr id="6" name="Title 1"/>
          <p:cNvSpPr>
            <a:spLocks noGrp="1"/>
          </p:cNvSpPr>
          <p:nvPr>
            <p:ph type="title"/>
          </p:nvPr>
        </p:nvSpPr>
        <p:spPr>
          <a:xfrm>
            <a:off x="914400" y="381000"/>
            <a:ext cx="7391400" cy="1442674"/>
          </a:xfrm>
          <a:solidFill>
            <a:schemeClr val="accent2"/>
          </a:solidFill>
        </p:spPr>
        <p:txBody>
          <a:bodyPr>
            <a:normAutofit/>
          </a:bodyPr>
          <a:lstStyle/>
          <a:p>
            <a:r>
              <a:rPr lang="en-US" sz="4400" dirty="0"/>
              <a:t>C-Flag – Unusual Enrollment History (UEH)</a:t>
            </a:r>
            <a:endParaRPr lang="en-US" dirty="0"/>
          </a:p>
        </p:txBody>
      </p:sp>
    </p:spTree>
    <p:extLst>
      <p:ext uri="{BB962C8B-B14F-4D97-AF65-F5344CB8AC3E}">
        <p14:creationId xmlns:p14="http://schemas.microsoft.com/office/powerpoint/2010/main" val="339357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4400" y="2057400"/>
            <a:ext cx="7315200" cy="3951337"/>
          </a:xfrm>
        </p:spPr>
        <p:txBody>
          <a:bodyPr/>
          <a:lstStyle/>
          <a:p>
            <a:r>
              <a:rPr lang="en-US" altLang="en-US" sz="2800" dirty="0"/>
              <a:t>No, student not eligible to receive future federal aid since didn’t earn any credits at Neverland CC</a:t>
            </a:r>
          </a:p>
          <a:p>
            <a:r>
              <a:rPr lang="en-US" altLang="en-US" sz="2800" dirty="0"/>
              <a:t>Student has right to appeal</a:t>
            </a:r>
          </a:p>
          <a:p>
            <a:r>
              <a:rPr lang="en-US" altLang="en-US" sz="2800" dirty="0"/>
              <a:t>If appeal is approved, student will continue to qualify for aid as long as meeting school’s SAP policy</a:t>
            </a:r>
          </a:p>
          <a:p>
            <a:endParaRPr lang="en-US" altLang="en-US" sz="3200" dirty="0"/>
          </a:p>
          <a:p>
            <a:endParaRPr lang="en-US" altLang="en-US" sz="3000" dirty="0"/>
          </a:p>
        </p:txBody>
      </p:sp>
      <p:sp>
        <p:nvSpPr>
          <p:cNvPr id="6" name="Title 1"/>
          <p:cNvSpPr>
            <a:spLocks noGrp="1"/>
          </p:cNvSpPr>
          <p:nvPr>
            <p:ph type="title"/>
          </p:nvPr>
        </p:nvSpPr>
        <p:spPr>
          <a:xfrm>
            <a:off x="914400" y="381000"/>
            <a:ext cx="7315200" cy="1442674"/>
          </a:xfrm>
          <a:solidFill>
            <a:schemeClr val="accent2"/>
          </a:solidFill>
        </p:spPr>
        <p:txBody>
          <a:bodyPr>
            <a:normAutofit/>
          </a:bodyPr>
          <a:lstStyle/>
          <a:p>
            <a:r>
              <a:rPr lang="en-US" sz="4400" dirty="0"/>
              <a:t>C-Flag – Unusual Enrollment History (UEH)</a:t>
            </a:r>
            <a:endParaRPr lang="en-US" dirty="0"/>
          </a:p>
        </p:txBody>
      </p:sp>
    </p:spTree>
    <p:extLst>
      <p:ext uri="{BB962C8B-B14F-4D97-AF65-F5344CB8AC3E}">
        <p14:creationId xmlns:p14="http://schemas.microsoft.com/office/powerpoint/2010/main" val="1919985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91400" cy="1295400"/>
          </a:xfrm>
          <a:solidFill>
            <a:schemeClr val="accent2"/>
          </a:solidFill>
        </p:spPr>
        <p:txBody>
          <a:bodyPr>
            <a:normAutofit fontScale="90000"/>
          </a:bodyPr>
          <a:lstStyle/>
          <a:p>
            <a:r>
              <a:rPr lang="en-US" sz="4400" dirty="0"/>
              <a:t>C-Flag – Unusual Enrollment </a:t>
            </a:r>
            <a:r>
              <a:rPr lang="en-US" sz="4400" dirty="0" err="1"/>
              <a:t>ory</a:t>
            </a:r>
            <a:r>
              <a:rPr lang="en-US" sz="4400" dirty="0"/>
              <a:t> (UEH)</a:t>
            </a:r>
          </a:p>
        </p:txBody>
      </p:sp>
      <p:sp>
        <p:nvSpPr>
          <p:cNvPr id="4" name="Content Placeholder 2"/>
          <p:cNvSpPr>
            <a:spLocks noGrp="1"/>
          </p:cNvSpPr>
          <p:nvPr>
            <p:ph idx="1"/>
          </p:nvPr>
        </p:nvSpPr>
        <p:spPr>
          <a:xfrm>
            <a:off x="914400" y="2057400"/>
            <a:ext cx="7391400" cy="3951337"/>
          </a:xfrm>
        </p:spPr>
        <p:txBody>
          <a:bodyPr>
            <a:normAutofit/>
          </a:bodyPr>
          <a:lstStyle/>
          <a:p>
            <a:r>
              <a:rPr lang="en-US" altLang="en-US" sz="2800" dirty="0"/>
              <a:t>Often student owes money and can’t get missing transcript - letter from other school acceptable - did student earn credits?</a:t>
            </a:r>
          </a:p>
          <a:p>
            <a:r>
              <a:rPr lang="en-US" altLang="en-US" sz="2800" dirty="0"/>
              <a:t>If student withdrew due to medical reasons, acceptable documentation will permit student to qualify for continued aid</a:t>
            </a:r>
          </a:p>
        </p:txBody>
      </p:sp>
    </p:spTree>
    <p:extLst>
      <p:ext uri="{BB962C8B-B14F-4D97-AF65-F5344CB8AC3E}">
        <p14:creationId xmlns:p14="http://schemas.microsoft.com/office/powerpoint/2010/main" val="1099255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926" y="685801"/>
            <a:ext cx="7410874" cy="1371600"/>
          </a:xfrm>
          <a:solidFill>
            <a:schemeClr val="accent2"/>
          </a:solidFill>
        </p:spPr>
        <p:txBody>
          <a:bodyPr>
            <a:normAutofit fontScale="90000"/>
          </a:bodyPr>
          <a:lstStyle/>
          <a:p>
            <a:pPr algn="l"/>
            <a:r>
              <a:rPr lang="en-US" sz="5300" dirty="0"/>
              <a:t/>
            </a:r>
            <a:br>
              <a:rPr lang="en-US" sz="5300" dirty="0"/>
            </a:br>
            <a:r>
              <a:rPr lang="en-US" sz="5300" dirty="0"/>
              <a:t>Questions? </a:t>
            </a:r>
            <a:br>
              <a:rPr lang="en-US" sz="5300" dirty="0"/>
            </a:br>
            <a:r>
              <a:rPr lang="en-US" sz="5300" dirty="0"/>
              <a:t>Need More Information?</a:t>
            </a:r>
            <a:br>
              <a:rPr lang="en-US" sz="5300" dirty="0"/>
            </a:br>
            <a:endParaRPr lang="en-US" dirty="0"/>
          </a:p>
        </p:txBody>
      </p:sp>
      <p:sp>
        <p:nvSpPr>
          <p:cNvPr id="6" name="Content Placeholder 2"/>
          <p:cNvSpPr txBox="1">
            <a:spLocks/>
          </p:cNvSpPr>
          <p:nvPr/>
        </p:nvSpPr>
        <p:spPr>
          <a:xfrm>
            <a:off x="533400" y="3276600"/>
            <a:ext cx="7772400" cy="2951163"/>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1234440" lvl="4" indent="0">
              <a:buNone/>
            </a:pPr>
            <a:endParaRPr lang="en-US" altLang="en-US" dirty="0"/>
          </a:p>
          <a:p>
            <a:endParaRPr lang="en-US"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486699"/>
            <a:ext cx="17668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9" y="2545556"/>
            <a:ext cx="719982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7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90600"/>
          </a:xfrm>
          <a:solidFill>
            <a:schemeClr val="accent2"/>
          </a:solidFill>
        </p:spPr>
        <p:txBody>
          <a:bodyPr>
            <a:normAutofit/>
          </a:bodyPr>
          <a:lstStyle/>
          <a:p>
            <a:r>
              <a:rPr lang="en-US" sz="4000" dirty="0"/>
              <a:t>FERPA</a:t>
            </a:r>
            <a:endParaRPr lang="en-US" dirty="0"/>
          </a:p>
        </p:txBody>
      </p:sp>
      <p:sp>
        <p:nvSpPr>
          <p:cNvPr id="5" name="Content Placeholder 2"/>
          <p:cNvSpPr>
            <a:spLocks noGrp="1"/>
          </p:cNvSpPr>
          <p:nvPr>
            <p:ph idx="1"/>
          </p:nvPr>
        </p:nvSpPr>
        <p:spPr>
          <a:xfrm>
            <a:off x="1066800" y="2057400"/>
            <a:ext cx="7010400" cy="3581400"/>
          </a:xfrm>
        </p:spPr>
        <p:txBody>
          <a:bodyPr/>
          <a:lstStyle/>
          <a:p>
            <a:pPr marL="514350" indent="-514350">
              <a:buSzPct val="100000"/>
              <a:buFont typeface="+mj-lt"/>
              <a:buAutoNum type="alphaUcPeriod"/>
              <a:defRPr/>
            </a:pPr>
            <a:r>
              <a:rPr lang="en-US" sz="2800" dirty="0"/>
              <a:t>Noncustodial parent</a:t>
            </a:r>
          </a:p>
          <a:p>
            <a:pPr marL="514350" indent="-514350">
              <a:buSzPct val="100000"/>
              <a:buFont typeface="+mj-lt"/>
              <a:buAutoNum type="alphaUcPeriod"/>
              <a:defRPr/>
            </a:pPr>
            <a:r>
              <a:rPr lang="en-US" sz="2800" dirty="0"/>
              <a:t>Older sibling</a:t>
            </a:r>
          </a:p>
          <a:p>
            <a:pPr marL="514350" indent="-514350">
              <a:buSzPct val="100000"/>
              <a:buFont typeface="+mj-lt"/>
              <a:buAutoNum type="alphaUcPeriod"/>
              <a:defRPr/>
            </a:pPr>
            <a:r>
              <a:rPr lang="en-US" sz="2800" dirty="0"/>
              <a:t>Donors of a scholarship that the student receives</a:t>
            </a:r>
          </a:p>
          <a:p>
            <a:pPr marL="514350" indent="-514350">
              <a:buSzPct val="100000"/>
              <a:buFont typeface="+mj-lt"/>
              <a:buAutoNum type="alphaUcPeriod"/>
              <a:defRPr/>
            </a:pPr>
            <a:r>
              <a:rPr lang="en-US" sz="2800" dirty="0"/>
              <a:t>Landlord</a:t>
            </a:r>
          </a:p>
          <a:p>
            <a:pPr marL="514350" indent="-514350">
              <a:buSzPct val="100000"/>
              <a:buFont typeface="+mj-lt"/>
              <a:buAutoNum type="alphaUcPeriod"/>
              <a:defRPr/>
            </a:pPr>
            <a:r>
              <a:rPr lang="en-US" sz="2800" dirty="0"/>
              <a:t>None of the above</a:t>
            </a:r>
            <a:endParaRPr lang="en-US" sz="3200" dirty="0"/>
          </a:p>
          <a:p>
            <a:pPr marL="514350" indent="-514350">
              <a:buFont typeface="Wingdings" pitchFamily="2" charset="2"/>
              <a:buAutoNum type="alphaUcPeriod"/>
              <a:defRPr/>
            </a:pPr>
            <a:endParaRPr lang="en-US" dirty="0"/>
          </a:p>
          <a:p>
            <a:pPr marL="514350" indent="-514350">
              <a:buFont typeface="Wingdings" pitchFamily="2" charset="2"/>
              <a:buAutoNum type="alphaUcPeriod"/>
              <a:defRPr/>
            </a:pPr>
            <a:endParaRPr lang="en-US" dirty="0"/>
          </a:p>
          <a:p>
            <a:pPr marL="514350" indent="-514350">
              <a:buFont typeface="Wingdings" pitchFamily="2" charset="2"/>
              <a:buAutoNum type="alphaUcPeriod"/>
              <a:defRPr/>
            </a:pPr>
            <a:endParaRPr lang="en-US" dirty="0"/>
          </a:p>
        </p:txBody>
      </p:sp>
    </p:spTree>
    <p:extLst>
      <p:ext uri="{BB962C8B-B14F-4D97-AF65-F5344CB8AC3E}">
        <p14:creationId xmlns:p14="http://schemas.microsoft.com/office/powerpoint/2010/main" val="86944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4" end="4"/>
                                            </p:txEl>
                                          </p:spTgt>
                                        </p:tgtEl>
                                        <p:attrNameLst>
                                          <p:attrName>style.fontWeight</p:attrName>
                                        </p:attrNameLst>
                                      </p:cBhvr>
                                      <p:to>
                                        <p:strVal val="bold"/>
                                      </p:to>
                                    </p:set>
                                  </p:childTnLst>
                                </p:cTn>
                              </p:par>
                              <p:par>
                                <p:cTn id="7" presetID="19" presetClass="emph" presetSubtype="0" fill="hold" nodeType="withEffect">
                                  <p:stCondLst>
                                    <p:cond delay="0"/>
                                  </p:stCondLst>
                                  <p:iterate type="lt">
                                    <p:tmPct val="0"/>
                                  </p:iterate>
                                  <p:childTnLst>
                                    <p:animClr clrSpc="rgb" dir="cw">
                                      <p:cBhvr override="childStyle">
                                        <p:cTn id="8" dur="500" fill="hold"/>
                                        <p:tgtEl>
                                          <p:spTgt spid="5">
                                            <p:txEl>
                                              <p:pRg st="4" end="4"/>
                                            </p:txEl>
                                          </p:spTgt>
                                        </p:tgtEl>
                                        <p:attrNameLst>
                                          <p:attrName>style.color</p:attrName>
                                        </p:attrNameLst>
                                      </p:cBhvr>
                                      <p:to>
                                        <a:schemeClr val="accent2"/>
                                      </p:to>
                                    </p:animClr>
                                    <p:animClr clrSpc="rgb" dir="cw">
                                      <p:cBhvr>
                                        <p:cTn id="9" dur="500" fill="hold"/>
                                        <p:tgtEl>
                                          <p:spTgt spid="5">
                                            <p:txEl>
                                              <p:pRg st="4" end="4"/>
                                            </p:txEl>
                                          </p:spTgt>
                                        </p:tgtEl>
                                        <p:attrNameLst>
                                          <p:attrName>fillcolor</p:attrName>
                                        </p:attrNameLst>
                                      </p:cBhvr>
                                      <p:to>
                                        <a:schemeClr val="accent2"/>
                                      </p:to>
                                    </p:animClr>
                                    <p:set>
                                      <p:cBhvr>
                                        <p:cTn id="10" dur="500" fill="hold"/>
                                        <p:tgtEl>
                                          <p:spTgt spid="5">
                                            <p:txEl>
                                              <p:pRg st="4" end="4"/>
                                            </p:txEl>
                                          </p:spTgt>
                                        </p:tgtEl>
                                        <p:attrNameLst>
                                          <p:attrName>fill.type</p:attrName>
                                        </p:attrNameLst>
                                      </p:cBhvr>
                                      <p:to>
                                        <p:strVal val="solid"/>
                                      </p:to>
                                    </p:set>
                                    <p:set>
                                      <p:cBhvr>
                                        <p:cTn id="11" dur="500" fill="hold"/>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a:solidFill>
            <a:schemeClr val="accent2"/>
          </a:solidFill>
        </p:spPr>
        <p:txBody>
          <a:bodyPr>
            <a:normAutofit fontScale="90000"/>
          </a:bodyPr>
          <a:lstStyle/>
          <a:p>
            <a:r>
              <a:rPr lang="en-US" dirty="0"/>
              <a:t/>
            </a:r>
            <a:br>
              <a:rPr lang="en-US" dirty="0"/>
            </a:br>
            <a:r>
              <a:rPr lang="en-US" sz="4000" dirty="0"/>
              <a:t>FERPA</a:t>
            </a:r>
            <a:r>
              <a:rPr lang="en-US" sz="2400" dirty="0"/>
              <a:t/>
            </a:r>
            <a:br>
              <a:rPr lang="en-US" sz="2400" dirty="0"/>
            </a:br>
            <a:r>
              <a:rPr lang="en-US" dirty="0"/>
              <a:t>	</a:t>
            </a:r>
          </a:p>
        </p:txBody>
      </p:sp>
      <p:sp>
        <p:nvSpPr>
          <p:cNvPr id="3" name="Content Placeholder 2"/>
          <p:cNvSpPr>
            <a:spLocks noGrp="1"/>
          </p:cNvSpPr>
          <p:nvPr>
            <p:ph idx="1"/>
          </p:nvPr>
        </p:nvSpPr>
        <p:spPr>
          <a:xfrm>
            <a:off x="914400" y="2057400"/>
            <a:ext cx="7162800" cy="4038600"/>
          </a:xfrm>
        </p:spPr>
        <p:txBody>
          <a:bodyPr>
            <a:normAutofit/>
          </a:bodyPr>
          <a:lstStyle/>
          <a:p>
            <a:r>
              <a:rPr lang="en-US" altLang="en-US" sz="3200" dirty="0"/>
              <a:t>When a student matriculates into postsecondary education, all rights under FERPA transfer from the parent to the student.</a:t>
            </a:r>
          </a:p>
          <a:p>
            <a:endParaRPr lang="en-US" sz="2800" b="1" dirty="0"/>
          </a:p>
        </p:txBody>
      </p:sp>
    </p:spTree>
    <p:extLst>
      <p:ext uri="{BB962C8B-B14F-4D97-AF65-F5344CB8AC3E}">
        <p14:creationId xmlns:p14="http://schemas.microsoft.com/office/powerpoint/2010/main" val="114371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90600"/>
          </a:xfrm>
          <a:solidFill>
            <a:schemeClr val="accent2"/>
          </a:solidFill>
        </p:spPr>
        <p:txBody>
          <a:bodyPr>
            <a:noAutofit/>
          </a:bodyPr>
          <a:lstStyle/>
          <a:p>
            <a:r>
              <a:rPr lang="en-US" sz="3600" dirty="0">
                <a:solidFill>
                  <a:schemeClr val="tx1"/>
                </a:solidFill>
              </a:rPr>
              <a:t>FERPA</a:t>
            </a:r>
          </a:p>
        </p:txBody>
      </p:sp>
      <p:sp>
        <p:nvSpPr>
          <p:cNvPr id="3" name="Content Placeholder 2"/>
          <p:cNvSpPr>
            <a:spLocks noGrp="1"/>
          </p:cNvSpPr>
          <p:nvPr>
            <p:ph idx="1"/>
          </p:nvPr>
        </p:nvSpPr>
        <p:spPr>
          <a:xfrm>
            <a:off x="990600" y="2057400"/>
            <a:ext cx="7162800" cy="3951337"/>
          </a:xfrm>
        </p:spPr>
        <p:txBody>
          <a:bodyPr>
            <a:normAutofit/>
          </a:bodyPr>
          <a:lstStyle/>
          <a:p>
            <a:r>
              <a:rPr lang="en-US" altLang="en-US" sz="2800" dirty="0"/>
              <a:t>How would the noncustodial parent, older sibling, scholarship donors, or landlord get permission to have student information?</a:t>
            </a:r>
          </a:p>
          <a:p>
            <a:r>
              <a:rPr lang="en-US" altLang="en-US" sz="2800" dirty="0"/>
              <a:t>How and where do you document that permission?</a:t>
            </a:r>
          </a:p>
          <a:p>
            <a:r>
              <a:rPr lang="en-US" altLang="en-US" sz="2800" dirty="0"/>
              <a:t>Is there a time limit on release of student info?</a:t>
            </a:r>
          </a:p>
          <a:p>
            <a:endParaRPr lang="en-US" sz="2800" dirty="0"/>
          </a:p>
        </p:txBody>
      </p:sp>
    </p:spTree>
    <p:extLst>
      <p:ext uri="{BB962C8B-B14F-4D97-AF65-F5344CB8AC3E}">
        <p14:creationId xmlns:p14="http://schemas.microsoft.com/office/powerpoint/2010/main" val="86837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199" cy="914400"/>
          </a:xfrm>
          <a:solidFill>
            <a:schemeClr val="accent2"/>
          </a:solidFill>
        </p:spPr>
        <p:txBody>
          <a:bodyPr>
            <a:normAutofit/>
          </a:bodyPr>
          <a:lstStyle/>
          <a:p>
            <a:r>
              <a:rPr lang="en-US" sz="4000" dirty="0"/>
              <a:t>Verification</a:t>
            </a:r>
          </a:p>
        </p:txBody>
      </p:sp>
      <p:sp>
        <p:nvSpPr>
          <p:cNvPr id="3" name="Content Placeholder 2"/>
          <p:cNvSpPr>
            <a:spLocks noGrp="1"/>
          </p:cNvSpPr>
          <p:nvPr>
            <p:ph idx="1"/>
          </p:nvPr>
        </p:nvSpPr>
        <p:spPr>
          <a:xfrm>
            <a:off x="990600" y="2057400"/>
            <a:ext cx="7239000" cy="3352799"/>
          </a:xfrm>
          <a:noFill/>
        </p:spPr>
        <p:txBody>
          <a:bodyPr>
            <a:normAutofit/>
          </a:bodyPr>
          <a:lstStyle/>
          <a:p>
            <a:r>
              <a:rPr lang="en-US" altLang="en-US" sz="2800" dirty="0"/>
              <a:t>The dependent student V1 verification form is returned. The question says, “List the people in your parents’ household…” The parents with whom the student resides are mother, 49,  and stepfather, 52. Which of the following family members should be included?	</a:t>
            </a:r>
          </a:p>
          <a:p>
            <a:endParaRPr lang="en-US" altLang="en-US" sz="2800" dirty="0"/>
          </a:p>
          <a:p>
            <a:pPr marL="0" indent="0">
              <a:buNone/>
            </a:pPr>
            <a:endParaRPr lang="en-US" sz="2000" dirty="0"/>
          </a:p>
          <a:p>
            <a:endParaRPr lang="en-US" dirty="0"/>
          </a:p>
        </p:txBody>
      </p:sp>
    </p:spTree>
    <p:extLst>
      <p:ext uri="{BB962C8B-B14F-4D97-AF65-F5344CB8AC3E}">
        <p14:creationId xmlns:p14="http://schemas.microsoft.com/office/powerpoint/2010/main" val="99970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90600"/>
          </a:xfrm>
          <a:solidFill>
            <a:schemeClr val="accent2"/>
          </a:solidFill>
        </p:spPr>
        <p:txBody>
          <a:bodyPr>
            <a:noAutofit/>
          </a:bodyPr>
          <a:lstStyle/>
          <a:p>
            <a:pPr>
              <a:tabLst>
                <a:tab pos="225425" algn="l"/>
              </a:tabLst>
            </a:pPr>
            <a:r>
              <a:rPr lang="en-US" sz="4000" dirty="0"/>
              <a:t>Verification</a:t>
            </a:r>
            <a:endParaRPr lang="en-US" sz="3600" dirty="0"/>
          </a:p>
        </p:txBody>
      </p:sp>
      <p:sp>
        <p:nvSpPr>
          <p:cNvPr id="3" name="Content Placeholder 2"/>
          <p:cNvSpPr>
            <a:spLocks noGrp="1"/>
          </p:cNvSpPr>
          <p:nvPr>
            <p:ph idx="1"/>
          </p:nvPr>
        </p:nvSpPr>
        <p:spPr>
          <a:xfrm>
            <a:off x="1066800" y="1981200"/>
            <a:ext cx="7162800" cy="3741869"/>
          </a:xfrm>
        </p:spPr>
        <p:txBody>
          <a:bodyPr>
            <a:normAutofit fontScale="92500" lnSpcReduction="20000"/>
          </a:bodyPr>
          <a:lstStyle/>
          <a:p>
            <a:pPr marL="514350" indent="-514350">
              <a:buSzPct val="100000"/>
              <a:buFont typeface="+mj-lt"/>
              <a:buAutoNum type="alphaUcPeriod"/>
              <a:defRPr/>
            </a:pPr>
            <a:r>
              <a:rPr lang="en-US" altLang="en-US" sz="2800" dirty="0"/>
              <a:t>Stepfather, 52. Says he’s not paying for college for children that aren’t his</a:t>
            </a:r>
          </a:p>
          <a:p>
            <a:pPr marL="514350" indent="-514350">
              <a:buSzPct val="100000"/>
              <a:buFont typeface="+mj-lt"/>
              <a:buAutoNum type="alphaUcPeriod"/>
              <a:defRPr/>
            </a:pPr>
            <a:r>
              <a:rPr lang="en-US" altLang="en-US" sz="2800" dirty="0"/>
              <a:t>Younger sister, 6, child of mother &amp; bio father, splits time between them, claimed by mother on taxes</a:t>
            </a:r>
          </a:p>
          <a:p>
            <a:pPr marL="514350" indent="-514350">
              <a:buSzPct val="100000"/>
              <a:buFont typeface="+mj-lt"/>
              <a:buAutoNum type="alphaUcPeriod"/>
              <a:defRPr/>
            </a:pPr>
            <a:r>
              <a:rPr lang="en-US" altLang="en-US" sz="2800" dirty="0"/>
              <a:t>Older brother, 26, child of mother &amp; bio father, floats between mother and bio father, works more or less full-time</a:t>
            </a:r>
          </a:p>
          <a:p>
            <a:pPr marL="514350" indent="-514350">
              <a:buSzPct val="100000"/>
              <a:buFont typeface="+mj-lt"/>
              <a:buAutoNum type="alphaUcPeriod"/>
              <a:defRPr/>
            </a:pPr>
            <a:r>
              <a:rPr lang="en-US" altLang="en-US" sz="2800" dirty="0"/>
              <a:t>Grandmother, 77, mother’s mother, in declining health, receives SS and pension</a:t>
            </a:r>
          </a:p>
        </p:txBody>
      </p:sp>
    </p:spTree>
    <p:extLst>
      <p:ext uri="{BB962C8B-B14F-4D97-AF65-F5344CB8AC3E}">
        <p14:creationId xmlns:p14="http://schemas.microsoft.com/office/powerpoint/2010/main" val="15326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19" presetClass="emph" presetSubtype="0" fill="hold" nodeType="withEffect">
                                  <p:stCondLst>
                                    <p:cond delay="0"/>
                                  </p:stCondLst>
                                  <p:childTnLst>
                                    <p:animClr clrSpc="rgb" dir="cw">
                                      <p:cBhvr override="childStyle">
                                        <p:cTn id="12" dur="500" fill="hold"/>
                                        <p:tgtEl>
                                          <p:spTgt spid="3">
                                            <p:txEl>
                                              <p:pRg st="0" end="0"/>
                                            </p:txEl>
                                          </p:spTgt>
                                        </p:tgtEl>
                                        <p:attrNameLst>
                                          <p:attrName>style.color</p:attrName>
                                        </p:attrNameLst>
                                      </p:cBhvr>
                                      <p:to>
                                        <a:schemeClr val="accent2"/>
                                      </p:to>
                                    </p:animClr>
                                    <p:animClr clrSpc="rgb" dir="cw">
                                      <p:cBhvr>
                                        <p:cTn id="13" dur="500" fill="hold"/>
                                        <p:tgtEl>
                                          <p:spTgt spid="3">
                                            <p:txEl>
                                              <p:pRg st="0" end="0"/>
                                            </p:txEl>
                                          </p:spTgt>
                                        </p:tgtEl>
                                        <p:attrNameLst>
                                          <p:attrName>fillcolor</p:attrName>
                                        </p:attrNameLst>
                                      </p:cBhvr>
                                      <p:to>
                                        <a:schemeClr val="accent2"/>
                                      </p:to>
                                    </p:animClr>
                                    <p:set>
                                      <p:cBhvr>
                                        <p:cTn id="14" dur="500" fill="hold"/>
                                        <p:tgtEl>
                                          <p:spTgt spid="3">
                                            <p:txEl>
                                              <p:pRg st="0" end="0"/>
                                            </p:txEl>
                                          </p:spTgt>
                                        </p:tgtEl>
                                        <p:attrNameLst>
                                          <p:attrName>fill.type</p:attrName>
                                        </p:attrNameLst>
                                      </p:cBhvr>
                                      <p:to>
                                        <p:strVal val="solid"/>
                                      </p:to>
                                    </p:set>
                                    <p:set>
                                      <p:cBhvr>
                                        <p:cTn id="15" dur="500" fill="hold"/>
                                        <p:tgtEl>
                                          <p:spTgt spid="3">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3">
                                            <p:txEl>
                                              <p:pRg st="1" end="1"/>
                                            </p:txEl>
                                          </p:spTgt>
                                        </p:tgtEl>
                                        <p:attrNameLst>
                                          <p:attrName>r</p:attrName>
                                        </p:attrNameLst>
                                      </p:cBhvr>
                                    </p:animRot>
                                    <p:animRot by="-240000">
                                      <p:cBhvr>
                                        <p:cTn id="20" dur="200" fill="hold">
                                          <p:stCondLst>
                                            <p:cond delay="200"/>
                                          </p:stCondLst>
                                        </p:cTn>
                                        <p:tgtEl>
                                          <p:spTgt spid="3">
                                            <p:txEl>
                                              <p:pRg st="1" end="1"/>
                                            </p:txEl>
                                          </p:spTgt>
                                        </p:tgtEl>
                                        <p:attrNameLst>
                                          <p:attrName>r</p:attrName>
                                        </p:attrNameLst>
                                      </p:cBhvr>
                                    </p:animRot>
                                    <p:animRot by="240000">
                                      <p:cBhvr>
                                        <p:cTn id="21" dur="200" fill="hold">
                                          <p:stCondLst>
                                            <p:cond delay="400"/>
                                          </p:stCondLst>
                                        </p:cTn>
                                        <p:tgtEl>
                                          <p:spTgt spid="3">
                                            <p:txEl>
                                              <p:pRg st="1" end="1"/>
                                            </p:txEl>
                                          </p:spTgt>
                                        </p:tgtEl>
                                        <p:attrNameLst>
                                          <p:attrName>r</p:attrName>
                                        </p:attrNameLst>
                                      </p:cBhvr>
                                    </p:animRot>
                                    <p:animRot by="-240000">
                                      <p:cBhvr>
                                        <p:cTn id="22" dur="200" fill="hold">
                                          <p:stCondLst>
                                            <p:cond delay="600"/>
                                          </p:stCondLst>
                                        </p:cTn>
                                        <p:tgtEl>
                                          <p:spTgt spid="3">
                                            <p:txEl>
                                              <p:pRg st="1" end="1"/>
                                            </p:txEl>
                                          </p:spTgt>
                                        </p:tgtEl>
                                        <p:attrNameLst>
                                          <p:attrName>r</p:attrName>
                                        </p:attrNameLst>
                                      </p:cBhvr>
                                    </p:animRot>
                                    <p:animRot by="120000">
                                      <p:cBhvr>
                                        <p:cTn id="23" dur="200" fill="hold">
                                          <p:stCondLst>
                                            <p:cond delay="800"/>
                                          </p:stCondLst>
                                        </p:cTn>
                                        <p:tgtEl>
                                          <p:spTgt spid="3">
                                            <p:txEl>
                                              <p:pRg st="1" end="1"/>
                                            </p:txEl>
                                          </p:spTgt>
                                        </p:tgtEl>
                                        <p:attrNameLst>
                                          <p:attrName>r</p:attrName>
                                        </p:attrNameLst>
                                      </p:cBhvr>
                                    </p:animRot>
                                  </p:childTnLst>
                                </p:cTn>
                              </p:par>
                              <p:par>
                                <p:cTn id="24" presetID="19" presetClass="emph" presetSubtype="0" fill="hold" nodeType="withEffect">
                                  <p:stCondLst>
                                    <p:cond delay="0"/>
                                  </p:stCondLst>
                                  <p:childTnLst>
                                    <p:animClr clrSpc="rgb" dir="cw">
                                      <p:cBhvr override="childStyle">
                                        <p:cTn id="25" dur="500" fill="hold"/>
                                        <p:tgtEl>
                                          <p:spTgt spid="3">
                                            <p:txEl>
                                              <p:pRg st="1" end="1"/>
                                            </p:txEl>
                                          </p:spTgt>
                                        </p:tgtEl>
                                        <p:attrNameLst>
                                          <p:attrName>style.color</p:attrName>
                                        </p:attrNameLst>
                                      </p:cBhvr>
                                      <p:to>
                                        <a:schemeClr val="accent2"/>
                                      </p:to>
                                    </p:animClr>
                                    <p:animClr clrSpc="rgb" dir="cw">
                                      <p:cBhvr>
                                        <p:cTn id="26" dur="500" fill="hold"/>
                                        <p:tgtEl>
                                          <p:spTgt spid="3">
                                            <p:txEl>
                                              <p:pRg st="1" end="1"/>
                                            </p:txEl>
                                          </p:spTgt>
                                        </p:tgtEl>
                                        <p:attrNameLst>
                                          <p:attrName>fillcolor</p:attrName>
                                        </p:attrNameLst>
                                      </p:cBhvr>
                                      <p:to>
                                        <a:schemeClr val="accent2"/>
                                      </p:to>
                                    </p:animClr>
                                    <p:set>
                                      <p:cBhvr>
                                        <p:cTn id="27" dur="500" fill="hold"/>
                                        <p:tgtEl>
                                          <p:spTgt spid="3">
                                            <p:txEl>
                                              <p:pRg st="1" end="1"/>
                                            </p:txEl>
                                          </p:spTgt>
                                        </p:tgtEl>
                                        <p:attrNameLst>
                                          <p:attrName>fill.type</p:attrName>
                                        </p:attrNameLst>
                                      </p:cBhvr>
                                      <p:to>
                                        <p:strVal val="solid"/>
                                      </p:to>
                                    </p:set>
                                    <p:set>
                                      <p:cBhvr>
                                        <p:cTn id="28"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238999" cy="914400"/>
          </a:xfrm>
          <a:solidFill>
            <a:schemeClr val="accent2"/>
          </a:solidFill>
        </p:spPr>
        <p:txBody>
          <a:bodyPr>
            <a:normAutofit/>
          </a:bodyPr>
          <a:lstStyle/>
          <a:p>
            <a:r>
              <a:rPr lang="en-US" sz="4400" dirty="0"/>
              <a:t>Verification</a:t>
            </a:r>
            <a:endParaRPr lang="en-US" dirty="0"/>
          </a:p>
        </p:txBody>
      </p:sp>
      <p:sp>
        <p:nvSpPr>
          <p:cNvPr id="3" name="Content Placeholder 2"/>
          <p:cNvSpPr>
            <a:spLocks noGrp="1"/>
          </p:cNvSpPr>
          <p:nvPr>
            <p:ph idx="1"/>
          </p:nvPr>
        </p:nvSpPr>
        <p:spPr>
          <a:xfrm>
            <a:off x="990600" y="1981200"/>
            <a:ext cx="7086600" cy="4114800"/>
          </a:xfrm>
        </p:spPr>
        <p:txBody>
          <a:bodyPr>
            <a:normAutofit/>
          </a:bodyPr>
          <a:lstStyle/>
          <a:p>
            <a:r>
              <a:rPr lang="en-US" altLang="en-US" dirty="0"/>
              <a:t>Must include stepparent if remarried regardless of support they contribute</a:t>
            </a:r>
          </a:p>
          <a:p>
            <a:r>
              <a:rPr lang="en-US" altLang="en-US" dirty="0"/>
              <a:t>Deciding factor to determine number in household: If parents/stepparents provide more than half of support for school year being verified</a:t>
            </a:r>
          </a:p>
          <a:p>
            <a:r>
              <a:rPr lang="en-US" altLang="en-US" dirty="0"/>
              <a:t>What if the dependent student in this scenario says she moved out when she was 18 because she doesn’t get along with stepfather and supports herself?</a:t>
            </a:r>
          </a:p>
          <a:p>
            <a:endParaRPr lang="en-US" dirty="0"/>
          </a:p>
          <a:p>
            <a:endParaRPr lang="en-US" dirty="0"/>
          </a:p>
        </p:txBody>
      </p:sp>
    </p:spTree>
    <p:extLst>
      <p:ext uri="{BB962C8B-B14F-4D97-AF65-F5344CB8AC3E}">
        <p14:creationId xmlns:p14="http://schemas.microsoft.com/office/powerpoint/2010/main" val="19216230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14759</TotalTime>
  <Words>1451</Words>
  <Application>Microsoft Office PowerPoint</Application>
  <PresentationFormat>On-screen Show (4:3)</PresentationFormat>
  <Paragraphs>162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Sketchbook</vt:lpstr>
      <vt:lpstr>                       This is Why It’s So Interesting to Work in Financial Aid  Session Presenter: Joan Holleran, Kutztown University  </vt:lpstr>
      <vt:lpstr>Whether you are officially “in charge” or  in a “participant/co-worker” role,  below are 2 activities that you can use  to help shape your professional career: </vt:lpstr>
      <vt:lpstr>FERPA</vt:lpstr>
      <vt:lpstr>FERPA</vt:lpstr>
      <vt:lpstr> FERPA  </vt:lpstr>
      <vt:lpstr>FERPA</vt:lpstr>
      <vt:lpstr>Verification</vt:lpstr>
      <vt:lpstr>Verification</vt:lpstr>
      <vt:lpstr>Verification</vt:lpstr>
      <vt:lpstr>Identity Theft</vt:lpstr>
      <vt:lpstr>Identity Theft</vt:lpstr>
      <vt:lpstr>Identity Theft</vt:lpstr>
      <vt:lpstr>Identity Theft – Sample Form For School Use</vt:lpstr>
      <vt:lpstr>Sample TRDB</vt:lpstr>
      <vt:lpstr>C-Flag – Social Security</vt:lpstr>
      <vt:lpstr>C-Flag – Social Security</vt:lpstr>
      <vt:lpstr>C-Flag – Social Security</vt:lpstr>
      <vt:lpstr>C-Flag – Social Security</vt:lpstr>
      <vt:lpstr>C-Flag – Social Security</vt:lpstr>
      <vt:lpstr>C-Flag – Selective Service</vt:lpstr>
      <vt:lpstr>C-Flag – Selective Service with Transgender Issue</vt:lpstr>
      <vt:lpstr>C-Flag – Citizenship</vt:lpstr>
      <vt:lpstr>C-Flag – Citizenship</vt:lpstr>
      <vt:lpstr>C-Flag – Citizenship</vt:lpstr>
      <vt:lpstr>C-Flag – Citizenship</vt:lpstr>
      <vt:lpstr>C-Flag – Unusual Enrollment History (UEH)</vt:lpstr>
      <vt:lpstr>PowerPoint Presentation</vt:lpstr>
      <vt:lpstr>PowerPoint Presentation</vt:lpstr>
      <vt:lpstr>PowerPoint Presentation</vt:lpstr>
      <vt:lpstr>C-Flag – Unusual Enrollment History (UEH)</vt:lpstr>
      <vt:lpstr>C-Flag – Unusual Enrollment History (UEH)</vt:lpstr>
      <vt:lpstr>C-Flag – Unusual Enrollment ory (UEH)</vt:lpstr>
      <vt:lpstr> Questions?  Need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Mary</dc:creator>
  <cp:lastModifiedBy>Ms. Stacy L Schenk</cp:lastModifiedBy>
  <cp:revision>75</cp:revision>
  <cp:lastPrinted>2014-05-12T17:50:04Z</cp:lastPrinted>
  <dcterms:created xsi:type="dcterms:W3CDTF">2014-01-11T21:23:48Z</dcterms:created>
  <dcterms:modified xsi:type="dcterms:W3CDTF">2016-06-23T12:49:30Z</dcterms:modified>
</cp:coreProperties>
</file>