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5" r:id="rId1"/>
  </p:sldMasterIdLst>
  <p:notesMasterIdLst>
    <p:notesMasterId r:id="rId15"/>
  </p:notesMasterIdLst>
  <p:sldIdLst>
    <p:sldId id="256" r:id="rId2"/>
    <p:sldId id="258" r:id="rId3"/>
    <p:sldId id="262" r:id="rId4"/>
    <p:sldId id="260" r:id="rId5"/>
    <p:sldId id="263" r:id="rId6"/>
    <p:sldId id="265" r:id="rId7"/>
    <p:sldId id="267" r:id="rId8"/>
    <p:sldId id="269" r:id="rId9"/>
    <p:sldId id="271" r:id="rId10"/>
    <p:sldId id="273" r:id="rId11"/>
    <p:sldId id="275" r:id="rId12"/>
    <p:sldId id="277" r:id="rId13"/>
    <p:sldId id="27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4E"/>
    <a:srgbClr val="607B2F"/>
    <a:srgbClr val="48F450"/>
    <a:srgbClr val="C6BB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84CD1B-5553-4040-BAD6-FA363515BEC5}" type="datetimeFigureOut">
              <a:rPr lang="en-US" smtClean="0"/>
              <a:t>6/23/2016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B2E817-C75F-4110-92F4-8178F906CB68}" type="slidenum">
              <a:rPr lang="en-US" smtClean="0"/>
              <a:t>‹#›</a:t>
            </a:fld>
            <a:endParaRPr lang="en-US"/>
          </a:p>
        </p:txBody>
      </p:sp>
    </p:spTree>
    <p:extLst>
      <p:ext uri="{BB962C8B-B14F-4D97-AF65-F5344CB8AC3E}">
        <p14:creationId xmlns:p14="http://schemas.microsoft.com/office/powerpoint/2010/main" val="108320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sychologytoday.com/basics/teamwor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sychologytoday.com/basics/teamwor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B2E817-C75F-4110-92F4-8178F906CB68}" type="slidenum">
              <a:rPr lang="en-US" smtClean="0"/>
              <a:t>1</a:t>
            </a:fld>
            <a:endParaRPr lang="en-US"/>
          </a:p>
        </p:txBody>
      </p:sp>
    </p:spTree>
    <p:extLst>
      <p:ext uri="{BB962C8B-B14F-4D97-AF65-F5344CB8AC3E}">
        <p14:creationId xmlns:p14="http://schemas.microsoft.com/office/powerpoint/2010/main" val="83875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a:t>
            </a:r>
            <a:r>
              <a:rPr lang="en-US" baseline="0" dirty="0"/>
              <a:t> all been around people who just love to hear themselves talk, and others who add in anecdote after anecdote to make their point know.  </a:t>
            </a:r>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10</a:t>
            </a:fld>
            <a:endParaRPr lang="en-US"/>
          </a:p>
        </p:txBody>
      </p:sp>
    </p:spTree>
    <p:extLst>
      <p:ext uri="{BB962C8B-B14F-4D97-AF65-F5344CB8AC3E}">
        <p14:creationId xmlns:p14="http://schemas.microsoft.com/office/powerpoint/2010/main" val="2156235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you are being invited</a:t>
            </a:r>
            <a:r>
              <a:rPr lang="en-US" baseline="0" dirty="0"/>
              <a:t> to a meeting (especially outside of your office meetings) because someone feels that you are important to the topic;  you may be directly representing your office or serving as a representative of your supervisor.  In many cases, this can be your chance to shine and to let others outside of your office learn who you are.   Meeting colleagues across campus or colleagues from other schools, businesses and agencies is a way for you to be able to serve your students better, and also a great way to network professionally.  </a:t>
            </a:r>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11</a:t>
            </a:fld>
            <a:endParaRPr lang="en-US"/>
          </a:p>
        </p:txBody>
      </p:sp>
    </p:spTree>
    <p:extLst>
      <p:ext uri="{BB962C8B-B14F-4D97-AF65-F5344CB8AC3E}">
        <p14:creationId xmlns:p14="http://schemas.microsoft.com/office/powerpoint/2010/main" val="81185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many here have routine office/staff meetings?</a:t>
            </a:r>
          </a:p>
          <a:p>
            <a:r>
              <a:rPr lang="en-US" baseline="0" dirty="0"/>
              <a:t>? Are they weekly? Bi-weekly? Monthly? Other?</a:t>
            </a:r>
          </a:p>
          <a:p>
            <a:r>
              <a:rPr lang="en-US" baseline="0" dirty="0"/>
              <a:t>? Would your preference be to have them more frequently?  Less frequently?</a:t>
            </a:r>
          </a:p>
          <a:p>
            <a:r>
              <a:rPr lang="en-US" baseline="0" dirty="0"/>
              <a:t>? Who leads these meetings?  </a:t>
            </a:r>
          </a:p>
          <a:p>
            <a:r>
              <a:rPr lang="en-US" baseline="0" dirty="0"/>
              <a:t>? What one things sticks out as being very valuable to/for your office meetings?</a:t>
            </a:r>
            <a:br>
              <a:rPr lang="en-US" baseline="0" dirty="0"/>
            </a:br>
            <a:r>
              <a:rPr lang="en-US" baseline="0" dirty="0"/>
              <a:t>? What one thing could make your office meetings better?  </a:t>
            </a:r>
          </a:p>
          <a:p>
            <a:endParaRPr lang="en-US" baseline="0" dirty="0"/>
          </a:p>
          <a:p>
            <a:r>
              <a:rPr lang="en-US" baseline="0" dirty="0"/>
              <a:t>Regarding PASFAA, how many of you have already served on a committee?  For those who haven’t, what are some reasons why?  </a:t>
            </a:r>
          </a:p>
          <a:p>
            <a:r>
              <a:rPr lang="en-US" baseline="0" dirty="0"/>
              <a:t>If you are nervous about the time commitment or your level of expertise, we can help you pick a “first” committee experience that best meets your comfort level regarding meeting frequency, content and interest.  Just ask us.  </a:t>
            </a:r>
          </a:p>
        </p:txBody>
      </p:sp>
      <p:sp>
        <p:nvSpPr>
          <p:cNvPr id="4" name="Slide Number Placeholder 3"/>
          <p:cNvSpPr>
            <a:spLocks noGrp="1"/>
          </p:cNvSpPr>
          <p:nvPr>
            <p:ph type="sldNum" sz="quarter" idx="10"/>
          </p:nvPr>
        </p:nvSpPr>
        <p:spPr/>
        <p:txBody>
          <a:bodyPr/>
          <a:lstStyle/>
          <a:p>
            <a:fld id="{5CBA412D-DE4D-4DC1-88D9-B3FDA775C261}" type="slidenum">
              <a:rPr lang="en-US" smtClean="0"/>
              <a:t>12</a:t>
            </a:fld>
            <a:endParaRPr lang="en-US"/>
          </a:p>
        </p:txBody>
      </p:sp>
    </p:spTree>
    <p:extLst>
      <p:ext uri="{BB962C8B-B14F-4D97-AF65-F5344CB8AC3E}">
        <p14:creationId xmlns:p14="http://schemas.microsoft.com/office/powerpoint/2010/main" val="17323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PSYCHOLOGY TODAY</a:t>
            </a:r>
            <a:r>
              <a:rPr lang="en-US" baseline="0" dirty="0"/>
              <a:t> </a:t>
            </a:r>
          </a:p>
          <a:p>
            <a:r>
              <a:rPr lang="en-US" dirty="0"/>
              <a:t>https://www.psychologytoday.com/blog/wired-success/201204/why-meetings-kill-productivity</a:t>
            </a:r>
          </a:p>
          <a:p>
            <a:endParaRPr lang="en-US" dirty="0"/>
          </a:p>
          <a:p>
            <a:pPr defTabSz="931774">
              <a:defRPr/>
            </a:pPr>
            <a:r>
              <a:rPr lang="en-US" sz="1000" dirty="0"/>
              <a:t>In a survey reported in </a:t>
            </a:r>
            <a:r>
              <a:rPr lang="en-US" sz="1000" i="1" dirty="0"/>
              <a:t>Industry Week, </a:t>
            </a:r>
            <a:r>
              <a:rPr lang="en-US" sz="1000" dirty="0"/>
              <a:t>2000 managers claimed that at least 30 percent of their time spent in meetings were a waste of time. According to a 3M Meeting Network survey of executives, 25-50 percent of the time people spend in meetings is wasted. And according to a survey by Office </a:t>
            </a:r>
            <a:r>
              <a:rPr lang="en-US" sz="1000" u="sng" dirty="0">
                <a:hlinkClick r:id="rId3" tooltip="Psychology Today looks at Team"/>
              </a:rPr>
              <a:t>Team</a:t>
            </a:r>
            <a:r>
              <a:rPr lang="en-US" sz="1000" dirty="0"/>
              <a:t>, a division of Robert Half International, 45 percent of senior executives surveyed said that their employees would be more productive if their firms banned meetings for a least one-day a week.</a:t>
            </a:r>
          </a:p>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13</a:t>
            </a:fld>
            <a:endParaRPr lang="en-US"/>
          </a:p>
        </p:txBody>
      </p:sp>
    </p:spTree>
    <p:extLst>
      <p:ext uri="{BB962C8B-B14F-4D97-AF65-F5344CB8AC3E}">
        <p14:creationId xmlns:p14="http://schemas.microsoft.com/office/powerpoint/2010/main" val="339626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a:t>
            </a:fld>
            <a:endParaRPr lang="en-US"/>
          </a:p>
        </p:txBody>
      </p:sp>
    </p:spTree>
    <p:extLst>
      <p:ext uri="{BB962C8B-B14F-4D97-AF65-F5344CB8AC3E}">
        <p14:creationId xmlns:p14="http://schemas.microsoft.com/office/powerpoint/2010/main" val="352571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 many of you have received regular performance evaluations during your career in higher education?</a:t>
            </a:r>
          </a:p>
          <a:p>
            <a:r>
              <a:rPr lang="en-US" dirty="0"/>
              <a:t>? Do</a:t>
            </a:r>
            <a:r>
              <a:rPr lang="en-US" baseline="0" dirty="0"/>
              <a:t> you feel they have been worthwhile to you as an employee?</a:t>
            </a:r>
            <a:endParaRPr lang="en-US" dirty="0"/>
          </a:p>
          <a:p>
            <a:r>
              <a:rPr lang="en-US" dirty="0"/>
              <a:t>?</a:t>
            </a:r>
            <a:r>
              <a:rPr lang="en-US" baseline="0" dirty="0"/>
              <a:t> How many of you have had the opportunity to give performance evaluations?</a:t>
            </a:r>
          </a:p>
          <a:p>
            <a:r>
              <a:rPr lang="en-US" baseline="0" dirty="0"/>
              <a:t>? What kind of training or how much training have you received from your HR department for conducting performance evaluations?</a:t>
            </a:r>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3</a:t>
            </a:fld>
            <a:endParaRPr lang="en-US"/>
          </a:p>
        </p:txBody>
      </p:sp>
    </p:spTree>
    <p:extLst>
      <p:ext uri="{BB962C8B-B14F-4D97-AF65-F5344CB8AC3E}">
        <p14:creationId xmlns:p14="http://schemas.microsoft.com/office/powerpoint/2010/main" val="339626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responsible for conducting</a:t>
            </a:r>
            <a:r>
              <a:rPr lang="en-US" baseline="0" dirty="0"/>
              <a:t> evaluations for your employees, GA’s or even student workers, you probably already realize that effective evaluations take time (a precious commodity that aid officers have a limited amount of), BUT the Return on Investment of effective evaluations is sizeable.  These can be the foundation for getting rid of, or improving less-than-effective employees, but more frequently, these can be the foundation for moving your good employees to become great employees.  </a:t>
            </a:r>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4</a:t>
            </a:fld>
            <a:endParaRPr lang="en-US"/>
          </a:p>
        </p:txBody>
      </p:sp>
    </p:spTree>
    <p:extLst>
      <p:ext uri="{BB962C8B-B14F-4D97-AF65-F5344CB8AC3E}">
        <p14:creationId xmlns:p14="http://schemas.microsoft.com/office/powerpoint/2010/main" val="3073328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a:t>
            </a:r>
            <a:r>
              <a:rPr lang="en-US" baseline="0" dirty="0"/>
              <a:t> performance evaluations should be objective.  Don’t be influenced by  anger, emotion or fear of conflict</a:t>
            </a:r>
          </a:p>
          <a:p>
            <a:endParaRPr lang="en-US" baseline="0" dirty="0"/>
          </a:p>
          <a:p>
            <a:r>
              <a:rPr lang="en-US" baseline="0" dirty="0"/>
              <a:t>Focus on the words you use, so that you effectively communicate your message.  </a:t>
            </a:r>
          </a:p>
          <a:p>
            <a:r>
              <a:rPr lang="en-US" baseline="0" dirty="0"/>
              <a:t>============</a:t>
            </a:r>
          </a:p>
          <a:p>
            <a:r>
              <a:rPr lang="en-US" baseline="0" dirty="0"/>
              <a:t/>
            </a:r>
            <a:br>
              <a:rPr lang="en-US" baseline="0" dirty="0"/>
            </a:br>
            <a:r>
              <a:rPr lang="en-US" baseline="0" dirty="0"/>
              <a:t>Your ultimate goal is to create the best possible team that you can.   Understanding your employee’s individual motivations, challenges and professional goals can facilitate them bringing their best to their work and to the office. </a:t>
            </a:r>
          </a:p>
        </p:txBody>
      </p:sp>
      <p:sp>
        <p:nvSpPr>
          <p:cNvPr id="4" name="Slide Number Placeholder 3"/>
          <p:cNvSpPr>
            <a:spLocks noGrp="1"/>
          </p:cNvSpPr>
          <p:nvPr>
            <p:ph type="sldNum" sz="quarter" idx="10"/>
          </p:nvPr>
        </p:nvSpPr>
        <p:spPr/>
        <p:txBody>
          <a:bodyPr/>
          <a:lstStyle/>
          <a:p>
            <a:fld id="{5CBA412D-DE4D-4DC1-88D9-B3FDA775C261}" type="slidenum">
              <a:rPr lang="en-US" smtClean="0"/>
              <a:t>5</a:t>
            </a:fld>
            <a:endParaRPr lang="en-US"/>
          </a:p>
        </p:txBody>
      </p:sp>
    </p:spTree>
    <p:extLst>
      <p:ext uri="{BB962C8B-B14F-4D97-AF65-F5344CB8AC3E}">
        <p14:creationId xmlns:p14="http://schemas.microsoft.com/office/powerpoint/2010/main" val="3495252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your employer</a:t>
            </a:r>
            <a:r>
              <a:rPr lang="en-US" baseline="0" dirty="0"/>
              <a:t> may or may not know how to conduct an effective performance evaluation, so you should do your homework and prepare, prepare, prepare.  You want to help your supervisor remember your contributions &amp; to know what you need to become an even more effective employee.    Remember also that if you are receiving an evaluation that you believe is not as positive as you anticipated, you typically have the opportunity to write a statement of disagreement and/or meet with your supervisor’s supervisor.  If you have questions about the process, feel comfortable talking with your HR staff. </a:t>
            </a:r>
            <a:endParaRPr lang="en-US" dirty="0"/>
          </a:p>
          <a:p>
            <a:endParaRPr lang="en-US" dirty="0"/>
          </a:p>
          <a:p>
            <a:r>
              <a:rPr lang="en-US" dirty="0"/>
              <a:t>Reflect on your work attitude</a:t>
            </a:r>
          </a:p>
          <a:p>
            <a:r>
              <a:rPr lang="en-US" dirty="0"/>
              <a:t>www.boston.com;  </a:t>
            </a:r>
          </a:p>
          <a:p>
            <a:r>
              <a:rPr lang="en-US" dirty="0"/>
              <a:t>http://archive.boston.com/jobs/2013/12/31/tips-succeed-your-performance-review/XB9KI0FYyF4dNrmlYrN6PO/story.html#slide-8</a:t>
            </a:r>
          </a:p>
          <a:p>
            <a:endParaRPr lang="en-US" dirty="0"/>
          </a:p>
          <a:p>
            <a:r>
              <a:rPr lang="en-US" dirty="0"/>
              <a:t>Things can help show that you have value beyond the nuts and bolts of daily tasks</a:t>
            </a:r>
            <a:r>
              <a:rPr lang="en-US" baseline="0" dirty="0"/>
              <a:t> are t</a:t>
            </a:r>
            <a:r>
              <a:rPr lang="en-US" dirty="0"/>
              <a:t>hings like taking on extra tasks without complaint, putting in overtime when not asked, working to solve job-related disagreements, making your voice heard in a respectful way.</a:t>
            </a:r>
          </a:p>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6</a:t>
            </a:fld>
            <a:endParaRPr lang="en-US"/>
          </a:p>
        </p:txBody>
      </p:sp>
    </p:spTree>
    <p:extLst>
      <p:ext uri="{BB962C8B-B14F-4D97-AF65-F5344CB8AC3E}">
        <p14:creationId xmlns:p14="http://schemas.microsoft.com/office/powerpoint/2010/main" val="113800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http://archive.boston.com/jobs/2013/12/31/tips-succeed-your-performance-review/XB9KI0FYyF4dNrmlYrN6PO/story.html#slide-8</a:t>
            </a:r>
          </a:p>
          <a:p>
            <a:r>
              <a:rPr lang="en-US" dirty="0"/>
              <a:t>http://www.popsugar.com/smart-living/How-Get-Most-Out-Performance-Reviews-2496892</a:t>
            </a:r>
          </a:p>
          <a:p>
            <a:endParaRPr lang="en-US" dirty="0"/>
          </a:p>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7</a:t>
            </a:fld>
            <a:endParaRPr lang="en-US"/>
          </a:p>
        </p:txBody>
      </p:sp>
    </p:spTree>
    <p:extLst>
      <p:ext uri="{BB962C8B-B14F-4D97-AF65-F5344CB8AC3E}">
        <p14:creationId xmlns:p14="http://schemas.microsoft.com/office/powerpoint/2010/main" val="401017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PSYCHOLOGY TODAY</a:t>
            </a:r>
            <a:r>
              <a:rPr lang="en-US" baseline="0" dirty="0"/>
              <a:t> </a:t>
            </a:r>
          </a:p>
          <a:p>
            <a:r>
              <a:rPr lang="en-US" dirty="0"/>
              <a:t>https://www.psychologytoday.com/blog/wired-success/201204/why-meetings-kill-productivity</a:t>
            </a:r>
          </a:p>
          <a:p>
            <a:endParaRPr lang="en-US" dirty="0"/>
          </a:p>
          <a:p>
            <a:pPr defTabSz="931774">
              <a:defRPr/>
            </a:pPr>
            <a:r>
              <a:rPr lang="en-US" sz="1000" dirty="0"/>
              <a:t>In a survey reported in </a:t>
            </a:r>
            <a:r>
              <a:rPr lang="en-US" sz="1000" i="1" dirty="0"/>
              <a:t>Industry Week, </a:t>
            </a:r>
            <a:r>
              <a:rPr lang="en-US" sz="1000" dirty="0"/>
              <a:t>2000 managers claimed that at least 30 percent of their time spent in meetings were a waste of time. According to a 3M Meeting Network survey of executives, 25-50 percent of the time people spend in meetings is wasted. And according to a survey by Office </a:t>
            </a:r>
            <a:r>
              <a:rPr lang="en-US" sz="1000" u="sng" dirty="0">
                <a:hlinkClick r:id="rId3" tooltip="Psychology Today looks at Team"/>
              </a:rPr>
              <a:t>Team</a:t>
            </a:r>
            <a:r>
              <a:rPr lang="en-US" sz="1000" dirty="0"/>
              <a:t>, a division of Robert Half International, 45 percent of senior executives surveyed said that their employees would be more productive if their firms banned meetings for a least one-day a week.</a:t>
            </a:r>
          </a:p>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8</a:t>
            </a:fld>
            <a:endParaRPr lang="en-US"/>
          </a:p>
        </p:txBody>
      </p:sp>
    </p:spTree>
    <p:extLst>
      <p:ext uri="{BB962C8B-B14F-4D97-AF65-F5344CB8AC3E}">
        <p14:creationId xmlns:p14="http://schemas.microsoft.com/office/powerpoint/2010/main" val="339626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show of hands ……</a:t>
            </a:r>
          </a:p>
          <a:p>
            <a:r>
              <a:rPr lang="en-US" dirty="0"/>
              <a:t>?</a:t>
            </a:r>
            <a:r>
              <a:rPr lang="en-US" baseline="0" dirty="0"/>
              <a:t> Of the meetings you attend, who would describe them as predominantly worthwhile?    Or, how about predominantly a waste of time?</a:t>
            </a:r>
          </a:p>
          <a:p>
            <a:endParaRPr lang="en-US" baseline="0" dirty="0"/>
          </a:p>
          <a:p>
            <a:r>
              <a:rPr lang="en-US" baseline="0" dirty="0"/>
              <a:t>Meetings you lead within your office can serve to elevate the performance of all office members.</a:t>
            </a:r>
          </a:p>
          <a:p>
            <a:endParaRPr lang="en-US" baseline="0" dirty="0"/>
          </a:p>
          <a:p>
            <a:r>
              <a:rPr lang="en-US" baseline="0" dirty="0"/>
              <a:t>Meetings you lead outside your office reflect on your leadership and can elevate the perception of your aid office, and the knowledge that your peers have about financial aid.   And, we all know that financial aid offices are often under-appreciated, so creating good PR is always important. </a:t>
            </a:r>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9</a:t>
            </a:fld>
            <a:endParaRPr lang="en-US"/>
          </a:p>
        </p:txBody>
      </p:sp>
    </p:spTree>
    <p:extLst>
      <p:ext uri="{BB962C8B-B14F-4D97-AF65-F5344CB8AC3E}">
        <p14:creationId xmlns:p14="http://schemas.microsoft.com/office/powerpoint/2010/main" val="3313929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userDrawn="1"/>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6" name="Group 15"/>
          <p:cNvGrpSpPr/>
          <p:nvPr userDrawn="1"/>
        </p:nvGrpSpPr>
        <p:grpSpPr>
          <a:xfrm rot="20533676">
            <a:off x="370629" y="3002589"/>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064958" y="1372968"/>
            <a:ext cx="5773084" cy="3850817"/>
          </a:xfrm>
          <a:prstGeom prst="rect">
            <a:avLst/>
          </a:prstGeom>
        </p:spPr>
      </p:pic>
      <p:sp>
        <p:nvSpPr>
          <p:cNvPr id="2" name="Title 1"/>
          <p:cNvSpPr>
            <a:spLocks noGrp="1"/>
          </p:cNvSpPr>
          <p:nvPr>
            <p:ph type="ctrTitle" hasCustomPrompt="1"/>
          </p:nvPr>
        </p:nvSpPr>
        <p:spPr>
          <a:xfrm rot="360000">
            <a:off x="3536220" y="1800590"/>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dirty="0"/>
              <a:t>Session Title</a:t>
            </a:r>
          </a:p>
        </p:txBody>
      </p:sp>
      <p:sp>
        <p:nvSpPr>
          <p:cNvPr id="3" name="Subtitle 2"/>
          <p:cNvSpPr>
            <a:spLocks noGrp="1"/>
          </p:cNvSpPr>
          <p:nvPr>
            <p:ph type="subTitle" idx="1" hasCustomPrompt="1"/>
          </p:nvPr>
        </p:nvSpPr>
        <p:spPr>
          <a:xfrm rot="360000">
            <a:off x="3393951" y="378917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a:t>
            </a: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pic>
        <p:nvPicPr>
          <p:cNvPr id="17" name="Picture 2" descr="C:\Users\90MEMiller\Documents\Next PAG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471104">
            <a:off x="422750" y="3148623"/>
            <a:ext cx="2151888" cy="10012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p:nvPr userDrawn="1"/>
        </p:nvPicPr>
        <p:blipFill>
          <a:blip r:embed="rId7" cstate="print"/>
          <a:srcRect/>
          <a:stretch>
            <a:fillRect/>
          </a:stretch>
        </p:blipFill>
        <p:spPr bwMode="auto">
          <a:xfrm rot="20426486">
            <a:off x="933854" y="4225469"/>
            <a:ext cx="1724083" cy="85266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41440" cy="1442674"/>
          </a:xfrm>
        </p:spPr>
        <p:txBody>
          <a:bodyPr/>
          <a:lstStyle/>
          <a:p>
            <a:r>
              <a:rPr lang="en-US" dirty="0"/>
              <a:t>Click to edit Master title style</a:t>
            </a:r>
          </a:p>
        </p:txBody>
      </p:sp>
      <p:sp>
        <p:nvSpPr>
          <p:cNvPr id="3" name="Content Placeholder 2"/>
          <p:cNvSpPr>
            <a:spLocks noGrp="1"/>
          </p:cNvSpPr>
          <p:nvPr>
            <p:ph idx="1"/>
          </p:nvPr>
        </p:nvSpPr>
        <p:spPr>
          <a:xfrm>
            <a:off x="609600" y="2057400"/>
            <a:ext cx="7772400" cy="3951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200" y="3733800"/>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9B3120-C581-4998-9531-0EAF2D360B09}"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45152" y="2039112"/>
            <a:ext cx="3657600" cy="3950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1488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F9B3120-C581-4998-9531-0EAF2D360B09}"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1488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1488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F9B3120-C581-4998-9531-0EAF2D360B09}" type="slidenum">
              <a:rPr lang="en-US" smtClean="0"/>
              <a:t>‹#›</a:t>
            </a:fld>
            <a:endParaRPr lang="en-US"/>
          </a:p>
        </p:txBody>
      </p:sp>
      <p:pic>
        <p:nvPicPr>
          <p:cNvPr id="9" name="Picture 2" descr="C:\Users\90MEMiller\Documents\Next PAG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86917" y="5562600"/>
            <a:ext cx="2151888" cy="100126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488868" y="1513765"/>
            <a:ext cx="4847038" cy="3290511"/>
          </a:xfrm>
          <a:solidFill>
            <a:schemeClr val="accent2"/>
          </a:solidFill>
        </p:spPr>
        <p:txBody>
          <a:bodyPr/>
          <a:lstStyle/>
          <a:p>
            <a:r>
              <a:rPr lang="en-US" sz="3600" dirty="0"/>
              <a:t>Performance Evaluations and Meetings</a:t>
            </a:r>
            <a:br>
              <a:rPr lang="en-US" sz="3600" dirty="0"/>
            </a:br>
            <a:r>
              <a:rPr lang="en-US" sz="2400" dirty="0"/>
              <a:t>Best Practices and Benefits for You</a:t>
            </a:r>
            <a:br>
              <a:rPr lang="en-US" sz="2400" dirty="0"/>
            </a:br>
            <a:r>
              <a:rPr lang="en-US" sz="2400" dirty="0"/>
              <a:t/>
            </a:r>
            <a:br>
              <a:rPr lang="en-US" sz="2400" dirty="0"/>
            </a:br>
            <a:r>
              <a:rPr lang="en-US" sz="1800" dirty="0"/>
              <a:t>Presenter:  Patty Hladio, Retired</a:t>
            </a:r>
            <a:br>
              <a:rPr lang="en-US" sz="1800" dirty="0"/>
            </a:br>
            <a:r>
              <a:rPr lang="en-US" sz="1800" dirty="0"/>
              <a:t>Director of </a:t>
            </a:r>
            <a:r>
              <a:rPr lang="en-US" sz="1800"/>
              <a:t>Financial Aid SRU</a:t>
            </a:r>
            <a:br>
              <a:rPr lang="en-US" sz="1800"/>
            </a:br>
            <a:endParaRPr lang="en-US" sz="1600" dirty="0"/>
          </a:p>
        </p:txBody>
      </p:sp>
    </p:spTree>
    <p:extLst>
      <p:ext uri="{BB962C8B-B14F-4D97-AF65-F5344CB8AC3E}">
        <p14:creationId xmlns:p14="http://schemas.microsoft.com/office/powerpoint/2010/main" val="91829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457200"/>
            <a:ext cx="7145868" cy="2133600"/>
          </a:xfrm>
          <a:solidFill>
            <a:schemeClr val="accent2"/>
          </a:solidFill>
        </p:spPr>
        <p:txBody>
          <a:bodyPr>
            <a:normAutofit fontScale="90000"/>
          </a:bodyPr>
          <a:lstStyle/>
          <a:p>
            <a:r>
              <a:rPr lang="en-US" dirty="0"/>
              <a:t>More Core Concepts for </a:t>
            </a:r>
            <a:br>
              <a:rPr lang="en-US" dirty="0"/>
            </a:br>
            <a:r>
              <a:rPr lang="en-US" dirty="0"/>
              <a:t>Leading a Productive Meeting</a:t>
            </a:r>
            <a:r>
              <a:rPr lang="en-US" sz="2200" dirty="0">
                <a:solidFill>
                  <a:schemeClr val="tx2">
                    <a:lumMod val="60000"/>
                    <a:lumOff val="40000"/>
                  </a:schemeClr>
                </a:solidFill>
              </a:rPr>
              <a:t>.</a:t>
            </a:r>
            <a:r>
              <a:rPr lang="en-US" sz="2200" dirty="0"/>
              <a:t>	</a:t>
            </a:r>
          </a:p>
        </p:txBody>
      </p:sp>
      <p:sp>
        <p:nvSpPr>
          <p:cNvPr id="3" name="Content Placeholder 2"/>
          <p:cNvSpPr>
            <a:spLocks noGrp="1"/>
          </p:cNvSpPr>
          <p:nvPr>
            <p:ph idx="1"/>
          </p:nvPr>
        </p:nvSpPr>
        <p:spPr>
          <a:xfrm>
            <a:off x="914400" y="2209800"/>
            <a:ext cx="7620000" cy="3810000"/>
          </a:xfrm>
        </p:spPr>
        <p:txBody>
          <a:bodyPr>
            <a:normAutofit fontScale="70000" lnSpcReduction="20000"/>
          </a:bodyPr>
          <a:lstStyle/>
          <a:p>
            <a:endParaRPr lang="en-US" b="1" dirty="0"/>
          </a:p>
          <a:p>
            <a:endParaRPr lang="en-US" b="1" dirty="0"/>
          </a:p>
          <a:p>
            <a:r>
              <a:rPr lang="en-US" sz="2600" b="1" dirty="0"/>
              <a:t>OWN</a:t>
            </a:r>
            <a:r>
              <a:rPr lang="en-US" sz="2600" dirty="0"/>
              <a:t> the meeting</a:t>
            </a:r>
          </a:p>
          <a:p>
            <a:pPr lvl="1"/>
            <a:r>
              <a:rPr lang="en-US" sz="2600" dirty="0"/>
              <a:t>Don’t let anyone hijack your meeting’s agenda</a:t>
            </a:r>
          </a:p>
          <a:p>
            <a:pPr lvl="2"/>
            <a:r>
              <a:rPr lang="en-US" sz="2600" dirty="0"/>
              <a:t>Re-direct participants to conduct non-agenda discussions to a different time/place</a:t>
            </a:r>
          </a:p>
          <a:p>
            <a:pPr lvl="2"/>
            <a:r>
              <a:rPr lang="en-US" sz="2600" dirty="0"/>
              <a:t>Interrupt those who continue to repeat themselves &amp; their thoughts</a:t>
            </a:r>
          </a:p>
          <a:p>
            <a:endParaRPr lang="en-US" dirty="0"/>
          </a:p>
          <a:p>
            <a:r>
              <a:rPr lang="en-US" sz="2600" b="1" dirty="0"/>
              <a:t>SUMMARIZE</a:t>
            </a:r>
            <a:r>
              <a:rPr lang="en-US" sz="2600" dirty="0"/>
              <a:t> the results of the meeting</a:t>
            </a:r>
          </a:p>
          <a:p>
            <a:pPr lvl="1"/>
            <a:r>
              <a:rPr lang="en-US" sz="2600" dirty="0"/>
              <a:t>Provide participants with discussion notes and action items</a:t>
            </a:r>
          </a:p>
          <a:p>
            <a:pPr lvl="1"/>
            <a:r>
              <a:rPr lang="en-US" sz="2600" dirty="0"/>
              <a:t>IF a future meeting is scheduled, include the date/time in the meeting notes.</a:t>
            </a:r>
            <a:r>
              <a:rPr lang="en-US" dirty="0"/>
              <a:t/>
            </a:r>
            <a:br>
              <a:rPr lang="en-US" dirty="0"/>
            </a:br>
            <a:r>
              <a:rPr lang="en-US" dirty="0"/>
              <a:t>	</a:t>
            </a:r>
          </a:p>
          <a:p>
            <a:pPr lvl="1"/>
            <a:endParaRPr lang="en-US" dirty="0"/>
          </a:p>
          <a:p>
            <a:endParaRPr lang="en-US" dirty="0"/>
          </a:p>
        </p:txBody>
      </p:sp>
    </p:spTree>
    <p:extLst>
      <p:ext uri="{BB962C8B-B14F-4D97-AF65-F5344CB8AC3E}">
        <p14:creationId xmlns:p14="http://schemas.microsoft.com/office/powerpoint/2010/main" val="209733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2630"/>
            <a:ext cx="7696200" cy="1442674"/>
          </a:xfrm>
          <a:solidFill>
            <a:schemeClr val="accent2"/>
          </a:solidFill>
        </p:spPr>
        <p:txBody>
          <a:bodyPr>
            <a:normAutofit fontScale="90000"/>
          </a:bodyPr>
          <a:lstStyle/>
          <a:p>
            <a:r>
              <a:rPr lang="en-US" dirty="0">
                <a:solidFill>
                  <a:schemeClr val="tx1"/>
                </a:solidFill>
              </a:rPr>
              <a:t>Getting the Most Out of a Meeting You are </a:t>
            </a:r>
            <a:r>
              <a:rPr lang="en-US" b="1" dirty="0">
                <a:solidFill>
                  <a:schemeClr val="tx1"/>
                </a:solidFill>
              </a:rPr>
              <a:t>Not</a:t>
            </a:r>
            <a:r>
              <a:rPr lang="en-US" dirty="0">
                <a:solidFill>
                  <a:schemeClr val="tx1"/>
                </a:solidFill>
              </a:rPr>
              <a:t> Leading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7176700"/>
              </p:ext>
            </p:extLst>
          </p:nvPr>
        </p:nvGraphicFramePr>
        <p:xfrm>
          <a:off x="685800" y="1752599"/>
          <a:ext cx="7772400" cy="3840480"/>
        </p:xfrm>
        <a:graphic>
          <a:graphicData uri="http://schemas.openxmlformats.org/drawingml/2006/table">
            <a:tbl>
              <a:tblPr>
                <a:tableStyleId>{37CE84F3-28C3-443E-9E96-99CF82512B78}</a:tableStyleId>
              </a:tblPr>
              <a:tblGrid>
                <a:gridCol w="38862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tblGrid>
              <a:tr h="1767840">
                <a:tc>
                  <a:txBody>
                    <a:bodyPr/>
                    <a:lstStyle/>
                    <a:p>
                      <a:pPr algn="ctr"/>
                      <a:r>
                        <a:rPr lang="en-US" sz="2000" dirty="0">
                          <a:solidFill>
                            <a:schemeClr val="tx1"/>
                          </a:solidFill>
                        </a:rPr>
                        <a:t>SHOW UP ON TIME</a:t>
                      </a:r>
                    </a:p>
                    <a:p>
                      <a:pPr algn="ctr"/>
                      <a:r>
                        <a:rPr lang="en-US" sz="2000" dirty="0">
                          <a:solidFill>
                            <a:schemeClr val="tx1"/>
                          </a:solidFill>
                        </a:rPr>
                        <a:t>(or early if you have non-meeting items to address with other participants)</a:t>
                      </a:r>
                    </a:p>
                  </a:txBody>
                  <a:tcPr>
                    <a:solidFill>
                      <a:srgbClr val="EEEE4E"/>
                    </a:solidFill>
                  </a:tcPr>
                </a:tc>
                <a:tc>
                  <a:txBody>
                    <a:bodyPr/>
                    <a:lstStyle/>
                    <a:p>
                      <a:pPr algn="ctr"/>
                      <a:r>
                        <a:rPr lang="en-US" sz="2000" dirty="0"/>
                        <a:t>ARRIVE PREPARED </a:t>
                      </a:r>
                      <a:endParaRPr lang="en-US" sz="2000" baseline="0" dirty="0"/>
                    </a:p>
                    <a:p>
                      <a:pPr algn="ctr"/>
                      <a:r>
                        <a:rPr lang="en-US" sz="2000" baseline="0" dirty="0"/>
                        <a:t> Know the topic, and review the agenda in advance.   Understand how your expertise  can contribute to the purpose  of the meeting</a:t>
                      </a:r>
                      <a:endParaRPr lang="en-US" sz="2000" dirty="0"/>
                    </a:p>
                  </a:txBody>
                  <a:tcPr>
                    <a:solidFill>
                      <a:srgbClr val="607B2F"/>
                    </a:solidFill>
                  </a:tcPr>
                </a:tc>
                <a:extLst>
                  <a:ext uri="{0D108BD9-81ED-4DB2-BD59-A6C34878D82A}">
                    <a16:rowId xmlns:a16="http://schemas.microsoft.com/office/drawing/2014/main" xmlns="" val="10000"/>
                  </a:ext>
                </a:extLst>
              </a:tr>
              <a:tr h="1828800">
                <a:tc>
                  <a:txBody>
                    <a:bodyPr/>
                    <a:lstStyle/>
                    <a:p>
                      <a:pPr algn="ctr"/>
                      <a:r>
                        <a:rPr lang="en-US" sz="2000" dirty="0"/>
                        <a:t>TAKE NOTES</a:t>
                      </a:r>
                    </a:p>
                    <a:p>
                      <a:pPr algn="ctr"/>
                      <a:r>
                        <a:rPr lang="en-US" sz="2000" baseline="0" dirty="0"/>
                        <a:t>Bring your notes from prior meetings , if applicable, &amp; create your own action items  to work on after the meeting</a:t>
                      </a:r>
                      <a:endParaRPr lang="en-US" sz="2000" dirty="0"/>
                    </a:p>
                  </a:txBody>
                  <a:tcPr>
                    <a:solidFill>
                      <a:srgbClr val="607B2F"/>
                    </a:solidFill>
                  </a:tcPr>
                </a:tc>
                <a:tc>
                  <a:txBody>
                    <a:bodyPr/>
                    <a:lstStyle/>
                    <a:p>
                      <a:pPr algn="ctr"/>
                      <a:r>
                        <a:rPr lang="en-US" sz="2000" dirty="0">
                          <a:solidFill>
                            <a:schemeClr val="tx1"/>
                          </a:solidFill>
                        </a:rPr>
                        <a:t>HELP</a:t>
                      </a:r>
                    </a:p>
                    <a:p>
                      <a:pPr algn="ctr"/>
                      <a:r>
                        <a:rPr lang="en-US" sz="2000" dirty="0">
                          <a:solidFill>
                            <a:schemeClr val="tx1"/>
                          </a:solidFill>
                        </a:rPr>
                        <a:t>If</a:t>
                      </a:r>
                      <a:r>
                        <a:rPr lang="en-US" sz="2000" baseline="0" dirty="0">
                          <a:solidFill>
                            <a:schemeClr val="tx1"/>
                          </a:solidFill>
                        </a:rPr>
                        <a:t> appropriate, </a:t>
                      </a:r>
                      <a:br>
                        <a:rPr lang="en-US" sz="2000" baseline="0" dirty="0">
                          <a:solidFill>
                            <a:schemeClr val="tx1"/>
                          </a:solidFill>
                        </a:rPr>
                      </a:br>
                      <a:r>
                        <a:rPr lang="en-US" sz="2000" baseline="0" dirty="0">
                          <a:solidFill>
                            <a:schemeClr val="tx1"/>
                          </a:solidFill>
                        </a:rPr>
                        <a:t>HELP the  meeting leaders </a:t>
                      </a:r>
                      <a:br>
                        <a:rPr lang="en-US" sz="2000" baseline="0" dirty="0">
                          <a:solidFill>
                            <a:schemeClr val="tx1"/>
                          </a:solidFill>
                        </a:rPr>
                      </a:br>
                      <a:r>
                        <a:rPr lang="en-US" sz="2000" baseline="0" dirty="0">
                          <a:solidFill>
                            <a:schemeClr val="tx1"/>
                          </a:solidFill>
                        </a:rPr>
                        <a:t>and other participants </a:t>
                      </a:r>
                      <a:br>
                        <a:rPr lang="en-US" sz="2000" baseline="0" dirty="0">
                          <a:solidFill>
                            <a:schemeClr val="tx1"/>
                          </a:solidFill>
                        </a:rPr>
                      </a:br>
                      <a:r>
                        <a:rPr lang="en-US" sz="2000" baseline="0" dirty="0">
                          <a:solidFill>
                            <a:schemeClr val="tx1"/>
                          </a:solidFill>
                        </a:rPr>
                        <a:t>STAY FOCUSED </a:t>
                      </a:r>
                      <a:br>
                        <a:rPr lang="en-US" sz="2000" baseline="0" dirty="0">
                          <a:solidFill>
                            <a:schemeClr val="tx1"/>
                          </a:solidFill>
                        </a:rPr>
                      </a:br>
                      <a:r>
                        <a:rPr lang="en-US" sz="2000" baseline="0" dirty="0">
                          <a:solidFill>
                            <a:schemeClr val="tx1"/>
                          </a:solidFill>
                        </a:rPr>
                        <a:t>on the agenda</a:t>
                      </a:r>
                      <a:r>
                        <a:rPr lang="en-US" sz="2000" baseline="0" dirty="0"/>
                        <a:t>.  </a:t>
                      </a:r>
                      <a:endParaRPr lang="en-US" sz="2000" dirty="0"/>
                    </a:p>
                  </a:txBody>
                  <a:tcPr>
                    <a:solidFill>
                      <a:srgbClr val="EEEE4E"/>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9602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08040" cy="1295400"/>
          </a:xfrm>
          <a:solidFill>
            <a:schemeClr val="accent2"/>
          </a:solidFill>
        </p:spPr>
        <p:txBody>
          <a:bodyPr>
            <a:normAutofit fontScale="90000"/>
          </a:bodyPr>
          <a:lstStyle/>
          <a:p>
            <a:r>
              <a:rPr lang="en-US" dirty="0"/>
              <a:t>Effective Meetings, </a:t>
            </a:r>
            <a:br>
              <a:rPr lang="en-US" dirty="0"/>
            </a:br>
            <a:r>
              <a:rPr lang="en-US" dirty="0"/>
              <a:t>Your Office </a:t>
            </a:r>
            <a:r>
              <a:rPr lang="en-US" sz="2700" dirty="0"/>
              <a:t>and</a:t>
            </a:r>
            <a:r>
              <a:rPr lang="en-US" dirty="0"/>
              <a:t> Your Career</a:t>
            </a:r>
          </a:p>
        </p:txBody>
      </p:sp>
      <p:sp>
        <p:nvSpPr>
          <p:cNvPr id="3" name="Content Placeholder 2"/>
          <p:cNvSpPr>
            <a:spLocks noGrp="1"/>
          </p:cNvSpPr>
          <p:nvPr>
            <p:ph idx="1"/>
          </p:nvPr>
        </p:nvSpPr>
        <p:spPr>
          <a:xfrm>
            <a:off x="914400" y="1752601"/>
            <a:ext cx="7543800" cy="3657599"/>
          </a:xfrm>
          <a:solidFill>
            <a:srgbClr val="EEEE4E"/>
          </a:solidFill>
        </p:spPr>
        <p:txBody>
          <a:bodyPr>
            <a:normAutofit fontScale="92500" lnSpcReduction="20000"/>
          </a:bodyPr>
          <a:lstStyle/>
          <a:p>
            <a:r>
              <a:rPr lang="en-US" dirty="0"/>
              <a:t>Regularly scheduled, </a:t>
            </a:r>
            <a:r>
              <a:rPr lang="en-US" b="1" dirty="0"/>
              <a:t>efficient </a:t>
            </a:r>
            <a:r>
              <a:rPr lang="en-US" dirty="0"/>
              <a:t>office meetings are critical for office success</a:t>
            </a:r>
          </a:p>
          <a:p>
            <a:pPr lvl="1"/>
            <a:r>
              <a:rPr lang="en-US" sz="2000" dirty="0"/>
              <a:t>Frequency is unique to each office</a:t>
            </a:r>
          </a:p>
          <a:p>
            <a:pPr lvl="1"/>
            <a:r>
              <a:rPr lang="en-US" sz="2000" dirty="0"/>
              <a:t>Important for training, ensuring all are on the same page, and to address timely issues</a:t>
            </a:r>
          </a:p>
          <a:p>
            <a:pPr lvl="1"/>
            <a:r>
              <a:rPr lang="en-US" sz="2000" dirty="0"/>
              <a:t>Include all office members; may need to negotiate a time to close the office or to find alternative office coverage</a:t>
            </a:r>
          </a:p>
          <a:p>
            <a:r>
              <a:rPr lang="en-US" dirty="0"/>
              <a:t>Volunteer to serve on campus-wide and PASFAA committees.   Seek out opportunities</a:t>
            </a:r>
          </a:p>
          <a:p>
            <a:pPr lvl="1"/>
            <a:r>
              <a:rPr lang="en-US" sz="2100" dirty="0"/>
              <a:t>This is great for networking and to learn more about higher education and PASFAA</a:t>
            </a:r>
          </a:p>
          <a:p>
            <a:pPr lvl="1"/>
            <a:r>
              <a:rPr lang="en-US" sz="2100" dirty="0"/>
              <a:t>Be a valuable meeting participant</a:t>
            </a:r>
          </a:p>
          <a:p>
            <a:pPr lvl="1"/>
            <a:endParaRPr lang="en-US" sz="2100" dirty="0"/>
          </a:p>
          <a:p>
            <a:pPr lvl="1"/>
            <a:endParaRPr lang="en-US" dirty="0"/>
          </a:p>
        </p:txBody>
      </p:sp>
    </p:spTree>
    <p:extLst>
      <p:ext uri="{BB962C8B-B14F-4D97-AF65-F5344CB8AC3E}">
        <p14:creationId xmlns:p14="http://schemas.microsoft.com/office/powerpoint/2010/main" val="337927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965245" cy="2590799"/>
          </a:xfrm>
          <a:solidFill>
            <a:schemeClr val="accent2"/>
          </a:solidFill>
        </p:spPr>
        <p:txBody>
          <a:bodyPr>
            <a:normAutofit fontScale="90000"/>
          </a:bodyPr>
          <a:lstStyle/>
          <a:p>
            <a:pPr algn="l"/>
            <a:r>
              <a:rPr lang="en-US" sz="5300" dirty="0"/>
              <a:t/>
            </a:r>
            <a:br>
              <a:rPr lang="en-US" sz="5300" dirty="0"/>
            </a:br>
            <a:r>
              <a:rPr lang="en-US" sz="5300" dirty="0"/>
              <a:t>Comments ….. </a:t>
            </a:r>
            <a:br>
              <a:rPr lang="en-US" sz="5300" dirty="0"/>
            </a:br>
            <a:r>
              <a:rPr lang="en-US" sz="5300" dirty="0"/>
              <a:t>             Questions …. </a:t>
            </a:r>
            <a:br>
              <a:rPr lang="en-US" sz="5300" dirty="0"/>
            </a:br>
            <a:r>
              <a:rPr lang="en-US" sz="5300" dirty="0"/>
              <a:t>                      Discussion……</a:t>
            </a:r>
            <a:r>
              <a:rPr lang="en-US" dirty="0"/>
              <a:t/>
            </a:r>
            <a:br>
              <a:rPr lang="en-US" dirty="0"/>
            </a:br>
            <a:endParaRPr lang="en-US" dirty="0"/>
          </a:p>
        </p:txBody>
      </p:sp>
      <p:sp>
        <p:nvSpPr>
          <p:cNvPr id="3" name="Content Placeholder 2"/>
          <p:cNvSpPr>
            <a:spLocks noGrp="1"/>
          </p:cNvSpPr>
          <p:nvPr>
            <p:ph idx="1"/>
          </p:nvPr>
        </p:nvSpPr>
        <p:spPr>
          <a:xfrm>
            <a:off x="1463040" y="2971799"/>
            <a:ext cx="6196405" cy="2751269"/>
          </a:xfrm>
        </p:spPr>
        <p:txBody>
          <a:bodyPr/>
          <a:lstStyle/>
          <a:p>
            <a:endParaRPr lang="en-US" dirty="0"/>
          </a:p>
          <a:p>
            <a:endParaRPr lang="en-US" dirty="0"/>
          </a:p>
        </p:txBody>
      </p:sp>
      <p:pic>
        <p:nvPicPr>
          <p:cNvPr id="1026" name="Picture 2" descr="C:\Users\Baba\AppData\Local\Microsoft\Windows\INetCache\IE\R1ZB11UQ\fotolia10056459xs-sombra127308104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76600"/>
            <a:ext cx="2733675"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aba\AppData\Local\Microsoft\Windows\INetCache\IE\NTJ02MJ9\connection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038600"/>
            <a:ext cx="3091218" cy="231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2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145869" cy="2362200"/>
          </a:xfrm>
          <a:solidFill>
            <a:schemeClr val="accent2"/>
          </a:solidFill>
        </p:spPr>
        <p:txBody>
          <a:bodyPr>
            <a:normAutofit/>
          </a:bodyPr>
          <a:lstStyle/>
          <a:p>
            <a:pPr lvl="0"/>
            <a:r>
              <a:rPr lang="en-US" sz="2800" dirty="0"/>
              <a:t>Whether you are officially “in charge” or </a:t>
            </a:r>
            <a:br>
              <a:rPr lang="en-US" sz="2800" dirty="0"/>
            </a:br>
            <a:r>
              <a:rPr lang="en-US" sz="2800" dirty="0"/>
              <a:t>in a “participant/co-worker” role, </a:t>
            </a:r>
            <a:br>
              <a:rPr lang="en-US" sz="2800" dirty="0"/>
            </a:br>
            <a:r>
              <a:rPr lang="en-US" sz="2800" dirty="0"/>
              <a:t>below are 2 activities that you can use </a:t>
            </a:r>
            <a:br>
              <a:rPr lang="en-US" sz="2800" dirty="0"/>
            </a:br>
            <a:r>
              <a:rPr lang="en-US" sz="2800" dirty="0"/>
              <a:t>to help shape your professional career:</a:t>
            </a:r>
            <a:r>
              <a:rPr lang="en-US" sz="2400" dirty="0"/>
              <a:t/>
            </a:r>
            <a:br>
              <a:rPr lang="en-US" sz="2400" dirty="0"/>
            </a:br>
            <a:endParaRPr lang="en-US" sz="2400" dirty="0"/>
          </a:p>
        </p:txBody>
      </p:sp>
      <p:sp>
        <p:nvSpPr>
          <p:cNvPr id="3" name="Content Placeholder 2"/>
          <p:cNvSpPr>
            <a:spLocks noGrp="1"/>
          </p:cNvSpPr>
          <p:nvPr>
            <p:ph sz="quarter" idx="13"/>
          </p:nvPr>
        </p:nvSpPr>
        <p:spPr>
          <a:xfrm>
            <a:off x="1143000" y="3200400"/>
            <a:ext cx="3200400" cy="2523743"/>
          </a:xfrm>
        </p:spPr>
        <p:txBody>
          <a:bodyPr/>
          <a:lstStyle/>
          <a:p>
            <a:r>
              <a:rPr lang="en-US" dirty="0"/>
              <a:t>Meetings	</a:t>
            </a:r>
          </a:p>
          <a:p>
            <a:endParaRPr lang="en-US" dirty="0"/>
          </a:p>
        </p:txBody>
      </p:sp>
      <p:sp>
        <p:nvSpPr>
          <p:cNvPr id="4" name="Content Placeholder 3"/>
          <p:cNvSpPr>
            <a:spLocks noGrp="1"/>
          </p:cNvSpPr>
          <p:nvPr>
            <p:ph sz="quarter" idx="14"/>
          </p:nvPr>
        </p:nvSpPr>
        <p:spPr>
          <a:xfrm>
            <a:off x="4191000" y="3200400"/>
            <a:ext cx="3810000" cy="2524125"/>
          </a:xfrm>
        </p:spPr>
        <p:txBody>
          <a:bodyPr/>
          <a:lstStyle/>
          <a:p>
            <a:r>
              <a:rPr lang="en-US" dirty="0"/>
              <a:t>Performance Evaluations</a:t>
            </a:r>
          </a:p>
        </p:txBody>
      </p:sp>
      <p:pic>
        <p:nvPicPr>
          <p:cNvPr id="1026" name="Picture 2" descr="C:\Users\Baba\AppData\Local\Microsoft\Windows\INetCache\IE\6KE1W0SP\9551-3d-bar-graph-meeting-p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049" y="3618416"/>
            <a:ext cx="2298192" cy="194418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aba\AppData\Local\Microsoft\Windows\INetCache\IE\6KE1W0SP\회사평가[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733801"/>
            <a:ext cx="29654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40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6889045" cy="1371600"/>
          </a:xfrm>
          <a:solidFill>
            <a:schemeClr val="accent2"/>
          </a:solidFill>
        </p:spPr>
        <p:txBody>
          <a:bodyPr>
            <a:noAutofit/>
          </a:bodyPr>
          <a:lstStyle/>
          <a:p>
            <a:r>
              <a:rPr lang="en-US" sz="4000" dirty="0"/>
              <a:t>PERFORMANCE EVALUATIONS</a:t>
            </a:r>
            <a:br>
              <a:rPr lang="en-US" sz="4000" dirty="0"/>
            </a:br>
            <a:r>
              <a:rPr lang="en-US" sz="2400" dirty="0"/>
              <a:t>Valuable for Both Your Employer and YOU</a:t>
            </a:r>
            <a:endParaRPr lang="en-US" sz="5400" dirty="0"/>
          </a:p>
        </p:txBody>
      </p:sp>
      <p:sp>
        <p:nvSpPr>
          <p:cNvPr id="3" name="Content Placeholder 2"/>
          <p:cNvSpPr>
            <a:spLocks noGrp="1"/>
          </p:cNvSpPr>
          <p:nvPr>
            <p:ph idx="1"/>
          </p:nvPr>
        </p:nvSpPr>
        <p:spPr>
          <a:xfrm>
            <a:off x="1371600" y="2667000"/>
            <a:ext cx="6196405" cy="2751269"/>
          </a:xfrm>
        </p:spPr>
        <p:txBody>
          <a:bodyPr/>
          <a:lstStyle/>
          <a:p>
            <a:pPr marL="0" indent="0">
              <a:buNone/>
            </a:pPr>
            <a:r>
              <a:rPr lang="en-US" dirty="0"/>
              <a:t>Ideally, Performance Evaluations Should Be:</a:t>
            </a:r>
          </a:p>
          <a:p>
            <a:r>
              <a:rPr lang="en-US" dirty="0"/>
              <a:t>Regularly Scheduled</a:t>
            </a:r>
          </a:p>
          <a:p>
            <a:r>
              <a:rPr lang="en-US" dirty="0"/>
              <a:t>Positive</a:t>
            </a:r>
          </a:p>
          <a:p>
            <a:r>
              <a:rPr lang="en-US" dirty="0"/>
              <a:t>Clear </a:t>
            </a:r>
          </a:p>
          <a:p>
            <a:r>
              <a:rPr lang="en-US" dirty="0"/>
              <a:t>Collaborative</a:t>
            </a:r>
          </a:p>
          <a:p>
            <a:r>
              <a:rPr lang="en-US" dirty="0"/>
              <a:t>Springboards to Success</a:t>
            </a:r>
          </a:p>
          <a:p>
            <a:endParaRPr lang="en-US" dirty="0"/>
          </a:p>
          <a:p>
            <a:endParaRPr lang="en-US" dirty="0"/>
          </a:p>
          <a:p>
            <a:endParaRPr lang="en-US" dirty="0"/>
          </a:p>
        </p:txBody>
      </p:sp>
      <p:pic>
        <p:nvPicPr>
          <p:cNvPr id="1026" name="Picture 2" descr="C:\Users\Baba\AppData\Local\Microsoft\Windows\INetCache\IE\NTJ02MJ9\dreamstime_l_32915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99" y="3505200"/>
            <a:ext cx="32307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6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162800" cy="1392218"/>
          </a:xfrm>
          <a:solidFill>
            <a:schemeClr val="accent2"/>
          </a:solidFill>
        </p:spPr>
        <p:txBody>
          <a:bodyPr>
            <a:normAutofit fontScale="90000"/>
          </a:bodyPr>
          <a:lstStyle/>
          <a:p>
            <a:r>
              <a:rPr lang="en-US" sz="4000" dirty="0"/>
              <a:t>Core Concepts </a:t>
            </a:r>
            <a:r>
              <a:rPr lang="en-US" sz="2700" dirty="0"/>
              <a:t>for</a:t>
            </a:r>
            <a:r>
              <a:rPr lang="en-US" sz="4000" dirty="0"/>
              <a:t> Conducting Effective Performance Evaluations</a:t>
            </a:r>
            <a:r>
              <a:rPr lang="en-US" dirty="0"/>
              <a:t>	</a:t>
            </a:r>
          </a:p>
        </p:txBody>
      </p:sp>
      <p:sp>
        <p:nvSpPr>
          <p:cNvPr id="3" name="Content Placeholder 2"/>
          <p:cNvSpPr>
            <a:spLocks noGrp="1"/>
          </p:cNvSpPr>
          <p:nvPr>
            <p:ph idx="1"/>
          </p:nvPr>
        </p:nvSpPr>
        <p:spPr>
          <a:xfrm>
            <a:off x="1066800" y="1905000"/>
            <a:ext cx="7086600" cy="3962400"/>
          </a:xfrm>
        </p:spPr>
        <p:txBody>
          <a:bodyPr>
            <a:normAutofit fontScale="92500" lnSpcReduction="20000"/>
          </a:bodyPr>
          <a:lstStyle/>
          <a:p>
            <a:endParaRPr lang="en-US" dirty="0"/>
          </a:p>
          <a:p>
            <a:r>
              <a:rPr lang="en-US" b="1" dirty="0"/>
              <a:t>CONDUCT EVAULATIONS ANNUALLY</a:t>
            </a:r>
          </a:p>
          <a:p>
            <a:pPr lvl="1"/>
            <a:r>
              <a:rPr lang="en-US" dirty="0"/>
              <a:t>This is your tool to help employees reach peak performance and to correct less-than-beneficial behaviors</a:t>
            </a:r>
          </a:p>
          <a:p>
            <a:pPr lvl="1"/>
            <a:r>
              <a:rPr lang="en-US" dirty="0"/>
              <a:t>Annual evaluations are the foundation for follow-up discussions throughout the year</a:t>
            </a:r>
          </a:p>
          <a:p>
            <a:pPr lvl="1"/>
            <a:r>
              <a:rPr lang="en-US" dirty="0"/>
              <a:t>These evaluations  can protect you when employees are not promoted or don’t receive merit raises</a:t>
            </a:r>
          </a:p>
          <a:p>
            <a:r>
              <a:rPr lang="en-US" b="1" dirty="0"/>
              <a:t>REFER TO DOCUMENTED NOTES</a:t>
            </a:r>
          </a:p>
          <a:p>
            <a:pPr lvl="1"/>
            <a:r>
              <a:rPr lang="en-US" dirty="0"/>
              <a:t>Don’t rely on memory;  Keep notes throughout the year of contributions and also challenges of all employees</a:t>
            </a:r>
          </a:p>
          <a:p>
            <a:pPr lvl="2"/>
            <a:r>
              <a:rPr lang="en-US" dirty="0"/>
              <a:t>Perhaps create e-files or paper files, or notes on your private calendar</a:t>
            </a:r>
          </a:p>
        </p:txBody>
      </p:sp>
    </p:spTree>
    <p:extLst>
      <p:ext uri="{BB962C8B-B14F-4D97-AF65-F5344CB8AC3E}">
        <p14:creationId xmlns:p14="http://schemas.microsoft.com/office/powerpoint/2010/main" val="86944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91400" cy="1371600"/>
          </a:xfrm>
          <a:solidFill>
            <a:schemeClr val="accent2"/>
          </a:solidFill>
        </p:spPr>
        <p:txBody>
          <a:bodyPr>
            <a:normAutofit fontScale="90000"/>
          </a:bodyPr>
          <a:lstStyle/>
          <a:p>
            <a:r>
              <a:rPr lang="en-US" dirty="0"/>
              <a:t/>
            </a:r>
            <a:br>
              <a:rPr lang="en-US" dirty="0"/>
            </a:br>
            <a:r>
              <a:rPr lang="en-US" sz="4000" dirty="0"/>
              <a:t>More Core Concepts </a:t>
            </a:r>
            <a:r>
              <a:rPr lang="en-US" sz="2700" dirty="0"/>
              <a:t>for</a:t>
            </a:r>
            <a:r>
              <a:rPr lang="en-US" sz="4000" dirty="0"/>
              <a:t> Conducting Effective Performance Evaluations</a:t>
            </a:r>
            <a:r>
              <a:rPr lang="en-US" sz="2400" dirty="0"/>
              <a:t/>
            </a:r>
            <a:br>
              <a:rPr lang="en-US" sz="2400" dirty="0"/>
            </a:br>
            <a:r>
              <a:rPr lang="en-US" dirty="0"/>
              <a:t>	</a:t>
            </a:r>
          </a:p>
        </p:txBody>
      </p:sp>
      <p:sp>
        <p:nvSpPr>
          <p:cNvPr id="3" name="Content Placeholder 2"/>
          <p:cNvSpPr>
            <a:spLocks noGrp="1"/>
          </p:cNvSpPr>
          <p:nvPr>
            <p:ph idx="1"/>
          </p:nvPr>
        </p:nvSpPr>
        <p:spPr>
          <a:xfrm>
            <a:off x="1295400" y="2209800"/>
            <a:ext cx="6324600" cy="3886200"/>
          </a:xfrm>
        </p:spPr>
        <p:txBody>
          <a:bodyPr>
            <a:normAutofit lnSpcReduction="10000"/>
          </a:bodyPr>
          <a:lstStyle/>
          <a:p>
            <a:endParaRPr lang="en-US" b="1" dirty="0"/>
          </a:p>
          <a:p>
            <a:r>
              <a:rPr lang="en-US" b="1" dirty="0"/>
              <a:t>USE LANGUAGE and RATINGS THAT ARE CLEAR, HONEST, and MEASURABLE</a:t>
            </a:r>
          </a:p>
          <a:p>
            <a:pPr lvl="1"/>
            <a:r>
              <a:rPr lang="en-US" dirty="0"/>
              <a:t>Contact your HR Office for guidance and training (you can also tap into guidance on the web)</a:t>
            </a:r>
          </a:p>
          <a:p>
            <a:r>
              <a:rPr lang="en-US" b="1" dirty="0"/>
              <a:t>ADDRESS PROFESSIONAL DEVELOPMENT</a:t>
            </a:r>
          </a:p>
          <a:p>
            <a:pPr lvl="1"/>
            <a:r>
              <a:rPr lang="en-US" dirty="0"/>
              <a:t>Discuss the employee’s professional goals</a:t>
            </a:r>
          </a:p>
          <a:p>
            <a:pPr lvl="1"/>
            <a:r>
              <a:rPr lang="en-US" dirty="0"/>
              <a:t>Invite suggestions and make recommendations for additional training </a:t>
            </a:r>
          </a:p>
          <a:p>
            <a:pPr marL="365760" lvl="1" indent="0">
              <a:buNone/>
            </a:pPr>
            <a:endParaRPr lang="en-US" dirty="0"/>
          </a:p>
        </p:txBody>
      </p:sp>
    </p:spTree>
    <p:extLst>
      <p:ext uri="{BB962C8B-B14F-4D97-AF65-F5344CB8AC3E}">
        <p14:creationId xmlns:p14="http://schemas.microsoft.com/office/powerpoint/2010/main" val="114371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371600"/>
          </a:xfrm>
          <a:solidFill>
            <a:schemeClr val="accent2"/>
          </a:solidFill>
        </p:spPr>
        <p:txBody>
          <a:bodyPr>
            <a:noAutofit/>
          </a:bodyPr>
          <a:lstStyle/>
          <a:p>
            <a:r>
              <a:rPr lang="en-US" sz="3600" dirty="0">
                <a:solidFill>
                  <a:schemeClr val="tx1"/>
                </a:solidFill>
              </a:rPr>
              <a:t>Getting the Most Out of  YOUR Performance Evaluation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8434722"/>
              </p:ext>
            </p:extLst>
          </p:nvPr>
        </p:nvGraphicFramePr>
        <p:xfrm>
          <a:off x="533400" y="1600200"/>
          <a:ext cx="7848598" cy="4038600"/>
        </p:xfrm>
        <a:graphic>
          <a:graphicData uri="http://schemas.openxmlformats.org/drawingml/2006/table">
            <a:tbl>
              <a:tblPr>
                <a:tableStyleId>{37CE84F3-28C3-443E-9E96-99CF82512B78}</a:tableStyleId>
              </a:tblPr>
              <a:tblGrid>
                <a:gridCol w="3924299">
                  <a:extLst>
                    <a:ext uri="{9D8B030D-6E8A-4147-A177-3AD203B41FA5}">
                      <a16:colId xmlns:a16="http://schemas.microsoft.com/office/drawing/2014/main" xmlns="" val="20000"/>
                    </a:ext>
                  </a:extLst>
                </a:gridCol>
                <a:gridCol w="3924299">
                  <a:extLst>
                    <a:ext uri="{9D8B030D-6E8A-4147-A177-3AD203B41FA5}">
                      <a16:colId xmlns:a16="http://schemas.microsoft.com/office/drawing/2014/main" xmlns="" val="20001"/>
                    </a:ext>
                  </a:extLst>
                </a:gridCol>
              </a:tblGrid>
              <a:tr h="2267829">
                <a:tc>
                  <a:txBody>
                    <a:bodyPr/>
                    <a:lstStyle/>
                    <a:p>
                      <a:pPr algn="ctr"/>
                      <a:r>
                        <a:rPr lang="en-US" sz="2000" dirty="0">
                          <a:solidFill>
                            <a:schemeClr val="tx1"/>
                          </a:solidFill>
                        </a:rPr>
                        <a:t>Insist on an Annual Evaluation,</a:t>
                      </a:r>
                      <a:r>
                        <a:rPr lang="en-US" sz="2000" baseline="0" dirty="0">
                          <a:solidFill>
                            <a:schemeClr val="tx1"/>
                          </a:solidFill>
                        </a:rPr>
                        <a:t> even if your supervisor doesn’t want to take the time  to conduct one.   This is your chance to show how valuable you are to your school.</a:t>
                      </a:r>
                      <a:endParaRPr lang="en-US" sz="2000" dirty="0">
                        <a:solidFill>
                          <a:schemeClr val="tx1"/>
                        </a:solidFill>
                      </a:endParaRPr>
                    </a:p>
                  </a:txBody>
                  <a:tcPr>
                    <a:solidFill>
                      <a:srgbClr val="EEEE4E"/>
                    </a:solidFill>
                  </a:tcPr>
                </a:tc>
                <a:tc>
                  <a:txBody>
                    <a:bodyPr/>
                    <a:lstStyle/>
                    <a:p>
                      <a:pPr algn="ctr"/>
                      <a:r>
                        <a:rPr lang="en-US" sz="2000" dirty="0"/>
                        <a:t>Make notes throughout the year of how you contributed</a:t>
                      </a:r>
                      <a:r>
                        <a:rPr lang="en-US" sz="2000" baseline="0" dirty="0"/>
                        <a:t> to the success of the office; use numbers and examples.</a:t>
                      </a:r>
                    </a:p>
                    <a:p>
                      <a:pPr algn="ctr"/>
                      <a:r>
                        <a:rPr lang="en-US" sz="2000" baseline="0" dirty="0"/>
                        <a:t>Also think about your work  challenges and suggest ways to overcome those.</a:t>
                      </a:r>
                      <a:endParaRPr lang="en-US" sz="2000" dirty="0"/>
                    </a:p>
                  </a:txBody>
                  <a:tcPr>
                    <a:solidFill>
                      <a:srgbClr val="607B2F"/>
                    </a:solidFill>
                  </a:tcPr>
                </a:tc>
                <a:extLst>
                  <a:ext uri="{0D108BD9-81ED-4DB2-BD59-A6C34878D82A}">
                    <a16:rowId xmlns:a16="http://schemas.microsoft.com/office/drawing/2014/main" xmlns="" val="10000"/>
                  </a:ext>
                </a:extLst>
              </a:tr>
              <a:tr h="1770771">
                <a:tc>
                  <a:txBody>
                    <a:bodyPr/>
                    <a:lstStyle/>
                    <a:p>
                      <a:pPr algn="ctr"/>
                      <a:r>
                        <a:rPr lang="en-US" dirty="0"/>
                        <a:t>Be prepared to discuss</a:t>
                      </a:r>
                      <a:r>
                        <a:rPr lang="en-US" baseline="0" dirty="0"/>
                        <a:t> your professional development plans.  What training or resources could make you better at your job?  What opportunities are available to you in the future?</a:t>
                      </a:r>
                      <a:endParaRPr lang="en-US" dirty="0"/>
                    </a:p>
                  </a:txBody>
                  <a:tcPr>
                    <a:solidFill>
                      <a:srgbClr val="607B2F"/>
                    </a:solidFill>
                  </a:tcPr>
                </a:tc>
                <a:tc>
                  <a:txBody>
                    <a:bodyPr/>
                    <a:lstStyle/>
                    <a:p>
                      <a:pPr algn="ctr"/>
                      <a:r>
                        <a:rPr lang="en-US" dirty="0">
                          <a:solidFill>
                            <a:schemeClr val="tx1"/>
                          </a:solidFill>
                        </a:rPr>
                        <a:t>Ask questions.</a:t>
                      </a:r>
                      <a:r>
                        <a:rPr lang="en-US" baseline="0" dirty="0">
                          <a:solidFill>
                            <a:schemeClr val="tx1"/>
                          </a:solidFill>
                        </a:rPr>
                        <a:t>    </a:t>
                      </a:r>
                    </a:p>
                    <a:p>
                      <a:pPr algn="ctr"/>
                      <a:r>
                        <a:rPr lang="en-US" baseline="0" dirty="0">
                          <a:solidFill>
                            <a:schemeClr val="tx1"/>
                          </a:solidFill>
                        </a:rPr>
                        <a:t>If your  boss  is generic in your praise or criticism, ask for examples…..   What stands out?  What can you do better, specifically.</a:t>
                      </a:r>
                      <a:endParaRPr lang="en-US" dirty="0">
                        <a:solidFill>
                          <a:schemeClr val="tx1"/>
                        </a:solidFill>
                      </a:endParaRPr>
                    </a:p>
                  </a:txBody>
                  <a:tcPr>
                    <a:solidFill>
                      <a:srgbClr val="EEEE4E"/>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6837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91399" cy="1676400"/>
          </a:xfrm>
          <a:solidFill>
            <a:schemeClr val="accent2"/>
          </a:solidFill>
        </p:spPr>
        <p:txBody>
          <a:bodyPr>
            <a:normAutofit fontScale="90000"/>
          </a:bodyPr>
          <a:lstStyle/>
          <a:p>
            <a:r>
              <a:rPr lang="en-US" sz="4000" dirty="0"/>
              <a:t>Effective Performance Evaluations, </a:t>
            </a:r>
            <a:br>
              <a:rPr lang="en-US" sz="4000" dirty="0"/>
            </a:br>
            <a:r>
              <a:rPr lang="en-US" sz="4000" dirty="0"/>
              <a:t>Your Office and Your Career</a:t>
            </a:r>
          </a:p>
        </p:txBody>
      </p:sp>
      <p:sp>
        <p:nvSpPr>
          <p:cNvPr id="3" name="Content Placeholder 2"/>
          <p:cNvSpPr>
            <a:spLocks noGrp="1"/>
          </p:cNvSpPr>
          <p:nvPr>
            <p:ph idx="1"/>
          </p:nvPr>
        </p:nvSpPr>
        <p:spPr>
          <a:xfrm>
            <a:off x="838200" y="2209800"/>
            <a:ext cx="7391400" cy="3200399"/>
          </a:xfrm>
          <a:solidFill>
            <a:srgbClr val="EEEE4E"/>
          </a:solidFill>
        </p:spPr>
        <p:txBody>
          <a:bodyPr>
            <a:normAutofit/>
          </a:bodyPr>
          <a:lstStyle/>
          <a:p>
            <a:r>
              <a:rPr lang="en-US" sz="2000" dirty="0"/>
              <a:t>Each school is different, so understand how the system work at yours; what role do performance evaluations play in raises? …. In promotions?   Who rates you? When?</a:t>
            </a:r>
          </a:p>
          <a:p>
            <a:r>
              <a:rPr lang="en-US" sz="2000" dirty="0"/>
              <a:t>Don’t be defensive; accept constructive criticism; understand your boss’s point of view; but at the same time, stand up for yourself</a:t>
            </a:r>
          </a:p>
          <a:p>
            <a:r>
              <a:rPr lang="en-US" sz="2000" dirty="0"/>
              <a:t>If your boss was helpful during the year, let her/him know; be genuine</a:t>
            </a:r>
          </a:p>
          <a:p>
            <a:r>
              <a:rPr lang="en-US" sz="2000" dirty="0"/>
              <a:t>Remember to follow up regularly throughout the year</a:t>
            </a:r>
          </a:p>
          <a:p>
            <a:pPr marL="0" indent="0">
              <a:buNone/>
            </a:pPr>
            <a:endParaRPr lang="en-US" sz="2000" dirty="0"/>
          </a:p>
          <a:p>
            <a:endParaRPr lang="en-US" dirty="0"/>
          </a:p>
        </p:txBody>
      </p:sp>
    </p:spTree>
    <p:extLst>
      <p:ext uri="{BB962C8B-B14F-4D97-AF65-F5344CB8AC3E}">
        <p14:creationId xmlns:p14="http://schemas.microsoft.com/office/powerpoint/2010/main" val="99970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41445" cy="1697018"/>
          </a:xfrm>
          <a:solidFill>
            <a:schemeClr val="accent2"/>
          </a:solidFill>
        </p:spPr>
        <p:txBody>
          <a:bodyPr>
            <a:noAutofit/>
          </a:bodyPr>
          <a:lstStyle/>
          <a:p>
            <a:pPr>
              <a:tabLst>
                <a:tab pos="225425" algn="l"/>
              </a:tabLst>
            </a:pPr>
            <a:r>
              <a:rPr lang="en-US" sz="4000" dirty="0"/>
              <a:t>MEETINGS</a:t>
            </a:r>
            <a:r>
              <a:rPr lang="en-US" sz="3600" dirty="0"/>
              <a:t/>
            </a:r>
            <a:br>
              <a:rPr lang="en-US" sz="3600" dirty="0"/>
            </a:br>
            <a:r>
              <a:rPr lang="en-US" sz="3600" dirty="0"/>
              <a:t>Routine Complaints We Hear </a:t>
            </a:r>
            <a:br>
              <a:rPr lang="en-US" sz="3600" dirty="0"/>
            </a:br>
            <a:r>
              <a:rPr lang="en-US" sz="3600" dirty="0"/>
              <a:t>About Meetings</a:t>
            </a:r>
          </a:p>
        </p:txBody>
      </p:sp>
      <p:sp>
        <p:nvSpPr>
          <p:cNvPr id="3" name="Content Placeholder 2"/>
          <p:cNvSpPr>
            <a:spLocks noGrp="1"/>
          </p:cNvSpPr>
          <p:nvPr>
            <p:ph idx="1"/>
          </p:nvPr>
        </p:nvSpPr>
        <p:spPr>
          <a:xfrm>
            <a:off x="1463040" y="2971799"/>
            <a:ext cx="6196405" cy="2751269"/>
          </a:xfrm>
        </p:spPr>
        <p:txBody>
          <a:bodyPr/>
          <a:lstStyle/>
          <a:p>
            <a:r>
              <a:rPr lang="en-US" sz="2800" dirty="0"/>
              <a:t>Boring</a:t>
            </a:r>
          </a:p>
          <a:p>
            <a:r>
              <a:rPr lang="en-US" sz="2800" dirty="0"/>
              <a:t>Unproductive</a:t>
            </a:r>
          </a:p>
          <a:p>
            <a:r>
              <a:rPr lang="en-US" sz="2800" dirty="0"/>
              <a:t>Waste of Time</a:t>
            </a:r>
          </a:p>
          <a:p>
            <a:r>
              <a:rPr lang="en-US" sz="2800" dirty="0"/>
              <a:t>No Direction</a:t>
            </a:r>
          </a:p>
          <a:p>
            <a:endParaRPr lang="en-US" dirty="0"/>
          </a:p>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399" y="3200400"/>
            <a:ext cx="23826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67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762000"/>
            <a:ext cx="7069669" cy="1295400"/>
          </a:xfrm>
          <a:solidFill>
            <a:schemeClr val="accent2"/>
          </a:solidFill>
        </p:spPr>
        <p:txBody>
          <a:bodyPr>
            <a:normAutofit fontScale="90000"/>
          </a:bodyPr>
          <a:lstStyle/>
          <a:p>
            <a:r>
              <a:rPr lang="en-US" sz="4400" dirty="0"/>
              <a:t>Core Concepts for </a:t>
            </a:r>
            <a:br>
              <a:rPr lang="en-US" sz="4400" dirty="0"/>
            </a:br>
            <a:r>
              <a:rPr lang="en-US" sz="4400" dirty="0"/>
              <a:t>Leading a Productive Meeting</a:t>
            </a:r>
            <a:r>
              <a:rPr lang="en-US" dirty="0"/>
              <a:t>	</a:t>
            </a:r>
          </a:p>
        </p:txBody>
      </p:sp>
      <p:sp>
        <p:nvSpPr>
          <p:cNvPr id="3" name="Content Placeholder 2"/>
          <p:cNvSpPr>
            <a:spLocks noGrp="1"/>
          </p:cNvSpPr>
          <p:nvPr>
            <p:ph idx="1"/>
          </p:nvPr>
        </p:nvSpPr>
        <p:spPr>
          <a:xfrm>
            <a:off x="1066800" y="2057400"/>
            <a:ext cx="6934200" cy="3581400"/>
          </a:xfrm>
        </p:spPr>
        <p:txBody>
          <a:bodyPr>
            <a:normAutofit fontScale="92500" lnSpcReduction="10000"/>
          </a:bodyPr>
          <a:lstStyle/>
          <a:p>
            <a:endParaRPr lang="en-US" dirty="0"/>
          </a:p>
          <a:p>
            <a:r>
              <a:rPr lang="en-US" b="1" dirty="0"/>
              <a:t>HAVE A PURPOSE </a:t>
            </a:r>
            <a:r>
              <a:rPr lang="en-US" dirty="0"/>
              <a:t>for the meeting</a:t>
            </a:r>
          </a:p>
          <a:p>
            <a:pPr lvl="1"/>
            <a:r>
              <a:rPr lang="en-US" dirty="0"/>
              <a:t>Always have an agenda, and if possible, share it in advance of the meeting</a:t>
            </a:r>
          </a:p>
          <a:p>
            <a:r>
              <a:rPr lang="en-US" b="1" dirty="0"/>
              <a:t>SHOW RESPECT </a:t>
            </a:r>
            <a:r>
              <a:rPr lang="en-US" dirty="0"/>
              <a:t>for all meeting participants</a:t>
            </a:r>
          </a:p>
          <a:p>
            <a:pPr lvl="1"/>
            <a:r>
              <a:rPr lang="en-US" dirty="0"/>
              <a:t>Everyone’s time is valuable, so start the meeting on time; and end it on time (or early!)</a:t>
            </a:r>
          </a:p>
          <a:p>
            <a:pPr lvl="1"/>
            <a:r>
              <a:rPr lang="en-US" dirty="0"/>
              <a:t>Don’t repeat information for those who show up late</a:t>
            </a:r>
          </a:p>
          <a:p>
            <a:pPr lvl="1"/>
            <a:r>
              <a:rPr lang="en-US" dirty="0"/>
              <a:t>Remind all to focus on the meeting content; no texting or other work during the meeting</a:t>
            </a:r>
          </a:p>
          <a:p>
            <a:endParaRPr lang="en-US" dirty="0"/>
          </a:p>
        </p:txBody>
      </p:sp>
    </p:spTree>
    <p:extLst>
      <p:ext uri="{BB962C8B-B14F-4D97-AF65-F5344CB8AC3E}">
        <p14:creationId xmlns:p14="http://schemas.microsoft.com/office/powerpoint/2010/main" val="19216230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6467</TotalTime>
  <Words>1497</Words>
  <Application>Microsoft Office PowerPoint</Application>
  <PresentationFormat>On-screen Show (4:3)</PresentationFormat>
  <Paragraphs>138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Sketchbook</vt:lpstr>
      <vt:lpstr>Performance Evaluations and Meetings Best Practices and Benefits for You  Presenter:  Patty Hladio, Retired Director of Financial Aid SRU </vt:lpstr>
      <vt:lpstr>Whether you are officially “in charge” or  in a “participant/co-worker” role,  below are 2 activities that you can use  to help shape your professional career: </vt:lpstr>
      <vt:lpstr>PERFORMANCE EVALUATIONS Valuable for Both Your Employer and YOU</vt:lpstr>
      <vt:lpstr>Core Concepts for Conducting Effective Performance Evaluations </vt:lpstr>
      <vt:lpstr> More Core Concepts for Conducting Effective Performance Evaluations  </vt:lpstr>
      <vt:lpstr>Getting the Most Out of  YOUR Performance Evaluation</vt:lpstr>
      <vt:lpstr>Effective Performance Evaluations,  Your Office and Your Career</vt:lpstr>
      <vt:lpstr>MEETINGS Routine Complaints We Hear  About Meetings</vt:lpstr>
      <vt:lpstr>Core Concepts for  Leading a Productive Meeting </vt:lpstr>
      <vt:lpstr>More Core Concepts for  Leading a Productive Meeting. </vt:lpstr>
      <vt:lpstr>Getting the Most Out of a Meeting You are Not Leading</vt:lpstr>
      <vt:lpstr>Effective Meetings,  Your Office and Your Career</vt:lpstr>
      <vt:lpstr> Comments …..               Questions ….                        Discussion……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Mary</dc:creator>
  <cp:lastModifiedBy>Ms. Stacy L Schenk</cp:lastModifiedBy>
  <cp:revision>47</cp:revision>
  <cp:lastPrinted>2014-05-12T17:50:04Z</cp:lastPrinted>
  <dcterms:created xsi:type="dcterms:W3CDTF">2014-01-11T21:23:48Z</dcterms:created>
  <dcterms:modified xsi:type="dcterms:W3CDTF">2016-06-23T12:47:54Z</dcterms:modified>
</cp:coreProperties>
</file>