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5" r:id="rId1"/>
  </p:sldMasterIdLst>
  <p:notesMasterIdLst>
    <p:notesMasterId r:id="rId36"/>
  </p:notesMasterIdLst>
  <p:sldIdLst>
    <p:sldId id="256" r:id="rId2"/>
    <p:sldId id="262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4E"/>
    <a:srgbClr val="607B2F"/>
    <a:srgbClr val="48F450"/>
    <a:srgbClr val="C6B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84CD1B-5553-4040-BAD6-FA363515BEC5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B2E817-C75F-4110-92F4-8178F906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0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2E817-C75F-4110-92F4-8178F906CB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51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412D-DE4D-4DC1-88D9-B3FDA775C2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6" name="Group 15"/>
          <p:cNvGrpSpPr/>
          <p:nvPr userDrawn="1"/>
        </p:nvGrpSpPr>
        <p:grpSpPr>
          <a:xfrm rot="20533676">
            <a:off x="370629" y="3002589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3064958" y="1372968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rot="360000">
            <a:off x="3536220" y="1800590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 rot="360000">
            <a:off x="3393951" y="378917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</a:t>
            </a: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pic>
        <p:nvPicPr>
          <p:cNvPr id="17" name="Picture 2" descr="C:\Users\90MEMiller\Documents\Next PAGE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104">
            <a:off x="422750" y="3148623"/>
            <a:ext cx="2151888" cy="100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 rot="20426486">
            <a:off x="933854" y="4225469"/>
            <a:ext cx="1724083" cy="85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120-C581-4998-9531-0EAF2D360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120-C581-4998-9531-0EAF2D360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41440" cy="144267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772400" cy="39513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120-C581-4998-9531-0EAF2D360B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733800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120-C581-4998-9531-0EAF2D360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120-C581-4998-9531-0EAF2D360B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120-C581-4998-9531-0EAF2D360B0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120-C581-4998-9531-0EAF2D360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120-C581-4998-9531-0EAF2D360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120-C581-4998-9531-0EAF2D360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120-C581-4998-9531-0EAF2D360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F9B3120-C581-4998-9531-0EAF2D360B0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C:\Users\90MEMiller\Documents\Next PAGE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7" y="5562600"/>
            <a:ext cx="2151888" cy="100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crystal+ball+images&amp;view=detailv2&amp;&amp;id=66250E53BE28D66E4A32FE99DE8B6F398068FDAA&amp;selectedIndex=0&amp;ccid=5qXHAZ+v&amp;simid=608051406017990603&amp;thid=OIP.Me6a5c7019faf60fbcde630581ae686c4H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489701" y="1665373"/>
            <a:ext cx="4847038" cy="2971449"/>
          </a:xfrm>
          <a:solidFill>
            <a:schemeClr val="accent2"/>
          </a:solidFill>
        </p:spPr>
        <p:txBody>
          <a:bodyPr/>
          <a:lstStyle/>
          <a:p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b="1" dirty="0"/>
              <a:t/>
            </a:r>
            <a:br>
              <a:rPr lang="en-US" sz="7200" b="1" dirty="0"/>
            </a:br>
            <a:r>
              <a:rPr lang="en-US" sz="3600" dirty="0"/>
              <a:t>Change Is Our Only Constant</a:t>
            </a:r>
            <a:br>
              <a:rPr lang="en-US" sz="3600" dirty="0"/>
            </a:br>
            <a:r>
              <a:rPr lang="en-US" sz="2000" dirty="0">
                <a:solidFill>
                  <a:schemeClr val="tx1"/>
                </a:solidFill>
              </a:rPr>
              <a:t>Upcoming Changes for 2016-17   </a:t>
            </a:r>
            <a:r>
              <a:rPr lang="en-US" sz="2000">
                <a:solidFill>
                  <a:schemeClr val="tx1"/>
                </a:solidFill>
              </a:rPr>
              <a:t>and Beyond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Presenter:  Alyssa Dobson,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Director of Financial Aid, SRU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V.P. PASFAA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9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Verification 2016-17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6781800" cy="3657600"/>
          </a:xfrm>
        </p:spPr>
        <p:txBody>
          <a:bodyPr>
            <a:normAutofit/>
          </a:bodyPr>
          <a:lstStyle/>
          <a:p>
            <a:r>
              <a:rPr lang="en-US" dirty="0"/>
              <a:t>Students are selected based on a risk model that ED has developed</a:t>
            </a:r>
          </a:p>
          <a:p>
            <a:pPr marL="137160" indent="0">
              <a:buNone/>
            </a:pPr>
            <a:endParaRPr lang="en-US" dirty="0"/>
          </a:p>
          <a:p>
            <a:r>
              <a:rPr lang="en-US" dirty="0"/>
              <a:t>We have 6 verification groups</a:t>
            </a:r>
          </a:p>
          <a:p>
            <a:pPr lvl="1"/>
            <a:r>
              <a:rPr lang="en-US" dirty="0"/>
              <a:t>Though 2 of them won’t be used in 16/17</a:t>
            </a:r>
          </a:p>
          <a:p>
            <a:pPr marL="585216" lvl="1" indent="0">
              <a:buNone/>
            </a:pPr>
            <a:endParaRPr lang="en-US" dirty="0"/>
          </a:p>
          <a:p>
            <a:r>
              <a:rPr lang="en-US" dirty="0"/>
              <a:t>Requires DRT use or IRS tax transcript to verify income for tax filers</a:t>
            </a:r>
          </a:p>
          <a:p>
            <a:pPr lvl="1"/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3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Verification 2016-17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67818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V1 – Standard Verification Group</a:t>
            </a:r>
          </a:p>
          <a:p>
            <a:pPr lvl="1"/>
            <a:r>
              <a:rPr lang="en-US" sz="1800" dirty="0"/>
              <a:t>adjusted gross income</a:t>
            </a:r>
          </a:p>
          <a:p>
            <a:pPr lvl="1"/>
            <a:r>
              <a:rPr lang="en-US" sz="1800" dirty="0"/>
              <a:t>U.S. income tax paid</a:t>
            </a:r>
          </a:p>
          <a:p>
            <a:pPr lvl="1"/>
            <a:r>
              <a:rPr lang="en-US" sz="1800" dirty="0"/>
              <a:t>untaxed portions of IRA distributions</a:t>
            </a:r>
          </a:p>
          <a:p>
            <a:pPr lvl="1"/>
            <a:r>
              <a:rPr lang="en-US" sz="1800" dirty="0"/>
              <a:t>untaxed portions of pensions</a:t>
            </a:r>
          </a:p>
          <a:p>
            <a:pPr lvl="1"/>
            <a:r>
              <a:rPr lang="en-US" sz="1800" dirty="0"/>
              <a:t>IRA deductions and payments</a:t>
            </a:r>
          </a:p>
          <a:p>
            <a:pPr lvl="1"/>
            <a:r>
              <a:rPr lang="en-US" sz="1800" dirty="0"/>
              <a:t>tax-exempt interest income</a:t>
            </a:r>
          </a:p>
          <a:p>
            <a:pPr lvl="1"/>
            <a:r>
              <a:rPr lang="en-US" sz="1800" dirty="0"/>
              <a:t>education credits</a:t>
            </a:r>
          </a:p>
          <a:p>
            <a:pPr lvl="1"/>
            <a:r>
              <a:rPr lang="en-US" sz="1800" dirty="0"/>
              <a:t>household size</a:t>
            </a:r>
          </a:p>
          <a:p>
            <a:pPr lvl="1"/>
            <a:r>
              <a:rPr lang="en-US" sz="1800" dirty="0"/>
              <a:t>number in college</a:t>
            </a:r>
          </a:p>
          <a:p>
            <a:pPr lvl="1"/>
            <a:r>
              <a:rPr lang="en-US" sz="1800" dirty="0"/>
              <a:t>Supplemental Nutrition Assistance Program (SNAP) benefits</a:t>
            </a:r>
          </a:p>
          <a:p>
            <a:pPr lvl="1"/>
            <a:r>
              <a:rPr lang="en-US" sz="1800" dirty="0"/>
              <a:t>child support paid</a:t>
            </a:r>
          </a:p>
          <a:p>
            <a:pPr lvl="1"/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7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Verification 2016-17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6781800" cy="3657600"/>
          </a:xfrm>
        </p:spPr>
        <p:txBody>
          <a:bodyPr>
            <a:normAutofit/>
          </a:bodyPr>
          <a:lstStyle/>
          <a:p>
            <a:r>
              <a:rPr lang="en-US" dirty="0"/>
              <a:t>V1 – Standard Verification Group</a:t>
            </a:r>
          </a:p>
          <a:p>
            <a:r>
              <a:rPr lang="en-US" dirty="0"/>
              <a:t>Students who are not tax filers must verify the following:</a:t>
            </a:r>
          </a:p>
          <a:p>
            <a:pPr lvl="1"/>
            <a:r>
              <a:rPr lang="en-US" dirty="0"/>
              <a:t>income earned from work</a:t>
            </a:r>
          </a:p>
          <a:p>
            <a:pPr lvl="1"/>
            <a:r>
              <a:rPr lang="en-US" dirty="0"/>
              <a:t>household size</a:t>
            </a:r>
          </a:p>
          <a:p>
            <a:pPr lvl="1"/>
            <a:r>
              <a:rPr lang="en-US" dirty="0"/>
              <a:t>number in college</a:t>
            </a:r>
          </a:p>
          <a:p>
            <a:pPr lvl="1"/>
            <a:r>
              <a:rPr lang="en-US" dirty="0"/>
              <a:t>SNAP benefits</a:t>
            </a:r>
          </a:p>
          <a:p>
            <a:pPr lvl="1"/>
            <a:r>
              <a:rPr lang="en-US" dirty="0"/>
              <a:t>child support paid</a:t>
            </a:r>
          </a:p>
          <a:p>
            <a:pPr lvl="1"/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38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Verification 2016-17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6781800" cy="3657600"/>
          </a:xfrm>
        </p:spPr>
        <p:txBody>
          <a:bodyPr>
            <a:normAutofit/>
          </a:bodyPr>
          <a:lstStyle/>
          <a:p>
            <a:r>
              <a:rPr lang="en-US" dirty="0"/>
              <a:t>V2 – not currently used for anything</a:t>
            </a:r>
          </a:p>
          <a:p>
            <a:r>
              <a:rPr lang="en-US" dirty="0"/>
              <a:t>V3 – not currently used for anything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ED is holding onto them for some scary and yet unknown reason</a:t>
            </a:r>
          </a:p>
          <a:p>
            <a:pPr lvl="1"/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48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Verification 2016-17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6781800" cy="3657600"/>
          </a:xfrm>
        </p:spPr>
        <p:txBody>
          <a:bodyPr>
            <a:normAutofit/>
          </a:bodyPr>
          <a:lstStyle/>
          <a:p>
            <a:r>
              <a:rPr lang="en-US" dirty="0"/>
              <a:t>V4 - Custom Verification Group</a:t>
            </a:r>
          </a:p>
          <a:p>
            <a:pPr lvl="1"/>
            <a:r>
              <a:rPr lang="en-US" dirty="0"/>
              <a:t>Students must verify high school completion status and identity/statement of educational purpose in addition to receipt of SNAP benefits and payment of child support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13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Verification 2016-17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6781800" cy="3657600"/>
          </a:xfrm>
        </p:spPr>
        <p:txBody>
          <a:bodyPr>
            <a:normAutofit/>
          </a:bodyPr>
          <a:lstStyle/>
          <a:p>
            <a:r>
              <a:rPr lang="en-US" dirty="0"/>
              <a:t>V5 - Aggregate Verification Group</a:t>
            </a:r>
          </a:p>
          <a:p>
            <a:pPr lvl="1"/>
            <a:r>
              <a:rPr lang="en-US" dirty="0"/>
              <a:t>Students must verify high school completion status and identity/statement of educational purpose in addition to the items in the Standard Verification Group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10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263"/>
            <a:ext cx="6889045" cy="831937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Verification 2016-17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4495800"/>
          </a:xfrm>
        </p:spPr>
        <p:txBody>
          <a:bodyPr>
            <a:noAutofit/>
          </a:bodyPr>
          <a:lstStyle/>
          <a:p>
            <a:r>
              <a:rPr lang="en-US" sz="2000" dirty="0"/>
              <a:t>V6 - Household Resources Group</a:t>
            </a:r>
          </a:p>
          <a:p>
            <a:pPr lvl="1"/>
            <a:r>
              <a:rPr lang="en-US" sz="2000" b="1" dirty="0"/>
              <a:t>Students must verify the items in the Standard Verification Group as well as certain other untaxed income on the 2016–2017 FAFSA:</a:t>
            </a:r>
          </a:p>
          <a:p>
            <a:pPr lvl="1"/>
            <a:r>
              <a:rPr lang="en-US" sz="1800" dirty="0"/>
              <a:t>payments to tax-deferred pension and retirement savings plans</a:t>
            </a:r>
          </a:p>
          <a:p>
            <a:pPr marL="585216" lvl="1" indent="0">
              <a:buNone/>
            </a:pPr>
            <a:r>
              <a:rPr lang="en-US" sz="1800" dirty="0"/>
              <a:t>	(Questions 45a and 94a);</a:t>
            </a:r>
          </a:p>
          <a:p>
            <a:pPr lvl="1"/>
            <a:r>
              <a:rPr lang="en-US" sz="1800" dirty="0"/>
              <a:t>child support received (Questions 45c and 94c);</a:t>
            </a:r>
          </a:p>
          <a:p>
            <a:pPr lvl="1"/>
            <a:r>
              <a:rPr lang="en-US" sz="1800" dirty="0"/>
              <a:t>housing, food, and other living allowances paid to members of the</a:t>
            </a:r>
          </a:p>
          <a:p>
            <a:pPr marL="585216" lvl="1" indent="0">
              <a:buNone/>
            </a:pPr>
            <a:r>
              <a:rPr lang="en-US" sz="1800" dirty="0"/>
              <a:t>	military, clergy, and others (Questions 45g and 94g);</a:t>
            </a:r>
          </a:p>
          <a:p>
            <a:pPr lvl="1"/>
            <a:r>
              <a:rPr lang="en-US" sz="1800" dirty="0"/>
              <a:t>veterans’ </a:t>
            </a:r>
            <a:r>
              <a:rPr lang="en-US" sz="1800" dirty="0" err="1"/>
              <a:t>noneducation</a:t>
            </a:r>
            <a:r>
              <a:rPr lang="en-US" sz="1800" dirty="0"/>
              <a:t> benefits (Questions 45h and 94h);</a:t>
            </a:r>
          </a:p>
          <a:p>
            <a:pPr lvl="1"/>
            <a:r>
              <a:rPr lang="en-US" sz="1800" dirty="0"/>
              <a:t>other untaxed income (Questions 45i and 94i);</a:t>
            </a:r>
          </a:p>
          <a:p>
            <a:pPr lvl="1"/>
            <a:r>
              <a:rPr lang="en-US" sz="1800" dirty="0"/>
              <a:t>money received or paid on the applicant’s behalf (Question 45j); and</a:t>
            </a:r>
          </a:p>
          <a:p>
            <a:pPr lvl="1"/>
            <a:r>
              <a:rPr lang="en-US" sz="1800" dirty="0"/>
              <a:t>resources or benefits not appearing on the FAFSA, such as in-kind</a:t>
            </a:r>
          </a:p>
          <a:p>
            <a:pPr marL="585216" lvl="1" indent="0">
              <a:buNone/>
            </a:pPr>
            <a:r>
              <a:rPr lang="en-US" sz="1800" dirty="0"/>
              <a:t>	support from a relative or a government agency.</a:t>
            </a:r>
          </a:p>
        </p:txBody>
      </p:sp>
    </p:spTree>
    <p:extLst>
      <p:ext uri="{BB962C8B-B14F-4D97-AF65-F5344CB8AC3E}">
        <p14:creationId xmlns:p14="http://schemas.microsoft.com/office/powerpoint/2010/main" val="1839939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Verification 2016-17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6781800" cy="3657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V4 and V5 have an additional obligation by the institution as well:</a:t>
            </a:r>
          </a:p>
          <a:p>
            <a:pPr lvl="1"/>
            <a:r>
              <a:rPr lang="en-US" dirty="0"/>
              <a:t>You must update the record on CPS as to the status of the verification:</a:t>
            </a:r>
          </a:p>
          <a:p>
            <a:pPr lvl="2"/>
            <a:r>
              <a:rPr lang="en-US" dirty="0"/>
              <a:t>1—verification completed in person, no issues found</a:t>
            </a:r>
          </a:p>
          <a:p>
            <a:pPr lvl="2"/>
            <a:r>
              <a:rPr lang="en-US" dirty="0"/>
              <a:t>2—verification completed using notary, no issues found</a:t>
            </a:r>
          </a:p>
          <a:p>
            <a:pPr lvl="2"/>
            <a:r>
              <a:rPr lang="en-US" dirty="0"/>
              <a:t>3—verification attempted, issues found with identity</a:t>
            </a:r>
          </a:p>
          <a:p>
            <a:pPr lvl="2"/>
            <a:r>
              <a:rPr lang="en-US" dirty="0"/>
              <a:t>4—verification attempted, issues found with HS completion</a:t>
            </a:r>
          </a:p>
          <a:p>
            <a:pPr lvl="2"/>
            <a:r>
              <a:rPr lang="en-US" dirty="0"/>
              <a:t>5—no response from applicant or unable to locate</a:t>
            </a:r>
          </a:p>
        </p:txBody>
      </p:sp>
    </p:spTree>
    <p:extLst>
      <p:ext uri="{BB962C8B-B14F-4D97-AF65-F5344CB8AC3E}">
        <p14:creationId xmlns:p14="http://schemas.microsoft.com/office/powerpoint/2010/main" val="4190496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Verification 2016-17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67818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Still using the risk assessment model to select students</a:t>
            </a:r>
          </a:p>
          <a:p>
            <a:r>
              <a:rPr lang="en-US" dirty="0"/>
              <a:t>Still have 6 categories, but only 3 will be used</a:t>
            </a:r>
          </a:p>
          <a:p>
            <a:pPr lvl="1"/>
            <a:r>
              <a:rPr lang="en-US" dirty="0"/>
              <a:t>V1</a:t>
            </a:r>
          </a:p>
          <a:p>
            <a:pPr lvl="1"/>
            <a:r>
              <a:rPr lang="en-US" dirty="0"/>
              <a:t>V4</a:t>
            </a:r>
          </a:p>
          <a:p>
            <a:pPr lvl="1"/>
            <a:r>
              <a:rPr lang="en-US" dirty="0"/>
              <a:t>V5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 using V2, V3, or V6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ED is still hanging on….. </a:t>
            </a:r>
          </a:p>
        </p:txBody>
      </p:sp>
    </p:spTree>
    <p:extLst>
      <p:ext uri="{BB962C8B-B14F-4D97-AF65-F5344CB8AC3E}">
        <p14:creationId xmlns:p14="http://schemas.microsoft.com/office/powerpoint/2010/main" val="998510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Verification 2017-18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781800" cy="3962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V1 – Standard Verification Group</a:t>
            </a:r>
          </a:p>
          <a:p>
            <a:pPr lvl="1"/>
            <a:r>
              <a:rPr lang="en-US" sz="1800" dirty="0"/>
              <a:t>adjusted gross income</a:t>
            </a:r>
          </a:p>
          <a:p>
            <a:pPr lvl="1"/>
            <a:r>
              <a:rPr lang="en-US" sz="1800" dirty="0"/>
              <a:t>U.S. income tax paid</a:t>
            </a:r>
          </a:p>
          <a:p>
            <a:pPr lvl="1"/>
            <a:r>
              <a:rPr lang="en-US" sz="1800" dirty="0"/>
              <a:t>untaxed portions of IRA distributions</a:t>
            </a:r>
          </a:p>
          <a:p>
            <a:pPr lvl="1"/>
            <a:r>
              <a:rPr lang="en-US" sz="1800" dirty="0"/>
              <a:t>untaxed portions of pensions</a:t>
            </a:r>
          </a:p>
          <a:p>
            <a:pPr lvl="1"/>
            <a:r>
              <a:rPr lang="en-US" sz="1800" dirty="0"/>
              <a:t>IRA deductions and payments</a:t>
            </a:r>
          </a:p>
          <a:p>
            <a:pPr lvl="1"/>
            <a:r>
              <a:rPr lang="en-US" sz="1800" dirty="0"/>
              <a:t>tax-exempt interest income</a:t>
            </a:r>
          </a:p>
          <a:p>
            <a:pPr lvl="1"/>
            <a:r>
              <a:rPr lang="en-US" sz="1800" dirty="0"/>
              <a:t>education credits</a:t>
            </a:r>
          </a:p>
          <a:p>
            <a:pPr lvl="1"/>
            <a:r>
              <a:rPr lang="en-US" sz="1800" dirty="0"/>
              <a:t>household size</a:t>
            </a:r>
          </a:p>
          <a:p>
            <a:pPr lvl="1"/>
            <a:r>
              <a:rPr lang="en-US" sz="1800" dirty="0"/>
              <a:t>number in college</a:t>
            </a:r>
          </a:p>
          <a:p>
            <a:pPr lvl="1"/>
            <a:r>
              <a:rPr lang="en-US" sz="1800" strike="sngStrike" dirty="0"/>
              <a:t>Supplemental Nutrition Assistance Program (SNAP) benefits</a:t>
            </a:r>
          </a:p>
          <a:p>
            <a:pPr lvl="1"/>
            <a:r>
              <a:rPr lang="en-US" sz="1800" strike="sngStrike" dirty="0"/>
              <a:t>child support paid</a:t>
            </a:r>
          </a:p>
        </p:txBody>
      </p:sp>
    </p:spTree>
    <p:extLst>
      <p:ext uri="{BB962C8B-B14F-4D97-AF65-F5344CB8AC3E}">
        <p14:creationId xmlns:p14="http://schemas.microsoft.com/office/powerpoint/2010/main" val="65854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6889045" cy="9906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Topics For Today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91400" cy="3962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Prior </a:t>
            </a:r>
            <a:r>
              <a:rPr lang="en-US" dirty="0" err="1">
                <a:solidFill>
                  <a:schemeClr val="tx1"/>
                </a:solidFill>
              </a:rPr>
              <a:t>Prior</a:t>
            </a:r>
            <a:r>
              <a:rPr lang="en-US" dirty="0">
                <a:solidFill>
                  <a:schemeClr val="tx1"/>
                </a:solidFill>
              </a:rPr>
              <a:t> Year and Early FAFSA</a:t>
            </a:r>
          </a:p>
          <a:p>
            <a:pPr marL="13716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Verification </a:t>
            </a:r>
          </a:p>
          <a:p>
            <a:pPr marL="13716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SULA</a:t>
            </a:r>
          </a:p>
          <a:p>
            <a:pPr marL="13716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Looking into the crystal ball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67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Verification 2017-18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781800" cy="3962400"/>
          </a:xfrm>
        </p:spPr>
        <p:txBody>
          <a:bodyPr>
            <a:normAutofit/>
          </a:bodyPr>
          <a:lstStyle/>
          <a:p>
            <a:r>
              <a:rPr lang="en-US" dirty="0"/>
              <a:t>V1 – Standard Verification Group</a:t>
            </a:r>
          </a:p>
          <a:p>
            <a:r>
              <a:rPr lang="en-US" dirty="0"/>
              <a:t>Students who are not tax filers must verify the following:</a:t>
            </a:r>
          </a:p>
          <a:p>
            <a:pPr lvl="1"/>
            <a:r>
              <a:rPr lang="en-US" dirty="0"/>
              <a:t>income earned from work</a:t>
            </a:r>
          </a:p>
          <a:p>
            <a:pPr lvl="1"/>
            <a:r>
              <a:rPr lang="en-US" dirty="0"/>
              <a:t>household size</a:t>
            </a:r>
          </a:p>
          <a:p>
            <a:pPr lvl="1"/>
            <a:r>
              <a:rPr lang="en-US" dirty="0"/>
              <a:t>number in college</a:t>
            </a:r>
          </a:p>
          <a:p>
            <a:pPr lvl="1"/>
            <a:r>
              <a:rPr lang="en-US" strike="sngStrike" dirty="0"/>
              <a:t>SNAP benefits</a:t>
            </a:r>
          </a:p>
          <a:p>
            <a:pPr lvl="1"/>
            <a:r>
              <a:rPr lang="en-US" strike="sngStrike" dirty="0"/>
              <a:t>child support paid</a:t>
            </a:r>
          </a:p>
        </p:txBody>
      </p:sp>
    </p:spTree>
    <p:extLst>
      <p:ext uri="{BB962C8B-B14F-4D97-AF65-F5344CB8AC3E}">
        <p14:creationId xmlns:p14="http://schemas.microsoft.com/office/powerpoint/2010/main" val="4116634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Verification 2017-18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781800" cy="3962400"/>
          </a:xfrm>
        </p:spPr>
        <p:txBody>
          <a:bodyPr>
            <a:normAutofit/>
          </a:bodyPr>
          <a:lstStyle/>
          <a:p>
            <a:r>
              <a:rPr lang="en-US" dirty="0"/>
              <a:t>V4 - Custom Verification Group</a:t>
            </a:r>
          </a:p>
          <a:p>
            <a:pPr lvl="1"/>
            <a:r>
              <a:rPr lang="en-US" dirty="0"/>
              <a:t>Students must verify high school completion status and identity/statement of educational purpose </a:t>
            </a:r>
            <a:r>
              <a:rPr lang="en-US" strike="sngStrike" dirty="0"/>
              <a:t>in addition to receipt of SNAP benefits and payment of child support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889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Verification 2017-18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781800" cy="3962400"/>
          </a:xfrm>
        </p:spPr>
        <p:txBody>
          <a:bodyPr>
            <a:normAutofit/>
          </a:bodyPr>
          <a:lstStyle/>
          <a:p>
            <a:r>
              <a:rPr lang="en-US" dirty="0"/>
              <a:t>V5 - Aggregate Verification Group</a:t>
            </a:r>
          </a:p>
          <a:p>
            <a:pPr lvl="1"/>
            <a:r>
              <a:rPr lang="en-US" dirty="0"/>
              <a:t>Students must verify high school completion status and identity/statement of educational purpose in addition to the items in the Standard Verification Group.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39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Verification 2017-18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781800" cy="3962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Additional leniency for 17/18</a:t>
            </a:r>
          </a:p>
          <a:p>
            <a:pPr lvl="1"/>
            <a:r>
              <a:rPr lang="en-US" dirty="0"/>
              <a:t>Can “reuse” documentation collected for 16/17 verification</a:t>
            </a:r>
          </a:p>
          <a:p>
            <a:pPr lvl="2"/>
            <a:r>
              <a:rPr lang="en-US" dirty="0"/>
              <a:t>Remember this is the double 2015 year</a:t>
            </a:r>
          </a:p>
          <a:p>
            <a:pPr lvl="2"/>
            <a:r>
              <a:rPr lang="en-US" dirty="0"/>
              <a:t>Tax transcripts, W2s, 1099’s, etc. can be reused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Important to note that income will be the same but NOT the household necessarily.  Income is from 2015 but household composition is for current school year.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Can NEVER reuse identity/statement of purpose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20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Verification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781800" cy="3962400"/>
          </a:xfrm>
        </p:spPr>
        <p:txBody>
          <a:bodyPr>
            <a:normAutofit/>
          </a:bodyPr>
          <a:lstStyle/>
          <a:p>
            <a:r>
              <a:rPr lang="en-US" dirty="0"/>
              <a:t>ED has been talking about and moving toward custom verification</a:t>
            </a:r>
          </a:p>
          <a:p>
            <a:r>
              <a:rPr lang="en-US" dirty="0"/>
              <a:t>Recent changes, like removing of groups, have simplified the process</a:t>
            </a:r>
          </a:p>
          <a:p>
            <a:r>
              <a:rPr lang="en-US" dirty="0"/>
              <a:t>Move to prior </a:t>
            </a:r>
            <a:r>
              <a:rPr lang="en-US" dirty="0" err="1"/>
              <a:t>prior</a:t>
            </a:r>
            <a:r>
              <a:rPr lang="en-US" dirty="0"/>
              <a:t> year is supposed to reduce verification</a:t>
            </a:r>
          </a:p>
          <a:p>
            <a:pPr lvl="1"/>
            <a:r>
              <a:rPr lang="en-US" dirty="0"/>
              <a:t>Make use of DRT easier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SULA – Approaching the Cliff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781800" cy="3962400"/>
          </a:xfrm>
        </p:spPr>
        <p:txBody>
          <a:bodyPr>
            <a:normAutofit/>
          </a:bodyPr>
          <a:lstStyle/>
          <a:p>
            <a:r>
              <a:rPr lang="en-US" dirty="0"/>
              <a:t>SULA – Subsidized Usage Limit Applies</a:t>
            </a:r>
          </a:p>
          <a:p>
            <a:pPr lvl="1"/>
            <a:r>
              <a:rPr lang="en-US" dirty="0"/>
              <a:t>For 1</a:t>
            </a:r>
            <a:r>
              <a:rPr lang="en-US" baseline="30000" dirty="0"/>
              <a:t>st</a:t>
            </a:r>
            <a:r>
              <a:rPr lang="en-US" dirty="0"/>
              <a:t> time borrowers on or after 7/1/2013 a limit to the subsidized loan usage period exists</a:t>
            </a:r>
          </a:p>
          <a:p>
            <a:pPr marL="585216" lvl="1" indent="0">
              <a:buNone/>
            </a:pPr>
            <a:endParaRPr lang="en-US" dirty="0"/>
          </a:p>
          <a:p>
            <a:pPr lvl="1"/>
            <a:r>
              <a:rPr lang="en-US" dirty="0"/>
              <a:t>Can only borrow sub loans for 1.5 times the normal length of the program or 150%</a:t>
            </a:r>
          </a:p>
          <a:p>
            <a:pPr lvl="2"/>
            <a:r>
              <a:rPr lang="en-US" dirty="0"/>
              <a:t>Associates degrees = 3 years (generally)</a:t>
            </a:r>
          </a:p>
          <a:p>
            <a:pPr lvl="2"/>
            <a:r>
              <a:rPr lang="en-US" dirty="0"/>
              <a:t>Bachelors degrees – 6 years (generally)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Calculated by ED using NSLDS data that we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97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SULA – Approaching the Cliff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781800" cy="3962400"/>
          </a:xfrm>
        </p:spPr>
        <p:txBody>
          <a:bodyPr>
            <a:normAutofit/>
          </a:bodyPr>
          <a:lstStyle/>
          <a:p>
            <a:r>
              <a:rPr lang="en-US" dirty="0"/>
              <a:t>Career and Tech Schools are already living this dream</a:t>
            </a:r>
          </a:p>
          <a:p>
            <a:pPr lvl="1"/>
            <a:r>
              <a:rPr lang="en-US" dirty="0"/>
              <a:t>Shorter programs, shorter usage period</a:t>
            </a:r>
          </a:p>
          <a:p>
            <a:pPr lvl="1"/>
            <a:r>
              <a:rPr lang="en-US" dirty="0"/>
              <a:t>Traditional schools may see this with transfers</a:t>
            </a:r>
          </a:p>
          <a:p>
            <a:pPr lvl="2"/>
            <a:r>
              <a:rPr lang="en-US" dirty="0"/>
              <a:t>Numbers are small currently</a:t>
            </a:r>
          </a:p>
          <a:p>
            <a:pPr marL="905256" lvl="2" indent="0">
              <a:buNone/>
            </a:pPr>
            <a:endParaRPr lang="en-US" dirty="0"/>
          </a:p>
          <a:p>
            <a:r>
              <a:rPr lang="en-US" dirty="0"/>
              <a:t>Associates degrees are approaching the cliff!</a:t>
            </a:r>
          </a:p>
          <a:p>
            <a:pPr lvl="1"/>
            <a:r>
              <a:rPr lang="en-US" dirty="0"/>
              <a:t>The third year for these folks is approaching 7/1/2016</a:t>
            </a:r>
          </a:p>
          <a:p>
            <a:pPr lvl="1"/>
            <a:r>
              <a:rPr lang="en-US" dirty="0"/>
              <a:t>If program not complete = loss of subsidy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8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SULA – Approaching the Cliff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781800" cy="3962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Beginning 7/1/2016*, students who began an associates and did not complete will not have eligibility for bachelor programs.</a:t>
            </a:r>
          </a:p>
          <a:p>
            <a:endParaRPr lang="en-US" dirty="0"/>
          </a:p>
          <a:p>
            <a:r>
              <a:rPr lang="en-US" dirty="0"/>
              <a:t>Bachelor students who were first time borrowers on 7/1/2013 will have </a:t>
            </a:r>
            <a:r>
              <a:rPr lang="en-US"/>
              <a:t>until 7/1/2019… </a:t>
            </a:r>
            <a:r>
              <a:rPr lang="en-US" dirty="0"/>
              <a:t>then we will see them fall off the eligibility cliff too.</a:t>
            </a:r>
          </a:p>
          <a:p>
            <a:endParaRPr lang="en-US" dirty="0"/>
          </a:p>
          <a:p>
            <a:r>
              <a:rPr lang="en-US" dirty="0"/>
              <a:t>We will begin to see more and more of these!!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57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Looking into the Crystal Ball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781800" cy="3962400"/>
          </a:xfrm>
        </p:spPr>
        <p:txBody>
          <a:bodyPr>
            <a:normAutofit/>
          </a:bodyPr>
          <a:lstStyle/>
          <a:p>
            <a:r>
              <a:rPr lang="en-US" b="1" dirty="0"/>
              <a:t>Disclaimer</a:t>
            </a:r>
            <a:r>
              <a:rPr lang="en-US" dirty="0"/>
              <a:t>: The following information and suppositions are not found in any code of Federal regulation nor are they a reflection of any formal ED guidance or correspondence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Changes for the future are certain to occur.  There are some common themes present in our current world of financial aid…</a:t>
            </a:r>
            <a:endParaRPr lang="en-US" dirty="0"/>
          </a:p>
        </p:txBody>
      </p:sp>
      <p:pic>
        <p:nvPicPr>
          <p:cNvPr id="1030" name="Picture 6" descr="https://tse1.mm.bing.net/th?&amp;id=OIP.Me6a5c7019faf60fbcde630581ae686c4H0&amp;w=300&amp;h=259&amp;c=0&amp;pid=1.9&amp;rs=0&amp;p=0&amp;r=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4403725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63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Looking into the Crystal Ball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781800" cy="3962400"/>
          </a:xfrm>
        </p:spPr>
        <p:txBody>
          <a:bodyPr>
            <a:normAutofit/>
          </a:bodyPr>
          <a:lstStyle/>
          <a:p>
            <a:r>
              <a:rPr lang="en-US" dirty="0"/>
              <a:t>Reauthorization of the Higher Education Act is upon us which means that even faster and more drastic change could take place after elections</a:t>
            </a:r>
          </a:p>
          <a:p>
            <a:endParaRPr lang="en-US" dirty="0"/>
          </a:p>
          <a:p>
            <a:r>
              <a:rPr lang="en-US" dirty="0"/>
              <a:t>Simplification is HOT right now</a:t>
            </a:r>
          </a:p>
          <a:p>
            <a:pPr lvl="1"/>
            <a:r>
              <a:rPr lang="en-US" dirty="0"/>
              <a:t>Move to “one grant, one loan” platform</a:t>
            </a:r>
          </a:p>
          <a:p>
            <a:pPr lvl="1"/>
            <a:r>
              <a:rPr lang="en-US" dirty="0"/>
              <a:t>Means the loss of subsidized loans altogether</a:t>
            </a:r>
          </a:p>
          <a:p>
            <a:pPr lvl="1"/>
            <a:r>
              <a:rPr lang="en-US" dirty="0"/>
              <a:t>Loss of FSEOG</a:t>
            </a:r>
          </a:p>
        </p:txBody>
      </p:sp>
    </p:spTree>
    <p:extLst>
      <p:ext uri="{BB962C8B-B14F-4D97-AF65-F5344CB8AC3E}">
        <p14:creationId xmlns:p14="http://schemas.microsoft.com/office/powerpoint/2010/main" val="275178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889045" cy="13716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Prior </a:t>
            </a:r>
            <a:r>
              <a:rPr lang="en-US" sz="4000" dirty="0" err="1"/>
              <a:t>Prior</a:t>
            </a:r>
            <a:r>
              <a:rPr lang="en-US" sz="4000" dirty="0"/>
              <a:t> Year and </a:t>
            </a:r>
            <a:br>
              <a:rPr lang="en-US" sz="4000" dirty="0"/>
            </a:br>
            <a:r>
              <a:rPr lang="en-US" sz="4000" dirty="0"/>
              <a:t>Early FAFSA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6781800" cy="3352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Historical Value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Jan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the FAFSA opens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Required last year’s taxes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Created problems with having the required info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All admissions processes, packaging, and communication were driven by this long standing timeframe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81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Looking into the Crystal Ball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781800" cy="3962400"/>
          </a:xfrm>
        </p:spPr>
        <p:txBody>
          <a:bodyPr>
            <a:normAutofit/>
          </a:bodyPr>
          <a:lstStyle/>
          <a:p>
            <a:r>
              <a:rPr lang="en-US" dirty="0"/>
              <a:t>Move toward required annual loan counseling</a:t>
            </a:r>
          </a:p>
          <a:p>
            <a:pPr lvl="1"/>
            <a:r>
              <a:rPr lang="en-US" dirty="0"/>
              <a:t>A focus on the national debt level exceeding 1Trillion dollars</a:t>
            </a:r>
          </a:p>
          <a:p>
            <a:pPr lvl="1"/>
            <a:r>
              <a:rPr lang="en-US" dirty="0"/>
              <a:t>A focus on financial literacy</a:t>
            </a:r>
          </a:p>
          <a:p>
            <a:pPr lvl="1"/>
            <a:endParaRPr lang="en-US" dirty="0"/>
          </a:p>
          <a:p>
            <a:r>
              <a:rPr lang="en-US" dirty="0"/>
              <a:t>Verification changes</a:t>
            </a:r>
          </a:p>
          <a:p>
            <a:pPr lvl="1"/>
            <a:r>
              <a:rPr lang="en-US" dirty="0"/>
              <a:t>Required DRT for all tax filers (maybe instead of or regardless of verification!)</a:t>
            </a:r>
          </a:p>
          <a:p>
            <a:pPr lvl="1"/>
            <a:r>
              <a:rPr lang="en-US" dirty="0"/>
              <a:t>One verification type with student specific criteria</a:t>
            </a:r>
          </a:p>
        </p:txBody>
      </p:sp>
    </p:spTree>
    <p:extLst>
      <p:ext uri="{BB962C8B-B14F-4D97-AF65-F5344CB8AC3E}">
        <p14:creationId xmlns:p14="http://schemas.microsoft.com/office/powerpoint/2010/main" val="2754256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Looking into the Crystal Ball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781800" cy="3962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Changes to R2T4</a:t>
            </a:r>
          </a:p>
          <a:p>
            <a:pPr lvl="1"/>
            <a:r>
              <a:rPr lang="en-US" dirty="0"/>
              <a:t>Allowing us to wait until the end of a modular term to complete R2T4</a:t>
            </a:r>
          </a:p>
          <a:p>
            <a:pPr lvl="1"/>
            <a:r>
              <a:rPr lang="en-US" dirty="0"/>
              <a:t>Treating modular terms the same as a “whole” term</a:t>
            </a:r>
          </a:p>
          <a:p>
            <a:pPr lvl="1"/>
            <a:endParaRPr lang="en-US" dirty="0"/>
          </a:p>
          <a:p>
            <a:r>
              <a:rPr lang="en-US" dirty="0"/>
              <a:t>School accountability</a:t>
            </a:r>
          </a:p>
          <a:p>
            <a:pPr lvl="1"/>
            <a:r>
              <a:rPr lang="en-US" dirty="0"/>
              <a:t>Requiring letters of credit from schools with less than stellar graduation and retention rates</a:t>
            </a:r>
          </a:p>
          <a:p>
            <a:pPr lvl="2"/>
            <a:r>
              <a:rPr lang="en-US" dirty="0"/>
              <a:t>Or poor annual audits</a:t>
            </a:r>
          </a:p>
          <a:p>
            <a:pPr lvl="2"/>
            <a:r>
              <a:rPr lang="en-US" dirty="0"/>
              <a:t>(This is more than likely a definite change to come)</a:t>
            </a:r>
          </a:p>
        </p:txBody>
      </p:sp>
    </p:spTree>
    <p:extLst>
      <p:ext uri="{BB962C8B-B14F-4D97-AF65-F5344CB8AC3E}">
        <p14:creationId xmlns:p14="http://schemas.microsoft.com/office/powerpoint/2010/main" val="1670140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Looking into the Crystal Ball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781800" cy="3962400"/>
          </a:xfrm>
        </p:spPr>
        <p:txBody>
          <a:bodyPr>
            <a:normAutofit/>
          </a:bodyPr>
          <a:lstStyle/>
          <a:p>
            <a:r>
              <a:rPr lang="en-US" dirty="0"/>
              <a:t>Repayment Rates are Coming</a:t>
            </a:r>
          </a:p>
          <a:p>
            <a:pPr lvl="1"/>
            <a:r>
              <a:rPr lang="en-US" dirty="0"/>
              <a:t>Much like and yet opposite of Cohort Default Rates</a:t>
            </a:r>
          </a:p>
          <a:p>
            <a:pPr lvl="1"/>
            <a:r>
              <a:rPr lang="en-US" dirty="0"/>
              <a:t>Would measure the way in which students pay</a:t>
            </a:r>
          </a:p>
          <a:p>
            <a:pPr lvl="1"/>
            <a:r>
              <a:rPr lang="en-US" dirty="0"/>
              <a:t>Reflect poorly on schools whose graduates don’t pay back any principal on their loans within 3 years… in other words achieve negative amortization</a:t>
            </a:r>
          </a:p>
          <a:p>
            <a:pPr lvl="1"/>
            <a:r>
              <a:rPr lang="en-US" dirty="0"/>
              <a:t>Required to be disclosed to all students</a:t>
            </a:r>
          </a:p>
          <a:p>
            <a:pPr lvl="1"/>
            <a:r>
              <a:rPr lang="en-US" dirty="0"/>
              <a:t>Those nice, flexible, repayment plans will hurt this number!</a:t>
            </a:r>
          </a:p>
        </p:txBody>
      </p:sp>
    </p:spTree>
    <p:extLst>
      <p:ext uri="{BB962C8B-B14F-4D97-AF65-F5344CB8AC3E}">
        <p14:creationId xmlns:p14="http://schemas.microsoft.com/office/powerpoint/2010/main" val="728047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Change Is The Only Constant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781800" cy="3962400"/>
          </a:xfrm>
        </p:spPr>
        <p:txBody>
          <a:bodyPr>
            <a:normAutofit/>
          </a:bodyPr>
          <a:lstStyle/>
          <a:p>
            <a:r>
              <a:rPr lang="en-US" dirty="0"/>
              <a:t>Change is forever with us in financial aid</a:t>
            </a:r>
          </a:p>
          <a:p>
            <a:r>
              <a:rPr lang="en-US" dirty="0"/>
              <a:t>Perhaps more so than in any other profession</a:t>
            </a:r>
          </a:p>
          <a:p>
            <a:r>
              <a:rPr lang="en-US" dirty="0"/>
              <a:t>Embrace it</a:t>
            </a:r>
          </a:p>
          <a:p>
            <a:r>
              <a:rPr lang="en-US" dirty="0"/>
              <a:t>Work for positive change</a:t>
            </a:r>
          </a:p>
          <a:p>
            <a:r>
              <a:rPr lang="en-US" dirty="0"/>
              <a:t>Be a voice for the good change!</a:t>
            </a:r>
          </a:p>
          <a:p>
            <a:r>
              <a:rPr lang="en-US" dirty="0"/>
              <a:t>Use your GRC</a:t>
            </a:r>
          </a:p>
          <a:p>
            <a:r>
              <a:rPr lang="en-US" dirty="0"/>
              <a:t>Comment on the FAFSA</a:t>
            </a:r>
          </a:p>
          <a:p>
            <a:r>
              <a:rPr lang="en-US" dirty="0"/>
              <a:t>Comment on NPRM</a:t>
            </a:r>
          </a:p>
        </p:txBody>
      </p:sp>
    </p:spTree>
    <p:extLst>
      <p:ext uri="{BB962C8B-B14F-4D97-AF65-F5344CB8AC3E}">
        <p14:creationId xmlns:p14="http://schemas.microsoft.com/office/powerpoint/2010/main" val="4209715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Questions and Discussion</a:t>
            </a:r>
            <a:endParaRPr lang="en-US" sz="5400" dirty="0"/>
          </a:p>
        </p:txBody>
      </p:sp>
      <p:pic>
        <p:nvPicPr>
          <p:cNvPr id="4" name="Picture 2" descr="C:\Users\alyssa.dobson\AppData\Local\Microsoft\Windows\Temporary Internet Files\Content.IE5\3GNTYWHQ\Question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516622" cy="421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3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889045" cy="13716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Prior </a:t>
            </a:r>
            <a:r>
              <a:rPr lang="en-US" sz="4000" dirty="0" err="1"/>
              <a:t>Prior</a:t>
            </a:r>
            <a:r>
              <a:rPr lang="en-US" sz="4000" dirty="0"/>
              <a:t> Year and </a:t>
            </a:r>
            <a:br>
              <a:rPr lang="en-US" sz="4000" dirty="0"/>
            </a:br>
            <a:r>
              <a:rPr lang="en-US" sz="4000" dirty="0"/>
              <a:t>Early FAFSA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67818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Executive order on September 13, 2015 from President Obama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Allowed for the use of prior </a:t>
            </a:r>
            <a:r>
              <a:rPr lang="en-US" dirty="0" err="1">
                <a:solidFill>
                  <a:schemeClr val="tx1"/>
                </a:solidFill>
              </a:rPr>
              <a:t>prior</a:t>
            </a:r>
            <a:r>
              <a:rPr lang="en-US" dirty="0">
                <a:solidFill>
                  <a:schemeClr val="tx1"/>
                </a:solidFill>
              </a:rPr>
              <a:t> year tax data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AND the FAFSA would open on October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This means that when the FAFSA opens in just a few short months, families will use </a:t>
            </a:r>
            <a:r>
              <a:rPr lang="en-US" b="1" u="sng" dirty="0">
                <a:solidFill>
                  <a:schemeClr val="tx1"/>
                </a:solidFill>
              </a:rPr>
              <a:t>2015</a:t>
            </a:r>
            <a:r>
              <a:rPr lang="en-US" dirty="0">
                <a:solidFill>
                  <a:schemeClr val="tx1"/>
                </a:solidFill>
              </a:rPr>
              <a:t> tax information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Two years in a row for continuing students</a:t>
            </a:r>
          </a:p>
          <a:p>
            <a:pPr marL="905256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Removes the issue of not having the information available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3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889045" cy="13716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Prior </a:t>
            </a:r>
            <a:r>
              <a:rPr lang="en-US" sz="4000" dirty="0" err="1"/>
              <a:t>Prior</a:t>
            </a:r>
            <a:r>
              <a:rPr lang="en-US" sz="4000" dirty="0"/>
              <a:t> Year and </a:t>
            </a:r>
            <a:br>
              <a:rPr lang="en-US" sz="4000" dirty="0"/>
            </a:br>
            <a:r>
              <a:rPr lang="en-US" sz="4000" dirty="0"/>
              <a:t>Early FAFSA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67818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Prior </a:t>
            </a:r>
            <a:r>
              <a:rPr lang="en-US" dirty="0" err="1">
                <a:solidFill>
                  <a:schemeClr val="tx1"/>
                </a:solidFill>
              </a:rPr>
              <a:t>prior</a:t>
            </a:r>
            <a:r>
              <a:rPr lang="en-US" dirty="0">
                <a:solidFill>
                  <a:schemeClr val="tx1"/>
                </a:solidFill>
              </a:rPr>
              <a:t> year and early FAFSA are TWO DIFFERENT AND DISTINCT items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 interchangeable</a:t>
            </a:r>
          </a:p>
          <a:p>
            <a:pPr marL="585216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Prior </a:t>
            </a:r>
            <a:r>
              <a:rPr lang="en-US" dirty="0" err="1">
                <a:solidFill>
                  <a:schemeClr val="tx1"/>
                </a:solidFill>
              </a:rPr>
              <a:t>prior</a:t>
            </a:r>
            <a:r>
              <a:rPr lang="en-US" dirty="0">
                <a:solidFill>
                  <a:schemeClr val="tx1"/>
                </a:solidFill>
              </a:rPr>
              <a:t> year is really a term for “us” the families won’t know what it means and we should avoid confusing them.</a:t>
            </a:r>
          </a:p>
          <a:p>
            <a:pPr marL="13716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Early FAFSA is a term for “them” and it indicates the change that they will experience</a:t>
            </a:r>
          </a:p>
        </p:txBody>
      </p:sp>
    </p:spTree>
    <p:extLst>
      <p:ext uri="{BB962C8B-B14F-4D97-AF65-F5344CB8AC3E}">
        <p14:creationId xmlns:p14="http://schemas.microsoft.com/office/powerpoint/2010/main" val="98351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889045" cy="13716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Prior </a:t>
            </a:r>
            <a:r>
              <a:rPr lang="en-US" sz="4000" dirty="0" err="1"/>
              <a:t>Prior</a:t>
            </a:r>
            <a:r>
              <a:rPr lang="en-US" sz="4000" dirty="0"/>
              <a:t> Year and </a:t>
            </a:r>
            <a:br>
              <a:rPr lang="en-US" sz="4000" dirty="0"/>
            </a:br>
            <a:r>
              <a:rPr lang="en-US" sz="4000" dirty="0"/>
              <a:t>Early FAFSA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6781800" cy="3352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This change will allow for: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Easier use of DRT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Less verification ? ? 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More accurate FAFSA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Early awards ? ? 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More time for families to budget and consider offers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Less need for corrections and updates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Less confusion (according the FEDS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)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5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889045" cy="13716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Prior </a:t>
            </a:r>
            <a:r>
              <a:rPr lang="en-US" sz="4000" dirty="0" err="1"/>
              <a:t>Prior</a:t>
            </a:r>
            <a:r>
              <a:rPr lang="en-US" sz="4000" dirty="0"/>
              <a:t> Year and </a:t>
            </a:r>
            <a:br>
              <a:rPr lang="en-US" sz="4000" dirty="0"/>
            </a:br>
            <a:r>
              <a:rPr lang="en-US" sz="4000" dirty="0"/>
              <a:t>Early FAFSA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67818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Two factions of schools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One set that will be making use of the early FAFSA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Early award notifications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Earlier communications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One set that won’t be changing anything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Some can’t based on institutional funding and timeframes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Others just won’t</a:t>
            </a:r>
          </a:p>
          <a:p>
            <a:pPr marL="905256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Which are you?  Pros?  Cons?</a:t>
            </a:r>
          </a:p>
        </p:txBody>
      </p:sp>
    </p:spTree>
    <p:extLst>
      <p:ext uri="{BB962C8B-B14F-4D97-AF65-F5344CB8AC3E}">
        <p14:creationId xmlns:p14="http://schemas.microsoft.com/office/powerpoint/2010/main" val="183862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889045" cy="13716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Prior </a:t>
            </a:r>
            <a:r>
              <a:rPr lang="en-US" sz="4000" dirty="0" err="1"/>
              <a:t>Prior</a:t>
            </a:r>
            <a:r>
              <a:rPr lang="en-US" sz="4000" dirty="0"/>
              <a:t> Year and </a:t>
            </a:r>
            <a:br>
              <a:rPr lang="en-US" sz="4000" dirty="0"/>
            </a:br>
            <a:r>
              <a:rPr lang="en-US" sz="4000" dirty="0"/>
              <a:t>Early FAFSA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6781800" cy="3352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We all need to update our communications</a:t>
            </a:r>
          </a:p>
          <a:p>
            <a:pPr marL="13716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Earlier education and intervention</a:t>
            </a:r>
          </a:p>
          <a:p>
            <a:pPr marL="13716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Counseling and teaching high school juniors and sophomores</a:t>
            </a:r>
          </a:p>
          <a:p>
            <a:pPr marL="13716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Don’t forget about your continuing students too!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01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889045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4000" dirty="0"/>
              <a:t>Verification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6781800" cy="3657600"/>
          </a:xfrm>
        </p:spPr>
        <p:txBody>
          <a:bodyPr>
            <a:normAutofit/>
          </a:bodyPr>
          <a:lstStyle/>
          <a:p>
            <a:r>
              <a:rPr lang="en-US" sz="3200" dirty="0"/>
              <a:t>Historical Value</a:t>
            </a:r>
          </a:p>
          <a:p>
            <a:pPr lvl="1"/>
            <a:r>
              <a:rPr lang="en-US" sz="2800" dirty="0" err="1"/>
              <a:t>Ahhhhhhh</a:t>
            </a:r>
            <a:r>
              <a:rPr lang="en-US" sz="2800" dirty="0"/>
              <a:t>…. The good old days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  <a:endParaRPr lang="en-US" sz="2800" dirty="0"/>
          </a:p>
          <a:p>
            <a:pPr lvl="1"/>
            <a:r>
              <a:rPr lang="en-US" sz="2800" dirty="0"/>
              <a:t>FAFSAs were randomly selected</a:t>
            </a:r>
          </a:p>
          <a:p>
            <a:pPr lvl="1"/>
            <a:r>
              <a:rPr lang="en-US" sz="2800" dirty="0"/>
              <a:t>Only one category of verification</a:t>
            </a:r>
          </a:p>
          <a:p>
            <a:pPr lvl="1"/>
            <a:r>
              <a:rPr lang="en-US" sz="2800" dirty="0"/>
              <a:t>Copy of taxes was acceptable documentation</a:t>
            </a:r>
          </a:p>
          <a:p>
            <a:pPr lvl="1"/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6665</TotalTime>
  <Words>1506</Words>
  <Application>Microsoft Office PowerPoint</Application>
  <PresentationFormat>On-screen Show (4:3)</PresentationFormat>
  <Paragraphs>281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Sketchbook</vt:lpstr>
      <vt:lpstr>   Change Is Our Only Constant Upcoming Changes for 2016-17   and Beyond Presenter:  Alyssa Dobson,  Director of Financial Aid, SRU V.P. PASFAA  </vt:lpstr>
      <vt:lpstr>Topics For Today</vt:lpstr>
      <vt:lpstr>Prior Prior Year and  Early FAFSA</vt:lpstr>
      <vt:lpstr>Prior Prior Year and  Early FAFSA</vt:lpstr>
      <vt:lpstr>Prior Prior Year and  Early FAFSA</vt:lpstr>
      <vt:lpstr>Prior Prior Year and  Early FAFSA</vt:lpstr>
      <vt:lpstr>Prior Prior Year and  Early FAFSA</vt:lpstr>
      <vt:lpstr>Prior Prior Year and  Early FAFSA</vt:lpstr>
      <vt:lpstr>Verification</vt:lpstr>
      <vt:lpstr>Verification 2016-17</vt:lpstr>
      <vt:lpstr>Verification 2016-17</vt:lpstr>
      <vt:lpstr>Verification 2016-17</vt:lpstr>
      <vt:lpstr>Verification 2016-17</vt:lpstr>
      <vt:lpstr>Verification 2016-17</vt:lpstr>
      <vt:lpstr>Verification 2016-17</vt:lpstr>
      <vt:lpstr>Verification 2016-17</vt:lpstr>
      <vt:lpstr>Verification 2016-17</vt:lpstr>
      <vt:lpstr>Verification 2016-17</vt:lpstr>
      <vt:lpstr>Verification 2017-18</vt:lpstr>
      <vt:lpstr>Verification 2017-18</vt:lpstr>
      <vt:lpstr>Verification 2017-18</vt:lpstr>
      <vt:lpstr>Verification 2017-18</vt:lpstr>
      <vt:lpstr>Verification 2017-18</vt:lpstr>
      <vt:lpstr>Verification</vt:lpstr>
      <vt:lpstr>SULA – Approaching the Cliff</vt:lpstr>
      <vt:lpstr>SULA – Approaching the Cliff</vt:lpstr>
      <vt:lpstr>SULA – Approaching the Cliff</vt:lpstr>
      <vt:lpstr>Looking into the Crystal Ball</vt:lpstr>
      <vt:lpstr>Looking into the Crystal Ball</vt:lpstr>
      <vt:lpstr>Looking into the Crystal Ball</vt:lpstr>
      <vt:lpstr>Looking into the Crystal Ball</vt:lpstr>
      <vt:lpstr>Looking into the Crystal Ball</vt:lpstr>
      <vt:lpstr>Change Is The Only Constant</vt:lpstr>
      <vt:lpstr>Questions and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Mary</dc:creator>
  <cp:lastModifiedBy>Ms. Stacy L Schenk</cp:lastModifiedBy>
  <cp:revision>58</cp:revision>
  <cp:lastPrinted>2014-05-12T17:50:04Z</cp:lastPrinted>
  <dcterms:created xsi:type="dcterms:W3CDTF">2014-01-11T21:23:48Z</dcterms:created>
  <dcterms:modified xsi:type="dcterms:W3CDTF">2016-06-23T12:48:34Z</dcterms:modified>
</cp:coreProperties>
</file>