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64" r:id="rId4"/>
    <p:sldId id="271" r:id="rId5"/>
    <p:sldId id="270" r:id="rId6"/>
    <p:sldId id="272" r:id="rId7"/>
    <p:sldId id="265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3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D4B0154-07A7-4514-95C0-128048C56A16}">
          <p14:sldIdLst>
            <p14:sldId id="256"/>
            <p14:sldId id="269"/>
            <p14:sldId id="264"/>
            <p14:sldId id="271"/>
            <p14:sldId id="270"/>
            <p14:sldId id="272"/>
            <p14:sldId id="265"/>
            <p14:sldId id="273"/>
            <p14:sldId id="274"/>
            <p14:sldId id="275"/>
            <p14:sldId id="276"/>
            <p14:sldId id="277"/>
            <p14:sldId id="278"/>
            <p14:sldId id="279"/>
            <p14:sldId id="263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194B5-053D-42E3-88BD-C55B7D234A4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27C33-0715-4020-9B3A-A06B366DF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2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9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7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7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0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4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0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7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inz.cmu.edu/admitted-students/full-time/housing-survey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06529"/>
            <a:ext cx="9144000" cy="122657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Presenters’ Names, </a:t>
            </a:r>
          </a:p>
          <a:p>
            <a:r>
              <a:rPr lang="en-US" dirty="0"/>
              <a:t>Position Titles, </a:t>
            </a:r>
          </a:p>
          <a:p>
            <a:r>
              <a:rPr lang="en-US" dirty="0"/>
              <a:t>and Institutions</a:t>
            </a:r>
          </a:p>
        </p:txBody>
      </p:sp>
    </p:spTree>
    <p:extLst>
      <p:ext uri="{BB962C8B-B14F-4D97-AF65-F5344CB8AC3E}">
        <p14:creationId xmlns:p14="http://schemas.microsoft.com/office/powerpoint/2010/main" val="3429460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3" y="269443"/>
            <a:ext cx="964238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dirty="0"/>
              <a:t>International Student Loans: Are there loans?</a:t>
            </a:r>
            <a:br>
              <a:rPr lang="en-US" sz="3600" dirty="0"/>
            </a:b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1651687" y="1828798"/>
            <a:ext cx="89298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Program dependent (STEM, MBA)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Timing of disbursement can be an issue (never early enough)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Can release early?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Campus-based emergency loans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Transition loans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Salary advances for RA’s and TA’s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8506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3" y="269443"/>
            <a:ext cx="964238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dirty="0"/>
              <a:t>International Student Employment: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1651687" y="1828798"/>
            <a:ext cx="892981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Campus employment options (20 hours / week MAXIMUM)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Summer Internships and CPT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Post-grad employment (OPT)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STEM extension</a:t>
            </a:r>
            <a:r>
              <a:rPr lang="en-US" dirty="0"/>
              <a:t> 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8192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3" y="269443"/>
            <a:ext cx="964238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dirty="0"/>
              <a:t>Other issues that can fall to the financial aid office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939113" y="1540040"/>
            <a:ext cx="8929815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Access to campus-based vs. off-campus Housing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Not many options on-campus for grad students at CMU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Signing a lease without an SSN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How to conduct a housing search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Where to look?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When to look?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Price for rent?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Should I get roommate?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Meal plans: Depends on location of your campus!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Other options (Craig Street in Oakland vs. Meadville’s Park Avenue)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In urban settings, does your offer bus pass or other transportation?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Many social and academic events offer free food, but that is NOT sustainable for students.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43479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1D9D2B-96AB-4633-B506-1C90F29C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 Information with the Incoming Students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B6E871-E197-48B3-ABEE-E22A86B369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Website with Resources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0AF5755-6B18-4AF1-BF47-7AC543889D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Fulbright and </a:t>
            </a:r>
            <a:r>
              <a:rPr lang="en-US" dirty="0" err="1"/>
              <a:t>EdUSA</a:t>
            </a:r>
            <a:endParaRPr lang="en-US" dirty="0"/>
          </a:p>
          <a:p>
            <a:r>
              <a:rPr lang="en-US" dirty="0"/>
              <a:t>Travel/ Grad Fairs</a:t>
            </a:r>
          </a:p>
          <a:p>
            <a:pPr lvl="1"/>
            <a:r>
              <a:rPr lang="en-US" dirty="0"/>
              <a:t>Time and $$$</a:t>
            </a:r>
          </a:p>
          <a:p>
            <a:r>
              <a:rPr lang="en-US" dirty="0"/>
              <a:t>Agents? </a:t>
            </a:r>
          </a:p>
          <a:p>
            <a:r>
              <a:rPr lang="en-US" dirty="0"/>
              <a:t>Online Advertising</a:t>
            </a:r>
          </a:p>
          <a:p>
            <a:pPr lvl="1"/>
            <a:r>
              <a:rPr lang="en-US" dirty="0"/>
              <a:t>Scholarships</a:t>
            </a:r>
          </a:p>
          <a:p>
            <a:pPr lvl="1"/>
            <a:r>
              <a:rPr lang="en-US" dirty="0"/>
              <a:t>Rankings</a:t>
            </a:r>
          </a:p>
          <a:p>
            <a:pPr lvl="1"/>
            <a:r>
              <a:rPr lang="en-US" dirty="0"/>
              <a:t>Webinars/ Virtual Fairs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4ED8E3E-A370-41F2-9D47-A401E8ACF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Housing Survey Results</a:t>
            </a:r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989" y="2505075"/>
            <a:ext cx="4983385" cy="3684588"/>
          </a:xfrm>
          <a:prstGeom prst="rect">
            <a:avLst/>
          </a:prstGeom>
        </p:spPr>
      </p:pic>
      <p:pic>
        <p:nvPicPr>
          <p:cNvPr id="8" name="Content Placeholder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617" y="2505075"/>
            <a:ext cx="3812353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697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1D9D2B-96AB-4633-B506-1C90F29C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Vendors as a Resource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B6E871-E197-48B3-ABEE-E22A86B369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Recruitment Tactics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0AF5755-6B18-4AF1-BF47-7AC543889D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Fulbright and </a:t>
            </a:r>
            <a:r>
              <a:rPr lang="en-US" dirty="0" err="1"/>
              <a:t>EdUSA</a:t>
            </a:r>
            <a:endParaRPr lang="en-US" dirty="0"/>
          </a:p>
          <a:p>
            <a:r>
              <a:rPr lang="en-US" dirty="0"/>
              <a:t>Travel/ Grad Fairs</a:t>
            </a:r>
          </a:p>
          <a:p>
            <a:pPr lvl="1"/>
            <a:r>
              <a:rPr lang="en-US" dirty="0"/>
              <a:t>Time and $$$</a:t>
            </a:r>
          </a:p>
          <a:p>
            <a:r>
              <a:rPr lang="en-US" dirty="0"/>
              <a:t>Agents? </a:t>
            </a:r>
          </a:p>
          <a:p>
            <a:r>
              <a:rPr lang="en-US" dirty="0"/>
              <a:t>Online Advertising</a:t>
            </a:r>
          </a:p>
          <a:p>
            <a:pPr lvl="1"/>
            <a:r>
              <a:rPr lang="en-US" dirty="0"/>
              <a:t>Scholarships</a:t>
            </a:r>
          </a:p>
          <a:p>
            <a:pPr lvl="1"/>
            <a:r>
              <a:rPr lang="en-US" dirty="0"/>
              <a:t>Rankings</a:t>
            </a:r>
          </a:p>
          <a:p>
            <a:pPr lvl="1"/>
            <a:r>
              <a:rPr lang="en-US" dirty="0"/>
              <a:t>Webinars/ Virtual Fairs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4ED8E3E-A370-41F2-9D47-A401E8ACF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What makes for a successful student?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A8D264A-44CC-4FA2-88A1-2ABB02C94DD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English Language Skills</a:t>
            </a:r>
          </a:p>
          <a:p>
            <a:pPr lvl="1"/>
            <a:r>
              <a:rPr lang="en-US" dirty="0"/>
              <a:t>TOEFL or IELTS</a:t>
            </a:r>
          </a:p>
          <a:p>
            <a:r>
              <a:rPr lang="en-US" dirty="0"/>
              <a:t>Clear goals</a:t>
            </a:r>
          </a:p>
          <a:p>
            <a:r>
              <a:rPr lang="en-US" dirty="0"/>
              <a:t>Professional experience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900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9B76B-9755-4F85-A5DB-54D88800C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9786EF-EA7C-4525-B903-6F8F9A7BE8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4261CA5-F922-4A49-B0BB-55E8037B46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59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615B06-D34E-4A86-B310-689C9FACE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B9AB26-3095-44DE-A208-E0E67E817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2E159CB-6B24-4BCC-A949-F7AEA139E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5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b="1" i="1" u="sng" dirty="0"/>
              <a:t>PASFAA Fall 2018 Conference </a:t>
            </a:r>
            <a:r>
              <a:rPr lang="en-US" sz="3600" b="1" i="1" u="sng" dirty="0" smtClean="0"/>
              <a:t>Presentation:</a:t>
            </a:r>
            <a:br>
              <a:rPr lang="en-US" sz="3600" b="1" i="1" u="sng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i="1" u="sng" dirty="0"/>
              <a:t>International Students and Graduate Financial Aid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Eber, Graduate Admissions &amp; Financial Aid</a:t>
            </a:r>
          </a:p>
          <a:p>
            <a:r>
              <a:rPr lang="en-US" dirty="0" smtClean="0"/>
              <a:t>Brian Hill, Student Accounts &amp; Financial Aid</a:t>
            </a:r>
          </a:p>
          <a:p>
            <a:r>
              <a:rPr lang="en-US" dirty="0" smtClean="0"/>
              <a:t>Carnegie Mellon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06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4" y="726643"/>
            <a:ext cx="103549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/>
              <a:t>Agenda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1820562" y="1828798"/>
            <a:ext cx="89298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Introductions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Background on CMU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International Recruitment and Admissions: recruiting abroad and what makes for a successful student.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International Student Need Analysis: How do you evaluate for need?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International Student merit aid: Is there money out there?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International Student Loans: Are there loans?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International Student Employment: work-study options? Internships and post-grad employment (OPT and CPT)? 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Other issues that can fall to the financial aid office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9610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4" y="726643"/>
            <a:ext cx="1035496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/>
              <a:t>Introductions + Background on CMU </a:t>
            </a:r>
            <a:br>
              <a:rPr lang="en-US" sz="5400" dirty="0"/>
            </a:b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1760404" y="2480969"/>
            <a:ext cx="89298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Who we are…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Why international students are important to an institution</a:t>
            </a:r>
          </a:p>
          <a:p>
            <a:pPr lvl="1"/>
            <a:r>
              <a:rPr lang="en-US" sz="2400" dirty="0"/>
              <a:t>Recruit the best and brightest</a:t>
            </a:r>
          </a:p>
          <a:p>
            <a:pPr lvl="1"/>
            <a:r>
              <a:rPr lang="en-US" sz="2400" dirty="0"/>
              <a:t>Diversity of thought = better solutions</a:t>
            </a:r>
          </a:p>
          <a:p>
            <a:pPr lvl="1"/>
            <a:r>
              <a:rPr lang="en-US" sz="2400" dirty="0"/>
              <a:t>Diversity of revenue</a:t>
            </a:r>
          </a:p>
          <a:p>
            <a:pPr lvl="1"/>
            <a:r>
              <a:rPr lang="en-US" sz="2400" dirty="0"/>
              <a:t>Global workforce demands broader perspective + cross-cultural communication skills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0587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453" y="544847"/>
            <a:ext cx="10198768" cy="983163"/>
          </a:xfrm>
        </p:spPr>
        <p:txBody>
          <a:bodyPr/>
          <a:lstStyle/>
          <a:p>
            <a:r>
              <a:rPr lang="en-US" dirty="0"/>
              <a:t>Carnegie Mellon University Facts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453" y="1672389"/>
            <a:ext cx="9144000" cy="3415545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latin typeface="Calibri" pitchFamily="34" charset="0"/>
              </a:rPr>
              <a:t>High-select private research university </a:t>
            </a:r>
            <a:endParaRPr lang="en-US" sz="2800" dirty="0" smtClean="0">
              <a:latin typeface="Calibri" pitchFamily="34" charset="0"/>
            </a:endParaRPr>
          </a:p>
          <a:p>
            <a:pPr algn="l"/>
            <a:r>
              <a:rPr lang="en-US" sz="2800" dirty="0" smtClean="0">
                <a:latin typeface="Calibri" pitchFamily="34" charset="0"/>
              </a:rPr>
              <a:t>located </a:t>
            </a:r>
            <a:r>
              <a:rPr lang="en-US" sz="2800" dirty="0">
                <a:latin typeface="Calibri" pitchFamily="34" charset="0"/>
              </a:rPr>
              <a:t>in Pittsburgh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5 other locations in the US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13 locations outside the US: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dirty="0"/>
              <a:t>Doha, Qatar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dirty="0"/>
              <a:t>Adelaide, Australia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dirty="0"/>
              <a:t>Multiple cities in Portugal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dirty="0" err="1"/>
              <a:t>Kacyiru</a:t>
            </a:r>
            <a:r>
              <a:rPr lang="en-US" sz="2800" dirty="0"/>
              <a:t>‐Kigali, Rwanda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dirty="0"/>
              <a:t>Multiple cities in Japan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dirty="0" err="1"/>
              <a:t>Connexis</a:t>
            </a:r>
            <a:r>
              <a:rPr lang="en-US" sz="2800" dirty="0"/>
              <a:t>, Singapore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453" y="1481257"/>
            <a:ext cx="4029456" cy="3797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035" y="4571363"/>
            <a:ext cx="3072292" cy="17041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93934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453" y="544847"/>
            <a:ext cx="10198768" cy="983163"/>
          </a:xfrm>
        </p:spPr>
        <p:txBody>
          <a:bodyPr/>
          <a:lstStyle/>
          <a:p>
            <a:pPr algn="l"/>
            <a:r>
              <a:rPr lang="en-US" dirty="0"/>
              <a:t>Carnegie Mellon Enrollment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453" y="1672389"/>
            <a:ext cx="9144000" cy="3415545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/>
              <a:t>12,659 students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800" dirty="0"/>
              <a:t>6,203 Undergraduates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800" dirty="0"/>
              <a:t>4,368 Masters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800" dirty="0"/>
              <a:t>1,922 Doctorates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800" dirty="0"/>
              <a:t>76 Special</a:t>
            </a:r>
          </a:p>
          <a:p>
            <a:pPr marL="392113" lvl="1" algn="l"/>
            <a:endParaRPr lang="en-US" sz="2800" dirty="0"/>
          </a:p>
          <a:p>
            <a:pPr algn="l">
              <a:buFont typeface="Arial" pitchFamily="34" charset="0"/>
              <a:buChar char="•"/>
            </a:pPr>
            <a:r>
              <a:rPr lang="en-US" sz="3200" dirty="0"/>
              <a:t>4,461 international students (35.4%)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800" dirty="0"/>
              <a:t>1,096 Undergraduates (17.7%)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800" dirty="0"/>
              <a:t>2,323 Masters (53.2%)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800" dirty="0"/>
              <a:t>1,011 Doctorates (52.6%)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800" dirty="0"/>
              <a:t>31 Special (40.8%)</a:t>
            </a:r>
          </a:p>
          <a:p>
            <a:pPr algn="l"/>
            <a:endParaRPr lang="en-US" sz="1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3" descr="C:\Users\Hilary\Documents\My Box Files\Marketing\Design images - photos\Elements from pieces\international_students45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1528010"/>
            <a:ext cx="4694321" cy="2752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294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1D9D2B-96AB-4633-B506-1C90F29C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Recruitment and </a:t>
            </a:r>
            <a:r>
              <a:rPr lang="en-US" dirty="0" smtClean="0"/>
              <a:t>Admissions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B6E871-E197-48B3-ABEE-E22A86B369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Recruitment Tactics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0AF5755-6B18-4AF1-BF47-7AC543889D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Fulbright and </a:t>
            </a:r>
            <a:r>
              <a:rPr lang="en-US" dirty="0" err="1"/>
              <a:t>EdUSA</a:t>
            </a:r>
            <a:endParaRPr lang="en-US" dirty="0"/>
          </a:p>
          <a:p>
            <a:r>
              <a:rPr lang="en-US" dirty="0"/>
              <a:t>Travel/ Grad Fairs</a:t>
            </a:r>
          </a:p>
          <a:p>
            <a:pPr lvl="1"/>
            <a:r>
              <a:rPr lang="en-US" dirty="0"/>
              <a:t>Time and $$$</a:t>
            </a:r>
          </a:p>
          <a:p>
            <a:r>
              <a:rPr lang="en-US" dirty="0"/>
              <a:t>Agents? </a:t>
            </a:r>
          </a:p>
          <a:p>
            <a:r>
              <a:rPr lang="en-US" dirty="0"/>
              <a:t>Online Advertising</a:t>
            </a:r>
          </a:p>
          <a:p>
            <a:pPr lvl="1"/>
            <a:r>
              <a:rPr lang="en-US" dirty="0"/>
              <a:t>Scholarships</a:t>
            </a:r>
          </a:p>
          <a:p>
            <a:pPr lvl="1"/>
            <a:r>
              <a:rPr lang="en-US" dirty="0"/>
              <a:t>Rankings</a:t>
            </a:r>
          </a:p>
          <a:p>
            <a:pPr lvl="1"/>
            <a:r>
              <a:rPr lang="en-US" dirty="0"/>
              <a:t>Webinars/ Virtual Fairs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4ED8E3E-A370-41F2-9D47-A401E8ACF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What makes for a successful student?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A8D264A-44CC-4FA2-88A1-2ABB02C94DD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English Language Skills</a:t>
            </a:r>
          </a:p>
          <a:p>
            <a:pPr lvl="1"/>
            <a:r>
              <a:rPr lang="en-US" dirty="0"/>
              <a:t>TOEFL or IELTS</a:t>
            </a:r>
          </a:p>
          <a:p>
            <a:r>
              <a:rPr lang="en-US" dirty="0"/>
              <a:t>Clear goals</a:t>
            </a:r>
          </a:p>
          <a:p>
            <a:r>
              <a:rPr lang="en-US" dirty="0"/>
              <a:t>Professional experience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4" y="726643"/>
            <a:ext cx="1035496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dirty="0"/>
              <a:t>International Student Need Analysis: How do you evaluate for need? </a:t>
            </a:r>
            <a:br>
              <a:rPr lang="en-US" sz="4000" dirty="0"/>
            </a:b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854242" y="2480969"/>
            <a:ext cx="983597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CMUQ’s process (IM methodology with College Board tool) 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130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3" y="269443"/>
            <a:ext cx="964238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dirty="0"/>
              <a:t>International Student Merit Aid: </a:t>
            </a:r>
            <a:br>
              <a:rPr lang="en-US" sz="3600" dirty="0"/>
            </a:br>
            <a:r>
              <a:rPr lang="en-US" sz="3600" dirty="0"/>
              <a:t>Is there money out there? </a:t>
            </a:r>
            <a:br>
              <a:rPr lang="en-US" sz="3600" dirty="0"/>
            </a:b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1651687" y="1828798"/>
            <a:ext cx="892981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Institutional Discounts (merit-based scholarships)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External Resources Listings (CMU’s FSO)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Scholarship Search Databases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Hosted by schools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General Search Engines (</a:t>
            </a:r>
            <a:r>
              <a:rPr lang="en-US" dirty="0" err="1"/>
              <a:t>FastWeb</a:t>
            </a:r>
            <a:r>
              <a:rPr lang="en-US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Google?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PDF’s (Like NYU)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Time intensive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Not best use of technology (b/c of Google)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Employers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Government Partners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Ministries of Education (Turkey, Saudi Arabia)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External Scholarships/ Sponsors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Fulbright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XX-</a:t>
            </a:r>
            <a:r>
              <a:rPr lang="en-US" dirty="0" err="1"/>
              <a:t>Futuro</a:t>
            </a:r>
            <a:r>
              <a:rPr lang="en-US" dirty="0"/>
              <a:t>: Columbia, Guatemala, Honduras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Japan/ World Bank Scholarship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7374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616</Words>
  <Application>Microsoft Office PowerPoint</Application>
  <PresentationFormat>Widescreen</PresentationFormat>
  <Paragraphs>145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PowerPoint Presentation</vt:lpstr>
      <vt:lpstr>PASFAA Fall 2018 Conference Presentation:  International Students and Graduate Financial Aid </vt:lpstr>
      <vt:lpstr>PowerPoint Presentation</vt:lpstr>
      <vt:lpstr>PowerPoint Presentation</vt:lpstr>
      <vt:lpstr>Carnegie Mellon University Facts</vt:lpstr>
      <vt:lpstr>Carnegie Mellon Enrollment</vt:lpstr>
      <vt:lpstr>International Recruitment and Admissions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Share Information with the Incoming Students</vt:lpstr>
      <vt:lpstr>Vendors as a Resource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Schreiber-Reis, Rebecca M</dc:creator>
  <cp:lastModifiedBy>David Eber</cp:lastModifiedBy>
  <cp:revision>11</cp:revision>
  <dcterms:created xsi:type="dcterms:W3CDTF">2018-08-29T17:16:43Z</dcterms:created>
  <dcterms:modified xsi:type="dcterms:W3CDTF">2018-10-09T12:33:02Z</dcterms:modified>
</cp:coreProperties>
</file>