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31"/>
  </p:notesMasterIdLst>
  <p:sldIdLst>
    <p:sldId id="273" r:id="rId2"/>
    <p:sldId id="265" r:id="rId3"/>
    <p:sldId id="299" r:id="rId4"/>
    <p:sldId id="300" r:id="rId5"/>
    <p:sldId id="301" r:id="rId6"/>
    <p:sldId id="302" r:id="rId7"/>
    <p:sldId id="303" r:id="rId8"/>
    <p:sldId id="274" r:id="rId9"/>
    <p:sldId id="266" r:id="rId10"/>
    <p:sldId id="270" r:id="rId11"/>
    <p:sldId id="271" r:id="rId12"/>
    <p:sldId id="267" r:id="rId13"/>
    <p:sldId id="272" r:id="rId14"/>
    <p:sldId id="276" r:id="rId15"/>
    <p:sldId id="277" r:id="rId16"/>
    <p:sldId id="268" r:id="rId17"/>
    <p:sldId id="269" r:id="rId18"/>
    <p:sldId id="289" r:id="rId19"/>
    <p:sldId id="290" r:id="rId20"/>
    <p:sldId id="291" r:id="rId21"/>
    <p:sldId id="292" r:id="rId22"/>
    <p:sldId id="305" r:id="rId23"/>
    <p:sldId id="306" r:id="rId24"/>
    <p:sldId id="309" r:id="rId25"/>
    <p:sldId id="310" r:id="rId26"/>
    <p:sldId id="281" r:id="rId27"/>
    <p:sldId id="307" r:id="rId28"/>
    <p:sldId id="311" r:id="rId29"/>
    <p:sldId id="275" r:id="rId30"/>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 Shure" initials="" lastIdx="2" clrIdx="0"/>
  <p:cmAuthor id="1" name="Christian Lawrenc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49" autoAdjust="0"/>
    <p:restoredTop sz="62385" autoAdjust="0"/>
  </p:normalViewPr>
  <p:slideViewPr>
    <p:cSldViewPr>
      <p:cViewPr varScale="1">
        <p:scale>
          <a:sx n="118" d="100"/>
          <a:sy n="118" d="100"/>
        </p:scale>
        <p:origin x="402" y="108"/>
      </p:cViewPr>
      <p:guideLst>
        <p:guide orient="horz" pos="2160"/>
        <p:guide pos="2880"/>
        <p:guide orient="horz" pos="1800"/>
      </p:guideLst>
    </p:cSldViewPr>
  </p:slideViewPr>
  <p:outlineViewPr>
    <p:cViewPr>
      <p:scale>
        <a:sx n="33" d="100"/>
        <a:sy n="33" d="100"/>
      </p:scale>
      <p:origin x="0" y="192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70" d="100"/>
          <a:sy n="70" d="100"/>
        </p:scale>
        <p:origin x="-3728" y="16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631668541432321"/>
          <c:y val="1.4960629921259842E-2"/>
          <c:w val="0.62628979539932017"/>
          <c:h val="0.79547425802543914"/>
        </c:manualLayout>
      </c:layout>
      <c:barChart>
        <c:barDir val="bar"/>
        <c:grouping val="clustered"/>
        <c:varyColors val="0"/>
        <c:dLbls>
          <c:showLegendKey val="0"/>
          <c:showVal val="0"/>
          <c:showCatName val="0"/>
          <c:showSerName val="0"/>
          <c:showPercent val="0"/>
          <c:showBubbleSize val="0"/>
        </c:dLbls>
        <c:gapWidth val="100"/>
        <c:axId val="150980480"/>
        <c:axId val="150980088"/>
      </c:barChart>
      <c:catAx>
        <c:axId val="15098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50980088"/>
        <c:crosses val="autoZero"/>
        <c:auto val="1"/>
        <c:lblAlgn val="ctr"/>
        <c:lblOffset val="100"/>
        <c:tickLblSkip val="1"/>
        <c:noMultiLvlLbl val="0"/>
      </c:catAx>
      <c:valAx>
        <c:axId val="1509800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50980480"/>
        <c:crosses val="autoZero"/>
        <c:crossBetween val="between"/>
        <c:majorUnit val="0.5"/>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6316672223043269"/>
          <c:y val="5.9603472642842721E-2"/>
          <c:w val="0.62628979539932017"/>
          <c:h val="0.79547425802543914"/>
        </c:manualLayout>
      </c:layout>
      <c:barChart>
        <c:barDir val="bar"/>
        <c:grouping val="clustered"/>
        <c:varyColors val="0"/>
        <c:dLbls>
          <c:showLegendKey val="0"/>
          <c:showVal val="0"/>
          <c:showCatName val="0"/>
          <c:showSerName val="0"/>
          <c:showPercent val="0"/>
          <c:showBubbleSize val="0"/>
        </c:dLbls>
        <c:gapWidth val="100"/>
        <c:axId val="150980480"/>
        <c:axId val="150980088"/>
      </c:barChart>
      <c:catAx>
        <c:axId val="15098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50980088"/>
        <c:crosses val="autoZero"/>
        <c:auto val="1"/>
        <c:lblAlgn val="ctr"/>
        <c:lblOffset val="100"/>
        <c:tickLblSkip val="1"/>
        <c:noMultiLvlLbl val="0"/>
      </c:catAx>
      <c:valAx>
        <c:axId val="1509800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50980480"/>
        <c:crosses val="autoZero"/>
        <c:crossBetween val="between"/>
        <c:majorUnit val="0.5"/>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6EB52D-1F35-4E4C-A437-A02C56CA567A}" type="datetimeFigureOut">
              <a:rPr lang="en-US" smtClean="0"/>
              <a:t>10/18/2018</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5702A8-F094-46C7-8FA6-EF86A1E5D38C}" type="slidenum">
              <a:rPr lang="en-US" smtClean="0"/>
              <a:t>‹#›</a:t>
            </a:fld>
            <a:endParaRPr lang="en-US"/>
          </a:p>
        </p:txBody>
      </p:sp>
    </p:spTree>
    <p:extLst>
      <p:ext uri="{BB962C8B-B14F-4D97-AF65-F5344CB8AC3E}">
        <p14:creationId xmlns:p14="http://schemas.microsoft.com/office/powerpoint/2010/main" val="309751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1</a:t>
            </a:fld>
            <a:endParaRPr lang="en-US"/>
          </a:p>
        </p:txBody>
      </p:sp>
    </p:spTree>
    <p:extLst>
      <p:ext uri="{BB962C8B-B14F-4D97-AF65-F5344CB8AC3E}">
        <p14:creationId xmlns:p14="http://schemas.microsoft.com/office/powerpoint/2010/main" val="357271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10</a:t>
            </a:fld>
            <a:endParaRPr lang="en-US"/>
          </a:p>
        </p:txBody>
      </p:sp>
    </p:spTree>
    <p:extLst>
      <p:ext uri="{BB962C8B-B14F-4D97-AF65-F5344CB8AC3E}">
        <p14:creationId xmlns:p14="http://schemas.microsoft.com/office/powerpoint/2010/main" val="249542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11</a:t>
            </a:fld>
            <a:endParaRPr lang="en-US"/>
          </a:p>
        </p:txBody>
      </p:sp>
    </p:spTree>
    <p:extLst>
      <p:ext uri="{BB962C8B-B14F-4D97-AF65-F5344CB8AC3E}">
        <p14:creationId xmlns:p14="http://schemas.microsoft.com/office/powerpoint/2010/main" val="329332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702A8-F094-46C7-8FA6-EF86A1E5D38C}" type="slidenum">
              <a:rPr lang="en-US" smtClean="0"/>
              <a:t>12</a:t>
            </a:fld>
            <a:endParaRPr lang="en-US"/>
          </a:p>
        </p:txBody>
      </p:sp>
    </p:spTree>
    <p:extLst>
      <p:ext uri="{BB962C8B-B14F-4D97-AF65-F5344CB8AC3E}">
        <p14:creationId xmlns:p14="http://schemas.microsoft.com/office/powerpoint/2010/main" val="200399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702A8-F094-46C7-8FA6-EF86A1E5D38C}" type="slidenum">
              <a:rPr lang="en-US" smtClean="0"/>
              <a:t>13</a:t>
            </a:fld>
            <a:endParaRPr lang="en-US"/>
          </a:p>
        </p:txBody>
      </p:sp>
    </p:spTree>
    <p:extLst>
      <p:ext uri="{BB962C8B-B14F-4D97-AF65-F5344CB8AC3E}">
        <p14:creationId xmlns:p14="http://schemas.microsoft.com/office/powerpoint/2010/main" val="155339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815702A8-F094-46C7-8FA6-EF86A1E5D38C}" type="slidenum">
              <a:rPr lang="en-US" smtClean="0"/>
              <a:t>14</a:t>
            </a:fld>
            <a:endParaRPr lang="en-US"/>
          </a:p>
        </p:txBody>
      </p:sp>
    </p:spTree>
    <p:extLst>
      <p:ext uri="{BB962C8B-B14F-4D97-AF65-F5344CB8AC3E}">
        <p14:creationId xmlns:p14="http://schemas.microsoft.com/office/powerpoint/2010/main" val="20770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15702A8-F094-46C7-8FA6-EF86A1E5D38C}" type="slidenum">
              <a:rPr lang="en-US" smtClean="0"/>
              <a:t>15</a:t>
            </a:fld>
            <a:endParaRPr lang="en-US"/>
          </a:p>
        </p:txBody>
      </p:sp>
    </p:spTree>
    <p:extLst>
      <p:ext uri="{BB962C8B-B14F-4D97-AF65-F5344CB8AC3E}">
        <p14:creationId xmlns:p14="http://schemas.microsoft.com/office/powerpoint/2010/main" val="1535898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16</a:t>
            </a:fld>
            <a:endParaRPr lang="en-US"/>
          </a:p>
        </p:txBody>
      </p:sp>
    </p:spTree>
    <p:extLst>
      <p:ext uri="{BB962C8B-B14F-4D97-AF65-F5344CB8AC3E}">
        <p14:creationId xmlns:p14="http://schemas.microsoft.com/office/powerpoint/2010/main" val="101684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17</a:t>
            </a:fld>
            <a:endParaRPr lang="en-US"/>
          </a:p>
        </p:txBody>
      </p:sp>
    </p:spTree>
    <p:extLst>
      <p:ext uri="{BB962C8B-B14F-4D97-AF65-F5344CB8AC3E}">
        <p14:creationId xmlns:p14="http://schemas.microsoft.com/office/powerpoint/2010/main" val="2283648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2c6e16271_0_72: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42c6e16271_0_7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a:solidFill>
                <a:schemeClr val="dk1"/>
              </a:solidFill>
              <a:latin typeface="Calibri"/>
              <a:ea typeface="Calibri"/>
              <a:cs typeface="Calibri"/>
              <a:sym typeface="Calibri"/>
            </a:endParaRPr>
          </a:p>
        </p:txBody>
      </p:sp>
      <p:sp>
        <p:nvSpPr>
          <p:cNvPr id="188" name="Google Shape;188;g42c6e16271_0_7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18</a:t>
            </a:fld>
            <a:endParaRPr>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246706e66_0_10: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4246706e66_0_10: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dirty="0"/>
          </a:p>
        </p:txBody>
      </p:sp>
      <p:sp>
        <p:nvSpPr>
          <p:cNvPr id="195" name="Google Shape;195;g4246706e66_0_10: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19</a:t>
            </a:fld>
            <a:endParaRPr>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2</a:t>
            </a:fld>
            <a:endParaRPr lang="en-US"/>
          </a:p>
        </p:txBody>
      </p:sp>
    </p:spTree>
    <p:extLst>
      <p:ext uri="{BB962C8B-B14F-4D97-AF65-F5344CB8AC3E}">
        <p14:creationId xmlns:p14="http://schemas.microsoft.com/office/powerpoint/2010/main" val="156704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2c6e16271_0_93: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42c6e16271_0_93: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dirty="0"/>
          </a:p>
          <a:p>
            <a:endParaRPr b="1" dirty="0"/>
          </a:p>
          <a:p>
            <a:endParaRPr b="1" dirty="0">
              <a:solidFill>
                <a:schemeClr val="dk1"/>
              </a:solidFill>
              <a:latin typeface="Calibri"/>
              <a:ea typeface="Calibri"/>
              <a:cs typeface="Calibri"/>
              <a:sym typeface="Calibri"/>
            </a:endParaRPr>
          </a:p>
        </p:txBody>
      </p:sp>
      <p:sp>
        <p:nvSpPr>
          <p:cNvPr id="205" name="Google Shape;205;g42c6e16271_0_93: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20</a:t>
            </a:fld>
            <a:endParaRPr>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2c6e16271_0_79: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42c6e16271_0_7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dirty="0">
              <a:solidFill>
                <a:schemeClr val="dk1"/>
              </a:solidFill>
              <a:latin typeface="Calibri"/>
              <a:ea typeface="Calibri"/>
              <a:cs typeface="Calibri"/>
              <a:sym typeface="Calibri"/>
            </a:endParaRPr>
          </a:p>
        </p:txBody>
      </p:sp>
      <p:sp>
        <p:nvSpPr>
          <p:cNvPr id="212" name="Google Shape;212;g42c6e16271_0_79: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21</a:t>
            </a:fld>
            <a:endParaRPr>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246706e66_0_27: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4246706e66_0_2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dirty="0">
              <a:solidFill>
                <a:schemeClr val="dk1"/>
              </a:solidFill>
              <a:latin typeface="Calibri"/>
              <a:ea typeface="Calibri"/>
              <a:cs typeface="Calibri"/>
              <a:sym typeface="Calibri"/>
            </a:endParaRPr>
          </a:p>
        </p:txBody>
      </p:sp>
      <p:sp>
        <p:nvSpPr>
          <p:cNvPr id="223" name="Google Shape;223;g4246706e66_0_2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22</a:t>
            </a:fld>
            <a:endParaRPr>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246706e66_0_34: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4246706e66_0_3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dirty="0"/>
          </a:p>
        </p:txBody>
      </p:sp>
      <p:sp>
        <p:nvSpPr>
          <p:cNvPr id="230" name="Google Shape;230;g4246706e66_0_3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23</a:t>
            </a:fld>
            <a:endParaRPr>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246706e66_0_55: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4246706e66_0_5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buClr>
                <a:schemeClr val="dk1"/>
              </a:buClr>
            </a:pPr>
            <a:endParaRPr b="1" dirty="0"/>
          </a:p>
        </p:txBody>
      </p:sp>
      <p:sp>
        <p:nvSpPr>
          <p:cNvPr id="246" name="Google Shape;246;g4246706e66_0_55: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24</a:t>
            </a:fld>
            <a:endParaRPr>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dirty="0"/>
          </a:p>
        </p:txBody>
      </p:sp>
      <p:sp>
        <p:nvSpPr>
          <p:cNvPr id="272" name="Google Shape;272;p9: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25</a:t>
            </a:fld>
            <a:endParaRPr>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98500"/>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26</a:t>
            </a:fld>
            <a:endParaRPr lang="en-US"/>
          </a:p>
        </p:txBody>
      </p:sp>
    </p:spTree>
    <p:extLst>
      <p:ext uri="{BB962C8B-B14F-4D97-AF65-F5344CB8AC3E}">
        <p14:creationId xmlns:p14="http://schemas.microsoft.com/office/powerpoint/2010/main" val="2878168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246706e66_0_1: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4246706e66_0_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dirty="0"/>
          </a:p>
        </p:txBody>
      </p:sp>
      <p:sp>
        <p:nvSpPr>
          <p:cNvPr id="318" name="Google Shape;318;g4246706e66_0_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27</a:t>
            </a:fld>
            <a:endParaRPr>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28</a:t>
            </a:fld>
            <a:endParaRPr lang="en-US"/>
          </a:p>
        </p:txBody>
      </p:sp>
    </p:spTree>
    <p:extLst>
      <p:ext uri="{BB962C8B-B14F-4D97-AF65-F5344CB8AC3E}">
        <p14:creationId xmlns:p14="http://schemas.microsoft.com/office/powerpoint/2010/main" val="3094426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29</a:t>
            </a:fld>
            <a:endParaRPr lang="en-US"/>
          </a:p>
        </p:txBody>
      </p:sp>
    </p:spTree>
    <p:extLst>
      <p:ext uri="{BB962C8B-B14F-4D97-AF65-F5344CB8AC3E}">
        <p14:creationId xmlns:p14="http://schemas.microsoft.com/office/powerpoint/2010/main" val="228942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2c6e16271_0_7: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42c6e16271_0_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dirty="0"/>
          </a:p>
        </p:txBody>
      </p:sp>
      <p:sp>
        <p:nvSpPr>
          <p:cNvPr id="131" name="Google Shape;131;g42c6e16271_0_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3</a:t>
            </a:fld>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24e360120_1_12: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424e360120_1_1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dirty="0"/>
          </a:p>
        </p:txBody>
      </p:sp>
      <p:sp>
        <p:nvSpPr>
          <p:cNvPr id="140" name="Google Shape;140;g424e360120_1_1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4</a:t>
            </a:fld>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24e360120_1_28: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424e360120_1_2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b="1" dirty="0"/>
          </a:p>
        </p:txBody>
      </p:sp>
      <p:sp>
        <p:nvSpPr>
          <p:cNvPr id="148" name="Google Shape;148;g424e360120_1_2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5</a:t>
            </a:fld>
            <a:endParaRPr>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2c6e16271_0_13: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42c6e16271_0_13: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buClr>
                <a:schemeClr val="dk1"/>
              </a:buClr>
            </a:pPr>
            <a:endParaRPr dirty="0"/>
          </a:p>
          <a:p>
            <a:pPr>
              <a:buClr>
                <a:schemeClr val="dk1"/>
              </a:buClr>
            </a:pPr>
            <a:endParaRPr b="1" dirty="0"/>
          </a:p>
        </p:txBody>
      </p:sp>
      <p:sp>
        <p:nvSpPr>
          <p:cNvPr id="157" name="Google Shape;157;g42c6e16271_0_13: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6</a:t>
            </a:fld>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2c6e16271_0_25:notes"/>
          <p:cNvSpPr>
            <a:spLocks noGrp="1" noRot="1" noChangeAspect="1"/>
          </p:cNvSpPr>
          <p:nvPr>
            <p:ph type="sldImg" idx="2"/>
          </p:nvPr>
        </p:nvSpPr>
        <p:spPr>
          <a:xfrm>
            <a:off x="715963" y="696913"/>
            <a:ext cx="55784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42c6e16271_0_2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buClr>
                <a:schemeClr val="dk1"/>
              </a:buClr>
            </a:pPr>
            <a:endParaRPr dirty="0"/>
          </a:p>
        </p:txBody>
      </p:sp>
      <p:sp>
        <p:nvSpPr>
          <p:cNvPr id="167" name="Google Shape;167;g42c6e16271_0_25: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chemeClr val="dk1"/>
                </a:solidFill>
                <a:latin typeface="Calibri"/>
                <a:ea typeface="Calibri"/>
                <a:cs typeface="Calibri"/>
                <a:sym typeface="Calibri"/>
              </a:rPr>
              <a:pPr/>
              <a:t>7</a:t>
            </a:fld>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8</a:t>
            </a:fld>
            <a:endParaRPr lang="en-US"/>
          </a:p>
        </p:txBody>
      </p:sp>
    </p:spTree>
    <p:extLst>
      <p:ext uri="{BB962C8B-B14F-4D97-AF65-F5344CB8AC3E}">
        <p14:creationId xmlns:p14="http://schemas.microsoft.com/office/powerpoint/2010/main" val="263677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15702A8-F094-46C7-8FA6-EF86A1E5D38C}" type="slidenum">
              <a:rPr lang="en-US" smtClean="0"/>
              <a:t>9</a:t>
            </a:fld>
            <a:endParaRPr lang="en-US"/>
          </a:p>
        </p:txBody>
      </p:sp>
    </p:spTree>
    <p:extLst>
      <p:ext uri="{BB962C8B-B14F-4D97-AF65-F5344CB8AC3E}">
        <p14:creationId xmlns:p14="http://schemas.microsoft.com/office/powerpoint/2010/main" val="89749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87FC46-06D9-1448-B567-67FE54EBC1BB}"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1186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7FC46-06D9-1448-B567-67FE54EBC1BB}"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132214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7FC46-06D9-1448-B567-67FE54EBC1BB}"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168056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p:nvSpPr>
        <p:spPr>
          <a:xfrm>
            <a:off x="507999" y="146050"/>
            <a:ext cx="8454571" cy="876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85800" y="3017520"/>
            <a:ext cx="7683500" cy="1301750"/>
          </a:xfrm>
        </p:spPr>
        <p:txBody>
          <a:bodyPr>
            <a:normAutofit/>
          </a:bodyPr>
          <a:lstStyle>
            <a:lvl1pPr marL="0" indent="0" algn="l">
              <a:buNone/>
              <a:defRPr sz="3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5800" y="1600200"/>
            <a:ext cx="2046732" cy="963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87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Sourc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2933700"/>
          </a:xfrm>
        </p:spPr>
        <p:txBody>
          <a:bodyPr>
            <a:normAutofit/>
          </a:bodyPr>
          <a:lstStyle>
            <a:lvl1pPr marL="228600" marR="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b="0">
                <a:solidFill>
                  <a:srgbClr val="8D8D8B"/>
                </a:solidFill>
              </a:defRPr>
            </a:lvl1pPr>
            <a:lvl2pPr marL="639763" marR="0"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a:solidFill>
                  <a:srgbClr val="8D8D8B"/>
                </a:solidFill>
              </a:defRPr>
            </a:lvl2pPr>
            <a:lvl3pPr marL="1004888" marR="0"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a:solidFill>
                  <a:srgbClr val="8D8D8B"/>
                </a:solidFill>
              </a:defRPr>
            </a:lvl3pPr>
            <a:lvl4pPr marL="1279525" marR="0"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a:solidFill>
                  <a:srgbClr val="8D8D8B"/>
                </a:solidFill>
              </a:defRPr>
            </a:lvl4pPr>
            <a:lvl5pPr marL="1554163" marR="0"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sz="1600">
                <a:solidFill>
                  <a:srgbClr val="8D8D8B"/>
                </a:solidFill>
              </a:defRPr>
            </a:lvl5pPr>
          </a:lstStyle>
          <a:p>
            <a:pPr marL="228600" marR="0" lvl="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a:pPr>
            <a:r>
              <a:rPr kumimoji="0" lang="en-US" sz="22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Click to edit Master text styles</a:t>
            </a:r>
          </a:p>
          <a:p>
            <a:pPr marL="639763" marR="0" lvl="1"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a:pPr>
            <a:r>
              <a:rPr kumimoji="0" lang="en-US" sz="20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Second level</a:t>
            </a:r>
          </a:p>
          <a:p>
            <a:pPr marL="1004888" marR="0" lvl="2"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a:pPr>
            <a:r>
              <a:rPr kumimoji="0" lang="en-US" sz="18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Third level</a:t>
            </a:r>
          </a:p>
          <a:p>
            <a:pPr marL="1279525" marR="0" lvl="3"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a:pPr>
            <a:r>
              <a:rPr kumimoji="0" lang="en-US" sz="16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Fourth level</a:t>
            </a:r>
          </a:p>
          <a:p>
            <a:pPr marL="1554163" marR="0" lvl="4"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a:pPr>
            <a:r>
              <a:rPr kumimoji="0" lang="en-US" sz="16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Fifth level</a:t>
            </a:r>
          </a:p>
        </p:txBody>
      </p:sp>
      <p:sp>
        <p:nvSpPr>
          <p:cNvPr id="4" name="Title Placeholder 1"/>
          <p:cNvSpPr>
            <a:spLocks noGrp="1"/>
          </p:cNvSpPr>
          <p:nvPr>
            <p:ph type="title"/>
          </p:nvPr>
        </p:nvSpPr>
        <p:spPr>
          <a:xfrm>
            <a:off x="685800" y="395352"/>
            <a:ext cx="6604000" cy="9525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5" name="Text Placeholder 2"/>
          <p:cNvSpPr>
            <a:spLocks noGrp="1"/>
          </p:cNvSpPr>
          <p:nvPr>
            <p:ph type="body" idx="10"/>
          </p:nvPr>
        </p:nvSpPr>
        <p:spPr>
          <a:xfrm>
            <a:off x="685800" y="4686301"/>
            <a:ext cx="7924800" cy="685800"/>
          </a:xfrm>
        </p:spPr>
        <p:txBody>
          <a:bodyPr>
            <a:normAutofit/>
          </a:bodyPr>
          <a:lstStyle>
            <a:lvl1pPr marL="0" indent="0">
              <a:buNone/>
              <a:defRPr sz="1400" baseline="0">
                <a:solidFill>
                  <a:schemeClr val="tx2">
                    <a:lumMod val="60000"/>
                    <a:lumOff val="40000"/>
                  </a:schemeClr>
                </a:solidFill>
                <a:latin typeface="Avenir Book"/>
                <a:cs typeface="Avenir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3699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85800" y="395352"/>
            <a:ext cx="6604000" cy="9525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5" name="Content Placeholder 2"/>
          <p:cNvSpPr>
            <a:spLocks noGrp="1"/>
          </p:cNvSpPr>
          <p:nvPr>
            <p:ph idx="1"/>
          </p:nvPr>
        </p:nvSpPr>
        <p:spPr>
          <a:xfrm>
            <a:off x="685800" y="1600200"/>
            <a:ext cx="3810000" cy="3771900"/>
          </a:xfrm>
        </p:spPr>
        <p:txBody>
          <a:bodyPr>
            <a:normAutofit/>
          </a:bodyPr>
          <a:lstStyle>
            <a:lvl1pPr marL="228600" marR="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b="0">
                <a:solidFill>
                  <a:srgbClr val="8D8D8B"/>
                </a:solidFill>
              </a:defRPr>
            </a:lvl1pPr>
            <a:lvl2pPr marL="639763" marR="0"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a:solidFill>
                  <a:srgbClr val="8D8D8B"/>
                </a:solidFill>
              </a:defRPr>
            </a:lvl2pPr>
            <a:lvl3pPr marL="1004888" marR="0"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a:solidFill>
                  <a:srgbClr val="8D8D8B"/>
                </a:solidFill>
              </a:defRPr>
            </a:lvl3pPr>
            <a:lvl4pPr marL="1279525" marR="0"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a:solidFill>
                  <a:srgbClr val="8D8D8B"/>
                </a:solidFill>
              </a:defRPr>
            </a:lvl4pPr>
            <a:lvl5pPr marL="1554163" marR="0"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sz="1600">
                <a:solidFill>
                  <a:srgbClr val="8D8D8B"/>
                </a:solidFill>
              </a:defRPr>
            </a:lvl5pPr>
          </a:lstStyle>
          <a:p>
            <a:pPr marL="228600" marR="0" lvl="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a:pPr>
            <a:r>
              <a:rPr kumimoji="0" lang="en-US" sz="22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Click to edit Master text styles</a:t>
            </a:r>
          </a:p>
          <a:p>
            <a:pPr marL="639763" marR="0" lvl="1"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a:pPr>
            <a:r>
              <a:rPr kumimoji="0" lang="en-US" sz="20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Second level</a:t>
            </a:r>
          </a:p>
          <a:p>
            <a:pPr marL="1004888" marR="0" lvl="2"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a:pPr>
            <a:r>
              <a:rPr kumimoji="0" lang="en-US" sz="18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Third level</a:t>
            </a:r>
          </a:p>
          <a:p>
            <a:pPr marL="1279525" marR="0" lvl="3"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a:pPr>
            <a:r>
              <a:rPr kumimoji="0" lang="en-US" sz="16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Fourth level</a:t>
            </a:r>
          </a:p>
          <a:p>
            <a:pPr marL="1554163" marR="0" lvl="4"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a:pPr>
            <a:r>
              <a:rPr kumimoji="0" lang="en-US" sz="16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Fifth level</a:t>
            </a:r>
          </a:p>
        </p:txBody>
      </p:sp>
      <p:sp>
        <p:nvSpPr>
          <p:cNvPr id="6" name="Content Placeholder 2"/>
          <p:cNvSpPr>
            <a:spLocks noGrp="1"/>
          </p:cNvSpPr>
          <p:nvPr>
            <p:ph idx="10"/>
          </p:nvPr>
        </p:nvSpPr>
        <p:spPr>
          <a:xfrm>
            <a:off x="4724400" y="1600200"/>
            <a:ext cx="3810000" cy="3771900"/>
          </a:xfrm>
        </p:spPr>
        <p:txBody>
          <a:bodyPr>
            <a:normAutofit/>
          </a:bodyPr>
          <a:lstStyle>
            <a:lvl1pPr marL="228600" marR="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b="0">
                <a:solidFill>
                  <a:srgbClr val="8D8D8B"/>
                </a:solidFill>
              </a:defRPr>
            </a:lvl1pPr>
            <a:lvl2pPr marL="639763" marR="0"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a:solidFill>
                  <a:srgbClr val="8D8D8B"/>
                </a:solidFill>
              </a:defRPr>
            </a:lvl2pPr>
            <a:lvl3pPr marL="1004888" marR="0"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a:solidFill>
                  <a:srgbClr val="8D8D8B"/>
                </a:solidFill>
              </a:defRPr>
            </a:lvl3pPr>
            <a:lvl4pPr marL="1279525" marR="0"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a:solidFill>
                  <a:srgbClr val="8D8D8B"/>
                </a:solidFill>
              </a:defRPr>
            </a:lvl4pPr>
            <a:lvl5pPr marL="1554163" marR="0"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sz="1600">
                <a:solidFill>
                  <a:srgbClr val="8D8D8B"/>
                </a:solidFill>
              </a:defRPr>
            </a:lvl5pPr>
          </a:lstStyle>
          <a:p>
            <a:pPr marL="228600" marR="0" lvl="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a:pPr>
            <a:r>
              <a:rPr kumimoji="0" lang="en-US" sz="22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Click to edit Master text styles</a:t>
            </a:r>
          </a:p>
          <a:p>
            <a:pPr marL="639763" marR="0" lvl="1"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a:pPr>
            <a:r>
              <a:rPr kumimoji="0" lang="en-US" sz="20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Second level</a:t>
            </a:r>
          </a:p>
          <a:p>
            <a:pPr marL="1004888" marR="0" lvl="2"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a:pPr>
            <a:r>
              <a:rPr kumimoji="0" lang="en-US" sz="18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Third level</a:t>
            </a:r>
          </a:p>
          <a:p>
            <a:pPr marL="1279525" marR="0" lvl="3"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a:pPr>
            <a:r>
              <a:rPr kumimoji="0" lang="en-US" sz="16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Fourth level</a:t>
            </a:r>
          </a:p>
          <a:p>
            <a:pPr marL="1554163" marR="0" lvl="4"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a:pPr>
            <a:r>
              <a:rPr kumimoji="0" lang="en-US" sz="1600" b="0" i="0" u="none" strike="noStrike" kern="1200" cap="none" spc="0" normalizeH="0" baseline="0" noProof="0" dirty="0">
                <a:ln>
                  <a:noFill/>
                </a:ln>
                <a:solidFill>
                  <a:srgbClr val="40403F">
                    <a:lumMod val="60000"/>
                    <a:lumOff val="40000"/>
                  </a:srgbClr>
                </a:solidFill>
                <a:effectLst/>
                <a:uLnTx/>
                <a:uFillTx/>
                <a:latin typeface="Avenir Book"/>
                <a:ea typeface="MS PGothic" panose="020B0600070205080204" pitchFamily="34" charset="-128"/>
                <a:cs typeface="Avenir Book"/>
              </a:rPr>
              <a:t>Fifth level</a:t>
            </a:r>
          </a:p>
        </p:txBody>
      </p:sp>
    </p:spTree>
    <p:extLst>
      <p:ext uri="{BB962C8B-B14F-4D97-AF65-F5344CB8AC3E}">
        <p14:creationId xmlns:p14="http://schemas.microsoft.com/office/powerpoint/2010/main" val="372951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5800" y="395352"/>
            <a:ext cx="6604000" cy="9525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8" name="Text Placeholder 2"/>
          <p:cNvSpPr>
            <a:spLocks noGrp="1"/>
          </p:cNvSpPr>
          <p:nvPr>
            <p:ph type="body" idx="1"/>
          </p:nvPr>
        </p:nvSpPr>
        <p:spPr>
          <a:xfrm>
            <a:off x="685800" y="1545828"/>
            <a:ext cx="3794760" cy="533135"/>
          </a:xfrm>
        </p:spPr>
        <p:txBody>
          <a:bodyPr anchor="b">
            <a:noAutofit/>
          </a:bodyPr>
          <a:lstStyle>
            <a:lvl1pPr marL="0" indent="0" algn="l">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5800" y="2255400"/>
            <a:ext cx="3810000" cy="3192899"/>
          </a:xfrm>
        </p:spPr>
        <p:txBody>
          <a:bodyPr>
            <a:normAutofit/>
          </a:bodyPr>
          <a:lstStyle>
            <a:lvl1pPr marL="228600" marR="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sz="2400" b="0">
                <a:solidFill>
                  <a:schemeClr val="tx2">
                    <a:lumMod val="60000"/>
                    <a:lumOff val="40000"/>
                  </a:schemeClr>
                </a:solidFill>
              </a:defRPr>
            </a:lvl1pPr>
            <a:lvl2pPr marL="639763" marR="0"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sz="2000">
                <a:solidFill>
                  <a:schemeClr val="tx2">
                    <a:lumMod val="60000"/>
                    <a:lumOff val="40000"/>
                  </a:schemeClr>
                </a:solidFill>
              </a:defRPr>
            </a:lvl2pPr>
            <a:lvl3pPr marL="1004888" marR="0"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sz="1800">
                <a:solidFill>
                  <a:schemeClr val="tx2">
                    <a:lumMod val="60000"/>
                    <a:lumOff val="40000"/>
                  </a:schemeClr>
                </a:solidFill>
              </a:defRPr>
            </a:lvl3pPr>
            <a:lvl4pPr marL="1279525" marR="0"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sz="1600">
                <a:solidFill>
                  <a:schemeClr val="tx2">
                    <a:lumMod val="60000"/>
                    <a:lumOff val="40000"/>
                  </a:schemeClr>
                </a:solidFill>
              </a:defRPr>
            </a:lvl4pPr>
            <a:lvl5pPr marL="1554163" marR="0"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sz="1600">
                <a:solidFill>
                  <a:schemeClr val="tx2">
                    <a:lumMod val="60000"/>
                    <a:lumOff val="4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3"/>
          </p:nvPr>
        </p:nvSpPr>
        <p:spPr>
          <a:xfrm>
            <a:off x="4709160" y="1545828"/>
            <a:ext cx="3825240" cy="533135"/>
          </a:xfrm>
        </p:spPr>
        <p:txBody>
          <a:bodyPr anchor="b">
            <a:noAutofit/>
          </a:bodyPr>
          <a:lstStyle>
            <a:lvl1pPr marL="0" indent="0" algn="l">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0"/>
          </p:nvPr>
        </p:nvSpPr>
        <p:spPr>
          <a:xfrm>
            <a:off x="4724400" y="2255400"/>
            <a:ext cx="3813048" cy="3192899"/>
          </a:xfrm>
        </p:spPr>
        <p:txBody>
          <a:bodyPr>
            <a:normAutofit/>
          </a:bodyPr>
          <a:lstStyle>
            <a:lvl1pPr marL="228600" marR="0" indent="-228600" algn="l" defTabSz="914400" rtl="0" eaLnBrk="1" fontAlgn="base" latinLnBrk="0" hangingPunct="1">
              <a:lnSpc>
                <a:spcPct val="100000"/>
              </a:lnSpc>
              <a:spcBef>
                <a:spcPct val="20000"/>
              </a:spcBef>
              <a:spcAft>
                <a:spcPct val="0"/>
              </a:spcAft>
              <a:buClr>
                <a:srgbClr val="8DC63F"/>
              </a:buClr>
              <a:buSzTx/>
              <a:buFont typeface="Arial" charset="0"/>
              <a:buChar char="•"/>
              <a:tabLst>
                <a:tab pos="3660775" algn="l"/>
              </a:tabLst>
              <a:defRPr sz="2400" b="0">
                <a:solidFill>
                  <a:schemeClr val="tx2">
                    <a:lumMod val="60000"/>
                    <a:lumOff val="40000"/>
                  </a:schemeClr>
                </a:solidFill>
              </a:defRPr>
            </a:lvl1pPr>
            <a:lvl2pPr marL="639763" marR="0" indent="-228600" algn="l" defTabSz="914400" rtl="0" eaLnBrk="1" fontAlgn="base" latinLnBrk="0" hangingPunct="1">
              <a:lnSpc>
                <a:spcPct val="100000"/>
              </a:lnSpc>
              <a:spcBef>
                <a:spcPct val="20000"/>
              </a:spcBef>
              <a:spcAft>
                <a:spcPct val="0"/>
              </a:spcAft>
              <a:buClr>
                <a:srgbClr val="3FACDC"/>
              </a:buClr>
              <a:buSzTx/>
              <a:buFont typeface="Arial" charset="0"/>
              <a:buChar char="•"/>
              <a:tabLst/>
              <a:defRPr sz="2000">
                <a:solidFill>
                  <a:schemeClr val="tx2">
                    <a:lumMod val="60000"/>
                    <a:lumOff val="40000"/>
                  </a:schemeClr>
                </a:solidFill>
              </a:defRPr>
            </a:lvl2pPr>
            <a:lvl3pPr marL="1004888" marR="0" indent="-228600" algn="l" defTabSz="914400" rtl="0" eaLnBrk="1" fontAlgn="base" latinLnBrk="0" hangingPunct="1">
              <a:lnSpc>
                <a:spcPct val="100000"/>
              </a:lnSpc>
              <a:spcBef>
                <a:spcPct val="20000"/>
              </a:spcBef>
              <a:spcAft>
                <a:spcPct val="0"/>
              </a:spcAft>
              <a:buClr>
                <a:srgbClr val="F8971D"/>
              </a:buClr>
              <a:buSzTx/>
              <a:buFont typeface="Arial" charset="0"/>
              <a:buChar char="•"/>
              <a:tabLst/>
              <a:defRPr sz="1800">
                <a:solidFill>
                  <a:schemeClr val="tx2">
                    <a:lumMod val="60000"/>
                    <a:lumOff val="40000"/>
                  </a:schemeClr>
                </a:solidFill>
              </a:defRPr>
            </a:lvl3pPr>
            <a:lvl4pPr marL="1279525" marR="0" indent="-228600" algn="l" defTabSz="914400" rtl="0" eaLnBrk="1" fontAlgn="base" latinLnBrk="0" hangingPunct="1">
              <a:lnSpc>
                <a:spcPct val="100000"/>
              </a:lnSpc>
              <a:spcBef>
                <a:spcPct val="20000"/>
              </a:spcBef>
              <a:spcAft>
                <a:spcPct val="0"/>
              </a:spcAft>
              <a:buClr>
                <a:srgbClr val="F0514D"/>
              </a:buClr>
              <a:buSzTx/>
              <a:buFont typeface="Arial" charset="0"/>
              <a:buChar char="•"/>
              <a:tabLst/>
              <a:defRPr sz="1600">
                <a:solidFill>
                  <a:schemeClr val="tx2">
                    <a:lumMod val="60000"/>
                    <a:lumOff val="40000"/>
                  </a:schemeClr>
                </a:solidFill>
              </a:defRPr>
            </a:lvl4pPr>
            <a:lvl5pPr marL="1554163" marR="0" indent="-228600" algn="l" defTabSz="914400" rtl="0" eaLnBrk="1" fontAlgn="base" latinLnBrk="0" hangingPunct="1">
              <a:lnSpc>
                <a:spcPct val="100000"/>
              </a:lnSpc>
              <a:spcBef>
                <a:spcPct val="20000"/>
              </a:spcBef>
              <a:spcAft>
                <a:spcPct val="0"/>
              </a:spcAft>
              <a:buClr>
                <a:srgbClr val="7F7F7F"/>
              </a:buClr>
              <a:buSzTx/>
              <a:buFont typeface="Arial" charset="0"/>
              <a:buChar char="•"/>
              <a:tabLst/>
              <a:defRPr sz="1600">
                <a:solidFill>
                  <a:schemeClr val="tx2">
                    <a:lumMod val="60000"/>
                    <a:lumOff val="4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231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7FC46-06D9-1448-B567-67FE54EBC1BB}"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43702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7FC46-06D9-1448-B567-67FE54EBC1BB}"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358773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87FC46-06D9-1448-B567-67FE54EBC1BB}"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399604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7FC46-06D9-1448-B567-67FE54EBC1BB}"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12740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87FC46-06D9-1448-B567-67FE54EBC1BB}"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26934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7FC46-06D9-1448-B567-67FE54EBC1BB}"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374178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7FC46-06D9-1448-B567-67FE54EBC1BB}"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69211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7FC46-06D9-1448-B567-67FE54EBC1BB}"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3B03B-3821-734A-8814-467F1E3B2B06}" type="slidenum">
              <a:rPr lang="en-US" smtClean="0"/>
              <a:t>‹#›</a:t>
            </a:fld>
            <a:endParaRPr lang="en-US"/>
          </a:p>
        </p:txBody>
      </p:sp>
    </p:spTree>
    <p:extLst>
      <p:ext uri="{BB962C8B-B14F-4D97-AF65-F5344CB8AC3E}">
        <p14:creationId xmlns:p14="http://schemas.microsoft.com/office/powerpoint/2010/main" val="301143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B87FC46-06D9-1448-B567-67FE54EBC1BB}" type="datetimeFigureOut">
              <a:rPr lang="en-US" smtClean="0"/>
              <a:t>10/18/2018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473B03B-3821-734A-8814-467F1E3B2B06}" type="slidenum">
              <a:rPr lang="en-US" smtClean="0"/>
              <a:t>‹#›</a:t>
            </a:fld>
            <a:endParaRPr lang="en-US"/>
          </a:p>
        </p:txBody>
      </p:sp>
    </p:spTree>
    <p:extLst>
      <p:ext uri="{BB962C8B-B14F-4D97-AF65-F5344CB8AC3E}">
        <p14:creationId xmlns:p14="http://schemas.microsoft.com/office/powerpoint/2010/main" val="212468996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669" r:id="rId12"/>
    <p:sldLayoutId id="2147483677"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SNQGypLBJy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hyperlink" Target="https://www.businessinsider.com/generation-z-things-gen-z-are-killing-facebook-ralph-lauren-2018-5" TargetMode="External"/><Relationship Id="rId3" Type="http://schemas.openxmlformats.org/officeDocument/2006/relationships/hyperlink" Target="https://lendedu.com/blog/financial-aid-awareness-month-survey/" TargetMode="External"/><Relationship Id="rId7" Type="http://schemas.openxmlformats.org/officeDocument/2006/relationships/hyperlink" Target="https://www.businessinsider.com/ap-survey-youtube-tops-teen-social-media-as-facebook-fades-2018-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icas.org/sites/default/files/pub_files/Paving_the_Way.pdf" TargetMode="External"/><Relationship Id="rId5" Type="http://schemas.openxmlformats.org/officeDocument/2006/relationships/hyperlink" Target="https://educationnorthwest.org/sites/default/files/resources/FAFSA-research%20handout-jan2017.pdf" TargetMode="External"/><Relationship Id="rId4" Type="http://schemas.openxmlformats.org/officeDocument/2006/relationships/hyperlink" Target="https://www.newamerica.org/education-policy/policy-papers/familiarity-with-financial-aid/" TargetMode="External"/><Relationship Id="rId9" Type="http://schemas.openxmlformats.org/officeDocument/2006/relationships/hyperlink" Target="https://www.businessinsider.com/best-and-worst-social-networks-according-to-college-student-2017-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ndations and Assessment of Education/Edition 1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90835"/>
            <a:ext cx="2590800" cy="2595265"/>
          </a:xfrm>
          <a:prstGeom prst="rect">
            <a:avLst/>
          </a:prstGeom>
        </p:spPr>
      </p:pic>
      <p:sp>
        <p:nvSpPr>
          <p:cNvPr id="6" name="TextBox 5"/>
          <p:cNvSpPr txBox="1"/>
          <p:nvPr/>
        </p:nvSpPr>
        <p:spPr>
          <a:xfrm>
            <a:off x="3429000" y="1258669"/>
            <a:ext cx="2362200" cy="461665"/>
          </a:xfrm>
          <a:prstGeom prst="rect">
            <a:avLst/>
          </a:prstGeom>
          <a:noFill/>
        </p:spPr>
        <p:txBody>
          <a:bodyPr wrap="square" rtlCol="0">
            <a:spAutoFit/>
          </a:bodyPr>
          <a:lstStyle/>
          <a:p>
            <a:r>
              <a:rPr lang="en-US" sz="2400" dirty="0" smtClean="0"/>
              <a:t>REWARD LETTER</a:t>
            </a:r>
            <a:endParaRPr lang="en-US" sz="2400" dirty="0"/>
          </a:p>
        </p:txBody>
      </p:sp>
      <p:pic>
        <p:nvPicPr>
          <p:cNvPr id="9" name="Picture 8" descr="How to Budget Time as a Freelanc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945157"/>
            <a:ext cx="1752599" cy="1836143"/>
          </a:xfrm>
          <a:prstGeom prst="rect">
            <a:avLst/>
          </a:prstGeom>
          <a:ln w="76200">
            <a:solidFill>
              <a:schemeClr val="tx1"/>
            </a:solidFill>
          </a:ln>
        </p:spPr>
      </p:pic>
      <p:sp>
        <p:nvSpPr>
          <p:cNvPr id="10" name="Rectangle 9"/>
          <p:cNvSpPr/>
          <p:nvPr/>
        </p:nvSpPr>
        <p:spPr>
          <a:xfrm>
            <a:off x="609600" y="4076699"/>
            <a:ext cx="6096000" cy="923330"/>
          </a:xfrm>
          <a:prstGeom prst="rect">
            <a:avLst/>
          </a:prstGeom>
          <a:noFill/>
          <a:ln w="38100">
            <a:solidFill>
              <a:schemeClr val="tx1"/>
            </a:solidFill>
            <a:prstDash val="sysDash"/>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FAFSA OR FASFA</a:t>
            </a:r>
            <a:r>
              <a:rPr lang="en-US" sz="5400" b="1" dirty="0">
                <a:ln/>
                <a:solidFill>
                  <a:schemeClr val="accent3"/>
                </a:solidFill>
              </a:rPr>
              <a:t> </a:t>
            </a:r>
            <a:r>
              <a:rPr lang="en-US" sz="5400" b="1" dirty="0" smtClean="0">
                <a:ln/>
                <a:solidFill>
                  <a:schemeClr val="accent3"/>
                </a:solidFill>
              </a:rPr>
              <a:t>?</a:t>
            </a:r>
          </a:p>
        </p:txBody>
      </p:sp>
      <p:pic>
        <p:nvPicPr>
          <p:cNvPr id="11" name="Picture 10" descr="Financial | IconDoI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2019300"/>
            <a:ext cx="1981200" cy="2590800"/>
          </a:xfrm>
          <a:prstGeom prst="rect">
            <a:avLst/>
          </a:prstGeom>
          <a:ln w="76200">
            <a:solidFill>
              <a:schemeClr val="accent6">
                <a:lumMod val="50000"/>
              </a:schemeClr>
            </a:solidFill>
          </a:ln>
        </p:spPr>
      </p:pic>
    </p:spTree>
    <p:extLst>
      <p:ext uri="{BB962C8B-B14F-4D97-AF65-F5344CB8AC3E}">
        <p14:creationId xmlns:p14="http://schemas.microsoft.com/office/powerpoint/2010/main" val="355071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722973-6D3C-5845-A460-7CCB86CF717F}"/>
              </a:ext>
            </a:extLst>
          </p:cNvPr>
          <p:cNvSpPr>
            <a:spLocks noGrp="1"/>
          </p:cNvSpPr>
          <p:nvPr>
            <p:ph type="title"/>
          </p:nvPr>
        </p:nvSpPr>
        <p:spPr>
          <a:xfrm>
            <a:off x="457200" y="228865"/>
            <a:ext cx="8229600" cy="571235"/>
          </a:xfrm>
        </p:spPr>
        <p:txBody>
          <a:bodyPr>
            <a:noAutofit/>
          </a:bodyPr>
          <a:lstStyle/>
          <a:p>
            <a:r>
              <a:rPr lang="en-US" sz="3200" b="1" dirty="0"/>
              <a:t>What students really know about financial aid</a:t>
            </a:r>
          </a:p>
        </p:txBody>
      </p:sp>
      <p:pic>
        <p:nvPicPr>
          <p:cNvPr id="5" name="Content Placeholder 5">
            <a:extLst>
              <a:ext uri="{FF2B5EF4-FFF2-40B4-BE49-F238E27FC236}">
                <a16:creationId xmlns:a16="http://schemas.microsoft.com/office/drawing/2014/main" id="{07E6C383-ECC4-8F4E-940E-82EC906F4059}"/>
              </a:ext>
            </a:extLst>
          </p:cNvPr>
          <p:cNvPicPr>
            <a:picLocks noGrp="1" noChangeAspect="1"/>
          </p:cNvPicPr>
          <p:nvPr>
            <p:ph idx="1"/>
          </p:nvPr>
        </p:nvPicPr>
        <p:blipFill>
          <a:blip r:embed="rId3"/>
          <a:stretch>
            <a:fillRect/>
          </a:stretch>
        </p:blipFill>
        <p:spPr>
          <a:xfrm>
            <a:off x="914400" y="952500"/>
            <a:ext cx="7543800" cy="4572000"/>
          </a:xfrm>
          <a:prstGeom prst="rect">
            <a:avLst/>
          </a:prstGeom>
        </p:spPr>
      </p:pic>
    </p:spTree>
    <p:extLst>
      <p:ext uri="{BB962C8B-B14F-4D97-AF65-F5344CB8AC3E}">
        <p14:creationId xmlns:p14="http://schemas.microsoft.com/office/powerpoint/2010/main" val="1286299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01088-0B94-E945-B971-01FA55F90001}"/>
              </a:ext>
            </a:extLst>
          </p:cNvPr>
          <p:cNvSpPr>
            <a:spLocks noGrp="1"/>
          </p:cNvSpPr>
          <p:nvPr>
            <p:ph type="title"/>
          </p:nvPr>
        </p:nvSpPr>
        <p:spPr>
          <a:xfrm>
            <a:off x="76200" y="228865"/>
            <a:ext cx="8610600" cy="952500"/>
          </a:xfrm>
        </p:spPr>
        <p:txBody>
          <a:bodyPr>
            <a:normAutofit/>
          </a:bodyPr>
          <a:lstStyle/>
          <a:p>
            <a:r>
              <a:rPr lang="en-US" sz="2800" b="1" dirty="0" smtClean="0"/>
              <a:t>What Resources Did Students Use &amp; Were They Helpful</a:t>
            </a:r>
            <a:endParaRPr lang="en-US" sz="2800" b="1" dirty="0"/>
          </a:p>
        </p:txBody>
      </p:sp>
      <p:sp>
        <p:nvSpPr>
          <p:cNvPr id="2" name="Content Placeholder 1"/>
          <p:cNvSpPr>
            <a:spLocks noGrp="1"/>
          </p:cNvSpPr>
          <p:nvPr>
            <p:ph idx="1"/>
          </p:nvPr>
        </p:nvSpPr>
        <p:spPr>
          <a:xfrm>
            <a:off x="381000" y="1181365"/>
            <a:ext cx="8458200" cy="4266935"/>
          </a:xfrm>
        </p:spPr>
        <p:txBody>
          <a:bodyPr>
            <a:normAutofit fontScale="85000" lnSpcReduction="20000"/>
          </a:bodyPr>
          <a:lstStyle/>
          <a:p>
            <a:pPr marL="0" indent="0">
              <a:buNone/>
            </a:pPr>
            <a:r>
              <a:rPr lang="en-US" sz="1800" b="1" dirty="0" smtClean="0"/>
              <a:t>Source:</a:t>
            </a:r>
            <a:r>
              <a:rPr lang="en-US" sz="1800" dirty="0" smtClean="0"/>
              <a:t>							</a:t>
            </a:r>
            <a:r>
              <a:rPr lang="en-US" sz="1800" b="1" dirty="0" smtClean="0"/>
              <a:t>Used</a:t>
            </a:r>
            <a:r>
              <a:rPr lang="en-US" sz="1800" dirty="0" smtClean="0"/>
              <a:t>      	</a:t>
            </a:r>
            <a:r>
              <a:rPr lang="en-US" sz="1800" b="1" dirty="0" smtClean="0"/>
              <a:t>BUCKS </a:t>
            </a:r>
            <a:r>
              <a:rPr lang="en-US" sz="1800" dirty="0" smtClean="0"/>
              <a:t>    	</a:t>
            </a:r>
            <a:r>
              <a:rPr lang="en-US" sz="1800" b="1" dirty="0" smtClean="0"/>
              <a:t>Very Helpful</a:t>
            </a:r>
            <a:r>
              <a:rPr lang="en-US" sz="1800" dirty="0" smtClean="0"/>
              <a:t>     	</a:t>
            </a:r>
            <a:r>
              <a:rPr lang="en-US" sz="1800" b="1" dirty="0" smtClean="0"/>
              <a:t>Helpful</a:t>
            </a:r>
          </a:p>
          <a:p>
            <a:pPr marL="0" indent="0">
              <a:buNone/>
            </a:pPr>
            <a:r>
              <a:rPr lang="en-US" sz="1600" dirty="0" smtClean="0"/>
              <a:t>									</a:t>
            </a:r>
            <a:r>
              <a:rPr lang="en-US" sz="1600" dirty="0"/>
              <a:t> </a:t>
            </a:r>
            <a:r>
              <a:rPr lang="en-US" sz="1600" dirty="0" smtClean="0"/>
              <a:t>       </a:t>
            </a:r>
            <a:r>
              <a:rPr lang="en-US" sz="1600" b="1" dirty="0"/>
              <a:t> </a:t>
            </a:r>
            <a:r>
              <a:rPr lang="en-US" sz="1600" b="1" dirty="0" smtClean="0"/>
              <a:t>   RESULTS</a:t>
            </a:r>
            <a:endParaRPr lang="en-US" sz="1600" b="1" dirty="0"/>
          </a:p>
          <a:p>
            <a:r>
              <a:rPr lang="en-US" sz="1600" dirty="0" smtClean="0"/>
              <a:t>High School Guidance Counselor:			42%		28%			44%			32%	</a:t>
            </a:r>
          </a:p>
          <a:p>
            <a:r>
              <a:rPr lang="en-US" sz="1600" dirty="0" smtClean="0"/>
              <a:t>Online Search Engines:				42%		DNA			37%			42%</a:t>
            </a:r>
          </a:p>
          <a:p>
            <a:r>
              <a:rPr lang="en-US" sz="1600" dirty="0" smtClean="0"/>
              <a:t>College or University Websites			33%		65%			38%			32%</a:t>
            </a:r>
          </a:p>
          <a:p>
            <a:r>
              <a:rPr lang="en-US" sz="1600" dirty="0" smtClean="0"/>
              <a:t>Brochures or printed materials			24%		28%*			26%			37%</a:t>
            </a:r>
          </a:p>
          <a:p>
            <a:r>
              <a:rPr lang="en-US" sz="1600" dirty="0" smtClean="0"/>
              <a:t>College/University Financial Aid Office </a:t>
            </a:r>
            <a:r>
              <a:rPr lang="en-US" sz="1600" dirty="0"/>
              <a:t>	</a:t>
            </a:r>
            <a:r>
              <a:rPr lang="en-US" sz="1600" dirty="0" smtClean="0"/>
              <a:t>	24%		DNA			48%			38%</a:t>
            </a:r>
          </a:p>
          <a:p>
            <a:r>
              <a:rPr lang="en-US" sz="1600" dirty="0" smtClean="0"/>
              <a:t>College/University Admission Office 	</a:t>
            </a:r>
            <a:r>
              <a:rPr lang="en-US" sz="1600" dirty="0"/>
              <a:t>	</a:t>
            </a:r>
            <a:r>
              <a:rPr lang="en-US" sz="1600" dirty="0" smtClean="0"/>
              <a:t>16%		DNA			49%			32%</a:t>
            </a:r>
          </a:p>
          <a:p>
            <a:r>
              <a:rPr lang="en-US" sz="1600" dirty="0" smtClean="0"/>
              <a:t>College’s Net Price Calculator 			10%	</a:t>
            </a:r>
            <a:r>
              <a:rPr lang="en-US" sz="1600" dirty="0"/>
              <a:t>	</a:t>
            </a:r>
            <a:r>
              <a:rPr lang="en-US" sz="1600" dirty="0" smtClean="0"/>
              <a:t>DNA			25%			58%</a:t>
            </a:r>
          </a:p>
          <a:p>
            <a:r>
              <a:rPr lang="en-US" sz="1600" dirty="0" smtClean="0"/>
              <a:t>Other websites 					10%		15%			35%			18%</a:t>
            </a:r>
          </a:p>
          <a:p>
            <a:r>
              <a:rPr lang="en-US" sz="1600" dirty="0" smtClean="0"/>
              <a:t>Family/Friends 					7%		39%		</a:t>
            </a:r>
          </a:p>
          <a:p>
            <a:r>
              <a:rPr lang="en-US" sz="1600" dirty="0" smtClean="0"/>
              <a:t>Teachers 						1%		DNA</a:t>
            </a:r>
          </a:p>
          <a:p>
            <a:r>
              <a:rPr lang="en-US" sz="1600" dirty="0" smtClean="0"/>
              <a:t>Did not look for financial aid info.		 	8%		20% *</a:t>
            </a:r>
          </a:p>
          <a:p>
            <a:r>
              <a:rPr lang="en-US" sz="1600" dirty="0" smtClean="0"/>
              <a:t>Open House, college events					16%</a:t>
            </a:r>
          </a:p>
          <a:p>
            <a:r>
              <a:rPr lang="en-US" sz="1600" dirty="0" smtClean="0"/>
              <a:t>Registration events 							16%</a:t>
            </a:r>
          </a:p>
          <a:p>
            <a:pPr marL="0" indent="0">
              <a:buNone/>
            </a:pPr>
            <a:endParaRPr lang="en-US" sz="1600" dirty="0" smtClean="0"/>
          </a:p>
          <a:p>
            <a:pPr marL="0" indent="0">
              <a:buNone/>
            </a:pPr>
            <a:r>
              <a:rPr lang="en-US" sz="1600" dirty="0" smtClean="0"/>
              <a:t>DNA-Bucks Did not ask in survey</a:t>
            </a:r>
          </a:p>
          <a:p>
            <a:pPr marL="0" indent="0">
              <a:buNone/>
            </a:pPr>
            <a:r>
              <a:rPr lang="en-US" sz="1600" dirty="0" smtClean="0"/>
              <a:t>*similar question was asked</a:t>
            </a:r>
            <a:endParaRPr lang="en-US" sz="1600" dirty="0"/>
          </a:p>
        </p:txBody>
      </p:sp>
    </p:spTree>
    <p:extLst>
      <p:ext uri="{BB962C8B-B14F-4D97-AF65-F5344CB8AC3E}">
        <p14:creationId xmlns:p14="http://schemas.microsoft.com/office/powerpoint/2010/main" val="2549612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5C157-21C1-624D-AE27-7B91EE277301}"/>
              </a:ext>
            </a:extLst>
          </p:cNvPr>
          <p:cNvSpPr>
            <a:spLocks noGrp="1"/>
          </p:cNvSpPr>
          <p:nvPr>
            <p:ph type="title"/>
          </p:nvPr>
        </p:nvSpPr>
        <p:spPr/>
        <p:txBody>
          <a:bodyPr/>
          <a:lstStyle/>
          <a:p>
            <a:r>
              <a:rPr lang="en-US" sz="2400" b="1" dirty="0"/>
              <a:t>Common student answers to some basic financial aid questions</a:t>
            </a:r>
          </a:p>
        </p:txBody>
      </p:sp>
      <p:pic>
        <p:nvPicPr>
          <p:cNvPr id="4" name="Content Placeholder 3">
            <a:extLst>
              <a:ext uri="{FF2B5EF4-FFF2-40B4-BE49-F238E27FC236}">
                <a16:creationId xmlns:a16="http://schemas.microsoft.com/office/drawing/2014/main" id="{C9F9597F-8903-744D-8662-D223499D5D21}"/>
              </a:ext>
            </a:extLst>
          </p:cNvPr>
          <p:cNvPicPr>
            <a:picLocks noGrp="1" noChangeAspect="1"/>
          </p:cNvPicPr>
          <p:nvPr>
            <p:ph idx="1"/>
          </p:nvPr>
        </p:nvPicPr>
        <p:blipFill>
          <a:blip r:embed="rId3"/>
          <a:srcRect t="1341" b="1341"/>
          <a:stretch>
            <a:fillRect/>
          </a:stretch>
        </p:blipFill>
        <p:spPr>
          <a:prstGeom prst="rect">
            <a:avLst/>
          </a:prstGeom>
        </p:spPr>
      </p:pic>
      <p:sp>
        <p:nvSpPr>
          <p:cNvPr id="5" name="TextBox 4">
            <a:extLst>
              <a:ext uri="{FF2B5EF4-FFF2-40B4-BE49-F238E27FC236}">
                <a16:creationId xmlns:a16="http://schemas.microsoft.com/office/drawing/2014/main" id="{B43F513A-8BD0-A648-A16C-E44880785DD3}"/>
              </a:ext>
            </a:extLst>
          </p:cNvPr>
          <p:cNvSpPr txBox="1"/>
          <p:nvPr/>
        </p:nvSpPr>
        <p:spPr>
          <a:xfrm>
            <a:off x="1243034" y="5146265"/>
            <a:ext cx="6858000" cy="369332"/>
          </a:xfrm>
          <a:prstGeom prst="rect">
            <a:avLst/>
          </a:prstGeom>
          <a:noFill/>
        </p:spPr>
        <p:txBody>
          <a:bodyPr wrap="square" rtlCol="0">
            <a:spAutoFit/>
          </a:bodyPr>
          <a:lstStyle/>
          <a:p>
            <a:r>
              <a:rPr lang="en-US" dirty="0"/>
              <a:t>NCAN: Financial Aid Eligibility Mindsets Among Low-Income Students</a:t>
            </a:r>
          </a:p>
        </p:txBody>
      </p:sp>
    </p:spTree>
    <p:extLst>
      <p:ext uri="{BB962C8B-B14F-4D97-AF65-F5344CB8AC3E}">
        <p14:creationId xmlns:p14="http://schemas.microsoft.com/office/powerpoint/2010/main" val="2084772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405CA-1498-634E-8732-14A43FF04521}"/>
              </a:ext>
            </a:extLst>
          </p:cNvPr>
          <p:cNvSpPr>
            <a:spLocks noGrp="1"/>
          </p:cNvSpPr>
          <p:nvPr>
            <p:ph type="title"/>
          </p:nvPr>
        </p:nvSpPr>
        <p:spPr/>
        <p:txBody>
          <a:bodyPr>
            <a:normAutofit fontScale="90000"/>
          </a:bodyPr>
          <a:lstStyle/>
          <a:p>
            <a:r>
              <a:rPr lang="en-US" dirty="0" smtClean="0"/>
              <a:t>STUDENT RESPONSE to a generic question</a:t>
            </a:r>
            <a:endParaRPr lang="en-US" dirty="0"/>
          </a:p>
        </p:txBody>
      </p:sp>
      <p:sp>
        <p:nvSpPr>
          <p:cNvPr id="6" name="Content Placeholder 5">
            <a:extLst>
              <a:ext uri="{FF2B5EF4-FFF2-40B4-BE49-F238E27FC236}">
                <a16:creationId xmlns:a16="http://schemas.microsoft.com/office/drawing/2014/main" id="{08A719EC-D870-E44F-868B-500129B5063E}"/>
              </a:ext>
            </a:extLst>
          </p:cNvPr>
          <p:cNvSpPr>
            <a:spLocks noGrp="1"/>
          </p:cNvSpPr>
          <p:nvPr>
            <p:ph idx="1"/>
          </p:nvPr>
        </p:nvSpPr>
        <p:spPr>
          <a:xfrm>
            <a:off x="685800" y="3162300"/>
            <a:ext cx="7922776" cy="2171700"/>
          </a:xfrm>
        </p:spPr>
        <p:txBody>
          <a:bodyPr>
            <a:normAutofit fontScale="85000" lnSpcReduction="20000"/>
          </a:bodyPr>
          <a:lstStyle/>
          <a:p>
            <a:pPr marL="0" indent="0">
              <a:buNone/>
            </a:pPr>
            <a:r>
              <a:rPr lang="en-US" dirty="0"/>
              <a:t>“I have not heard much about financial aid.” “I’m not sure about financial aid but isn’t that like support from friends and family to help you in college? Or is that like FASFA [sic] to help get you started?” “I haven’t heard much about financial aid. I think it’s where you get payed [sic] for your college by the government.”</a:t>
            </a:r>
          </a:p>
        </p:txBody>
      </p:sp>
      <p:sp>
        <p:nvSpPr>
          <p:cNvPr id="7" name="Rectangle 6">
            <a:extLst>
              <a:ext uri="{FF2B5EF4-FFF2-40B4-BE49-F238E27FC236}">
                <a16:creationId xmlns:a16="http://schemas.microsoft.com/office/drawing/2014/main" id="{2CD99522-20A8-934E-B7C7-53BDB967AEBA}"/>
              </a:ext>
            </a:extLst>
          </p:cNvPr>
          <p:cNvSpPr/>
          <p:nvPr/>
        </p:nvSpPr>
        <p:spPr>
          <a:xfrm>
            <a:off x="609600" y="1654911"/>
            <a:ext cx="7726017" cy="1200329"/>
          </a:xfrm>
          <a:prstGeom prst="rect">
            <a:avLst/>
          </a:prstGeom>
        </p:spPr>
        <p:txBody>
          <a:bodyPr wrap="square">
            <a:spAutoFit/>
          </a:bodyPr>
          <a:lstStyle/>
          <a:p>
            <a:r>
              <a:rPr lang="en-US" dirty="0"/>
              <a:t>When asked, “What have you heard about financial aid? How would you describe it? What’s good about it? What’s not so good? If you haven’t heard anything about financial aid or aren’t sure what it is, please tell me what you think it is,” </a:t>
            </a:r>
          </a:p>
        </p:txBody>
      </p:sp>
    </p:spTree>
    <p:extLst>
      <p:ext uri="{BB962C8B-B14F-4D97-AF65-F5344CB8AC3E}">
        <p14:creationId xmlns:p14="http://schemas.microsoft.com/office/powerpoint/2010/main" val="217098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864"/>
            <a:ext cx="8153400" cy="1180835"/>
          </a:xfrm>
        </p:spPr>
        <p:txBody>
          <a:bodyPr>
            <a:normAutofit fontScale="90000"/>
          </a:bodyPr>
          <a:lstStyle/>
          <a:p>
            <a:r>
              <a:rPr lang="en-US" dirty="0" smtClean="0"/>
              <a:t>SURVEY WAS CONDUCTED AT BUCKS</a:t>
            </a:r>
            <a:br>
              <a:rPr lang="en-US" dirty="0" smtClean="0"/>
            </a:br>
            <a:r>
              <a:rPr lang="en-US" sz="2000" dirty="0"/>
              <a:t>T</a:t>
            </a:r>
            <a:r>
              <a:rPr lang="en-US" sz="2000" dirty="0" smtClean="0"/>
              <a:t>o all first time students that did not have a FAFSA on file for that term. </a:t>
            </a:r>
            <a:endParaRPr lang="en-US" dirty="0"/>
          </a:p>
        </p:txBody>
      </p:sp>
      <p:graphicFrame>
        <p:nvGraphicFramePr>
          <p:cNvPr id="11" name="Chart 10"/>
          <p:cNvGraphicFramePr/>
          <p:nvPr>
            <p:extLst>
              <p:ext uri="{D42A27DB-BD31-4B8C-83A1-F6EECF244321}">
                <p14:modId xmlns:p14="http://schemas.microsoft.com/office/powerpoint/2010/main" val="2941558095"/>
              </p:ext>
            </p:extLst>
          </p:nvPr>
        </p:nvGraphicFramePr>
        <p:xfrm>
          <a:off x="6019800" y="1714500"/>
          <a:ext cx="2667000" cy="1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684542258"/>
              </p:ext>
            </p:extLst>
          </p:nvPr>
        </p:nvGraphicFramePr>
        <p:xfrm>
          <a:off x="6172200" y="2933700"/>
          <a:ext cx="2438400" cy="1143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81000" y="1257301"/>
            <a:ext cx="8305800" cy="4524315"/>
          </a:xfrm>
          <a:prstGeom prst="rect">
            <a:avLst/>
          </a:prstGeom>
          <a:noFill/>
        </p:spPr>
        <p:txBody>
          <a:bodyPr wrap="square" rtlCol="0">
            <a:spAutoFit/>
          </a:bodyPr>
          <a:lstStyle/>
          <a:p>
            <a:pPr marL="342900" indent="-342900">
              <a:buFont typeface="+mj-lt"/>
              <a:buAutoNum type="arabicPeriod"/>
            </a:pPr>
            <a:r>
              <a:rPr lang="en-US" sz="2400" dirty="0" smtClean="0"/>
              <a:t>Would you like to receive money to help you pay for college?  SQ #1 </a:t>
            </a:r>
          </a:p>
          <a:p>
            <a:pPr marL="342900" indent="-342900">
              <a:buFont typeface="+mj-lt"/>
              <a:buAutoNum type="arabicPeriod"/>
            </a:pPr>
            <a:r>
              <a:rPr lang="en-US" sz="2400" dirty="0" smtClean="0"/>
              <a:t>If you had to fill out a questionnaire that has 108 questions in order to get money   to attend college, would you do it?  SQ #2</a:t>
            </a:r>
          </a:p>
          <a:p>
            <a:pPr marL="342900" indent="-342900">
              <a:buFont typeface="+mj-lt"/>
              <a:buAutoNum type="arabicPeriod"/>
            </a:pPr>
            <a:r>
              <a:rPr lang="en-US" sz="2400" dirty="0" smtClean="0"/>
              <a:t>Do you know what verification refers to in relation to financial aid?  SQ #3</a:t>
            </a:r>
          </a:p>
          <a:p>
            <a:pPr marL="342900" indent="-342900">
              <a:buFont typeface="+mj-lt"/>
              <a:buAutoNum type="arabicPeriod"/>
            </a:pPr>
            <a:r>
              <a:rPr lang="en-US" sz="2400" dirty="0" smtClean="0"/>
              <a:t>Did you know that you can apply for next year 2019-2020 financial aid starting October 1, 2018? SQ #6</a:t>
            </a:r>
          </a:p>
          <a:p>
            <a:pPr marL="342900" indent="-342900">
              <a:buFont typeface="+mj-lt"/>
              <a:buAutoNum type="arabicPeriod"/>
            </a:pPr>
            <a:r>
              <a:rPr lang="en-US" sz="2400" dirty="0" smtClean="0"/>
              <a:t>What is an entrance interview used for? SQ #12</a:t>
            </a:r>
          </a:p>
          <a:p>
            <a:pPr marL="342900" indent="-342900">
              <a:buFont typeface="+mj-lt"/>
              <a:buAutoNum type="arabicPeriod"/>
            </a:pPr>
            <a:r>
              <a:rPr lang="en-US" sz="2400" dirty="0" smtClean="0"/>
              <a:t>How Familiar are you with the Pell Grant? SQ #17</a:t>
            </a:r>
          </a:p>
          <a:p>
            <a:pPr marL="342900" indent="-342900">
              <a:buFont typeface="+mj-lt"/>
              <a:buAutoNum type="arabicPeriod"/>
            </a:pPr>
            <a:r>
              <a:rPr lang="en-US" sz="2400" dirty="0" smtClean="0"/>
              <a:t>How do you personally get your information about financial aid?  Select all that apply. SQ #27  </a:t>
            </a:r>
            <a:endParaRPr lang="en-US" sz="2400" dirty="0"/>
          </a:p>
        </p:txBody>
      </p:sp>
    </p:spTree>
    <p:extLst>
      <p:ext uri="{BB962C8B-B14F-4D97-AF65-F5344CB8AC3E}">
        <p14:creationId xmlns:p14="http://schemas.microsoft.com/office/powerpoint/2010/main" val="2520529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760631"/>
            <a:ext cx="8382000" cy="4893647"/>
          </a:xfrm>
          <a:prstGeom prst="rect">
            <a:avLst/>
          </a:prstGeom>
          <a:noFill/>
        </p:spPr>
        <p:txBody>
          <a:bodyPr wrap="square" rtlCol="0">
            <a:spAutoFit/>
          </a:bodyPr>
          <a:lstStyle/>
          <a:p>
            <a:pPr marL="342900" indent="-342900">
              <a:buFont typeface="+mj-lt"/>
              <a:buAutoNum type="arabicPeriod"/>
            </a:pPr>
            <a:r>
              <a:rPr lang="en-US" sz="2400" dirty="0" smtClean="0"/>
              <a:t>Would you like to receive money to help you pay for college?  SQ #1 ( Y 95% N 5%)</a:t>
            </a:r>
          </a:p>
          <a:p>
            <a:pPr marL="342900" indent="-342900">
              <a:buFont typeface="+mj-lt"/>
              <a:buAutoNum type="arabicPeriod"/>
            </a:pPr>
            <a:r>
              <a:rPr lang="en-US" sz="2400" dirty="0" smtClean="0"/>
              <a:t>If you had to fill out a questionnaire that has 108 questions in order to get money to attend college, would you do it?  SQ #2 (  Y 96% N 4%)</a:t>
            </a:r>
          </a:p>
          <a:p>
            <a:pPr marL="342900" indent="-342900">
              <a:buFont typeface="+mj-lt"/>
              <a:buAutoNum type="arabicPeriod"/>
            </a:pPr>
            <a:r>
              <a:rPr lang="en-US" sz="2400" dirty="0" smtClean="0"/>
              <a:t>Do you know what verification refers to in relation to financial aid?  SQ #3 ( Y 44% N 56%)</a:t>
            </a:r>
          </a:p>
          <a:p>
            <a:pPr marL="342900" indent="-342900">
              <a:buFont typeface="+mj-lt"/>
              <a:buAutoNum type="arabicPeriod"/>
            </a:pPr>
            <a:r>
              <a:rPr lang="en-US" sz="2400" dirty="0" smtClean="0"/>
              <a:t>Did you know that you can apply for next year 2019-2020 financial aid starting October 1, 2018? SQ #6 ( Y 41% N 59%)</a:t>
            </a:r>
          </a:p>
          <a:p>
            <a:pPr marL="342900" indent="-342900">
              <a:buFont typeface="+mj-lt"/>
              <a:buAutoNum type="arabicPeriod"/>
            </a:pPr>
            <a:r>
              <a:rPr lang="en-US" sz="2400" dirty="0" smtClean="0"/>
              <a:t>What is an entrance interview used for? SQ #12  </a:t>
            </a:r>
          </a:p>
          <a:p>
            <a:pPr marL="342900" indent="-342900">
              <a:buFont typeface="+mj-lt"/>
              <a:buAutoNum type="arabicPeriod"/>
            </a:pPr>
            <a:r>
              <a:rPr lang="en-US" sz="2400" dirty="0" smtClean="0"/>
              <a:t>How Familiar are you with the Pell Grant? SQ #17 </a:t>
            </a:r>
          </a:p>
          <a:p>
            <a:pPr marL="342900" indent="-342900">
              <a:buFont typeface="+mj-lt"/>
              <a:buAutoNum type="arabicPeriod"/>
            </a:pPr>
            <a:r>
              <a:rPr lang="en-US" sz="2400" dirty="0" smtClean="0"/>
              <a:t>How do you personally get your information about financial aid?  Select all that apply. SQ #27  (results on chart slide # 11)</a:t>
            </a:r>
            <a:endParaRPr lang="en-US" sz="2400" dirty="0"/>
          </a:p>
        </p:txBody>
      </p:sp>
      <p:sp>
        <p:nvSpPr>
          <p:cNvPr id="2" name="TextBox 1"/>
          <p:cNvSpPr txBox="1"/>
          <p:nvPr/>
        </p:nvSpPr>
        <p:spPr>
          <a:xfrm>
            <a:off x="1524000" y="114300"/>
            <a:ext cx="5960677" cy="646331"/>
          </a:xfrm>
          <a:prstGeom prst="rect">
            <a:avLst/>
          </a:prstGeom>
          <a:noFill/>
        </p:spPr>
        <p:txBody>
          <a:bodyPr wrap="square" rtlCol="0">
            <a:spAutoFit/>
          </a:bodyPr>
          <a:lstStyle/>
          <a:p>
            <a:r>
              <a:rPr lang="en-US" sz="3600" dirty="0" smtClean="0"/>
              <a:t>RESULTS WE FOUND</a:t>
            </a:r>
            <a:endParaRPr lang="en-US" sz="3600" dirty="0"/>
          </a:p>
        </p:txBody>
      </p:sp>
    </p:spTree>
    <p:extLst>
      <p:ext uri="{BB962C8B-B14F-4D97-AF65-F5344CB8AC3E}">
        <p14:creationId xmlns:p14="http://schemas.microsoft.com/office/powerpoint/2010/main" val="102052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CDDD7-3276-9942-A479-B80C54D39C34}"/>
              </a:ext>
            </a:extLst>
          </p:cNvPr>
          <p:cNvSpPr>
            <a:spLocks noGrp="1"/>
          </p:cNvSpPr>
          <p:nvPr>
            <p:ph type="title"/>
          </p:nvPr>
        </p:nvSpPr>
        <p:spPr/>
        <p:txBody>
          <a:bodyPr>
            <a:normAutofit/>
          </a:bodyPr>
          <a:lstStyle/>
          <a:p>
            <a:r>
              <a:rPr lang="en-US" sz="3200" dirty="0" smtClean="0"/>
              <a:t>What Do We Do?</a:t>
            </a:r>
            <a:endParaRPr lang="en-US" sz="3200" dirty="0"/>
          </a:p>
        </p:txBody>
      </p:sp>
      <p:sp>
        <p:nvSpPr>
          <p:cNvPr id="2" name="Content Placeholder 1">
            <a:extLst>
              <a:ext uri="{FF2B5EF4-FFF2-40B4-BE49-F238E27FC236}">
                <a16:creationId xmlns:a16="http://schemas.microsoft.com/office/drawing/2014/main" id="{6F498819-BF23-6F45-A8D0-7EF34E2F3BD7}"/>
              </a:ext>
            </a:extLst>
          </p:cNvPr>
          <p:cNvSpPr>
            <a:spLocks noGrp="1"/>
          </p:cNvSpPr>
          <p:nvPr>
            <p:ph idx="1"/>
          </p:nvPr>
        </p:nvSpPr>
        <p:spPr/>
        <p:txBody>
          <a:bodyPr>
            <a:normAutofit/>
          </a:bodyPr>
          <a:lstStyle/>
          <a:p>
            <a:r>
              <a:rPr lang="en-US" dirty="0"/>
              <a:t>Personalized Experience  - what do I need to do / how do I finalize the process and get my aid?</a:t>
            </a:r>
          </a:p>
          <a:p>
            <a:r>
              <a:rPr lang="en-US" dirty="0"/>
              <a:t>Removing </a:t>
            </a:r>
            <a:r>
              <a:rPr lang="en-US" dirty="0" smtClean="0"/>
              <a:t>barriers</a:t>
            </a:r>
            <a:endParaRPr lang="en-US" dirty="0"/>
          </a:p>
          <a:p>
            <a:r>
              <a:rPr lang="en-US" dirty="0"/>
              <a:t>Self-</a:t>
            </a:r>
            <a:r>
              <a:rPr lang="en-US" dirty="0" smtClean="0"/>
              <a:t>service</a:t>
            </a:r>
            <a:endParaRPr lang="en-US" dirty="0"/>
          </a:p>
          <a:p>
            <a:r>
              <a:rPr lang="en-US" dirty="0"/>
              <a:t>18-24 year </a:t>
            </a:r>
            <a:r>
              <a:rPr lang="en-US" dirty="0" err="1"/>
              <a:t>olds</a:t>
            </a:r>
            <a:r>
              <a:rPr lang="en-US" dirty="0"/>
              <a:t> vs. non-traditional viewpoints</a:t>
            </a:r>
          </a:p>
          <a:p>
            <a:endParaRPr lang="en-US" dirty="0"/>
          </a:p>
        </p:txBody>
      </p:sp>
    </p:spTree>
    <p:extLst>
      <p:ext uri="{BB962C8B-B14F-4D97-AF65-F5344CB8AC3E}">
        <p14:creationId xmlns:p14="http://schemas.microsoft.com/office/powerpoint/2010/main" val="1486006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47E280-CC76-3C4E-8B90-35AEE1B0517D}"/>
              </a:ext>
            </a:extLst>
          </p:cNvPr>
          <p:cNvSpPr>
            <a:spLocks noGrp="1"/>
          </p:cNvSpPr>
          <p:nvPr>
            <p:ph type="title"/>
          </p:nvPr>
        </p:nvSpPr>
        <p:spPr/>
        <p:txBody>
          <a:bodyPr>
            <a:normAutofit/>
          </a:bodyPr>
          <a:lstStyle/>
          <a:p>
            <a:r>
              <a:rPr lang="en-US" sz="4000" b="1" dirty="0" smtClean="0"/>
              <a:t>What Is Your Strategy???</a:t>
            </a:r>
            <a:endParaRPr lang="en-US" sz="4000" b="1" dirty="0"/>
          </a:p>
        </p:txBody>
      </p:sp>
      <p:sp>
        <p:nvSpPr>
          <p:cNvPr id="2" name="Content Placeholder 1">
            <a:extLst>
              <a:ext uri="{FF2B5EF4-FFF2-40B4-BE49-F238E27FC236}">
                <a16:creationId xmlns:a16="http://schemas.microsoft.com/office/drawing/2014/main" id="{C14EAA70-5456-9648-95AD-7CE58532F5B9}"/>
              </a:ext>
            </a:extLst>
          </p:cNvPr>
          <p:cNvSpPr>
            <a:spLocks noGrp="1"/>
          </p:cNvSpPr>
          <p:nvPr>
            <p:ph idx="1"/>
          </p:nvPr>
        </p:nvSpPr>
        <p:spPr>
          <a:xfrm>
            <a:off x="762000" y="1257300"/>
            <a:ext cx="7922776" cy="4064000"/>
          </a:xfrm>
        </p:spPr>
        <p:txBody>
          <a:bodyPr>
            <a:normAutofit fontScale="85000" lnSpcReduction="20000"/>
          </a:bodyPr>
          <a:lstStyle/>
          <a:p>
            <a:pPr marL="0" indent="0">
              <a:buNone/>
            </a:pPr>
            <a:r>
              <a:rPr lang="en-US" dirty="0"/>
              <a:t>Personalize the experience – make it </a:t>
            </a:r>
            <a:r>
              <a:rPr lang="en-US" dirty="0" smtClean="0"/>
              <a:t>engaging</a:t>
            </a:r>
          </a:p>
          <a:p>
            <a:r>
              <a:rPr lang="en-US" dirty="0" smtClean="0"/>
              <a:t>Snail Mail</a:t>
            </a:r>
          </a:p>
          <a:p>
            <a:r>
              <a:rPr lang="en-US" dirty="0" smtClean="0"/>
              <a:t>Email</a:t>
            </a:r>
          </a:p>
          <a:p>
            <a:r>
              <a:rPr lang="en-US" dirty="0" smtClean="0"/>
              <a:t>Telephone calls</a:t>
            </a:r>
          </a:p>
          <a:p>
            <a:r>
              <a:rPr lang="en-US" dirty="0" smtClean="0"/>
              <a:t>Videos</a:t>
            </a:r>
          </a:p>
          <a:p>
            <a:r>
              <a:rPr lang="en-US" dirty="0" smtClean="0"/>
              <a:t>Texting</a:t>
            </a:r>
          </a:p>
          <a:p>
            <a:r>
              <a:rPr lang="en-US" dirty="0" smtClean="0"/>
              <a:t>Live Chat</a:t>
            </a:r>
          </a:p>
          <a:p>
            <a:r>
              <a:rPr lang="en-US" dirty="0" err="1" smtClean="0"/>
              <a:t>Chatbot</a:t>
            </a:r>
            <a:r>
              <a:rPr lang="en-US" dirty="0" smtClean="0"/>
              <a:t>/Ai</a:t>
            </a:r>
          </a:p>
          <a:p>
            <a:r>
              <a:rPr lang="en-US" dirty="0" smtClean="0"/>
              <a:t>Call Centers</a:t>
            </a:r>
            <a:endParaRPr lang="en-US" dirty="0"/>
          </a:p>
        </p:txBody>
      </p:sp>
    </p:spTree>
    <p:extLst>
      <p:ext uri="{BB962C8B-B14F-4D97-AF65-F5344CB8AC3E}">
        <p14:creationId xmlns:p14="http://schemas.microsoft.com/office/powerpoint/2010/main" val="3628086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685800" y="419100"/>
            <a:ext cx="7848600" cy="1405002"/>
          </a:xfrm>
          <a:prstGeom prst="rect">
            <a:avLst/>
          </a:prstGeom>
          <a:noFill/>
          <a:ln>
            <a:noFill/>
          </a:ln>
        </p:spPr>
        <p:txBody>
          <a:bodyPr spcFirstLastPara="1" wrap="square" lIns="71312" tIns="35646" rIns="71312" bIns="35646" anchor="ctr" anchorCtr="0">
            <a:noAutofit/>
          </a:bodyPr>
          <a:lstStyle/>
          <a:p>
            <a:pPr>
              <a:buSzPts val="5600"/>
            </a:pPr>
            <a:r>
              <a:rPr lang="en-US" sz="4400" dirty="0">
                <a:latin typeface="Avenir"/>
                <a:ea typeface="Avenir"/>
                <a:cs typeface="Avenir"/>
                <a:sym typeface="Avenir"/>
              </a:rPr>
              <a:t>What is a Artificial Intelligence?</a:t>
            </a:r>
            <a:endParaRPr dirty="0"/>
          </a:p>
        </p:txBody>
      </p:sp>
      <p:sp>
        <p:nvSpPr>
          <p:cNvPr id="191" name="Google Shape;191;p24"/>
          <p:cNvSpPr txBox="1"/>
          <p:nvPr/>
        </p:nvSpPr>
        <p:spPr>
          <a:xfrm>
            <a:off x="482569" y="2171700"/>
            <a:ext cx="8432831" cy="2754238"/>
          </a:xfrm>
          <a:prstGeom prst="rect">
            <a:avLst/>
          </a:prstGeom>
          <a:noFill/>
          <a:ln>
            <a:noFill/>
          </a:ln>
        </p:spPr>
        <p:txBody>
          <a:bodyPr spcFirstLastPara="1" wrap="square" lIns="71312" tIns="71312" rIns="71312" bIns="71312" anchor="ctr" anchorCtr="0">
            <a:noAutofit/>
          </a:bodyPr>
          <a:lstStyle/>
          <a:p>
            <a:pPr>
              <a:lnSpc>
                <a:spcPct val="115000"/>
              </a:lnSpc>
            </a:pPr>
            <a:r>
              <a:rPr lang="en-US" sz="2800" dirty="0" err="1">
                <a:solidFill>
                  <a:srgbClr val="222222"/>
                </a:solidFill>
                <a:latin typeface="Roboto"/>
                <a:ea typeface="Roboto"/>
                <a:cs typeface="Roboto"/>
                <a:sym typeface="Roboto"/>
              </a:rPr>
              <a:t>ar·ti·fi·cial</a:t>
            </a:r>
            <a:r>
              <a:rPr lang="en-US" sz="2800" dirty="0">
                <a:solidFill>
                  <a:srgbClr val="222222"/>
                </a:solidFill>
                <a:latin typeface="Roboto"/>
                <a:ea typeface="Roboto"/>
                <a:cs typeface="Roboto"/>
                <a:sym typeface="Roboto"/>
              </a:rPr>
              <a:t> </a:t>
            </a:r>
            <a:r>
              <a:rPr lang="en-US" sz="2800" dirty="0" err="1">
                <a:solidFill>
                  <a:srgbClr val="222222"/>
                </a:solidFill>
                <a:latin typeface="Roboto"/>
                <a:ea typeface="Roboto"/>
                <a:cs typeface="Roboto"/>
                <a:sym typeface="Roboto"/>
              </a:rPr>
              <a:t>in·tel·li·gence</a:t>
            </a:r>
            <a:endParaRPr sz="2800" dirty="0">
              <a:solidFill>
                <a:srgbClr val="222222"/>
              </a:solidFill>
              <a:latin typeface="Roboto"/>
              <a:ea typeface="Roboto"/>
              <a:cs typeface="Roboto"/>
              <a:sym typeface="Roboto"/>
            </a:endParaRPr>
          </a:p>
          <a:p>
            <a:pPr>
              <a:lnSpc>
                <a:spcPct val="115000"/>
              </a:lnSpc>
            </a:pPr>
            <a:r>
              <a:rPr lang="en-US" sz="1600" dirty="0">
                <a:solidFill>
                  <a:srgbClr val="222222"/>
                </a:solidFill>
                <a:latin typeface="Roboto"/>
                <a:ea typeface="Roboto"/>
                <a:cs typeface="Roboto"/>
                <a:sym typeface="Roboto"/>
              </a:rPr>
              <a:t>ˌ</a:t>
            </a:r>
            <a:r>
              <a:rPr lang="en-US" sz="1600" dirty="0" err="1">
                <a:solidFill>
                  <a:srgbClr val="222222"/>
                </a:solidFill>
                <a:latin typeface="Roboto"/>
                <a:ea typeface="Roboto"/>
                <a:cs typeface="Roboto"/>
                <a:sym typeface="Roboto"/>
              </a:rPr>
              <a:t>ärdəˈfiSHəl</a:t>
            </a:r>
            <a:r>
              <a:rPr lang="en-US" sz="1600" dirty="0">
                <a:solidFill>
                  <a:srgbClr val="222222"/>
                </a:solidFill>
                <a:latin typeface="Roboto"/>
                <a:ea typeface="Roboto"/>
                <a:cs typeface="Roboto"/>
                <a:sym typeface="Roboto"/>
              </a:rPr>
              <a:t> </a:t>
            </a:r>
            <a:r>
              <a:rPr lang="en-US" sz="1600" dirty="0" err="1">
                <a:solidFill>
                  <a:srgbClr val="222222"/>
                </a:solidFill>
                <a:latin typeface="Roboto"/>
                <a:ea typeface="Roboto"/>
                <a:cs typeface="Roboto"/>
                <a:sym typeface="Roboto"/>
              </a:rPr>
              <a:t>inˈteləjəns</a:t>
            </a:r>
            <a:r>
              <a:rPr lang="en-US" sz="1600" dirty="0">
                <a:solidFill>
                  <a:srgbClr val="222222"/>
                </a:solidFill>
                <a:latin typeface="Roboto"/>
                <a:ea typeface="Roboto"/>
                <a:cs typeface="Roboto"/>
                <a:sym typeface="Roboto"/>
              </a:rPr>
              <a:t>/</a:t>
            </a:r>
            <a:endParaRPr sz="1600" dirty="0">
              <a:solidFill>
                <a:srgbClr val="222222"/>
              </a:solidFill>
              <a:latin typeface="Roboto"/>
              <a:ea typeface="Roboto"/>
              <a:cs typeface="Roboto"/>
              <a:sym typeface="Roboto"/>
            </a:endParaRPr>
          </a:p>
          <a:p>
            <a:r>
              <a:rPr lang="en-US" sz="1600" i="1" dirty="0">
                <a:solidFill>
                  <a:srgbClr val="222222"/>
                </a:solidFill>
                <a:latin typeface="Roboto"/>
                <a:ea typeface="Roboto"/>
                <a:cs typeface="Roboto"/>
                <a:sym typeface="Roboto"/>
              </a:rPr>
              <a:t>noun</a:t>
            </a:r>
            <a:endParaRPr sz="1600" i="1" dirty="0">
              <a:solidFill>
                <a:srgbClr val="222222"/>
              </a:solidFill>
              <a:latin typeface="Roboto"/>
              <a:ea typeface="Roboto"/>
              <a:cs typeface="Roboto"/>
              <a:sym typeface="Roboto"/>
            </a:endParaRPr>
          </a:p>
          <a:p>
            <a:pPr marL="356616" indent="-267462">
              <a:lnSpc>
                <a:spcPct val="115000"/>
              </a:lnSpc>
              <a:buClr>
                <a:srgbClr val="222222"/>
              </a:buClr>
              <a:buSzPts val="1800"/>
              <a:buFont typeface="Roboto"/>
              <a:buAutoNum type="arabicPeriod"/>
            </a:pPr>
            <a:r>
              <a:rPr lang="en-US" sz="2400" dirty="0">
                <a:solidFill>
                  <a:srgbClr val="222222"/>
                </a:solidFill>
                <a:latin typeface="Roboto"/>
                <a:ea typeface="Roboto"/>
                <a:cs typeface="Roboto"/>
                <a:sym typeface="Roboto"/>
              </a:rPr>
              <a:t>the theory and development of computer systems able to perform tasks that normally require human intelligence, such as visual perception, speech recognition, decision-making, and translation between languages.</a:t>
            </a:r>
            <a:endParaRPr sz="2400" dirty="0">
              <a:solidFill>
                <a:srgbClr val="222222"/>
              </a:solidFill>
              <a:latin typeface="Roboto"/>
              <a:ea typeface="Roboto"/>
              <a:cs typeface="Roboto"/>
              <a:sym typeface="Roboto"/>
            </a:endParaRPr>
          </a:p>
        </p:txBody>
      </p:sp>
    </p:spTree>
    <p:extLst>
      <p:ext uri="{BB962C8B-B14F-4D97-AF65-F5344CB8AC3E}">
        <p14:creationId xmlns:p14="http://schemas.microsoft.com/office/powerpoint/2010/main" val="2725748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514350" y="427102"/>
            <a:ext cx="7639050" cy="1211198"/>
          </a:xfrm>
          <a:prstGeom prst="rect">
            <a:avLst/>
          </a:prstGeom>
          <a:noFill/>
          <a:ln>
            <a:noFill/>
          </a:ln>
        </p:spPr>
        <p:txBody>
          <a:bodyPr spcFirstLastPara="1" wrap="square" lIns="71312" tIns="35646" rIns="71312" bIns="35646" anchor="ctr" anchorCtr="0">
            <a:noAutofit/>
          </a:bodyPr>
          <a:lstStyle/>
          <a:p>
            <a:pPr>
              <a:buSzPts val="5600"/>
            </a:pPr>
            <a:r>
              <a:rPr lang="en-US" sz="4400" dirty="0">
                <a:latin typeface="Avenir"/>
                <a:ea typeface="Avenir"/>
                <a:cs typeface="Avenir"/>
                <a:sym typeface="Avenir"/>
              </a:rPr>
              <a:t>AI Evolution - </a:t>
            </a:r>
            <a:endParaRPr sz="4400" dirty="0">
              <a:latin typeface="Avenir"/>
              <a:ea typeface="Avenir"/>
              <a:cs typeface="Avenir"/>
              <a:sym typeface="Avenir"/>
            </a:endParaRPr>
          </a:p>
          <a:p>
            <a:pPr>
              <a:buSzPts val="5600"/>
            </a:pPr>
            <a:r>
              <a:rPr lang="en-US" sz="4400" dirty="0">
                <a:latin typeface="Avenir"/>
                <a:ea typeface="Avenir"/>
                <a:cs typeface="Avenir"/>
                <a:sym typeface="Avenir"/>
              </a:rPr>
              <a:t>From Turing to Today</a:t>
            </a:r>
            <a:endParaRPr dirty="0"/>
          </a:p>
        </p:txBody>
      </p:sp>
      <p:sp>
        <p:nvSpPr>
          <p:cNvPr id="201" name="Google Shape;201;p25"/>
          <p:cNvSpPr txBox="1">
            <a:spLocks noGrp="1"/>
          </p:cNvSpPr>
          <p:nvPr>
            <p:ph type="title" idx="4294967295"/>
          </p:nvPr>
        </p:nvSpPr>
        <p:spPr>
          <a:xfrm>
            <a:off x="0" y="3905250"/>
            <a:ext cx="2146300" cy="388938"/>
          </a:xfrm>
          <a:prstGeom prst="rect">
            <a:avLst/>
          </a:prstGeom>
          <a:noFill/>
          <a:ln>
            <a:noFill/>
          </a:ln>
        </p:spPr>
        <p:txBody>
          <a:bodyPr spcFirstLastPara="1" wrap="square" lIns="71312" tIns="35646" rIns="71312" bIns="35646" anchor="ctr" anchorCtr="0">
            <a:noAutofit/>
          </a:bodyPr>
          <a:lstStyle/>
          <a:p>
            <a:pPr marL="356616" indent="-267462">
              <a:buSzPts val="1800"/>
              <a:buFont typeface="Avenir"/>
              <a:buAutoNum type="arabicParenR"/>
            </a:pPr>
            <a:r>
              <a:rPr lang="en-US" sz="1400">
                <a:latin typeface="Avenir"/>
                <a:ea typeface="Avenir"/>
                <a:cs typeface="Avenir"/>
                <a:sym typeface="Avenir"/>
              </a:rPr>
              <a:t>Big Data</a:t>
            </a:r>
            <a:endParaRPr sz="1400">
              <a:latin typeface="Avenir"/>
              <a:ea typeface="Avenir"/>
              <a:cs typeface="Avenir"/>
              <a:sym typeface="Avenir"/>
            </a:endParaRPr>
          </a:p>
          <a:p>
            <a:pPr marL="356616" indent="-267462">
              <a:buSzPts val="1800"/>
              <a:buFont typeface="Avenir"/>
              <a:buAutoNum type="arabicParenR"/>
            </a:pPr>
            <a:r>
              <a:rPr lang="en-US" sz="1400">
                <a:latin typeface="Avenir"/>
                <a:ea typeface="Avenir"/>
                <a:cs typeface="Avenir"/>
                <a:sym typeface="Avenir"/>
              </a:rPr>
              <a:t>Processing Power</a:t>
            </a:r>
            <a:endParaRPr sz="1400">
              <a:latin typeface="Avenir"/>
              <a:ea typeface="Avenir"/>
              <a:cs typeface="Avenir"/>
              <a:sym typeface="Avenir"/>
            </a:endParaRPr>
          </a:p>
          <a:p>
            <a:pPr marL="356616" indent="-267462">
              <a:buSzPts val="1800"/>
              <a:buFont typeface="Avenir"/>
              <a:buAutoNum type="arabicParenR"/>
            </a:pPr>
            <a:r>
              <a:rPr lang="en-US" sz="1400">
                <a:latin typeface="Avenir"/>
                <a:ea typeface="Avenir"/>
                <a:cs typeface="Avenir"/>
                <a:sym typeface="Avenir"/>
              </a:rPr>
              <a:t>Learning Algorithms</a:t>
            </a:r>
            <a:endParaRPr sz="1400">
              <a:latin typeface="Avenir"/>
              <a:ea typeface="Avenir"/>
              <a:cs typeface="Avenir"/>
              <a:sym typeface="Avenir"/>
            </a:endParaRPr>
          </a:p>
          <a:p>
            <a:endParaRPr sz="1400">
              <a:latin typeface="Avenir"/>
              <a:ea typeface="Avenir"/>
              <a:cs typeface="Avenir"/>
              <a:sym typeface="Avenir"/>
            </a:endParaRPr>
          </a:p>
        </p:txBody>
      </p:sp>
      <p:pic>
        <p:nvPicPr>
          <p:cNvPr id="198" name="Google Shape;198;p25"/>
          <p:cNvPicPr preferRelativeResize="0"/>
          <p:nvPr/>
        </p:nvPicPr>
        <p:blipFill>
          <a:blip r:embed="rId3">
            <a:alphaModFix/>
          </a:blip>
          <a:stretch>
            <a:fillRect/>
          </a:stretch>
        </p:blipFill>
        <p:spPr>
          <a:xfrm>
            <a:off x="228601" y="2596434"/>
            <a:ext cx="2791451" cy="2215438"/>
          </a:xfrm>
          <a:prstGeom prst="rect">
            <a:avLst/>
          </a:prstGeom>
          <a:noFill/>
          <a:ln w="57150">
            <a:solidFill>
              <a:schemeClr val="tx1"/>
            </a:solidFill>
          </a:ln>
        </p:spPr>
      </p:pic>
      <p:pic>
        <p:nvPicPr>
          <p:cNvPr id="199" name="Google Shape;199;p25"/>
          <p:cNvPicPr preferRelativeResize="0"/>
          <p:nvPr/>
        </p:nvPicPr>
        <p:blipFill>
          <a:blip r:embed="rId4">
            <a:alphaModFix/>
          </a:blip>
          <a:stretch>
            <a:fillRect/>
          </a:stretch>
        </p:blipFill>
        <p:spPr>
          <a:xfrm>
            <a:off x="5516850" y="2593396"/>
            <a:ext cx="3199500" cy="2215438"/>
          </a:xfrm>
          <a:prstGeom prst="rect">
            <a:avLst/>
          </a:prstGeom>
          <a:noFill/>
          <a:ln w="57150">
            <a:solidFill>
              <a:schemeClr val="tx1"/>
            </a:solidFill>
          </a:ln>
        </p:spPr>
      </p:pic>
      <p:sp>
        <p:nvSpPr>
          <p:cNvPr id="200" name="Google Shape;200;p25"/>
          <p:cNvSpPr/>
          <p:nvPr/>
        </p:nvSpPr>
        <p:spPr>
          <a:xfrm>
            <a:off x="3400931" y="2952563"/>
            <a:ext cx="1601550" cy="581750"/>
          </a:xfrm>
          <a:prstGeom prst="right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71312" tIns="71312" rIns="71312" bIns="71312" anchor="ctr" anchorCtr="0">
            <a:noAutofit/>
          </a:bodyPr>
          <a:lstStyle/>
          <a:p>
            <a:endParaRPr/>
          </a:p>
        </p:txBody>
      </p:sp>
    </p:spTree>
    <p:extLst>
      <p:ext uri="{BB962C8B-B14F-4D97-AF65-F5344CB8AC3E}">
        <p14:creationId xmlns:p14="http://schemas.microsoft.com/office/powerpoint/2010/main" val="957492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0ED25-540C-6849-AD10-9FB706716693}"/>
              </a:ext>
            </a:extLst>
          </p:cNvPr>
          <p:cNvSpPr>
            <a:spLocks noGrp="1"/>
          </p:cNvSpPr>
          <p:nvPr>
            <p:ph idx="1"/>
          </p:nvPr>
        </p:nvSpPr>
        <p:spPr>
          <a:xfrm>
            <a:off x="685800" y="1485900"/>
            <a:ext cx="7922776" cy="3810000"/>
          </a:xfrm>
        </p:spPr>
        <p:txBody>
          <a:bodyPr>
            <a:normAutofit fontScale="92500"/>
          </a:bodyPr>
          <a:lstStyle/>
          <a:p>
            <a:r>
              <a:rPr lang="en-US" b="1" dirty="0" smtClean="0"/>
              <a:t>What do we know?</a:t>
            </a:r>
            <a:endParaRPr lang="en-US" b="1" dirty="0"/>
          </a:p>
          <a:p>
            <a:r>
              <a:rPr lang="en-US" b="1" dirty="0" smtClean="0"/>
              <a:t>What studies show students know?</a:t>
            </a:r>
            <a:endParaRPr lang="en-US" b="1" dirty="0"/>
          </a:p>
          <a:p>
            <a:r>
              <a:rPr lang="en-US" b="1" dirty="0" smtClean="0"/>
              <a:t>How are we trying to communicate with students?</a:t>
            </a:r>
            <a:endParaRPr lang="en-US" b="1" dirty="0"/>
          </a:p>
          <a:p>
            <a:endParaRPr lang="en-US" dirty="0"/>
          </a:p>
          <a:p>
            <a:pPr marL="0" indent="0">
              <a:buNone/>
            </a:pPr>
            <a:r>
              <a:rPr lang="en-US" b="1" dirty="0" smtClean="0"/>
              <a:t>Kathleen </a:t>
            </a:r>
            <a:r>
              <a:rPr lang="en-US" b="1" dirty="0"/>
              <a:t>Roebuck       </a:t>
            </a:r>
            <a:r>
              <a:rPr lang="en-US" b="1" dirty="0" smtClean="0"/>
              <a:t>Donna </a:t>
            </a:r>
            <a:r>
              <a:rPr lang="en-US" b="1" dirty="0"/>
              <a:t>Wilkoski</a:t>
            </a:r>
          </a:p>
          <a:p>
            <a:pPr marL="0" indent="0">
              <a:buNone/>
            </a:pPr>
            <a:r>
              <a:rPr lang="en-US" sz="2800" dirty="0"/>
              <a:t>FATV</a:t>
            </a:r>
            <a:r>
              <a:rPr lang="en-US" sz="2400" dirty="0"/>
              <a:t>	                        </a:t>
            </a:r>
            <a:r>
              <a:rPr lang="en-US" sz="2800" dirty="0"/>
              <a:t>        </a:t>
            </a:r>
            <a:r>
              <a:rPr lang="en-US" sz="2800" dirty="0" smtClean="0"/>
              <a:t>      </a:t>
            </a:r>
            <a:r>
              <a:rPr lang="en-US" sz="2600" dirty="0"/>
              <a:t>Bucks County Community College</a:t>
            </a:r>
          </a:p>
          <a:p>
            <a:endParaRPr lang="en-US" dirty="0"/>
          </a:p>
        </p:txBody>
      </p:sp>
      <p:sp>
        <p:nvSpPr>
          <p:cNvPr id="2" name="TextBox 1"/>
          <p:cNvSpPr txBox="1"/>
          <p:nvPr/>
        </p:nvSpPr>
        <p:spPr>
          <a:xfrm>
            <a:off x="457200" y="342900"/>
            <a:ext cx="8029097" cy="769441"/>
          </a:xfrm>
          <a:prstGeom prst="rect">
            <a:avLst/>
          </a:prstGeom>
          <a:noFill/>
        </p:spPr>
        <p:txBody>
          <a:bodyPr wrap="square" rtlCol="0">
            <a:spAutoFit/>
          </a:bodyPr>
          <a:lstStyle/>
          <a:p>
            <a:r>
              <a:rPr lang="en-US" sz="4400" b="1" dirty="0" smtClean="0"/>
              <a:t>What Do Our Students Know?</a:t>
            </a:r>
            <a:endParaRPr lang="en-US" sz="4400" b="1" dirty="0"/>
          </a:p>
        </p:txBody>
      </p:sp>
    </p:spTree>
    <p:extLst>
      <p:ext uri="{BB962C8B-B14F-4D97-AF65-F5344CB8AC3E}">
        <p14:creationId xmlns:p14="http://schemas.microsoft.com/office/powerpoint/2010/main" val="1902060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609600" y="571500"/>
            <a:ext cx="7467600" cy="914400"/>
          </a:xfrm>
          <a:prstGeom prst="rect">
            <a:avLst/>
          </a:prstGeom>
          <a:noFill/>
          <a:ln>
            <a:noFill/>
          </a:ln>
        </p:spPr>
        <p:txBody>
          <a:bodyPr spcFirstLastPara="1" wrap="square" lIns="71312" tIns="35646" rIns="71312" bIns="35646" anchor="ctr" anchorCtr="0">
            <a:noAutofit/>
          </a:bodyPr>
          <a:lstStyle/>
          <a:p>
            <a:pPr>
              <a:buSzPts val="5600"/>
            </a:pPr>
            <a:r>
              <a:rPr lang="en-US" sz="4400" dirty="0">
                <a:latin typeface="Avenir"/>
                <a:ea typeface="Avenir"/>
                <a:cs typeface="Avenir"/>
                <a:sym typeface="Avenir"/>
              </a:rPr>
              <a:t>Messaging: 75% of Gen Z prefer texting to talking</a:t>
            </a:r>
            <a:endParaRPr dirty="0"/>
          </a:p>
        </p:txBody>
      </p:sp>
      <p:pic>
        <p:nvPicPr>
          <p:cNvPr id="208" name="Google Shape;208;p26"/>
          <p:cNvPicPr preferRelativeResize="0"/>
          <p:nvPr/>
        </p:nvPicPr>
        <p:blipFill>
          <a:blip r:embed="rId3">
            <a:alphaModFix/>
          </a:blip>
          <a:stretch>
            <a:fillRect/>
          </a:stretch>
        </p:blipFill>
        <p:spPr>
          <a:xfrm>
            <a:off x="1295400" y="1790700"/>
            <a:ext cx="6248400" cy="3657600"/>
          </a:xfrm>
          <a:prstGeom prst="rect">
            <a:avLst/>
          </a:prstGeom>
          <a:noFill/>
          <a:ln>
            <a:noFill/>
          </a:ln>
        </p:spPr>
      </p:pic>
    </p:spTree>
    <p:extLst>
      <p:ext uri="{BB962C8B-B14F-4D97-AF65-F5344CB8AC3E}">
        <p14:creationId xmlns:p14="http://schemas.microsoft.com/office/powerpoint/2010/main" val="303786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236137" y="288708"/>
            <a:ext cx="8336125" cy="1197192"/>
          </a:xfrm>
          <a:prstGeom prst="rect">
            <a:avLst/>
          </a:prstGeom>
          <a:noFill/>
          <a:ln>
            <a:noFill/>
          </a:ln>
        </p:spPr>
        <p:txBody>
          <a:bodyPr spcFirstLastPara="1" wrap="square" lIns="71312" tIns="35646" rIns="71312" bIns="35646" anchor="ctr" anchorCtr="0">
            <a:noAutofit/>
          </a:bodyPr>
          <a:lstStyle/>
          <a:p>
            <a:pPr algn="ctr">
              <a:buSzPts val="5600"/>
            </a:pPr>
            <a:r>
              <a:rPr lang="en-US" sz="4400" dirty="0">
                <a:latin typeface="Avenir"/>
                <a:ea typeface="Avenir"/>
                <a:cs typeface="Avenir"/>
                <a:sym typeface="Avenir"/>
              </a:rPr>
              <a:t>Conversational </a:t>
            </a:r>
            <a:r>
              <a:rPr lang="en-US" sz="4400" dirty="0" smtClean="0">
                <a:latin typeface="Avenir"/>
                <a:ea typeface="Avenir"/>
                <a:cs typeface="Avenir"/>
                <a:sym typeface="Avenir"/>
              </a:rPr>
              <a:t>Interfaces</a:t>
            </a:r>
            <a:br>
              <a:rPr lang="en-US" sz="4400" dirty="0" smtClean="0">
                <a:latin typeface="Avenir"/>
                <a:ea typeface="Avenir"/>
                <a:cs typeface="Avenir"/>
                <a:sym typeface="Avenir"/>
              </a:rPr>
            </a:br>
            <a:r>
              <a:rPr lang="en-US" sz="2800" i="1" dirty="0" smtClean="0">
                <a:latin typeface="Avenir"/>
                <a:ea typeface="Avenir"/>
                <a:cs typeface="Avenir"/>
                <a:sym typeface="Avenir"/>
              </a:rPr>
              <a:t>(AI </a:t>
            </a:r>
            <a:r>
              <a:rPr lang="en-US" sz="2800" i="1" dirty="0">
                <a:latin typeface="Avenir"/>
                <a:ea typeface="Avenir"/>
                <a:cs typeface="Avenir"/>
                <a:sym typeface="Avenir"/>
              </a:rPr>
              <a:t>+ Messaging)</a:t>
            </a:r>
            <a:endParaRPr sz="2800" i="1" dirty="0"/>
          </a:p>
        </p:txBody>
      </p:sp>
      <p:pic>
        <p:nvPicPr>
          <p:cNvPr id="215" name="Google Shape;215;p27"/>
          <p:cNvPicPr preferRelativeResize="0"/>
          <p:nvPr/>
        </p:nvPicPr>
        <p:blipFill>
          <a:blip r:embed="rId3">
            <a:alphaModFix/>
          </a:blip>
          <a:stretch>
            <a:fillRect/>
          </a:stretch>
        </p:blipFill>
        <p:spPr>
          <a:xfrm>
            <a:off x="3360872" y="2274382"/>
            <a:ext cx="1592128" cy="2024063"/>
          </a:xfrm>
          <a:prstGeom prst="rect">
            <a:avLst/>
          </a:prstGeom>
          <a:noFill/>
          <a:ln w="57150">
            <a:solidFill>
              <a:schemeClr val="accent6"/>
            </a:solidFill>
          </a:ln>
        </p:spPr>
      </p:pic>
      <p:pic>
        <p:nvPicPr>
          <p:cNvPr id="216" name="Google Shape;216;p27"/>
          <p:cNvPicPr preferRelativeResize="0"/>
          <p:nvPr/>
        </p:nvPicPr>
        <p:blipFill>
          <a:blip r:embed="rId4">
            <a:alphaModFix/>
          </a:blip>
          <a:stretch>
            <a:fillRect/>
          </a:stretch>
        </p:blipFill>
        <p:spPr>
          <a:xfrm>
            <a:off x="580819" y="1691465"/>
            <a:ext cx="1964531" cy="1452563"/>
          </a:xfrm>
          <a:prstGeom prst="rect">
            <a:avLst/>
          </a:prstGeom>
          <a:noFill/>
          <a:ln>
            <a:noFill/>
          </a:ln>
        </p:spPr>
      </p:pic>
      <p:pic>
        <p:nvPicPr>
          <p:cNvPr id="217" name="Google Shape;217;p27"/>
          <p:cNvPicPr preferRelativeResize="0"/>
          <p:nvPr/>
        </p:nvPicPr>
        <p:blipFill>
          <a:blip r:embed="rId5">
            <a:alphaModFix/>
          </a:blip>
          <a:stretch>
            <a:fillRect/>
          </a:stretch>
        </p:blipFill>
        <p:spPr>
          <a:xfrm>
            <a:off x="5486400" y="4112620"/>
            <a:ext cx="3085863" cy="1411879"/>
          </a:xfrm>
          <a:prstGeom prst="rect">
            <a:avLst/>
          </a:prstGeom>
          <a:noFill/>
          <a:ln>
            <a:noFill/>
          </a:ln>
        </p:spPr>
      </p:pic>
      <p:pic>
        <p:nvPicPr>
          <p:cNvPr id="218" name="Google Shape;218;p27"/>
          <p:cNvPicPr preferRelativeResize="0"/>
          <p:nvPr/>
        </p:nvPicPr>
        <p:blipFill>
          <a:blip r:embed="rId6">
            <a:alphaModFix/>
          </a:blip>
          <a:stretch>
            <a:fillRect/>
          </a:stretch>
        </p:blipFill>
        <p:spPr>
          <a:xfrm>
            <a:off x="5410200" y="1562100"/>
            <a:ext cx="3162064" cy="2133600"/>
          </a:xfrm>
          <a:prstGeom prst="rect">
            <a:avLst/>
          </a:prstGeom>
          <a:noFill/>
          <a:ln w="28575">
            <a:solidFill>
              <a:schemeClr val="accent1">
                <a:lumMod val="75000"/>
              </a:schemeClr>
            </a:solidFill>
          </a:ln>
        </p:spPr>
      </p:pic>
      <p:pic>
        <p:nvPicPr>
          <p:cNvPr id="219" name="Google Shape;219;p27"/>
          <p:cNvPicPr preferRelativeResize="0"/>
          <p:nvPr/>
        </p:nvPicPr>
        <p:blipFill>
          <a:blip r:embed="rId7">
            <a:alphaModFix/>
          </a:blip>
          <a:stretch>
            <a:fillRect/>
          </a:stretch>
        </p:blipFill>
        <p:spPr>
          <a:xfrm>
            <a:off x="381000" y="3785110"/>
            <a:ext cx="2743200" cy="1739389"/>
          </a:xfrm>
          <a:prstGeom prst="rect">
            <a:avLst/>
          </a:prstGeom>
          <a:noFill/>
          <a:ln>
            <a:noFill/>
          </a:ln>
        </p:spPr>
      </p:pic>
    </p:spTree>
    <p:extLst>
      <p:ext uri="{BB962C8B-B14F-4D97-AF65-F5344CB8AC3E}">
        <p14:creationId xmlns:p14="http://schemas.microsoft.com/office/powerpoint/2010/main" val="2336342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body" idx="1"/>
          </p:nvPr>
        </p:nvSpPr>
        <p:spPr>
          <a:xfrm>
            <a:off x="400051" y="2142312"/>
            <a:ext cx="7505775" cy="2620188"/>
          </a:xfrm>
          <a:prstGeom prst="rect">
            <a:avLst/>
          </a:prstGeom>
          <a:noFill/>
          <a:ln>
            <a:noFill/>
          </a:ln>
        </p:spPr>
        <p:txBody>
          <a:bodyPr spcFirstLastPara="1" wrap="square" lIns="71312" tIns="35646" rIns="71312" bIns="35646" anchor="t" anchorCtr="0">
            <a:noAutofit/>
          </a:bodyPr>
          <a:lstStyle/>
          <a:p>
            <a:pPr marL="0" indent="0">
              <a:lnSpc>
                <a:spcPct val="90000"/>
              </a:lnSpc>
              <a:spcBef>
                <a:spcPts val="0"/>
              </a:spcBef>
              <a:buClr>
                <a:srgbClr val="000000"/>
              </a:buClr>
              <a:buSzPts val="4100"/>
              <a:buNone/>
            </a:pPr>
            <a:r>
              <a:rPr lang="en-US" dirty="0">
                <a:solidFill>
                  <a:srgbClr val="000000"/>
                </a:solidFill>
              </a:rPr>
              <a:t>A bot is a computer program that automates certain tasks by chatting with a user through a conversational </a:t>
            </a:r>
            <a:r>
              <a:rPr lang="en-US" dirty="0" smtClean="0">
                <a:solidFill>
                  <a:srgbClr val="000000"/>
                </a:solidFill>
              </a:rPr>
              <a:t>interface.</a:t>
            </a:r>
          </a:p>
          <a:p>
            <a:pPr marL="0" indent="0">
              <a:lnSpc>
                <a:spcPct val="90000"/>
              </a:lnSpc>
              <a:spcBef>
                <a:spcPts val="0"/>
              </a:spcBef>
              <a:buClr>
                <a:srgbClr val="000000"/>
              </a:buClr>
              <a:buSzPts val="4100"/>
              <a:buNone/>
            </a:pPr>
            <a:endParaRPr lang="en-US" dirty="0" smtClean="0">
              <a:solidFill>
                <a:srgbClr val="000000"/>
              </a:solidFill>
            </a:endParaRPr>
          </a:p>
          <a:p>
            <a:pPr marL="0" indent="0">
              <a:lnSpc>
                <a:spcPct val="90000"/>
              </a:lnSpc>
              <a:spcBef>
                <a:spcPts val="0"/>
              </a:spcBef>
              <a:buClr>
                <a:srgbClr val="000000"/>
              </a:buClr>
              <a:buSzPts val="4100"/>
              <a:buNone/>
            </a:pPr>
            <a:r>
              <a:rPr lang="en-US" sz="2400" dirty="0">
                <a:solidFill>
                  <a:srgbClr val="000000"/>
                </a:solidFill>
              </a:rPr>
              <a:t>https://</a:t>
            </a:r>
            <a:r>
              <a:rPr lang="en-US" sz="2400" dirty="0" err="1">
                <a:solidFill>
                  <a:srgbClr val="000000"/>
                </a:solidFill>
              </a:rPr>
              <a:t>www.youtube.com</a:t>
            </a:r>
            <a:r>
              <a:rPr lang="en-US" sz="2400" dirty="0">
                <a:solidFill>
                  <a:srgbClr val="000000"/>
                </a:solidFill>
              </a:rPr>
              <a:t>/</a:t>
            </a:r>
            <a:r>
              <a:rPr lang="en-US" sz="2400" dirty="0" err="1">
                <a:solidFill>
                  <a:srgbClr val="000000"/>
                </a:solidFill>
              </a:rPr>
              <a:t>watch?v</a:t>
            </a:r>
            <a:r>
              <a:rPr lang="en-US" sz="2400" dirty="0">
                <a:solidFill>
                  <a:srgbClr val="000000"/>
                </a:solidFill>
              </a:rPr>
              <a:t>=wL7-PoiBiKM</a:t>
            </a:r>
            <a:endParaRPr sz="2400" dirty="0">
              <a:solidFill>
                <a:srgbClr val="000000"/>
              </a:solidFill>
            </a:endParaRPr>
          </a:p>
        </p:txBody>
      </p:sp>
      <p:sp>
        <p:nvSpPr>
          <p:cNvPr id="226" name="Google Shape;226;p28"/>
          <p:cNvSpPr txBox="1"/>
          <p:nvPr/>
        </p:nvSpPr>
        <p:spPr>
          <a:xfrm>
            <a:off x="741413" y="772292"/>
            <a:ext cx="5838525" cy="978250"/>
          </a:xfrm>
          <a:prstGeom prst="rect">
            <a:avLst/>
          </a:prstGeom>
          <a:noFill/>
          <a:ln>
            <a:noFill/>
          </a:ln>
        </p:spPr>
        <p:txBody>
          <a:bodyPr spcFirstLastPara="1" wrap="square" lIns="71312" tIns="71312" rIns="71312" bIns="71312" anchor="t" anchorCtr="0">
            <a:noAutofit/>
          </a:bodyPr>
          <a:lstStyle/>
          <a:p>
            <a:r>
              <a:rPr lang="en-US" sz="3400">
                <a:latin typeface="Avenir"/>
                <a:ea typeface="Avenir"/>
                <a:cs typeface="Avenir"/>
                <a:sym typeface="Avenir"/>
              </a:rPr>
              <a:t>What is a Chatbot</a:t>
            </a:r>
            <a:endParaRPr sz="3400">
              <a:latin typeface="Avenir"/>
              <a:ea typeface="Avenir"/>
              <a:cs typeface="Avenir"/>
              <a:sym typeface="Avenir"/>
            </a:endParaRPr>
          </a:p>
        </p:txBody>
      </p:sp>
    </p:spTree>
    <p:extLst>
      <p:ext uri="{BB962C8B-B14F-4D97-AF65-F5344CB8AC3E}">
        <p14:creationId xmlns:p14="http://schemas.microsoft.com/office/powerpoint/2010/main" val="915626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236138" y="300116"/>
            <a:ext cx="6734925" cy="952500"/>
          </a:xfrm>
          <a:prstGeom prst="rect">
            <a:avLst/>
          </a:prstGeom>
          <a:noFill/>
          <a:ln>
            <a:noFill/>
          </a:ln>
          <a:effectLst>
            <a:outerShdw blurRad="57150" dist="19050" dir="5400000" algn="bl" rotWithShape="0">
              <a:srgbClr val="000000">
                <a:alpha val="50000"/>
              </a:srgbClr>
            </a:outerShdw>
          </a:effectLst>
        </p:spPr>
        <p:txBody>
          <a:bodyPr spcFirstLastPara="1" wrap="square" lIns="71312" tIns="35646" rIns="71312" bIns="35646" anchor="ctr" anchorCtr="0">
            <a:noAutofit/>
          </a:bodyPr>
          <a:lstStyle/>
          <a:p>
            <a:pPr algn="l">
              <a:lnSpc>
                <a:spcPct val="90000"/>
              </a:lnSpc>
              <a:spcBef>
                <a:spcPts val="0"/>
              </a:spcBef>
              <a:buClr>
                <a:schemeClr val="dk1"/>
              </a:buClr>
              <a:buSzPts val="5600"/>
            </a:pPr>
            <a:r>
              <a:rPr lang="en-US">
                <a:latin typeface="Avenir"/>
                <a:ea typeface="Avenir"/>
                <a:cs typeface="Avenir"/>
                <a:sym typeface="Avenir"/>
              </a:rPr>
              <a:t>Chatbot Adoption</a:t>
            </a:r>
            <a:endParaRPr/>
          </a:p>
        </p:txBody>
      </p:sp>
      <p:pic>
        <p:nvPicPr>
          <p:cNvPr id="234" name="Google Shape;234;p29"/>
          <p:cNvPicPr preferRelativeResize="0"/>
          <p:nvPr/>
        </p:nvPicPr>
        <p:blipFill>
          <a:blip r:embed="rId3">
            <a:alphaModFix/>
          </a:blip>
          <a:stretch>
            <a:fillRect/>
          </a:stretch>
        </p:blipFill>
        <p:spPr>
          <a:xfrm>
            <a:off x="1885950" y="1506616"/>
            <a:ext cx="4864894" cy="2865438"/>
          </a:xfrm>
          <a:prstGeom prst="rect">
            <a:avLst/>
          </a:prstGeom>
          <a:noFill/>
          <a:ln>
            <a:noFill/>
          </a:ln>
        </p:spPr>
      </p:pic>
      <p:sp>
        <p:nvSpPr>
          <p:cNvPr id="235" name="Google Shape;235;p29"/>
          <p:cNvSpPr txBox="1">
            <a:spLocks noGrp="1"/>
          </p:cNvSpPr>
          <p:nvPr>
            <p:ph type="title"/>
          </p:nvPr>
        </p:nvSpPr>
        <p:spPr>
          <a:xfrm>
            <a:off x="541369" y="4316678"/>
            <a:ext cx="6734925" cy="952500"/>
          </a:xfrm>
          <a:prstGeom prst="rect">
            <a:avLst/>
          </a:prstGeom>
          <a:noFill/>
          <a:ln>
            <a:noFill/>
          </a:ln>
          <a:effectLst>
            <a:outerShdw blurRad="57150" dist="19050" dir="5400000" algn="bl" rotWithShape="0">
              <a:srgbClr val="000000">
                <a:alpha val="50000"/>
              </a:srgbClr>
            </a:outerShdw>
          </a:effectLst>
        </p:spPr>
        <p:txBody>
          <a:bodyPr spcFirstLastPara="1" wrap="square" lIns="71312" tIns="35646" rIns="71312" bIns="35646" anchor="ctr" anchorCtr="0">
            <a:noAutofit/>
          </a:bodyPr>
          <a:lstStyle/>
          <a:p>
            <a:pPr algn="l">
              <a:lnSpc>
                <a:spcPct val="90000"/>
              </a:lnSpc>
              <a:spcBef>
                <a:spcPts val="0"/>
              </a:spcBef>
              <a:buClr>
                <a:schemeClr val="dk1"/>
              </a:buClr>
              <a:buSzPts val="5600"/>
            </a:pPr>
            <a:r>
              <a:rPr lang="en-US" sz="1400">
                <a:latin typeface="Avenir"/>
                <a:ea typeface="Avenir"/>
                <a:cs typeface="Avenir"/>
                <a:sym typeface="Avenir"/>
              </a:rPr>
              <a:t>Source:  Gartner</a:t>
            </a:r>
            <a:endParaRPr sz="1400"/>
          </a:p>
        </p:txBody>
      </p:sp>
    </p:spTree>
    <p:extLst>
      <p:ext uri="{BB962C8B-B14F-4D97-AF65-F5344CB8AC3E}">
        <p14:creationId xmlns:p14="http://schemas.microsoft.com/office/powerpoint/2010/main" val="3727381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762000" y="173104"/>
            <a:ext cx="8382000" cy="1236596"/>
          </a:xfrm>
          <a:prstGeom prst="rect">
            <a:avLst/>
          </a:prstGeom>
          <a:noFill/>
          <a:ln>
            <a:noFill/>
          </a:ln>
        </p:spPr>
        <p:txBody>
          <a:bodyPr spcFirstLastPara="1" wrap="square" lIns="71312" tIns="35646" rIns="71312" bIns="35646" anchor="ctr" anchorCtr="0">
            <a:noAutofit/>
          </a:bodyPr>
          <a:lstStyle/>
          <a:p>
            <a:pPr algn="l">
              <a:lnSpc>
                <a:spcPct val="90000"/>
              </a:lnSpc>
              <a:spcBef>
                <a:spcPts val="0"/>
              </a:spcBef>
              <a:buClr>
                <a:schemeClr val="dk1"/>
              </a:buClr>
              <a:buSzPts val="5600"/>
            </a:pPr>
            <a:r>
              <a:rPr lang="en-US" dirty="0" err="1">
                <a:latin typeface="Avenir"/>
                <a:ea typeface="Avenir"/>
                <a:cs typeface="Avenir"/>
                <a:sym typeface="Avenir"/>
              </a:rPr>
              <a:t>Chatbots</a:t>
            </a:r>
            <a:r>
              <a:rPr lang="en-US" dirty="0">
                <a:latin typeface="Avenir"/>
                <a:ea typeface="Avenir"/>
                <a:cs typeface="Avenir"/>
                <a:sym typeface="Avenir"/>
              </a:rPr>
              <a:t> in Other Industries</a:t>
            </a:r>
            <a:endParaRPr dirty="0">
              <a:latin typeface="Avenir"/>
              <a:ea typeface="Avenir"/>
              <a:cs typeface="Avenir"/>
              <a:sym typeface="Avenir"/>
            </a:endParaRPr>
          </a:p>
        </p:txBody>
      </p:sp>
      <p:sp>
        <p:nvSpPr>
          <p:cNvPr id="249" name="Google Shape;249;p31"/>
          <p:cNvSpPr txBox="1">
            <a:spLocks noGrp="1"/>
          </p:cNvSpPr>
          <p:nvPr>
            <p:ph type="title"/>
          </p:nvPr>
        </p:nvSpPr>
        <p:spPr>
          <a:xfrm>
            <a:off x="387056" y="2141063"/>
            <a:ext cx="7986600" cy="869750"/>
          </a:xfrm>
          <a:prstGeom prst="rect">
            <a:avLst/>
          </a:prstGeom>
          <a:noFill/>
          <a:ln>
            <a:noFill/>
          </a:ln>
        </p:spPr>
        <p:txBody>
          <a:bodyPr spcFirstLastPara="1" wrap="square" lIns="71312" tIns="35646" rIns="71312" bIns="35646" anchor="ctr" anchorCtr="0">
            <a:noAutofit/>
          </a:bodyPr>
          <a:lstStyle/>
          <a:p>
            <a:pPr algn="l">
              <a:lnSpc>
                <a:spcPct val="90000"/>
              </a:lnSpc>
              <a:spcBef>
                <a:spcPts val="0"/>
              </a:spcBef>
              <a:buClr>
                <a:schemeClr val="dk1"/>
              </a:buClr>
              <a:buSzPts val="3959"/>
            </a:pPr>
            <a:r>
              <a:rPr lang="en-US" sz="1900" b="1" i="1">
                <a:latin typeface="Avenir"/>
                <a:ea typeface="Avenir"/>
                <a:cs typeface="Avenir"/>
                <a:sym typeface="Avenir"/>
              </a:rPr>
              <a:t>Video:  </a:t>
            </a:r>
            <a:r>
              <a:rPr lang="en-US" sz="1900" b="1" i="1" u="sng">
                <a:solidFill>
                  <a:schemeClr val="hlink"/>
                </a:solidFill>
                <a:latin typeface="Avenir"/>
                <a:ea typeface="Avenir"/>
                <a:cs typeface="Avenir"/>
                <a:sym typeface="Avenir"/>
                <a:hlinkClick r:id="rId3"/>
              </a:rPr>
              <a:t>https://www.youtube.com/watch?v=SNQGypLBJys</a:t>
            </a:r>
            <a:endParaRPr sz="1900" b="1" i="1">
              <a:latin typeface="Avenir"/>
              <a:ea typeface="Avenir"/>
              <a:cs typeface="Avenir"/>
              <a:sym typeface="Avenir"/>
            </a:endParaRPr>
          </a:p>
          <a:p>
            <a:pPr algn="l">
              <a:lnSpc>
                <a:spcPct val="90000"/>
              </a:lnSpc>
              <a:spcBef>
                <a:spcPts val="0"/>
              </a:spcBef>
              <a:buClr>
                <a:schemeClr val="dk1"/>
              </a:buClr>
              <a:buSzPts val="3959"/>
            </a:pPr>
            <a:endParaRPr sz="1900" b="1" i="1">
              <a:latin typeface="Avenir"/>
              <a:ea typeface="Avenir"/>
              <a:cs typeface="Avenir"/>
              <a:sym typeface="Avenir"/>
            </a:endParaRPr>
          </a:p>
          <a:p>
            <a:pPr algn="l">
              <a:lnSpc>
                <a:spcPct val="90000"/>
              </a:lnSpc>
              <a:spcBef>
                <a:spcPts val="0"/>
              </a:spcBef>
              <a:buClr>
                <a:schemeClr val="dk1"/>
              </a:buClr>
              <a:buSzPts val="3959"/>
            </a:pPr>
            <a:endParaRPr sz="1900" b="1" i="1">
              <a:latin typeface="Avenir"/>
              <a:ea typeface="Avenir"/>
              <a:cs typeface="Avenir"/>
              <a:sym typeface="Avenir"/>
            </a:endParaRPr>
          </a:p>
        </p:txBody>
      </p:sp>
      <p:pic>
        <p:nvPicPr>
          <p:cNvPr id="250" name="Google Shape;250;p31"/>
          <p:cNvPicPr preferRelativeResize="0"/>
          <p:nvPr/>
        </p:nvPicPr>
        <p:blipFill>
          <a:blip r:embed="rId4">
            <a:alphaModFix/>
          </a:blip>
          <a:stretch>
            <a:fillRect/>
          </a:stretch>
        </p:blipFill>
        <p:spPr>
          <a:xfrm>
            <a:off x="114300" y="3137813"/>
            <a:ext cx="2271713" cy="1262063"/>
          </a:xfrm>
          <a:prstGeom prst="rect">
            <a:avLst/>
          </a:prstGeom>
          <a:noFill/>
          <a:ln>
            <a:noFill/>
          </a:ln>
        </p:spPr>
      </p:pic>
      <p:pic>
        <p:nvPicPr>
          <p:cNvPr id="251" name="Google Shape;251;p31"/>
          <p:cNvPicPr preferRelativeResize="0"/>
          <p:nvPr/>
        </p:nvPicPr>
        <p:blipFill>
          <a:blip r:embed="rId5">
            <a:alphaModFix/>
          </a:blip>
          <a:stretch>
            <a:fillRect/>
          </a:stretch>
        </p:blipFill>
        <p:spPr>
          <a:xfrm>
            <a:off x="2843213" y="3137813"/>
            <a:ext cx="2221706" cy="1285875"/>
          </a:xfrm>
          <a:prstGeom prst="rect">
            <a:avLst/>
          </a:prstGeom>
          <a:noFill/>
          <a:ln>
            <a:noFill/>
          </a:ln>
        </p:spPr>
      </p:pic>
      <p:pic>
        <p:nvPicPr>
          <p:cNvPr id="252" name="Google Shape;252;p31"/>
          <p:cNvPicPr preferRelativeResize="0"/>
          <p:nvPr/>
        </p:nvPicPr>
        <p:blipFill>
          <a:blip r:embed="rId6">
            <a:alphaModFix/>
          </a:blip>
          <a:stretch>
            <a:fillRect/>
          </a:stretch>
        </p:blipFill>
        <p:spPr>
          <a:xfrm>
            <a:off x="5979319" y="3137813"/>
            <a:ext cx="2200275" cy="1301750"/>
          </a:xfrm>
          <a:prstGeom prst="rect">
            <a:avLst/>
          </a:prstGeom>
          <a:noFill/>
          <a:ln>
            <a:noFill/>
          </a:ln>
        </p:spPr>
      </p:pic>
    </p:spTree>
    <p:extLst>
      <p:ext uri="{BB962C8B-B14F-4D97-AF65-F5344CB8AC3E}">
        <p14:creationId xmlns:p14="http://schemas.microsoft.com/office/powerpoint/2010/main" val="633012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title"/>
          </p:nvPr>
        </p:nvSpPr>
        <p:spPr>
          <a:xfrm>
            <a:off x="114300" y="-140229"/>
            <a:ext cx="7886700" cy="1104750"/>
          </a:xfrm>
          <a:prstGeom prst="rect">
            <a:avLst/>
          </a:prstGeom>
          <a:noFill/>
          <a:ln>
            <a:noFill/>
          </a:ln>
        </p:spPr>
        <p:txBody>
          <a:bodyPr spcFirstLastPara="1" wrap="square" lIns="71312" tIns="35646" rIns="71312" bIns="35646" anchor="ctr" anchorCtr="0">
            <a:noAutofit/>
          </a:bodyPr>
          <a:lstStyle/>
          <a:p>
            <a:pPr algn="l">
              <a:lnSpc>
                <a:spcPct val="90000"/>
              </a:lnSpc>
              <a:spcBef>
                <a:spcPts val="0"/>
              </a:spcBef>
              <a:buClr>
                <a:schemeClr val="dk1"/>
              </a:buClr>
              <a:buSzPts val="4400"/>
            </a:pPr>
            <a:r>
              <a:rPr lang="en-US" dirty="0" smtClean="0">
                <a:latin typeface="Avenir"/>
                <a:ea typeface="Avenir"/>
                <a:cs typeface="Avenir"/>
                <a:sym typeface="Avenir"/>
              </a:rPr>
              <a:t>Benefits </a:t>
            </a:r>
            <a:r>
              <a:rPr lang="en-US" dirty="0">
                <a:latin typeface="Avenir"/>
                <a:ea typeface="Avenir"/>
                <a:cs typeface="Avenir"/>
                <a:sym typeface="Avenir"/>
              </a:rPr>
              <a:t>&amp; Results</a:t>
            </a:r>
            <a:endParaRPr sz="3400" dirty="0">
              <a:solidFill>
                <a:schemeClr val="dk1"/>
              </a:solidFill>
              <a:latin typeface="Avenir"/>
              <a:ea typeface="Avenir"/>
              <a:cs typeface="Avenir"/>
              <a:sym typeface="Avenir"/>
            </a:endParaRPr>
          </a:p>
        </p:txBody>
      </p:sp>
      <p:sp>
        <p:nvSpPr>
          <p:cNvPr id="275" name="Google Shape;275;p34"/>
          <p:cNvSpPr txBox="1">
            <a:spLocks noGrp="1"/>
          </p:cNvSpPr>
          <p:nvPr>
            <p:ph type="body" idx="1"/>
          </p:nvPr>
        </p:nvSpPr>
        <p:spPr>
          <a:xfrm>
            <a:off x="400050" y="1203854"/>
            <a:ext cx="7886700" cy="3626000"/>
          </a:xfrm>
          <a:prstGeom prst="rect">
            <a:avLst/>
          </a:prstGeom>
          <a:noFill/>
          <a:ln>
            <a:noFill/>
          </a:ln>
        </p:spPr>
        <p:txBody>
          <a:bodyPr spcFirstLastPara="1" wrap="square" lIns="71312" tIns="35646" rIns="71312" bIns="35646" anchor="t" anchorCtr="0">
            <a:noAutofit/>
          </a:bodyPr>
          <a:lstStyle/>
          <a:p>
            <a:pPr marL="178308" indent="-178308">
              <a:lnSpc>
                <a:spcPct val="90000"/>
              </a:lnSpc>
              <a:spcBef>
                <a:spcPts val="0"/>
              </a:spcBef>
              <a:buClr>
                <a:schemeClr val="dk1"/>
              </a:buClr>
              <a:buSzPts val="2800"/>
            </a:pPr>
            <a:r>
              <a:rPr lang="en-US" b="1" i="1" dirty="0"/>
              <a:t>Better </a:t>
            </a:r>
            <a:r>
              <a:rPr lang="en-US" b="1" i="1" dirty="0" smtClean="0"/>
              <a:t>experience </a:t>
            </a:r>
            <a:r>
              <a:rPr lang="en-US" b="1" i="1" dirty="0"/>
              <a:t>and engagement</a:t>
            </a:r>
            <a:endParaRPr b="1" i="1" dirty="0"/>
          </a:p>
          <a:p>
            <a:pPr marL="534924" indent="0">
              <a:lnSpc>
                <a:spcPct val="90000"/>
              </a:lnSpc>
              <a:spcBef>
                <a:spcPts val="780"/>
              </a:spcBef>
              <a:buNone/>
            </a:pPr>
            <a:endParaRPr sz="2200" dirty="0"/>
          </a:p>
          <a:p>
            <a:pPr marL="178308" indent="-178308">
              <a:lnSpc>
                <a:spcPct val="90000"/>
              </a:lnSpc>
              <a:spcBef>
                <a:spcPts val="780"/>
              </a:spcBef>
              <a:buClr>
                <a:schemeClr val="dk1"/>
              </a:buClr>
              <a:buSzPts val="2800"/>
            </a:pPr>
            <a:r>
              <a:rPr lang="en-US" b="1" i="1" dirty="0"/>
              <a:t>Reduced Burden on </a:t>
            </a:r>
            <a:r>
              <a:rPr lang="en-US" b="1" i="1" dirty="0" smtClean="0"/>
              <a:t>Staff</a:t>
            </a:r>
            <a:endParaRPr b="1" i="1" dirty="0"/>
          </a:p>
          <a:p>
            <a:pPr marL="534924" indent="0">
              <a:lnSpc>
                <a:spcPct val="90000"/>
              </a:lnSpc>
              <a:spcBef>
                <a:spcPts val="780"/>
              </a:spcBef>
              <a:buNone/>
            </a:pPr>
            <a:endParaRPr dirty="0"/>
          </a:p>
          <a:p>
            <a:pPr marL="178308" indent="-178308">
              <a:lnSpc>
                <a:spcPct val="90000"/>
              </a:lnSpc>
              <a:spcBef>
                <a:spcPts val="780"/>
              </a:spcBef>
              <a:buClr>
                <a:srgbClr val="000000"/>
              </a:buClr>
              <a:buSzPts val="2800"/>
            </a:pPr>
            <a:r>
              <a:rPr lang="en-US" b="1" i="1" dirty="0">
                <a:solidFill>
                  <a:srgbClr val="000000"/>
                </a:solidFill>
              </a:rPr>
              <a:t>Higher </a:t>
            </a:r>
            <a:r>
              <a:rPr lang="en-US" b="1" i="1" dirty="0" smtClean="0">
                <a:solidFill>
                  <a:srgbClr val="000000"/>
                </a:solidFill>
              </a:rPr>
              <a:t>Volume/Enrollment/Satisfaction</a:t>
            </a:r>
          </a:p>
          <a:p>
            <a:pPr marL="178308" indent="-178308">
              <a:lnSpc>
                <a:spcPct val="90000"/>
              </a:lnSpc>
              <a:spcBef>
                <a:spcPts val="780"/>
              </a:spcBef>
              <a:buClr>
                <a:srgbClr val="000000"/>
              </a:buClr>
              <a:buSzPts val="2800"/>
            </a:pPr>
            <a:endParaRPr lang="en-US" sz="2200" b="1" i="1" dirty="0">
              <a:solidFill>
                <a:srgbClr val="000000"/>
              </a:solidFill>
            </a:endParaRPr>
          </a:p>
          <a:p>
            <a:pPr marL="178308" indent="-178308">
              <a:lnSpc>
                <a:spcPct val="90000"/>
              </a:lnSpc>
              <a:spcBef>
                <a:spcPts val="780"/>
              </a:spcBef>
              <a:buClr>
                <a:srgbClr val="000000"/>
              </a:buClr>
              <a:buSzPts val="2800"/>
            </a:pPr>
            <a:r>
              <a:rPr lang="en-US" b="1" i="1" dirty="0" smtClean="0">
                <a:solidFill>
                  <a:srgbClr val="000000"/>
                </a:solidFill>
              </a:rPr>
              <a:t>24/7/365</a:t>
            </a:r>
            <a:endParaRPr b="1" i="1" dirty="0">
              <a:solidFill>
                <a:schemeClr val="dk1"/>
              </a:solidFill>
            </a:endParaRPr>
          </a:p>
          <a:p>
            <a:pPr marL="534924" indent="0">
              <a:lnSpc>
                <a:spcPct val="90000"/>
              </a:lnSpc>
              <a:spcBef>
                <a:spcPts val="780"/>
              </a:spcBef>
              <a:buNone/>
            </a:pPr>
            <a:endParaRPr dirty="0"/>
          </a:p>
          <a:p>
            <a:pPr marL="178308" indent="-39624">
              <a:lnSpc>
                <a:spcPct val="90000"/>
              </a:lnSpc>
              <a:spcBef>
                <a:spcPts val="780"/>
              </a:spcBef>
              <a:buClr>
                <a:schemeClr val="dk1"/>
              </a:buClr>
              <a:buSzPts val="2800"/>
              <a:buNone/>
            </a:pPr>
            <a:endParaRPr sz="2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3038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They Asking The Bot?</a:t>
            </a:r>
            <a:endParaRPr lang="en-US" dirty="0"/>
          </a:p>
        </p:txBody>
      </p:sp>
      <p:sp>
        <p:nvSpPr>
          <p:cNvPr id="2" name="Content Placeholder 1"/>
          <p:cNvSpPr>
            <a:spLocks noGrp="1"/>
          </p:cNvSpPr>
          <p:nvPr>
            <p:ph idx="1"/>
          </p:nvPr>
        </p:nvSpPr>
        <p:spPr/>
        <p:txBody>
          <a:bodyPr/>
          <a:lstStyle/>
          <a:p>
            <a:pPr marL="0" indent="0">
              <a:buNone/>
            </a:pPr>
            <a:r>
              <a:rPr lang="en-US" sz="2400" dirty="0" smtClean="0"/>
              <a:t>FATV Recently Launched a </a:t>
            </a:r>
            <a:r>
              <a:rPr lang="en-US" sz="2400" dirty="0" err="1" smtClean="0"/>
              <a:t>Chatbot</a:t>
            </a:r>
            <a:r>
              <a:rPr lang="en-US" sz="2400" dirty="0" smtClean="0"/>
              <a:t> July 2018</a:t>
            </a:r>
          </a:p>
          <a:p>
            <a:pPr marL="0" indent="0">
              <a:buNone/>
            </a:pPr>
            <a:r>
              <a:rPr lang="en-US" sz="1800" dirty="0" smtClean="0"/>
              <a:t>For the months of July, August, September, these questions appear in the Top 10 asked questions each month:</a:t>
            </a:r>
          </a:p>
          <a:p>
            <a:r>
              <a:rPr lang="en-US" sz="2400" dirty="0" smtClean="0"/>
              <a:t>How much is tuition?</a:t>
            </a:r>
          </a:p>
          <a:p>
            <a:r>
              <a:rPr lang="en-US" sz="2400" dirty="0" smtClean="0"/>
              <a:t>When will my aid get disbursed/When will I get my refund?</a:t>
            </a:r>
          </a:p>
          <a:p>
            <a:r>
              <a:rPr lang="en-US" sz="2400" dirty="0" smtClean="0"/>
              <a:t>How do I apply for financial aid?</a:t>
            </a:r>
          </a:p>
          <a:p>
            <a:r>
              <a:rPr lang="en-US" sz="2400" dirty="0" smtClean="0"/>
              <a:t>How do I apply for/get scholarships?</a:t>
            </a:r>
          </a:p>
          <a:p>
            <a:r>
              <a:rPr lang="en-US" sz="2400" dirty="0" smtClean="0"/>
              <a:t>Can International students apply for financial aid?</a:t>
            </a:r>
          </a:p>
          <a:p>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221543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title"/>
          </p:nvPr>
        </p:nvSpPr>
        <p:spPr>
          <a:xfrm>
            <a:off x="533400" y="190500"/>
            <a:ext cx="8610600" cy="1142999"/>
          </a:xfrm>
          <a:prstGeom prst="rect">
            <a:avLst/>
          </a:prstGeom>
          <a:noFill/>
          <a:ln>
            <a:noFill/>
          </a:ln>
        </p:spPr>
        <p:txBody>
          <a:bodyPr spcFirstLastPara="1" wrap="square" lIns="71312" tIns="35646" rIns="71312" bIns="35646" anchor="ctr" anchorCtr="0">
            <a:noAutofit/>
          </a:bodyPr>
          <a:lstStyle/>
          <a:p>
            <a:pPr algn="l">
              <a:lnSpc>
                <a:spcPct val="90000"/>
              </a:lnSpc>
              <a:spcBef>
                <a:spcPts val="0"/>
              </a:spcBef>
              <a:buClr>
                <a:schemeClr val="dk1"/>
              </a:buClr>
              <a:buSzPts val="4400"/>
            </a:pPr>
            <a:r>
              <a:rPr lang="en-US" sz="3200" dirty="0">
                <a:latin typeface="Avenir"/>
                <a:ea typeface="Avenir"/>
                <a:cs typeface="Avenir"/>
                <a:sym typeface="Avenir"/>
              </a:rPr>
              <a:t>Wrap:  How your world could change</a:t>
            </a:r>
            <a:endParaRPr sz="3200" dirty="0">
              <a:solidFill>
                <a:schemeClr val="dk1"/>
              </a:solidFill>
              <a:latin typeface="Avenir"/>
              <a:ea typeface="Avenir"/>
              <a:cs typeface="Avenir"/>
              <a:sym typeface="Avenir"/>
            </a:endParaRPr>
          </a:p>
        </p:txBody>
      </p:sp>
      <p:pic>
        <p:nvPicPr>
          <p:cNvPr id="321" name="Google Shape;321;p40"/>
          <p:cNvPicPr preferRelativeResize="0"/>
          <p:nvPr/>
        </p:nvPicPr>
        <p:blipFill>
          <a:blip r:embed="rId3">
            <a:alphaModFix/>
          </a:blip>
          <a:stretch>
            <a:fillRect/>
          </a:stretch>
        </p:blipFill>
        <p:spPr>
          <a:xfrm>
            <a:off x="718670" y="1077167"/>
            <a:ext cx="1765838" cy="1300917"/>
          </a:xfrm>
          <a:prstGeom prst="rect">
            <a:avLst/>
          </a:prstGeom>
          <a:noFill/>
          <a:ln>
            <a:noFill/>
          </a:ln>
        </p:spPr>
      </p:pic>
      <p:pic>
        <p:nvPicPr>
          <p:cNvPr id="322" name="Google Shape;322;p40"/>
          <p:cNvPicPr preferRelativeResize="0"/>
          <p:nvPr/>
        </p:nvPicPr>
        <p:blipFill>
          <a:blip r:embed="rId4">
            <a:alphaModFix/>
          </a:blip>
          <a:stretch>
            <a:fillRect/>
          </a:stretch>
        </p:blipFill>
        <p:spPr>
          <a:xfrm>
            <a:off x="718669" y="2535771"/>
            <a:ext cx="1714481" cy="1182479"/>
          </a:xfrm>
          <a:prstGeom prst="rect">
            <a:avLst/>
          </a:prstGeom>
          <a:noFill/>
          <a:ln>
            <a:noFill/>
          </a:ln>
        </p:spPr>
      </p:pic>
      <p:pic>
        <p:nvPicPr>
          <p:cNvPr id="323" name="Google Shape;323;p40"/>
          <p:cNvPicPr preferRelativeResize="0"/>
          <p:nvPr/>
        </p:nvPicPr>
        <p:blipFill rotWithShape="1">
          <a:blip r:embed="rId5">
            <a:alphaModFix/>
          </a:blip>
          <a:srcRect l="2930" t="5370" r="-2929" b="-5369"/>
          <a:stretch/>
        </p:blipFill>
        <p:spPr>
          <a:xfrm>
            <a:off x="627113" y="3875938"/>
            <a:ext cx="1948950" cy="1182479"/>
          </a:xfrm>
          <a:prstGeom prst="rect">
            <a:avLst/>
          </a:prstGeom>
          <a:noFill/>
          <a:ln>
            <a:noFill/>
          </a:ln>
        </p:spPr>
      </p:pic>
      <p:sp>
        <p:nvSpPr>
          <p:cNvPr id="324" name="Google Shape;324;p40"/>
          <p:cNvSpPr/>
          <p:nvPr/>
        </p:nvSpPr>
        <p:spPr>
          <a:xfrm>
            <a:off x="3364313" y="2563188"/>
            <a:ext cx="859725" cy="89925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71312" tIns="71312" rIns="71312" bIns="71312" anchor="ctr" anchorCtr="0">
            <a:noAutofit/>
          </a:bodyPr>
          <a:lstStyle/>
          <a:p>
            <a:endParaRPr/>
          </a:p>
        </p:txBody>
      </p:sp>
      <p:pic>
        <p:nvPicPr>
          <p:cNvPr id="325" name="Google Shape;325;p40"/>
          <p:cNvPicPr preferRelativeResize="0"/>
          <p:nvPr/>
        </p:nvPicPr>
        <p:blipFill>
          <a:blip r:embed="rId6">
            <a:alphaModFix/>
          </a:blip>
          <a:stretch>
            <a:fillRect/>
          </a:stretch>
        </p:blipFill>
        <p:spPr>
          <a:xfrm>
            <a:off x="5018570" y="1281729"/>
            <a:ext cx="1641281" cy="1238375"/>
          </a:xfrm>
          <a:prstGeom prst="rect">
            <a:avLst/>
          </a:prstGeom>
          <a:noFill/>
          <a:ln>
            <a:noFill/>
          </a:ln>
        </p:spPr>
      </p:pic>
      <p:pic>
        <p:nvPicPr>
          <p:cNvPr id="326" name="Google Shape;326;p40"/>
          <p:cNvPicPr preferRelativeResize="0"/>
          <p:nvPr/>
        </p:nvPicPr>
        <p:blipFill>
          <a:blip r:embed="rId7">
            <a:alphaModFix/>
          </a:blip>
          <a:stretch>
            <a:fillRect/>
          </a:stretch>
        </p:blipFill>
        <p:spPr>
          <a:xfrm>
            <a:off x="4981462" y="2568771"/>
            <a:ext cx="1765838" cy="1305649"/>
          </a:xfrm>
          <a:prstGeom prst="rect">
            <a:avLst/>
          </a:prstGeom>
          <a:noFill/>
          <a:ln>
            <a:noFill/>
          </a:ln>
        </p:spPr>
      </p:pic>
      <p:pic>
        <p:nvPicPr>
          <p:cNvPr id="327" name="Google Shape;327;p40"/>
          <p:cNvPicPr preferRelativeResize="0"/>
          <p:nvPr/>
        </p:nvPicPr>
        <p:blipFill>
          <a:blip r:embed="rId8">
            <a:alphaModFix/>
          </a:blip>
          <a:stretch>
            <a:fillRect/>
          </a:stretch>
        </p:blipFill>
        <p:spPr>
          <a:xfrm>
            <a:off x="5063757" y="3976708"/>
            <a:ext cx="1641281" cy="1300917"/>
          </a:xfrm>
          <a:prstGeom prst="rect">
            <a:avLst/>
          </a:prstGeom>
          <a:noFill/>
          <a:ln>
            <a:noFill/>
          </a:ln>
        </p:spPr>
      </p:pic>
      <p:sp>
        <p:nvSpPr>
          <p:cNvPr id="328" name="Google Shape;328;p40"/>
          <p:cNvSpPr txBox="1">
            <a:spLocks noGrp="1"/>
          </p:cNvSpPr>
          <p:nvPr>
            <p:ph type="body" idx="1"/>
          </p:nvPr>
        </p:nvSpPr>
        <p:spPr>
          <a:xfrm>
            <a:off x="7665281" y="2477125"/>
            <a:ext cx="1143000" cy="899250"/>
          </a:xfrm>
          <a:prstGeom prst="rect">
            <a:avLst/>
          </a:prstGeom>
          <a:noFill/>
          <a:ln>
            <a:noFill/>
          </a:ln>
        </p:spPr>
        <p:txBody>
          <a:bodyPr spcFirstLastPara="1" wrap="square" lIns="71312" tIns="35646" rIns="71312" bIns="35646" anchor="t" anchorCtr="0">
            <a:noAutofit/>
          </a:bodyPr>
          <a:lstStyle/>
          <a:p>
            <a:pPr marL="178308" indent="0">
              <a:lnSpc>
                <a:spcPct val="90000"/>
              </a:lnSpc>
              <a:spcBef>
                <a:spcPts val="780"/>
              </a:spcBef>
              <a:buNone/>
            </a:pPr>
            <a:endParaRPr b="1" dirty="0"/>
          </a:p>
          <a:p>
            <a:pPr marL="0" indent="0">
              <a:lnSpc>
                <a:spcPct val="90000"/>
              </a:lnSpc>
              <a:spcBef>
                <a:spcPts val="780"/>
              </a:spcBef>
              <a:buClr>
                <a:schemeClr val="dk1"/>
              </a:buClr>
              <a:buSzPts val="2800"/>
              <a:buNone/>
            </a:pPr>
            <a:endParaRPr sz="2200" b="1" dirty="0">
              <a:solidFill>
                <a:schemeClr val="dk1"/>
              </a:solidFill>
            </a:endParaRPr>
          </a:p>
        </p:txBody>
      </p:sp>
    </p:spTree>
    <p:extLst>
      <p:ext uri="{BB962C8B-B14F-4D97-AF65-F5344CB8AC3E}">
        <p14:creationId xmlns:p14="http://schemas.microsoft.com/office/powerpoint/2010/main" val="629204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952500"/>
          </a:xfrm>
        </p:spPr>
        <p:txBody>
          <a:bodyPr/>
          <a:lstStyle/>
          <a:p>
            <a:r>
              <a:rPr lang="en-US" dirty="0"/>
              <a:t>R</a:t>
            </a:r>
            <a:r>
              <a:rPr lang="en-US" dirty="0" smtClean="0"/>
              <a:t>esources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b="1" dirty="0"/>
              <a:t>Student FA Surveys/Research</a:t>
            </a:r>
            <a:r>
              <a:rPr lang="en-US" b="1" dirty="0" smtClean="0"/>
              <a:t>: Summarized in slides</a:t>
            </a:r>
            <a:endParaRPr lang="en-US" dirty="0"/>
          </a:p>
          <a:p>
            <a:pPr marL="0" indent="0">
              <a:buNone/>
            </a:pPr>
            <a:r>
              <a:rPr lang="en-US" dirty="0"/>
              <a:t> </a:t>
            </a:r>
          </a:p>
          <a:p>
            <a:pPr marL="0" indent="0">
              <a:buNone/>
            </a:pPr>
            <a:r>
              <a:rPr lang="en-US" u="sng" dirty="0">
                <a:hlinkClick r:id="rId3"/>
              </a:rPr>
              <a:t>https://lendedu.com/blog/financial-aid-awareness-month-survey/</a:t>
            </a:r>
            <a:endParaRPr lang="en-US" dirty="0"/>
          </a:p>
          <a:p>
            <a:pPr marL="0" indent="0">
              <a:buNone/>
            </a:pPr>
            <a:r>
              <a:rPr lang="en-US" dirty="0"/>
              <a:t> </a:t>
            </a:r>
          </a:p>
          <a:p>
            <a:pPr marL="0" indent="0">
              <a:buNone/>
            </a:pPr>
            <a:r>
              <a:rPr lang="en-US" u="sng" dirty="0">
                <a:hlinkClick r:id="rId4"/>
              </a:rPr>
              <a:t>https://www.newamerica.org/education-policy/policy-papers/familiarity-with-financial-aid/</a:t>
            </a:r>
            <a:endParaRPr lang="en-US" dirty="0"/>
          </a:p>
          <a:p>
            <a:pPr marL="0" indent="0">
              <a:buNone/>
            </a:pPr>
            <a:r>
              <a:rPr lang="en-US" dirty="0"/>
              <a:t> </a:t>
            </a:r>
          </a:p>
          <a:p>
            <a:pPr marL="0" indent="0">
              <a:buNone/>
            </a:pPr>
            <a:r>
              <a:rPr lang="en-US" u="sng" dirty="0">
                <a:hlinkClick r:id="rId5"/>
              </a:rPr>
              <a:t>https://educationnorthwest.org/sites/default/files/resources/FAFSA-research%20handout-jan2017.pdf</a:t>
            </a:r>
            <a:endParaRPr lang="en-US" dirty="0"/>
          </a:p>
          <a:p>
            <a:pPr marL="0" indent="0">
              <a:buNone/>
            </a:pPr>
            <a:r>
              <a:rPr lang="en-US" dirty="0"/>
              <a:t> </a:t>
            </a:r>
          </a:p>
          <a:p>
            <a:pPr marL="0" indent="0">
              <a:buNone/>
            </a:pPr>
            <a:r>
              <a:rPr lang="en-US" u="sng" dirty="0">
                <a:hlinkClick r:id="rId6"/>
              </a:rPr>
              <a:t>https://ticas.org/sites/default/files/pub_files/Paving_the_Way.pdf</a:t>
            </a:r>
            <a:endParaRPr lang="en-US" dirty="0"/>
          </a:p>
          <a:p>
            <a:pPr marL="0" indent="0">
              <a:buNone/>
            </a:pPr>
            <a:r>
              <a:rPr lang="en-US" dirty="0"/>
              <a:t> </a:t>
            </a:r>
          </a:p>
          <a:p>
            <a:pPr marL="0" indent="0">
              <a:buNone/>
            </a:pPr>
            <a:r>
              <a:rPr lang="en-US" b="1" dirty="0"/>
              <a:t>Communication Strategy</a:t>
            </a:r>
            <a:r>
              <a:rPr lang="en-US" b="1" dirty="0" smtClean="0"/>
              <a:t>:  Helpful resources </a:t>
            </a:r>
            <a:endParaRPr lang="en-US" dirty="0"/>
          </a:p>
          <a:p>
            <a:pPr marL="0" indent="0">
              <a:buNone/>
            </a:pPr>
            <a:r>
              <a:rPr lang="en-US" dirty="0"/>
              <a:t> </a:t>
            </a:r>
          </a:p>
          <a:p>
            <a:pPr marL="0" indent="0">
              <a:buNone/>
            </a:pPr>
            <a:r>
              <a:rPr lang="en-US" u="sng" dirty="0">
                <a:hlinkClick r:id="rId7"/>
              </a:rPr>
              <a:t>https://www.businessinsider.com/ap-survey-youtube-tops-teen-social-media-as-facebook-fades-2018-6</a:t>
            </a:r>
            <a:endParaRPr lang="en-US" dirty="0"/>
          </a:p>
          <a:p>
            <a:pPr marL="0" indent="0">
              <a:buNone/>
            </a:pPr>
            <a:r>
              <a:rPr lang="en-US" dirty="0"/>
              <a:t> </a:t>
            </a:r>
          </a:p>
          <a:p>
            <a:pPr marL="0" indent="0">
              <a:buNone/>
            </a:pPr>
            <a:r>
              <a:rPr lang="en-US" u="sng" dirty="0">
                <a:hlinkClick r:id="rId8"/>
              </a:rPr>
              <a:t>https://www.businessinsider.com/generation-z-things-gen-z-are-killing-facebook-ralph-lauren-2018-5</a:t>
            </a:r>
            <a:endParaRPr lang="en-US" dirty="0"/>
          </a:p>
          <a:p>
            <a:pPr marL="0" indent="0">
              <a:buNone/>
            </a:pPr>
            <a:r>
              <a:rPr lang="en-US" dirty="0"/>
              <a:t> </a:t>
            </a:r>
          </a:p>
          <a:p>
            <a:pPr marL="0" indent="0">
              <a:buNone/>
            </a:pPr>
            <a:r>
              <a:rPr lang="en-US" u="sng" dirty="0">
                <a:solidFill>
                  <a:srgbClr val="0070C0"/>
                </a:solidFill>
                <a:hlinkClick r:id="rId9"/>
              </a:rPr>
              <a:t>https://www.businessinsider.com/best-and-worst-social-networks-according-to-college-student-2017-1</a:t>
            </a:r>
            <a:endParaRPr lang="en-US" dirty="0">
              <a:solidFill>
                <a:srgbClr val="0070C0"/>
              </a:solidFill>
            </a:endParaRPr>
          </a:p>
          <a:p>
            <a:pPr marL="0" indent="0">
              <a:buNone/>
            </a:pPr>
            <a:endParaRPr lang="en-US" dirty="0" smtClean="0"/>
          </a:p>
        </p:txBody>
      </p:sp>
    </p:spTree>
    <p:extLst>
      <p:ext uri="{BB962C8B-B14F-4D97-AF65-F5344CB8AC3E}">
        <p14:creationId xmlns:p14="http://schemas.microsoft.com/office/powerpoint/2010/main" val="3853490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790700"/>
            <a:ext cx="3733800" cy="1384995"/>
          </a:xfrm>
          <a:prstGeom prst="rect">
            <a:avLst/>
          </a:prstGeom>
          <a:noFill/>
        </p:spPr>
        <p:txBody>
          <a:bodyPr wrap="square" rtlCol="0">
            <a:spAutoFit/>
          </a:bodyPr>
          <a:lstStyle/>
          <a:p>
            <a:r>
              <a:rPr lang="en-US" sz="4800" dirty="0" smtClean="0"/>
              <a:t>QUESTIONS? </a:t>
            </a:r>
          </a:p>
          <a:p>
            <a:endParaRPr lang="en-US" dirty="0"/>
          </a:p>
          <a:p>
            <a:endParaRPr lang="en-US" dirty="0"/>
          </a:p>
        </p:txBody>
      </p:sp>
      <p:sp>
        <p:nvSpPr>
          <p:cNvPr id="3" name="TextBox 2"/>
          <p:cNvSpPr txBox="1"/>
          <p:nvPr/>
        </p:nvSpPr>
        <p:spPr>
          <a:xfrm>
            <a:off x="2286000" y="3695700"/>
            <a:ext cx="4724400" cy="1015663"/>
          </a:xfrm>
          <a:prstGeom prst="rect">
            <a:avLst/>
          </a:prstGeom>
          <a:noFill/>
        </p:spPr>
        <p:txBody>
          <a:bodyPr wrap="square" rtlCol="0">
            <a:spAutoFit/>
          </a:bodyPr>
          <a:lstStyle/>
          <a:p>
            <a:r>
              <a:rPr lang="en-US" sz="2000" dirty="0"/>
              <a:t>THANK YOU FOR ATTENDING</a:t>
            </a:r>
          </a:p>
          <a:p>
            <a:endParaRPr lang="en-US" sz="2000" dirty="0"/>
          </a:p>
          <a:p>
            <a:r>
              <a:rPr lang="en-US" sz="2000" dirty="0"/>
              <a:t>DON’T FORGET TO COMPLETE THE SURVEY</a:t>
            </a:r>
          </a:p>
        </p:txBody>
      </p:sp>
    </p:spTree>
    <p:extLst>
      <p:ext uri="{BB962C8B-B14F-4D97-AF65-F5344CB8AC3E}">
        <p14:creationId xmlns:p14="http://schemas.microsoft.com/office/powerpoint/2010/main" val="1636004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p:nvPr/>
        </p:nvSpPr>
        <p:spPr>
          <a:xfrm>
            <a:off x="414146" y="5037892"/>
            <a:ext cx="810675" cy="307750"/>
          </a:xfrm>
          <a:prstGeom prst="rect">
            <a:avLst/>
          </a:prstGeom>
          <a:noFill/>
          <a:ln w="9525" cap="flat" cmpd="sng">
            <a:solidFill>
              <a:schemeClr val="lt2"/>
            </a:solidFill>
            <a:prstDash val="solid"/>
            <a:round/>
            <a:headEnd type="none" w="sm" len="sm"/>
            <a:tailEnd type="none" w="sm" len="sm"/>
          </a:ln>
        </p:spPr>
        <p:txBody>
          <a:bodyPr spcFirstLastPara="1" wrap="square" lIns="71312" tIns="35646" rIns="71312" bIns="35646" anchor="t" anchorCtr="0">
            <a:noAutofit/>
          </a:bodyPr>
          <a:lstStyle/>
          <a:p>
            <a:endParaRPr sz="1400">
              <a:solidFill>
                <a:schemeClr val="dk1"/>
              </a:solidFill>
              <a:latin typeface="Calibri"/>
              <a:ea typeface="Calibri"/>
              <a:cs typeface="Calibri"/>
              <a:sym typeface="Calibri"/>
            </a:endParaRPr>
          </a:p>
        </p:txBody>
      </p:sp>
      <p:sp>
        <p:nvSpPr>
          <p:cNvPr id="134" name="Google Shape;134;p17"/>
          <p:cNvSpPr txBox="1"/>
          <p:nvPr/>
        </p:nvSpPr>
        <p:spPr>
          <a:xfrm>
            <a:off x="498488" y="314958"/>
            <a:ext cx="6876900" cy="744750"/>
          </a:xfrm>
          <a:prstGeom prst="rect">
            <a:avLst/>
          </a:prstGeom>
          <a:noFill/>
          <a:ln>
            <a:noFill/>
          </a:ln>
        </p:spPr>
        <p:txBody>
          <a:bodyPr spcFirstLastPara="1" wrap="square" lIns="71312" tIns="35646" rIns="71312" bIns="35646" anchor="t" anchorCtr="0">
            <a:noAutofit/>
          </a:bodyPr>
          <a:lstStyle/>
          <a:p>
            <a:pPr algn="r"/>
            <a:r>
              <a:rPr lang="en-US" sz="3400" b="1" dirty="0">
                <a:solidFill>
                  <a:schemeClr val="dk1"/>
                </a:solidFill>
                <a:latin typeface="Avenir"/>
                <a:ea typeface="Avenir"/>
                <a:cs typeface="Avenir"/>
                <a:sym typeface="Avenir"/>
              </a:rPr>
              <a:t>Under-Resourced for Success </a:t>
            </a:r>
            <a:endParaRPr sz="3400" b="1" dirty="0">
              <a:solidFill>
                <a:schemeClr val="dk1"/>
              </a:solidFill>
              <a:latin typeface="Avenir"/>
              <a:ea typeface="Avenir"/>
              <a:cs typeface="Avenir"/>
              <a:sym typeface="Avenir"/>
            </a:endParaRPr>
          </a:p>
        </p:txBody>
      </p:sp>
      <p:pic>
        <p:nvPicPr>
          <p:cNvPr id="135" name="Google Shape;135;p17"/>
          <p:cNvPicPr preferRelativeResize="0"/>
          <p:nvPr/>
        </p:nvPicPr>
        <p:blipFill>
          <a:blip r:embed="rId3">
            <a:alphaModFix/>
          </a:blip>
          <a:stretch>
            <a:fillRect/>
          </a:stretch>
        </p:blipFill>
        <p:spPr>
          <a:xfrm>
            <a:off x="498490" y="2039938"/>
            <a:ext cx="3607763" cy="2657895"/>
          </a:xfrm>
          <a:prstGeom prst="rect">
            <a:avLst/>
          </a:prstGeom>
          <a:noFill/>
          <a:ln w="76200">
            <a:solidFill>
              <a:schemeClr val="tx1"/>
            </a:solidFill>
          </a:ln>
        </p:spPr>
      </p:pic>
      <p:pic>
        <p:nvPicPr>
          <p:cNvPr id="136" name="Google Shape;136;p17"/>
          <p:cNvPicPr preferRelativeResize="0"/>
          <p:nvPr/>
        </p:nvPicPr>
        <p:blipFill>
          <a:blip r:embed="rId4">
            <a:alphaModFix/>
          </a:blip>
          <a:stretch>
            <a:fillRect/>
          </a:stretch>
        </p:blipFill>
        <p:spPr>
          <a:xfrm>
            <a:off x="4648200" y="2039938"/>
            <a:ext cx="3886200" cy="2657896"/>
          </a:xfrm>
          <a:prstGeom prst="rect">
            <a:avLst/>
          </a:prstGeom>
          <a:noFill/>
          <a:ln w="38100">
            <a:solidFill>
              <a:srgbClr val="FF0000"/>
            </a:solidFill>
          </a:ln>
        </p:spPr>
      </p:pic>
    </p:spTree>
    <p:extLst>
      <p:ext uri="{BB962C8B-B14F-4D97-AF65-F5344CB8AC3E}">
        <p14:creationId xmlns:p14="http://schemas.microsoft.com/office/powerpoint/2010/main" val="269749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p:nvPr/>
        </p:nvSpPr>
        <p:spPr>
          <a:xfrm>
            <a:off x="414146" y="5037892"/>
            <a:ext cx="810675" cy="307750"/>
          </a:xfrm>
          <a:prstGeom prst="rect">
            <a:avLst/>
          </a:prstGeom>
          <a:noFill/>
          <a:ln w="9525" cap="flat" cmpd="sng">
            <a:solidFill>
              <a:schemeClr val="lt2"/>
            </a:solidFill>
            <a:prstDash val="solid"/>
            <a:round/>
            <a:headEnd type="none" w="sm" len="sm"/>
            <a:tailEnd type="none" w="sm" len="sm"/>
          </a:ln>
        </p:spPr>
        <p:txBody>
          <a:bodyPr spcFirstLastPara="1" wrap="square" lIns="71312" tIns="35646" rIns="71312" bIns="35646" anchor="t" anchorCtr="0">
            <a:noAutofit/>
          </a:bodyPr>
          <a:lstStyle/>
          <a:p>
            <a:endParaRPr sz="1400">
              <a:solidFill>
                <a:schemeClr val="dk1"/>
              </a:solidFill>
              <a:latin typeface="Calibri"/>
              <a:ea typeface="Calibri"/>
              <a:cs typeface="Calibri"/>
              <a:sym typeface="Calibri"/>
            </a:endParaRPr>
          </a:p>
        </p:txBody>
      </p:sp>
      <p:sp>
        <p:nvSpPr>
          <p:cNvPr id="143" name="Google Shape;143;p18"/>
          <p:cNvSpPr txBox="1"/>
          <p:nvPr/>
        </p:nvSpPr>
        <p:spPr>
          <a:xfrm>
            <a:off x="1676399" y="327020"/>
            <a:ext cx="5680331" cy="744750"/>
          </a:xfrm>
          <a:prstGeom prst="rect">
            <a:avLst/>
          </a:prstGeom>
          <a:noFill/>
          <a:ln>
            <a:noFill/>
          </a:ln>
        </p:spPr>
        <p:txBody>
          <a:bodyPr spcFirstLastPara="1" wrap="square" lIns="71312" tIns="35646" rIns="71312" bIns="35646" anchor="t" anchorCtr="0">
            <a:noAutofit/>
          </a:bodyPr>
          <a:lstStyle/>
          <a:p>
            <a:pPr algn="ctr"/>
            <a:r>
              <a:rPr lang="en-US" sz="4000" b="1" dirty="0">
                <a:solidFill>
                  <a:schemeClr val="dk1"/>
                </a:solidFill>
                <a:latin typeface="Avenir"/>
                <a:ea typeface="Avenir"/>
                <a:cs typeface="Avenir"/>
                <a:sym typeface="Avenir"/>
              </a:rPr>
              <a:t>Repetition </a:t>
            </a:r>
            <a:endParaRPr sz="4000" b="1" dirty="0">
              <a:solidFill>
                <a:schemeClr val="dk1"/>
              </a:solidFill>
              <a:latin typeface="Avenir"/>
              <a:ea typeface="Avenir"/>
              <a:cs typeface="Avenir"/>
              <a:sym typeface="Avenir"/>
            </a:endParaRPr>
          </a:p>
        </p:txBody>
      </p:sp>
      <p:pic>
        <p:nvPicPr>
          <p:cNvPr id="144" name="Google Shape;144;p18"/>
          <p:cNvPicPr preferRelativeResize="0"/>
          <p:nvPr/>
        </p:nvPicPr>
        <p:blipFill>
          <a:blip r:embed="rId3">
            <a:alphaModFix/>
          </a:blip>
          <a:stretch>
            <a:fillRect/>
          </a:stretch>
        </p:blipFill>
        <p:spPr>
          <a:xfrm>
            <a:off x="1447800" y="1638300"/>
            <a:ext cx="6477000" cy="3657600"/>
          </a:xfrm>
          <a:prstGeom prst="rect">
            <a:avLst/>
          </a:prstGeom>
          <a:noFill/>
          <a:ln w="57150">
            <a:solidFill>
              <a:schemeClr val="tx1"/>
            </a:solidFill>
          </a:ln>
        </p:spPr>
      </p:pic>
    </p:spTree>
    <p:extLst>
      <p:ext uri="{BB962C8B-B14F-4D97-AF65-F5344CB8AC3E}">
        <p14:creationId xmlns:p14="http://schemas.microsoft.com/office/powerpoint/2010/main" val="28300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p:nvPr/>
        </p:nvSpPr>
        <p:spPr>
          <a:xfrm>
            <a:off x="414146" y="5037892"/>
            <a:ext cx="810675" cy="307750"/>
          </a:xfrm>
          <a:prstGeom prst="rect">
            <a:avLst/>
          </a:prstGeom>
          <a:noFill/>
          <a:ln w="9525" cap="flat" cmpd="sng">
            <a:solidFill>
              <a:schemeClr val="lt2"/>
            </a:solidFill>
            <a:prstDash val="solid"/>
            <a:round/>
            <a:headEnd type="none" w="sm" len="sm"/>
            <a:tailEnd type="none" w="sm" len="sm"/>
          </a:ln>
        </p:spPr>
        <p:txBody>
          <a:bodyPr spcFirstLastPara="1" wrap="square" lIns="71312" tIns="35646" rIns="71312" bIns="35646" anchor="t" anchorCtr="0">
            <a:noAutofit/>
          </a:bodyPr>
          <a:lstStyle/>
          <a:p>
            <a:endParaRPr sz="1400">
              <a:solidFill>
                <a:schemeClr val="dk1"/>
              </a:solidFill>
              <a:latin typeface="Calibri"/>
              <a:ea typeface="Calibri"/>
              <a:cs typeface="Calibri"/>
              <a:sym typeface="Calibri"/>
            </a:endParaRPr>
          </a:p>
        </p:txBody>
      </p:sp>
      <p:sp>
        <p:nvSpPr>
          <p:cNvPr id="151" name="Google Shape;151;p19"/>
          <p:cNvSpPr txBox="1"/>
          <p:nvPr/>
        </p:nvSpPr>
        <p:spPr>
          <a:xfrm>
            <a:off x="1418756" y="283950"/>
            <a:ext cx="6629400" cy="744750"/>
          </a:xfrm>
          <a:prstGeom prst="rect">
            <a:avLst/>
          </a:prstGeom>
          <a:noFill/>
          <a:ln>
            <a:noFill/>
          </a:ln>
        </p:spPr>
        <p:txBody>
          <a:bodyPr spcFirstLastPara="1" wrap="square" lIns="71312" tIns="35646" rIns="71312" bIns="35646" anchor="t" anchorCtr="0">
            <a:noAutofit/>
          </a:bodyPr>
          <a:lstStyle/>
          <a:p>
            <a:pPr algn="ctr"/>
            <a:r>
              <a:rPr lang="en-US" sz="3400" b="1" dirty="0">
                <a:solidFill>
                  <a:schemeClr val="dk1"/>
                </a:solidFill>
                <a:latin typeface="Avenir"/>
                <a:ea typeface="Avenir"/>
                <a:cs typeface="Avenir"/>
                <a:sym typeface="Avenir"/>
              </a:rPr>
              <a:t>Lack of Student Engagement</a:t>
            </a:r>
            <a:endParaRPr sz="3400" b="1" dirty="0">
              <a:solidFill>
                <a:schemeClr val="dk1"/>
              </a:solidFill>
              <a:latin typeface="Avenir"/>
              <a:ea typeface="Avenir"/>
              <a:cs typeface="Avenir"/>
              <a:sym typeface="Avenir"/>
            </a:endParaRPr>
          </a:p>
        </p:txBody>
      </p:sp>
      <p:pic>
        <p:nvPicPr>
          <p:cNvPr id="152" name="Google Shape;152;p19"/>
          <p:cNvPicPr preferRelativeResize="0"/>
          <p:nvPr/>
        </p:nvPicPr>
        <p:blipFill>
          <a:blip r:embed="rId3">
            <a:alphaModFix/>
          </a:blip>
          <a:stretch>
            <a:fillRect/>
          </a:stretch>
        </p:blipFill>
        <p:spPr>
          <a:xfrm>
            <a:off x="3429000" y="1028700"/>
            <a:ext cx="2608913" cy="1929021"/>
          </a:xfrm>
          <a:prstGeom prst="rect">
            <a:avLst/>
          </a:prstGeom>
          <a:noFill/>
          <a:ln>
            <a:noFill/>
          </a:ln>
        </p:spPr>
      </p:pic>
      <p:pic>
        <p:nvPicPr>
          <p:cNvPr id="153" name="Google Shape;153;p19"/>
          <p:cNvPicPr preferRelativeResize="0"/>
          <p:nvPr/>
        </p:nvPicPr>
        <p:blipFill>
          <a:blip r:embed="rId4">
            <a:alphaModFix/>
          </a:blip>
          <a:stretch>
            <a:fillRect/>
          </a:stretch>
        </p:blipFill>
        <p:spPr>
          <a:xfrm>
            <a:off x="1905000" y="3132622"/>
            <a:ext cx="6429375" cy="2230338"/>
          </a:xfrm>
          <a:prstGeom prst="rect">
            <a:avLst/>
          </a:prstGeom>
          <a:noFill/>
          <a:ln>
            <a:noFill/>
          </a:ln>
        </p:spPr>
      </p:pic>
    </p:spTree>
    <p:extLst>
      <p:ext uri="{BB962C8B-B14F-4D97-AF65-F5344CB8AC3E}">
        <p14:creationId xmlns:p14="http://schemas.microsoft.com/office/powerpoint/2010/main" val="224191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p:nvPr/>
        </p:nvSpPr>
        <p:spPr>
          <a:xfrm>
            <a:off x="414146" y="5037892"/>
            <a:ext cx="810675" cy="307750"/>
          </a:xfrm>
          <a:prstGeom prst="rect">
            <a:avLst/>
          </a:prstGeom>
          <a:noFill/>
          <a:ln w="9525" cap="flat" cmpd="sng">
            <a:solidFill>
              <a:schemeClr val="lt2"/>
            </a:solidFill>
            <a:prstDash val="solid"/>
            <a:round/>
            <a:headEnd type="none" w="sm" len="sm"/>
            <a:tailEnd type="none" w="sm" len="sm"/>
          </a:ln>
        </p:spPr>
        <p:txBody>
          <a:bodyPr spcFirstLastPara="1" wrap="square" lIns="71312" tIns="35646" rIns="71312" bIns="35646" anchor="t" anchorCtr="0">
            <a:noAutofit/>
          </a:bodyPr>
          <a:lstStyle/>
          <a:p>
            <a:endParaRPr sz="1400">
              <a:solidFill>
                <a:schemeClr val="dk1"/>
              </a:solidFill>
              <a:latin typeface="Calibri"/>
              <a:ea typeface="Calibri"/>
              <a:cs typeface="Calibri"/>
              <a:sym typeface="Calibri"/>
            </a:endParaRPr>
          </a:p>
        </p:txBody>
      </p:sp>
      <p:sp>
        <p:nvSpPr>
          <p:cNvPr id="160" name="Google Shape;160;p20"/>
          <p:cNvSpPr txBox="1"/>
          <p:nvPr/>
        </p:nvSpPr>
        <p:spPr>
          <a:xfrm>
            <a:off x="914400" y="266699"/>
            <a:ext cx="7086600" cy="810720"/>
          </a:xfrm>
          <a:prstGeom prst="rect">
            <a:avLst/>
          </a:prstGeom>
          <a:noFill/>
          <a:ln>
            <a:noFill/>
          </a:ln>
        </p:spPr>
        <p:txBody>
          <a:bodyPr spcFirstLastPara="1" wrap="square" lIns="71312" tIns="35646" rIns="71312" bIns="35646" anchor="t" anchorCtr="0">
            <a:noAutofit/>
          </a:bodyPr>
          <a:lstStyle/>
          <a:p>
            <a:pPr algn="ctr"/>
            <a:r>
              <a:rPr lang="en-US" sz="3400" dirty="0">
                <a:solidFill>
                  <a:schemeClr val="dk1"/>
                </a:solidFill>
                <a:latin typeface="Avenir"/>
                <a:ea typeface="Avenir"/>
                <a:cs typeface="Avenir"/>
                <a:sym typeface="Avenir"/>
              </a:rPr>
              <a:t>Student Communicate 24.7.365 </a:t>
            </a:r>
            <a:endParaRPr sz="3400" b="1" dirty="0">
              <a:solidFill>
                <a:schemeClr val="dk1"/>
              </a:solidFill>
              <a:latin typeface="Avenir"/>
              <a:ea typeface="Avenir"/>
              <a:cs typeface="Avenir"/>
              <a:sym typeface="Avenir"/>
            </a:endParaRPr>
          </a:p>
        </p:txBody>
      </p:sp>
      <p:pic>
        <p:nvPicPr>
          <p:cNvPr id="161" name="Google Shape;161;p20"/>
          <p:cNvPicPr preferRelativeResize="0"/>
          <p:nvPr/>
        </p:nvPicPr>
        <p:blipFill>
          <a:blip r:embed="rId3">
            <a:alphaModFix/>
          </a:blip>
          <a:stretch>
            <a:fillRect/>
          </a:stretch>
        </p:blipFill>
        <p:spPr>
          <a:xfrm>
            <a:off x="914400" y="1381854"/>
            <a:ext cx="3657600" cy="1961708"/>
          </a:xfrm>
          <a:prstGeom prst="rect">
            <a:avLst/>
          </a:prstGeom>
          <a:noFill/>
          <a:ln>
            <a:noFill/>
          </a:ln>
        </p:spPr>
      </p:pic>
      <p:pic>
        <p:nvPicPr>
          <p:cNvPr id="162" name="Google Shape;162;p20"/>
          <p:cNvPicPr preferRelativeResize="0"/>
          <p:nvPr/>
        </p:nvPicPr>
        <p:blipFill>
          <a:blip r:embed="rId4">
            <a:alphaModFix/>
          </a:blip>
          <a:stretch>
            <a:fillRect/>
          </a:stretch>
        </p:blipFill>
        <p:spPr>
          <a:xfrm>
            <a:off x="5257800" y="1381854"/>
            <a:ext cx="3352800" cy="1961707"/>
          </a:xfrm>
          <a:prstGeom prst="rect">
            <a:avLst/>
          </a:prstGeom>
          <a:noFill/>
          <a:ln>
            <a:noFill/>
          </a:ln>
        </p:spPr>
      </p:pic>
      <p:pic>
        <p:nvPicPr>
          <p:cNvPr id="163" name="Google Shape;163;p20"/>
          <p:cNvPicPr preferRelativeResize="0"/>
          <p:nvPr/>
        </p:nvPicPr>
        <p:blipFill>
          <a:blip r:embed="rId5">
            <a:alphaModFix/>
          </a:blip>
          <a:stretch>
            <a:fillRect/>
          </a:stretch>
        </p:blipFill>
        <p:spPr>
          <a:xfrm>
            <a:off x="3276599" y="3647997"/>
            <a:ext cx="2895601" cy="1876503"/>
          </a:xfrm>
          <a:prstGeom prst="rect">
            <a:avLst/>
          </a:prstGeom>
          <a:noFill/>
          <a:ln>
            <a:noFill/>
          </a:ln>
        </p:spPr>
      </p:pic>
    </p:spTree>
    <p:extLst>
      <p:ext uri="{BB962C8B-B14F-4D97-AF65-F5344CB8AC3E}">
        <p14:creationId xmlns:p14="http://schemas.microsoft.com/office/powerpoint/2010/main" val="387960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p:nvPr/>
        </p:nvSpPr>
        <p:spPr>
          <a:xfrm>
            <a:off x="414146" y="5037892"/>
            <a:ext cx="810675" cy="307750"/>
          </a:xfrm>
          <a:prstGeom prst="rect">
            <a:avLst/>
          </a:prstGeom>
          <a:noFill/>
          <a:ln w="9525" cap="flat" cmpd="sng">
            <a:solidFill>
              <a:schemeClr val="lt2"/>
            </a:solidFill>
            <a:prstDash val="solid"/>
            <a:round/>
            <a:headEnd type="none" w="sm" len="sm"/>
            <a:tailEnd type="none" w="sm" len="sm"/>
          </a:ln>
        </p:spPr>
        <p:txBody>
          <a:bodyPr spcFirstLastPara="1" wrap="square" lIns="71312" tIns="35646" rIns="71312" bIns="35646" anchor="t" anchorCtr="0">
            <a:noAutofit/>
          </a:bodyPr>
          <a:lstStyle/>
          <a:p>
            <a:endParaRPr sz="1400">
              <a:solidFill>
                <a:schemeClr val="dk1"/>
              </a:solidFill>
              <a:latin typeface="Calibri"/>
              <a:ea typeface="Calibri"/>
              <a:cs typeface="Calibri"/>
              <a:sym typeface="Calibri"/>
            </a:endParaRPr>
          </a:p>
        </p:txBody>
      </p:sp>
      <p:sp>
        <p:nvSpPr>
          <p:cNvPr id="170" name="Google Shape;170;p21"/>
          <p:cNvSpPr txBox="1"/>
          <p:nvPr/>
        </p:nvSpPr>
        <p:spPr>
          <a:xfrm>
            <a:off x="1447799" y="327020"/>
            <a:ext cx="5908931" cy="744750"/>
          </a:xfrm>
          <a:prstGeom prst="rect">
            <a:avLst/>
          </a:prstGeom>
          <a:noFill/>
          <a:ln>
            <a:noFill/>
          </a:ln>
        </p:spPr>
        <p:txBody>
          <a:bodyPr spcFirstLastPara="1" wrap="square" lIns="71312" tIns="35646" rIns="71312" bIns="35646" anchor="t" anchorCtr="0">
            <a:noAutofit/>
          </a:bodyPr>
          <a:lstStyle/>
          <a:p>
            <a:pPr algn="ctr"/>
            <a:r>
              <a:rPr lang="en-US" sz="2800">
                <a:solidFill>
                  <a:schemeClr val="dk1"/>
                </a:solidFill>
                <a:latin typeface="Avenir"/>
                <a:ea typeface="Avenir"/>
                <a:cs typeface="Avenir"/>
                <a:sym typeface="Avenir"/>
              </a:rPr>
              <a:t>Pressure of Summer Melt and</a:t>
            </a:r>
            <a:r>
              <a:rPr lang="en-US" sz="3400">
                <a:solidFill>
                  <a:schemeClr val="dk1"/>
                </a:solidFill>
                <a:latin typeface="Avenir"/>
                <a:ea typeface="Avenir"/>
                <a:cs typeface="Avenir"/>
                <a:sym typeface="Avenir"/>
              </a:rPr>
              <a:t> </a:t>
            </a:r>
            <a:r>
              <a:rPr lang="en-US" sz="2800">
                <a:solidFill>
                  <a:schemeClr val="dk1"/>
                </a:solidFill>
                <a:latin typeface="Avenir"/>
                <a:ea typeface="Avenir"/>
                <a:cs typeface="Avenir"/>
                <a:sym typeface="Avenir"/>
              </a:rPr>
              <a:t>Dropouts</a:t>
            </a:r>
            <a:endParaRPr sz="2800" b="1">
              <a:solidFill>
                <a:schemeClr val="dk1"/>
              </a:solidFill>
              <a:latin typeface="Avenir"/>
              <a:ea typeface="Avenir"/>
              <a:cs typeface="Avenir"/>
              <a:sym typeface="Avenir"/>
            </a:endParaRPr>
          </a:p>
        </p:txBody>
      </p:sp>
      <p:pic>
        <p:nvPicPr>
          <p:cNvPr id="171" name="Google Shape;171;p21"/>
          <p:cNvPicPr preferRelativeResize="0"/>
          <p:nvPr/>
        </p:nvPicPr>
        <p:blipFill>
          <a:blip r:embed="rId3">
            <a:alphaModFix/>
          </a:blip>
          <a:stretch>
            <a:fillRect/>
          </a:stretch>
        </p:blipFill>
        <p:spPr>
          <a:xfrm>
            <a:off x="1601132" y="1451626"/>
            <a:ext cx="5866467" cy="3586266"/>
          </a:xfrm>
          <a:prstGeom prst="rect">
            <a:avLst/>
          </a:prstGeom>
          <a:noFill/>
          <a:ln w="76200">
            <a:solidFill>
              <a:schemeClr val="accent1">
                <a:lumMod val="75000"/>
              </a:schemeClr>
            </a:solidFill>
          </a:ln>
        </p:spPr>
      </p:pic>
    </p:spTree>
    <p:extLst>
      <p:ext uri="{BB962C8B-B14F-4D97-AF65-F5344CB8AC3E}">
        <p14:creationId xmlns:p14="http://schemas.microsoft.com/office/powerpoint/2010/main" val="23431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What Do We Know About Our Students?</a:t>
            </a:r>
            <a:endParaRPr lang="en-US" sz="3600" dirty="0"/>
          </a:p>
        </p:txBody>
      </p:sp>
      <p:sp>
        <p:nvSpPr>
          <p:cNvPr id="2" name="Content Placeholder 1"/>
          <p:cNvSpPr>
            <a:spLocks noGrp="1"/>
          </p:cNvSpPr>
          <p:nvPr>
            <p:ph idx="1"/>
          </p:nvPr>
        </p:nvSpPr>
        <p:spPr>
          <a:xfrm>
            <a:off x="533400" y="1485900"/>
            <a:ext cx="8075176" cy="3797300"/>
          </a:xfrm>
        </p:spPr>
        <p:txBody>
          <a:bodyPr>
            <a:normAutofit fontScale="70000" lnSpcReduction="20000"/>
          </a:bodyPr>
          <a:lstStyle/>
          <a:p>
            <a:r>
              <a:rPr lang="en-US" dirty="0" smtClean="0"/>
              <a:t>THAT STUDENTS STATE “NO ONE TOLD THEM”</a:t>
            </a:r>
          </a:p>
          <a:p>
            <a:r>
              <a:rPr lang="en-US" dirty="0" smtClean="0"/>
              <a:t>IT IS EVERYONE ELSE’S FAULT</a:t>
            </a:r>
          </a:p>
          <a:p>
            <a:r>
              <a:rPr lang="en-US" dirty="0" smtClean="0"/>
              <a:t>THEY WANT IT NOW</a:t>
            </a:r>
          </a:p>
          <a:p>
            <a:r>
              <a:rPr lang="en-US" dirty="0" smtClean="0"/>
              <a:t>THEY DO NOT READ</a:t>
            </a:r>
          </a:p>
          <a:p>
            <a:r>
              <a:rPr lang="en-US" dirty="0" smtClean="0"/>
              <a:t>THEY PROCRASTINATE</a:t>
            </a:r>
          </a:p>
          <a:p>
            <a:r>
              <a:rPr lang="en-US" dirty="0" smtClean="0"/>
              <a:t>THEY WANT IMMEDIATE RESPONSE</a:t>
            </a:r>
          </a:p>
          <a:p>
            <a:r>
              <a:rPr lang="en-US" dirty="0" smtClean="0"/>
              <a:t>THEY ARE LOOKING FOR THE EASY WAY</a:t>
            </a:r>
          </a:p>
          <a:p>
            <a:r>
              <a:rPr lang="en-US" dirty="0" smtClean="0"/>
              <a:t>THEY ARE ELECTRONIC SAVY</a:t>
            </a:r>
          </a:p>
          <a:p>
            <a:r>
              <a:rPr lang="en-US" dirty="0" smtClean="0"/>
              <a:t>WE KNOW THAT WE ARE ALWAYS BEHIND IN COMMUNICATION TOOLS </a:t>
            </a:r>
          </a:p>
          <a:p>
            <a:r>
              <a:rPr lang="en-US" dirty="0" smtClean="0"/>
              <a:t>ANY OTHERS? </a:t>
            </a:r>
            <a:endParaRPr lang="en-US" dirty="0"/>
          </a:p>
        </p:txBody>
      </p:sp>
    </p:spTree>
    <p:extLst>
      <p:ext uri="{BB962C8B-B14F-4D97-AF65-F5344CB8AC3E}">
        <p14:creationId xmlns:p14="http://schemas.microsoft.com/office/powerpoint/2010/main" val="2426505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722973-6D3C-5845-A460-7CCB86CF717F}"/>
              </a:ext>
            </a:extLst>
          </p:cNvPr>
          <p:cNvSpPr>
            <a:spLocks noGrp="1"/>
          </p:cNvSpPr>
          <p:nvPr>
            <p:ph type="title"/>
          </p:nvPr>
        </p:nvSpPr>
        <p:spPr/>
        <p:txBody>
          <a:bodyPr>
            <a:normAutofit/>
          </a:bodyPr>
          <a:lstStyle/>
          <a:p>
            <a:r>
              <a:rPr lang="en-US" sz="3200" b="1" dirty="0"/>
              <a:t>What students really know about financial aid</a:t>
            </a:r>
          </a:p>
        </p:txBody>
      </p:sp>
      <p:pic>
        <p:nvPicPr>
          <p:cNvPr id="4" name="Content Placeholder 3">
            <a:extLst>
              <a:ext uri="{FF2B5EF4-FFF2-40B4-BE49-F238E27FC236}">
                <a16:creationId xmlns:a16="http://schemas.microsoft.com/office/drawing/2014/main" id="{6DCE8880-4621-F449-A83D-6E2A15B5CB40}"/>
              </a:ext>
            </a:extLst>
          </p:cNvPr>
          <p:cNvPicPr>
            <a:picLocks noGrp="1" noChangeAspect="1"/>
          </p:cNvPicPr>
          <p:nvPr>
            <p:ph idx="1"/>
          </p:nvPr>
        </p:nvPicPr>
        <p:blipFill>
          <a:blip r:embed="rId3"/>
          <a:srcRect t="9514" b="9514"/>
          <a:stretch>
            <a:fillRect/>
          </a:stretch>
        </p:blipFill>
        <p:spPr>
          <a:xfrm>
            <a:off x="457200" y="1028700"/>
            <a:ext cx="8229600" cy="4038600"/>
          </a:xfrm>
          <a:prstGeom prst="rect">
            <a:avLst/>
          </a:prstGeom>
        </p:spPr>
      </p:pic>
      <p:sp>
        <p:nvSpPr>
          <p:cNvPr id="5" name="TextBox 4">
            <a:extLst>
              <a:ext uri="{FF2B5EF4-FFF2-40B4-BE49-F238E27FC236}">
                <a16:creationId xmlns:a16="http://schemas.microsoft.com/office/drawing/2014/main" id="{5F30B146-67FF-F245-B114-5026132181DE}"/>
              </a:ext>
            </a:extLst>
          </p:cNvPr>
          <p:cNvSpPr txBox="1"/>
          <p:nvPr/>
        </p:nvSpPr>
        <p:spPr>
          <a:xfrm>
            <a:off x="1295400" y="5245100"/>
            <a:ext cx="7467600" cy="307777"/>
          </a:xfrm>
          <a:prstGeom prst="rect">
            <a:avLst/>
          </a:prstGeom>
          <a:noFill/>
        </p:spPr>
        <p:txBody>
          <a:bodyPr wrap="square" rtlCol="0">
            <a:spAutoFit/>
          </a:bodyPr>
          <a:lstStyle/>
          <a:p>
            <a:r>
              <a:rPr lang="en-US" sz="1400" dirty="0"/>
              <a:t>New America/Rachel Fishman: Familiarity with Financial Aid </a:t>
            </a:r>
          </a:p>
        </p:txBody>
      </p:sp>
    </p:spTree>
    <p:extLst>
      <p:ext uri="{BB962C8B-B14F-4D97-AF65-F5344CB8AC3E}">
        <p14:creationId xmlns:p14="http://schemas.microsoft.com/office/powerpoint/2010/main" val="1572490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22428</TotalTime>
  <Words>911</Words>
  <Application>Microsoft Office PowerPoint</Application>
  <PresentationFormat>On-screen Show (16:10)</PresentationFormat>
  <Paragraphs>176</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MS PGothic</vt:lpstr>
      <vt:lpstr>Arial</vt:lpstr>
      <vt:lpstr>Avenir</vt:lpstr>
      <vt:lpstr>Avenir Book</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Know About Our Students?</vt:lpstr>
      <vt:lpstr>What students really know about financial aid</vt:lpstr>
      <vt:lpstr>What students really know about financial aid</vt:lpstr>
      <vt:lpstr>What Resources Did Students Use &amp; Were They Helpful</vt:lpstr>
      <vt:lpstr>Common student answers to some basic financial aid questions</vt:lpstr>
      <vt:lpstr>STUDENT RESPONSE to a generic question</vt:lpstr>
      <vt:lpstr>SURVEY WAS CONDUCTED AT BUCKS To all first time students that did not have a FAFSA on file for that term. </vt:lpstr>
      <vt:lpstr>PowerPoint Presentation</vt:lpstr>
      <vt:lpstr>What Do We Do?</vt:lpstr>
      <vt:lpstr>What Is Your Strategy???</vt:lpstr>
      <vt:lpstr>What is a Artificial Intelligence?</vt:lpstr>
      <vt:lpstr>AI Evolution -  From Turing to Today</vt:lpstr>
      <vt:lpstr>Messaging: 75% of Gen Z prefer texting to talking</vt:lpstr>
      <vt:lpstr>Conversational Interfaces (AI + Messaging)</vt:lpstr>
      <vt:lpstr>PowerPoint Presentation</vt:lpstr>
      <vt:lpstr>Chatbot Adoption</vt:lpstr>
      <vt:lpstr>Chatbots in Other Industries</vt:lpstr>
      <vt:lpstr>Benefits &amp; Results</vt:lpstr>
      <vt:lpstr>What Are They Asking The Bot?</vt:lpstr>
      <vt:lpstr>Wrap:  How your world could change</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Valines</dc:creator>
  <cp:lastModifiedBy>Donna Wilkoski</cp:lastModifiedBy>
  <cp:revision>161</cp:revision>
  <cp:lastPrinted>2018-10-08T21:26:39Z</cp:lastPrinted>
  <dcterms:created xsi:type="dcterms:W3CDTF">2015-04-07T17:11:33Z</dcterms:created>
  <dcterms:modified xsi:type="dcterms:W3CDTF">2018-10-18T19:38:14Z</dcterms:modified>
</cp:coreProperties>
</file>