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4" r:id="rId3"/>
    <p:sldId id="258" r:id="rId4"/>
    <p:sldId id="268" r:id="rId5"/>
    <p:sldId id="259" r:id="rId6"/>
    <p:sldId id="279" r:id="rId7"/>
    <p:sldId id="280" r:id="rId8"/>
    <p:sldId id="273" r:id="rId9"/>
    <p:sldId id="281" r:id="rId10"/>
    <p:sldId id="286" r:id="rId11"/>
    <p:sldId id="287" r:id="rId12"/>
    <p:sldId id="288" r:id="rId13"/>
    <p:sldId id="289" r:id="rId14"/>
    <p:sldId id="290" r:id="rId15"/>
    <p:sldId id="278" r:id="rId16"/>
    <p:sldId id="285" r:id="rId17"/>
    <p:sldId id="284" r:id="rId18"/>
    <p:sldId id="283" r:id="rId19"/>
    <p:sldId id="291" r:id="rId20"/>
    <p:sldId id="29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D4B0154-07A7-4514-95C0-128048C56A16}">
          <p14:sldIdLst>
            <p14:sldId id="256"/>
            <p14:sldId id="264"/>
            <p14:sldId id="258"/>
            <p14:sldId id="268"/>
            <p14:sldId id="259"/>
            <p14:sldId id="279"/>
            <p14:sldId id="280"/>
            <p14:sldId id="273"/>
            <p14:sldId id="281"/>
            <p14:sldId id="286"/>
            <p14:sldId id="287"/>
            <p14:sldId id="288"/>
            <p14:sldId id="289"/>
            <p14:sldId id="290"/>
            <p14:sldId id="278"/>
            <p14:sldId id="285"/>
            <p14:sldId id="284"/>
            <p14:sldId id="283"/>
            <p14:sldId id="291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194B5-053D-42E3-88BD-C55B7D234A4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27C33-0715-4020-9B3A-A06B366DF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EB4E-3C9F-42A7-B22A-6B5AF61E8C0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B39C-4771-46CB-9A59-5529514A9F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24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EB4E-3C9F-42A7-B22A-6B5AF61E8C0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B39C-4771-46CB-9A59-5529514A9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0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EB4E-3C9F-42A7-B22A-6B5AF61E8C0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B39C-4771-46CB-9A59-5529514A9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4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EB4E-3C9F-42A7-B22A-6B5AF61E8C0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B39C-4771-46CB-9A59-5529514A9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7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EB4E-3C9F-42A7-B22A-6B5AF61E8C0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B39C-4771-46CB-9A59-5529514A9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55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EB4E-3C9F-42A7-B22A-6B5AF61E8C0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B39C-4771-46CB-9A59-5529514A9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EB4E-3C9F-42A7-B22A-6B5AF61E8C0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B39C-4771-46CB-9A59-5529514A9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7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EB4E-3C9F-42A7-B22A-6B5AF61E8C0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B39C-4771-46CB-9A59-5529514A9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0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EB4E-3C9F-42A7-B22A-6B5AF61E8C0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B39C-4771-46CB-9A59-5529514A9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EB4E-3C9F-42A7-B22A-6B5AF61E8C0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B39C-4771-46CB-9A59-5529514A9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4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CEB4E-3C9F-42A7-B22A-6B5AF61E8C0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9B39C-4771-46CB-9A59-5529514A9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09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CEB4E-3C9F-42A7-B22A-6B5AF61E8C07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9B39C-4771-46CB-9A59-5529514A9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7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Assisting At Risk Students: An Academic College </a:t>
            </a:r>
            <a:r>
              <a:rPr lang="en-US" dirty="0" smtClean="0"/>
              <a:t>Initiative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06529"/>
            <a:ext cx="9144000" cy="1226574"/>
          </a:xfrm>
        </p:spPr>
        <p:txBody>
          <a:bodyPr>
            <a:normAutofit/>
          </a:bodyPr>
          <a:lstStyle/>
          <a:p>
            <a:r>
              <a:rPr lang="en-US" dirty="0" smtClean="0"/>
              <a:t>Eric </a:t>
            </a:r>
            <a:r>
              <a:rPr lang="en-US" dirty="0" err="1" smtClean="0"/>
              <a:t>Doberstein</a:t>
            </a:r>
            <a:r>
              <a:rPr lang="en-US" dirty="0" smtClean="0"/>
              <a:t> and Abigail Mbuvi</a:t>
            </a:r>
            <a:r>
              <a:rPr lang="en-US" dirty="0" smtClean="0"/>
              <a:t>, </a:t>
            </a:r>
            <a:endParaRPr lang="en-US" dirty="0"/>
          </a:p>
          <a:p>
            <a:r>
              <a:rPr lang="en-US" dirty="0" smtClean="0"/>
              <a:t>Student Aid Coordinators</a:t>
            </a:r>
            <a:r>
              <a:rPr lang="en-US" dirty="0"/>
              <a:t> </a:t>
            </a:r>
            <a:r>
              <a:rPr lang="en-US" dirty="0" smtClean="0"/>
              <a:t>at Penn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460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FD3F4E-C11D-4750-B792-9AB321F5F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4144" y="5391655"/>
            <a:ext cx="2365628" cy="130933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B79B76B-9755-4F85-A5DB-54D88800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Call to </a:t>
            </a:r>
            <a:r>
              <a:rPr lang="en-US" sz="5400" dirty="0" smtClean="0"/>
              <a:t>Action</a:t>
            </a:r>
            <a:endParaRPr lang="en-US" sz="5400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46300"/>
            <a:ext cx="4825158" cy="3416300"/>
          </a:xfrm>
        </p:spPr>
        <p:txBody>
          <a:bodyPr>
            <a:normAutofit/>
          </a:bodyPr>
          <a:lstStyle/>
          <a:p>
            <a:r>
              <a:rPr lang="en-US" dirty="0" smtClean="0"/>
              <a:t>Goal</a:t>
            </a:r>
            <a:r>
              <a:rPr lang="en-US" b="0" dirty="0" smtClean="0"/>
              <a:t>: highest quality education at a cost that ensures access for our citizens</a:t>
            </a:r>
          </a:p>
          <a:p>
            <a:r>
              <a:rPr lang="en-US" b="0" dirty="0" smtClean="0"/>
              <a:t>“Improve understanding of the cost of an education and long-term consequences of debt; expand/refine existing financial literacy programs and ensure availability at all campuses.”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528641" y="2146300"/>
            <a:ext cx="4825159" cy="34163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“Increase Provost Awards from $20M awarded in summer/fall 2014 to $25M in summer/fall 2015; merit and financial need criteria; $4,000 per student (coupled with </a:t>
            </a:r>
            <a:r>
              <a:rPr lang="en-US" dirty="0" err="1"/>
              <a:t>Raise.Me</a:t>
            </a:r>
            <a:r>
              <a:rPr lang="en-US" dirty="0"/>
              <a:t> in five H.S to earn </a:t>
            </a:r>
            <a:r>
              <a:rPr lang="en-US" dirty="0" smtClean="0"/>
              <a:t>tuition </a:t>
            </a:r>
            <a:r>
              <a:rPr lang="en-US" dirty="0"/>
              <a:t>scholarships based on achieving success factors</a:t>
            </a:r>
            <a:r>
              <a:rPr lang="en-US" dirty="0" smtClean="0"/>
              <a:t>)”</a:t>
            </a:r>
          </a:p>
          <a:p>
            <a:r>
              <a:rPr lang="en-US" dirty="0" smtClean="0"/>
              <a:t>“Increased accessibility at campuses with higher percentages of need-based student – retention, graduation rates, lower loan rates.”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936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FD3F4E-C11D-4750-B792-9AB321F5F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4144" y="5391655"/>
            <a:ext cx="2365628" cy="130933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B79B76B-9755-4F85-A5DB-54D88800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Call to Action</a:t>
            </a:r>
            <a:endParaRPr lang="en-US" sz="5400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793656" y="1690688"/>
            <a:ext cx="4825158" cy="47341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0" dirty="0" smtClean="0"/>
              <a:t>Every office is </a:t>
            </a:r>
            <a:r>
              <a:rPr lang="en-US" b="0" dirty="0" smtClean="0"/>
              <a:t>encouraged </a:t>
            </a:r>
            <a:r>
              <a:rPr lang="en-US" b="0" dirty="0" smtClean="0"/>
              <a:t>to identify and recommend initiatives designed to assist economically at risk students.</a:t>
            </a:r>
          </a:p>
          <a:p>
            <a:pPr marL="0" indent="0">
              <a:buNone/>
            </a:pPr>
            <a:r>
              <a:rPr lang="en-US" b="0" dirty="0" smtClean="0"/>
              <a:t>The Academic College Initiative Pilot Program is conceptualized – identify the academic </a:t>
            </a:r>
            <a:r>
              <a:rPr lang="en-US" b="0" dirty="0" smtClean="0"/>
              <a:t>colleges </a:t>
            </a:r>
            <a:r>
              <a:rPr lang="en-US" b="0" dirty="0" smtClean="0"/>
              <a:t>that have the highest populations of economically at risk students and embed </a:t>
            </a:r>
            <a:r>
              <a:rPr lang="en-US" b="0" dirty="0" smtClean="0"/>
              <a:t>financial </a:t>
            </a:r>
            <a:r>
              <a:rPr lang="en-US" b="0" dirty="0" smtClean="0"/>
              <a:t>aid </a:t>
            </a:r>
            <a:r>
              <a:rPr lang="en-US" b="0" dirty="0" smtClean="0"/>
              <a:t>coordinators </a:t>
            </a:r>
            <a:r>
              <a:rPr lang="en-US" b="0" dirty="0" smtClean="0"/>
              <a:t>in each of these programs to provide support and pro-active assistance to students whose Expected Family Contribution (EFC) would qualify them for </a:t>
            </a:r>
            <a:r>
              <a:rPr lang="en-US" b="0" dirty="0" smtClean="0"/>
              <a:t>the Pell </a:t>
            </a:r>
            <a:r>
              <a:rPr lang="en-US" b="0" dirty="0" smtClean="0"/>
              <a:t>Grant.</a:t>
            </a:r>
            <a:endParaRPr lang="en-US" b="0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528641" y="1690687"/>
            <a:ext cx="4825159" cy="47341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2016-17 – The first coordinator begins working with Division of Undergraduate during high need times (late drop/withdrawal) to provide general support to all students</a:t>
            </a:r>
          </a:p>
          <a:p>
            <a:r>
              <a:rPr lang="en-US" dirty="0" smtClean="0"/>
              <a:t>2017-2018 – Two Coordinators come on board with Health and Human Development and Liberal Arts</a:t>
            </a:r>
          </a:p>
          <a:p>
            <a:r>
              <a:rPr lang="en-US" dirty="0" smtClean="0"/>
              <a:t>Late Spring 2018 – Memo of Understanding drafted between Office of Student Aid (OSA) and the three partner academic colleges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713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FD3F4E-C11D-4750-B792-9AB321F5F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4144" y="5391655"/>
            <a:ext cx="2365628" cy="130933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79B76B-9755-4F85-A5DB-54D88800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Call to Action: Memorandum of Understanding</a:t>
            </a:r>
            <a:endParaRPr lang="en-US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10634"/>
            <a:ext cx="4825158" cy="341630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Background</a:t>
            </a:r>
            <a:r>
              <a:rPr lang="en-US" b="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This initiative establishes a dedicated student aid adviser whereby the student aid adviser will spend a portion of their time in the advising center to work with at-risk students and to collaborate with academic advisers on plans for student success and retention of financial aid eligibility</a:t>
            </a:r>
          </a:p>
          <a:p>
            <a:pPr marL="0" indent="0">
              <a:buNone/>
            </a:pPr>
            <a:r>
              <a:rPr lang="en-US" dirty="0"/>
              <a:t>Purpose</a:t>
            </a:r>
            <a:r>
              <a:rPr lang="en-US" b="0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To partner with academic advisers in identifying and serving student aid recipients who are at risk of becoming ineligible for student aid. 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774196" y="2210634"/>
            <a:ext cx="4825159" cy="34163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To intervene early in a student’s academic career at the first point of an academic decision that has potentially adverse ramifications to the student’s aid eligibility and to successful and timely degree completion</a:t>
            </a:r>
          </a:p>
          <a:p>
            <a:pPr marL="0" indent="0">
              <a:buNone/>
            </a:pPr>
            <a:r>
              <a:rPr lang="en-US" b="1" dirty="0" smtClean="0"/>
              <a:t>Goals:</a:t>
            </a:r>
            <a:endParaRPr lang="en-US" dirty="0" smtClean="0"/>
          </a:p>
          <a:p>
            <a:r>
              <a:rPr lang="en-US" dirty="0" smtClean="0"/>
              <a:t>To improve graduation rates of Pell Grant recipients. Currently at Penn State, the graduation rate for Pell Grant recipients is 11% below to overall graduation rate</a:t>
            </a:r>
          </a:p>
          <a:p>
            <a:r>
              <a:rPr lang="en-US" dirty="0" smtClean="0"/>
              <a:t>To reduce student loan debt by reducing the time of degree completion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213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FD3F4E-C11D-4750-B792-9AB321F5F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4144" y="5391655"/>
            <a:ext cx="2365628" cy="130933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79B76B-9755-4F85-A5DB-54D88800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999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Liberal Arts</a:t>
            </a:r>
            <a:endParaRPr lang="en-US" sz="5400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2535488"/>
            <a:ext cx="5181600" cy="2698249"/>
          </a:xfrm>
        </p:spPr>
        <p:txBody>
          <a:bodyPr/>
          <a:lstStyle/>
          <a:p>
            <a:r>
              <a:rPr lang="en-US" dirty="0"/>
              <a:t>About the college</a:t>
            </a:r>
          </a:p>
          <a:p>
            <a:r>
              <a:rPr lang="en-US" dirty="0"/>
              <a:t>Relationships in the college</a:t>
            </a:r>
          </a:p>
          <a:p>
            <a:r>
              <a:rPr lang="en-US" dirty="0"/>
              <a:t>Goals for the initiative</a:t>
            </a:r>
          </a:p>
          <a:p>
            <a:r>
              <a:rPr lang="en-US" dirty="0"/>
              <a:t>Challenges</a:t>
            </a:r>
          </a:p>
          <a:p>
            <a:r>
              <a:rPr lang="en-US" dirty="0"/>
              <a:t>Overcoming </a:t>
            </a:r>
            <a:r>
              <a:rPr lang="en-US" dirty="0" smtClean="0"/>
              <a:t>challenges</a:t>
            </a:r>
            <a:endParaRPr lang="en-US" dirty="0"/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87" y="2520006"/>
            <a:ext cx="4824412" cy="2713731"/>
          </a:xfrm>
        </p:spPr>
      </p:pic>
    </p:spTree>
    <p:extLst>
      <p:ext uri="{BB962C8B-B14F-4D97-AF65-F5344CB8AC3E}">
        <p14:creationId xmlns:p14="http://schemas.microsoft.com/office/powerpoint/2010/main" val="969868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FD3F4E-C11D-4750-B792-9AB321F5F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4144" y="5391655"/>
            <a:ext cx="2365628" cy="130933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79B76B-9755-4F85-A5DB-54D88800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999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Division of Undergraduate Studies</a:t>
            </a:r>
            <a:endParaRPr lang="en-US" sz="5400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6886409" y="3389729"/>
            <a:ext cx="4327190" cy="1170238"/>
          </a:xfrm>
        </p:spPr>
        <p:txBody>
          <a:bodyPr/>
          <a:lstStyle/>
          <a:p>
            <a:r>
              <a:rPr lang="en-US" dirty="0"/>
              <a:t>About the college</a:t>
            </a:r>
          </a:p>
          <a:p>
            <a:r>
              <a:rPr lang="en-US" dirty="0" smtClean="0"/>
              <a:t>Challenges unique to DUS</a:t>
            </a:r>
            <a:endParaRPr lang="en-US" dirty="0"/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9" y="3255285"/>
            <a:ext cx="4824412" cy="1439126"/>
          </a:xfrm>
        </p:spPr>
      </p:pic>
    </p:spTree>
    <p:extLst>
      <p:ext uri="{BB962C8B-B14F-4D97-AF65-F5344CB8AC3E}">
        <p14:creationId xmlns:p14="http://schemas.microsoft.com/office/powerpoint/2010/main" val="2319236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7840BC7-8C30-4254-A690-0809EEB3C81F}"/>
              </a:ext>
            </a:extLst>
          </p:cNvPr>
          <p:cNvSpPr/>
          <p:nvPr/>
        </p:nvSpPr>
        <p:spPr>
          <a:xfrm>
            <a:off x="2093495" y="2567473"/>
            <a:ext cx="736332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 smtClean="0"/>
              <a:t>The Future: 2025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6422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D6305-5495-479D-98F5-5DFAFDE5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/>
              <a:t>Information Gathering: Refining what it means to be “At Risk”</a:t>
            </a:r>
            <a:endParaRPr lang="en-US" sz="4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5CDA98-9592-497E-B960-05CE37658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728662"/>
          </a:xfrm>
        </p:spPr>
        <p:txBody>
          <a:bodyPr/>
          <a:lstStyle/>
          <a:p>
            <a:r>
              <a:rPr lang="en-US" dirty="0"/>
              <a:t>Not all EFCs are equal</a:t>
            </a:r>
          </a:p>
          <a:p>
            <a:r>
              <a:rPr lang="en-US" dirty="0"/>
              <a:t>Professional staff training and development to look beyond the numbers</a:t>
            </a:r>
          </a:p>
          <a:p>
            <a:r>
              <a:rPr lang="en-US" dirty="0"/>
              <a:t>Moving beyond EFC as the at risk </a:t>
            </a:r>
            <a:r>
              <a:rPr lang="en-US" dirty="0" smtClean="0"/>
              <a:t>indicator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FD3F4E-C11D-4750-B792-9AB321F5F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4144" y="5391655"/>
            <a:ext cx="2365628" cy="1309338"/>
          </a:xfrm>
          <a:prstGeom prst="rect">
            <a:avLst/>
          </a:prstGeom>
        </p:spPr>
      </p:pic>
      <p:pic>
        <p:nvPicPr>
          <p:cNvPr id="8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976" y="2868341"/>
            <a:ext cx="4824412" cy="2002130"/>
          </a:xfrm>
        </p:spPr>
      </p:pic>
    </p:spTree>
    <p:extLst>
      <p:ext uri="{BB962C8B-B14F-4D97-AF65-F5344CB8AC3E}">
        <p14:creationId xmlns:p14="http://schemas.microsoft.com/office/powerpoint/2010/main" val="3572725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D6305-5495-479D-98F5-5DFAFDE5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Workshops and Presentations</a:t>
            </a:r>
            <a:endParaRPr lang="en-US" sz="4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150D50-CD5B-46E6-9270-53B0ABB6E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1" y="2816760"/>
            <a:ext cx="5157787" cy="2048392"/>
          </a:xfrm>
        </p:spPr>
        <p:txBody>
          <a:bodyPr/>
          <a:lstStyle/>
          <a:p>
            <a:r>
              <a:rPr lang="en-US" dirty="0"/>
              <a:t>Open sessions</a:t>
            </a:r>
          </a:p>
          <a:p>
            <a:r>
              <a:rPr lang="en-US" dirty="0"/>
              <a:t>Scholarship searching and application</a:t>
            </a:r>
          </a:p>
          <a:p>
            <a:r>
              <a:rPr lang="en-US" dirty="0"/>
              <a:t>Loan debt/ barrowing smart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FD3F4E-C11D-4750-B792-9AB321F5F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4144" y="5391655"/>
            <a:ext cx="2365628" cy="1309338"/>
          </a:xfrm>
          <a:prstGeom prst="rect">
            <a:avLst/>
          </a:prstGeom>
        </p:spPr>
      </p:pic>
      <p:pic>
        <p:nvPicPr>
          <p:cNvPr id="8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53" y="2667016"/>
            <a:ext cx="4824413" cy="2347880"/>
          </a:xfrm>
        </p:spPr>
      </p:pic>
    </p:spTree>
    <p:extLst>
      <p:ext uri="{BB962C8B-B14F-4D97-AF65-F5344CB8AC3E}">
        <p14:creationId xmlns:p14="http://schemas.microsoft.com/office/powerpoint/2010/main" val="2837933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D6305-5495-479D-98F5-5DFAFDE5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Partnership and Collaborations</a:t>
            </a:r>
            <a:endParaRPr lang="en-US" sz="4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5CDA98-9592-497E-B960-05CE37658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7850" y="2724277"/>
            <a:ext cx="4237538" cy="1633788"/>
          </a:xfrm>
        </p:spPr>
        <p:txBody>
          <a:bodyPr/>
          <a:lstStyle/>
          <a:p>
            <a:r>
              <a:rPr lang="en-US" dirty="0"/>
              <a:t>Financial Literacy</a:t>
            </a:r>
          </a:p>
          <a:p>
            <a:r>
              <a:rPr lang="en-US" dirty="0"/>
              <a:t>Community resources</a:t>
            </a:r>
          </a:p>
          <a:p>
            <a:r>
              <a:rPr lang="en-US" dirty="0"/>
              <a:t>Targeted scholarship </a:t>
            </a:r>
            <a:r>
              <a:rPr lang="en-US" dirty="0" smtClean="0"/>
              <a:t>Use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FD3F4E-C11D-4750-B792-9AB321F5F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4144" y="5391655"/>
            <a:ext cx="2365628" cy="1309338"/>
          </a:xfrm>
          <a:prstGeom prst="rect">
            <a:avLst/>
          </a:prstGeom>
        </p:spPr>
      </p:pic>
      <p:pic>
        <p:nvPicPr>
          <p:cNvPr id="8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175381"/>
            <a:ext cx="4824412" cy="3216274"/>
          </a:xfrm>
        </p:spPr>
      </p:pic>
    </p:spTree>
    <p:extLst>
      <p:ext uri="{BB962C8B-B14F-4D97-AF65-F5344CB8AC3E}">
        <p14:creationId xmlns:p14="http://schemas.microsoft.com/office/powerpoint/2010/main" val="709536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FD3F4E-C11D-4750-B792-9AB321F5F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4144" y="5391655"/>
            <a:ext cx="2365628" cy="130933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Starfish and the Red Flag Warnings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9788" y="1781549"/>
            <a:ext cx="5157787" cy="429385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Fail first round of exams</a:t>
            </a:r>
          </a:p>
          <a:p>
            <a:r>
              <a:rPr lang="en-US" dirty="0"/>
              <a:t>Missing a lot of class</a:t>
            </a:r>
          </a:p>
          <a:p>
            <a:r>
              <a:rPr lang="en-US" dirty="0"/>
              <a:t>Transition to college/ adjustment issues</a:t>
            </a:r>
          </a:p>
          <a:p>
            <a:r>
              <a:rPr lang="en-US" dirty="0"/>
              <a:t>Special circumstances </a:t>
            </a:r>
          </a:p>
          <a:p>
            <a:r>
              <a:rPr lang="en-US" dirty="0"/>
              <a:t>What we see as a satisfactory academic progress issue is more complex than just a student with less than 67% completion rate or below a 2.0 </a:t>
            </a:r>
            <a:r>
              <a:rPr lang="en-US" dirty="0" smtClean="0"/>
              <a:t>GPA</a:t>
            </a:r>
            <a:endParaRPr lang="en-US" dirty="0"/>
          </a:p>
        </p:txBody>
      </p:sp>
      <p:pic>
        <p:nvPicPr>
          <p:cNvPr id="11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757" y="2505074"/>
            <a:ext cx="3800631" cy="2846805"/>
          </a:xfrm>
        </p:spPr>
      </p:pic>
    </p:spTree>
    <p:extLst>
      <p:ext uri="{BB962C8B-B14F-4D97-AF65-F5344CB8AC3E}">
        <p14:creationId xmlns:p14="http://schemas.microsoft.com/office/powerpoint/2010/main" val="532678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7840BC7-8C30-4254-A690-0809EEB3C81F}"/>
              </a:ext>
            </a:extLst>
          </p:cNvPr>
          <p:cNvSpPr/>
          <p:nvPr/>
        </p:nvSpPr>
        <p:spPr>
          <a:xfrm>
            <a:off x="3344779" y="2531379"/>
            <a:ext cx="570296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 smtClean="0"/>
              <a:t>The Past: 2005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9610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7840BC7-8C30-4254-A690-0809EEB3C81F}"/>
              </a:ext>
            </a:extLst>
          </p:cNvPr>
          <p:cNvSpPr/>
          <p:nvPr/>
        </p:nvSpPr>
        <p:spPr>
          <a:xfrm>
            <a:off x="2093495" y="2567473"/>
            <a:ext cx="736332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 smtClean="0"/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4044909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58A0-A692-424E-BBA4-6E44E1253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525" y="188919"/>
            <a:ext cx="8472654" cy="1086427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Trends in College Pricing: 2005</a:t>
            </a:r>
            <a:endParaRPr lang="en-US" sz="4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93443-8F3A-4667-9BBF-4F72E7BFB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483" y="1616923"/>
            <a:ext cx="4827086" cy="422226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Average Tuition and Fees: $5,491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Average Cost (including room and board): $12,2127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Stafford Loan: $2,625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Maximum Pell Grant: $4,050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Remaining unmet need: $5,452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100% of all tuition and fees covered just by Stafford Loan and maximum Pell Grant- “tuition free college”</a:t>
            </a:r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388621-E424-46A0-8266-522A5739F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4144" y="5391655"/>
            <a:ext cx="2365628" cy="130933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456" y="1616923"/>
            <a:ext cx="3028723" cy="363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35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FD3F4E-C11D-4750-B792-9AB321F5F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4144" y="5391655"/>
            <a:ext cx="2365628" cy="130933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D1D9D2B-96AB-4633-B506-1C90F29C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5"/>
            <a:ext cx="10577265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Trends in College Pricing: 2005</a:t>
            </a:r>
            <a:endParaRPr lang="en-US" sz="4800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0AF5755-6B18-4AF1-BF47-7AC543889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6849" y="1771608"/>
            <a:ext cx="5188033" cy="4337133"/>
          </a:xfrm>
        </p:spPr>
        <p:txBody>
          <a:bodyPr>
            <a:normAutofit/>
          </a:bodyPr>
          <a:lstStyle/>
          <a:p>
            <a:r>
              <a:rPr lang="en-US" sz="2400" b="1" dirty="0"/>
              <a:t>Resident</a:t>
            </a:r>
            <a:r>
              <a:rPr lang="en-US" sz="2400" dirty="0"/>
              <a:t> tuition and fees: $11,024</a:t>
            </a:r>
          </a:p>
          <a:p>
            <a:r>
              <a:rPr lang="en-US" sz="2400" dirty="0"/>
              <a:t>Average Costs (including room and board): $17,554</a:t>
            </a:r>
          </a:p>
          <a:p>
            <a:r>
              <a:rPr lang="en-US" sz="2400" dirty="0"/>
              <a:t>Stafford Loan: $2,625</a:t>
            </a:r>
          </a:p>
          <a:p>
            <a:r>
              <a:rPr lang="en-US" sz="2400" dirty="0"/>
              <a:t>Maximum Pell Grant: $4,050</a:t>
            </a:r>
          </a:p>
          <a:p>
            <a:r>
              <a:rPr lang="en-US" sz="2400" dirty="0"/>
              <a:t>PHEAA Grant: $3,500</a:t>
            </a:r>
          </a:p>
          <a:p>
            <a:r>
              <a:rPr lang="en-US" sz="2400" dirty="0"/>
              <a:t>Remaining Unmet Need: $7,379</a:t>
            </a:r>
          </a:p>
          <a:p>
            <a:r>
              <a:rPr lang="en-US" sz="2400" b="1" dirty="0"/>
              <a:t>92% of tuition and fees for in state students met by Stafford Loans, Pell and PHEAA Grants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pic>
        <p:nvPicPr>
          <p:cNvPr id="13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975" y="2391844"/>
            <a:ext cx="4852704" cy="3096662"/>
          </a:xfrm>
        </p:spPr>
      </p:pic>
    </p:spTree>
    <p:extLst>
      <p:ext uri="{BB962C8B-B14F-4D97-AF65-F5344CB8AC3E}">
        <p14:creationId xmlns:p14="http://schemas.microsoft.com/office/powerpoint/2010/main" val="1206036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C2EA00-2E82-4FED-92CC-B4C8E9C25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4144" y="5391655"/>
            <a:ext cx="2365628" cy="130933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D1D9D2B-96AB-4633-B506-1C90F29C1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Trends in College Pricing: Graphs</a:t>
            </a:r>
            <a:endParaRPr lang="en-US" sz="4800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4294967295"/>
          </p:nvPr>
        </p:nvSpPr>
        <p:spPr>
          <a:xfrm>
            <a:off x="6097588" y="1916655"/>
            <a:ext cx="4825159" cy="324903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/>
              <a:t>Before 2006 to 2015, average cost of attendance nationally went from $12,797 to $18,632 (46% increase)</a:t>
            </a:r>
          </a:p>
          <a:p>
            <a:r>
              <a:rPr lang="en-US" dirty="0" smtClean="0"/>
              <a:t>Between 2006 to 2015, in-state cost of attendance at Penn State went from $18,496 to $27,272 (47% increase)</a:t>
            </a:r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5" y="1833021"/>
            <a:ext cx="4143004" cy="3416300"/>
          </a:xfrm>
        </p:spPr>
      </p:pic>
    </p:spTree>
    <p:extLst>
      <p:ext uri="{BB962C8B-B14F-4D97-AF65-F5344CB8AC3E}">
        <p14:creationId xmlns:p14="http://schemas.microsoft.com/office/powerpoint/2010/main" val="1692870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FD3F4E-C11D-4750-B792-9AB321F5F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4144" y="5391655"/>
            <a:ext cx="2365628" cy="130933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79B76B-9755-4F85-A5DB-54D88800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Trends in College Pricing: Graphs</a:t>
            </a:r>
            <a:endParaRPr lang="en-US" sz="48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4261CA5-F922-4A49-B0BB-55E8037B4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6894" y="2597171"/>
            <a:ext cx="4692316" cy="1799515"/>
          </a:xfrm>
        </p:spPr>
        <p:txBody>
          <a:bodyPr>
            <a:normAutofit/>
          </a:bodyPr>
          <a:lstStyle/>
          <a:p>
            <a:r>
              <a:rPr lang="en-US" dirty="0"/>
              <a:t>Between 2006 to 2015, out of state cost of attendance jumps from $29,562 to $40,222</a:t>
            </a:r>
          </a:p>
          <a:p>
            <a:endParaRPr lang="en-US" dirty="0"/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63" y="1788778"/>
            <a:ext cx="4125566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22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FD3F4E-C11D-4750-B792-9AB321F5F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4144" y="5391655"/>
            <a:ext cx="2365628" cy="130933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79B76B-9755-4F85-A5DB-54D88800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Trends in College Pricing: Graphs</a:t>
            </a:r>
            <a:endParaRPr lang="en-US" sz="4800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 2007-08 the Stafford Loan goes from $2,625 and $3,500 and in 2008-09 it goes from $3,500 to $5,500</a:t>
            </a:r>
          </a:p>
          <a:p>
            <a:r>
              <a:rPr lang="en-US" dirty="0"/>
              <a:t>Five out of ten years between 2005 and 2015 the Pell Grant is increased, going from $4,050 yup to $5,730</a:t>
            </a:r>
          </a:p>
          <a:p>
            <a:r>
              <a:rPr lang="en-US" dirty="0"/>
              <a:t>Between 2005-2015 – </a:t>
            </a:r>
            <a:r>
              <a:rPr lang="en-US" dirty="0" smtClean="0"/>
              <a:t>unmet </a:t>
            </a:r>
            <a:r>
              <a:rPr lang="en-US" dirty="0"/>
              <a:t>need for in state 0 EFC students at Penn State climbs from $7,621 to $12,372 </a:t>
            </a:r>
            <a:r>
              <a:rPr lang="en-US" b="1" dirty="0"/>
              <a:t>(62% increase)</a:t>
            </a:r>
          </a:p>
          <a:p>
            <a:r>
              <a:rPr lang="en-US" dirty="0"/>
              <a:t>Between 2005-2015 – average unmet need for 0 </a:t>
            </a:r>
            <a:r>
              <a:rPr lang="en-US" dirty="0" smtClean="0"/>
              <a:t>EFC (Expected Family Contribution) </a:t>
            </a:r>
            <a:r>
              <a:rPr lang="en-US" dirty="0"/>
              <a:t>out of state students reaches $</a:t>
            </a:r>
            <a:r>
              <a:rPr lang="en-US" dirty="0" smtClean="0"/>
              <a:t>29,000</a:t>
            </a:r>
            <a:endParaRPr lang="en-US" dirty="0"/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93144"/>
            <a:ext cx="4144688" cy="3416300"/>
          </a:xfrm>
        </p:spPr>
      </p:pic>
    </p:spTree>
    <p:extLst>
      <p:ext uri="{BB962C8B-B14F-4D97-AF65-F5344CB8AC3E}">
        <p14:creationId xmlns:p14="http://schemas.microsoft.com/office/powerpoint/2010/main" val="3530977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7840BC7-8C30-4254-A690-0809EEB3C81F}"/>
              </a:ext>
            </a:extLst>
          </p:cNvPr>
          <p:cNvSpPr/>
          <p:nvPr/>
        </p:nvSpPr>
        <p:spPr>
          <a:xfrm>
            <a:off x="2093495" y="2567473"/>
            <a:ext cx="736332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 smtClean="0"/>
              <a:t>The Present: 2015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8836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FD3F4E-C11D-4750-B792-9AB321F5F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4144" y="5391655"/>
            <a:ext cx="2365628" cy="130933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79B76B-9755-4F85-A5DB-54D88800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President’s Report to the Board of Trustees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90689"/>
            <a:ext cx="4825158" cy="44516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0" dirty="0" smtClean="0"/>
              <a:t>“Family income is the strongest predictor of graduation rates and low-income students are graduating at significantly lower rates.”</a:t>
            </a:r>
          </a:p>
          <a:p>
            <a:r>
              <a:rPr lang="en-US" b="0" dirty="0" smtClean="0"/>
              <a:t>Six year graduation rate for families with income greater than $88,000 = 88%</a:t>
            </a:r>
          </a:p>
          <a:p>
            <a:r>
              <a:rPr lang="en-US" b="0" dirty="0" smtClean="0"/>
              <a:t>Six year graduation rate for families with income between $34,700 and $55,000 = 80%</a:t>
            </a:r>
          </a:p>
          <a:p>
            <a:r>
              <a:rPr lang="en-US" b="0" dirty="0" smtClean="0"/>
              <a:t>Six year graduation rate for families with income less than $18,500 – 71%</a:t>
            </a:r>
            <a:endParaRPr lang="en-US" b="0" dirty="0"/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388" y="2357221"/>
            <a:ext cx="4824412" cy="2720106"/>
          </a:xfrm>
        </p:spPr>
      </p:pic>
    </p:spTree>
    <p:extLst>
      <p:ext uri="{BB962C8B-B14F-4D97-AF65-F5344CB8AC3E}">
        <p14:creationId xmlns:p14="http://schemas.microsoft.com/office/powerpoint/2010/main" val="2765408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956</Words>
  <Application>Microsoft Office PowerPoint</Application>
  <PresentationFormat>Widescreen</PresentationFormat>
  <Paragraphs>84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Assisting At Risk Students: An Academic College Initiative</vt:lpstr>
      <vt:lpstr>PowerPoint Presentation</vt:lpstr>
      <vt:lpstr>Trends in College Pricing: 2005</vt:lpstr>
      <vt:lpstr>Trends in College Pricing: 2005</vt:lpstr>
      <vt:lpstr>Trends in College Pricing: Graphs</vt:lpstr>
      <vt:lpstr>Trends in College Pricing: Graphs</vt:lpstr>
      <vt:lpstr>Trends in College Pricing: Graphs</vt:lpstr>
      <vt:lpstr>PowerPoint Presentation</vt:lpstr>
      <vt:lpstr>President’s Report to the Board of Trustees</vt:lpstr>
      <vt:lpstr>Call to Action</vt:lpstr>
      <vt:lpstr>Call to Action</vt:lpstr>
      <vt:lpstr>Call to Action: Memorandum of Understanding</vt:lpstr>
      <vt:lpstr>Liberal Arts</vt:lpstr>
      <vt:lpstr>Division of Undergraduate Studies</vt:lpstr>
      <vt:lpstr>PowerPoint Presentation</vt:lpstr>
      <vt:lpstr>Information Gathering: Refining what it means to be “At Risk”</vt:lpstr>
      <vt:lpstr>Workshops and Presentations</vt:lpstr>
      <vt:lpstr>Partnership and Collaborations</vt:lpstr>
      <vt:lpstr>Starfish and the Red Flag Warnings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Schreiber-Reis, Rebecca M</dc:creator>
  <cp:lastModifiedBy>Abigail Mbuvi</cp:lastModifiedBy>
  <cp:revision>15</cp:revision>
  <dcterms:created xsi:type="dcterms:W3CDTF">2018-08-29T17:16:43Z</dcterms:created>
  <dcterms:modified xsi:type="dcterms:W3CDTF">2018-09-26T16:26:03Z</dcterms:modified>
</cp:coreProperties>
</file>