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9" r:id="rId3"/>
    <p:sldId id="265" r:id="rId4"/>
    <p:sldId id="266" r:id="rId5"/>
    <p:sldId id="267" r:id="rId6"/>
    <p:sldId id="268" r:id="rId7"/>
    <p:sldId id="274" r:id="rId8"/>
    <p:sldId id="273" r:id="rId9"/>
    <p:sldId id="272" r:id="rId10"/>
    <p:sldId id="271" r:id="rId11"/>
    <p:sldId id="270" r:id="rId12"/>
    <p:sldId id="280" r:id="rId13"/>
    <p:sldId id="278" r:id="rId14"/>
    <p:sldId id="277" r:id="rId15"/>
    <p:sldId id="276" r:id="rId16"/>
    <p:sldId id="275" r:id="rId17"/>
    <p:sldId id="281" r:id="rId18"/>
    <p:sldId id="282" r:id="rId19"/>
    <p:sldId id="291" r:id="rId20"/>
    <p:sldId id="290" r:id="rId21"/>
    <p:sldId id="284"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4B0154-07A7-4514-95C0-128048C56A16}">
          <p14:sldIdLst>
            <p14:sldId id="256"/>
            <p14:sldId id="259"/>
            <p14:sldId id="265"/>
            <p14:sldId id="266"/>
            <p14:sldId id="267"/>
            <p14:sldId id="268"/>
            <p14:sldId id="274"/>
            <p14:sldId id="273"/>
            <p14:sldId id="272"/>
            <p14:sldId id="271"/>
            <p14:sldId id="270"/>
            <p14:sldId id="280"/>
            <p14:sldId id="278"/>
            <p14:sldId id="277"/>
            <p14:sldId id="276"/>
            <p14:sldId id="275"/>
            <p14:sldId id="281"/>
            <p14:sldId id="282"/>
            <p14:sldId id="291"/>
            <p14:sldId id="290"/>
            <p14:sldId id="284"/>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5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194B5-053D-42E3-88BD-C55B7D234A47}" type="datetimeFigureOut">
              <a:rPr lang="en-US" smtClean="0"/>
              <a:t>10/17/2018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27C33-0715-4020-9B3A-A06B366DF07D}" type="slidenum">
              <a:rPr lang="en-US" smtClean="0"/>
              <a:t>‹#›</a:t>
            </a:fld>
            <a:endParaRPr lang="en-US" dirty="0"/>
          </a:p>
        </p:txBody>
      </p:sp>
    </p:spTree>
    <p:extLst>
      <p:ext uri="{BB962C8B-B14F-4D97-AF65-F5344CB8AC3E}">
        <p14:creationId xmlns:p14="http://schemas.microsoft.com/office/powerpoint/2010/main" val="234383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1D78E8-C752-45AA-AE50-2BA473A49166}" type="datetime1">
              <a:rPr lang="en-US" smtClean="0"/>
              <a:t>10/17/2018</a:t>
            </a:fld>
            <a:endParaRPr lang="en-US" dirty="0"/>
          </a:p>
        </p:txBody>
      </p:sp>
      <p:sp>
        <p:nvSpPr>
          <p:cNvPr id="5" name="Footer Placeholder 4"/>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dirty="0"/>
          </a:p>
        </p:txBody>
      </p:sp>
      <p:sp>
        <p:nvSpPr>
          <p:cNvPr id="7" name="Rectangle 6"/>
          <p:cNvSpPr/>
          <p:nvPr userDrawn="1"/>
        </p:nvSpPr>
        <p:spPr>
          <a:xfrm>
            <a:off x="0" y="0"/>
            <a:ext cx="12192000" cy="6858000"/>
          </a:xfrm>
          <a:prstGeom prst="rect">
            <a:avLst/>
          </a:prstGeom>
          <a:blipFill dpi="0" rotWithShape="1">
            <a:blip r:embed="rId2">
              <a:alphaModFix amt="13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1624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117C93-200C-42D5-8D26-2F85843C43D1}" type="datetime1">
              <a:rPr lang="en-US" smtClean="0"/>
              <a:t>10/17/2018</a:t>
            </a:fld>
            <a:endParaRPr lang="en-US" dirty="0"/>
          </a:p>
        </p:txBody>
      </p:sp>
      <p:sp>
        <p:nvSpPr>
          <p:cNvPr id="5" name="Footer Placeholder 4"/>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261819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3046E-3880-4623-B642-CDE6E156BAF2}" type="datetime1">
              <a:rPr lang="en-US" smtClean="0"/>
              <a:t>10/17/2018</a:t>
            </a:fld>
            <a:endParaRPr lang="en-US" dirty="0"/>
          </a:p>
        </p:txBody>
      </p:sp>
      <p:sp>
        <p:nvSpPr>
          <p:cNvPr id="5" name="Footer Placeholder 4"/>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2222049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17142-81D5-41B5-A544-8A34FAEAAFDC}" type="datetime1">
              <a:rPr lang="en-US" smtClean="0"/>
              <a:t>10/17/2018</a:t>
            </a:fld>
            <a:endParaRPr lang="en-US" dirty="0"/>
          </a:p>
        </p:txBody>
      </p:sp>
      <p:sp>
        <p:nvSpPr>
          <p:cNvPr id="5" name="Footer Placeholder 4"/>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124907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388738-555D-4B3B-80DA-2E5055674EE0}" type="datetime1">
              <a:rPr lang="en-US" smtClean="0"/>
              <a:t>10/17/2018</a:t>
            </a:fld>
            <a:endParaRPr lang="en-US" dirty="0"/>
          </a:p>
        </p:txBody>
      </p:sp>
      <p:sp>
        <p:nvSpPr>
          <p:cNvPr id="5" name="Footer Placeholder 4"/>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1414855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960F71-6793-4C91-B11F-1AD95832C00F}" type="datetime1">
              <a:rPr lang="en-US" smtClean="0"/>
              <a:t>10/17/2018</a:t>
            </a:fld>
            <a:endParaRPr lang="en-US" dirty="0"/>
          </a:p>
        </p:txBody>
      </p:sp>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40303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D3DCFA-0A6D-468E-B706-71A4A498B0E8}" type="datetime1">
              <a:rPr lang="en-US" smtClean="0"/>
              <a:t>10/17/2018</a:t>
            </a:fld>
            <a:endParaRPr lang="en-US" dirty="0"/>
          </a:p>
        </p:txBody>
      </p:sp>
      <p:sp>
        <p:nvSpPr>
          <p:cNvPr id="8" name="Footer Placeholder 7"/>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9" name="Slide Number Placeholder 8"/>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188257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0DC1AB-692D-4364-8684-EBA4321E7F6B}" type="datetime1">
              <a:rPr lang="en-US" smtClean="0"/>
              <a:t>10/17/2018</a:t>
            </a:fld>
            <a:endParaRPr lang="en-US" dirty="0"/>
          </a:p>
        </p:txBody>
      </p:sp>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5" name="Slide Number Placeholder 4"/>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145700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F33E4B-CF99-48DF-A6C3-D62A924A4DB5}" type="datetime1">
              <a:rPr lang="en-US" smtClean="0"/>
              <a:t>10/17/2018</a:t>
            </a:fld>
            <a:endParaRPr lang="en-US" dirty="0"/>
          </a:p>
        </p:txBody>
      </p:sp>
      <p:sp>
        <p:nvSpPr>
          <p:cNvPr id="3" name="Footer Placeholder 2"/>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4" name="Slide Number Placeholder 3"/>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3397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2D3AC9-E4EA-461B-B658-5990CB46C765}" type="datetime1">
              <a:rPr lang="en-US" smtClean="0"/>
              <a:t>10/17/2018</a:t>
            </a:fld>
            <a:endParaRPr lang="en-US" dirty="0"/>
          </a:p>
        </p:txBody>
      </p:sp>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357604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B329CF-4F14-47CA-A7E5-49EDD643FBB7}" type="datetime1">
              <a:rPr lang="en-US" smtClean="0"/>
              <a:t>10/17/2018</a:t>
            </a:fld>
            <a:endParaRPr lang="en-US" dirty="0"/>
          </a:p>
        </p:txBody>
      </p:sp>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
        <p:nvSpPr>
          <p:cNvPr id="7" name="Slide Number Placeholder 6"/>
          <p:cNvSpPr>
            <a:spLocks noGrp="1"/>
          </p:cNvSpPr>
          <p:nvPr>
            <p:ph type="sldNum" sz="quarter" idx="12"/>
          </p:nvPr>
        </p:nvSpPr>
        <p:spPr/>
        <p:txBody>
          <a:bodyPr/>
          <a:lstStyle/>
          <a:p>
            <a:fld id="{1539B39C-4771-46CB-9A59-5529514A9FBE}" type="slidenum">
              <a:rPr lang="en-US" smtClean="0"/>
              <a:t>‹#›</a:t>
            </a:fld>
            <a:endParaRPr lang="en-US" dirty="0"/>
          </a:p>
        </p:txBody>
      </p:sp>
    </p:spTree>
    <p:extLst>
      <p:ext uri="{BB962C8B-B14F-4D97-AF65-F5344CB8AC3E}">
        <p14:creationId xmlns:p14="http://schemas.microsoft.com/office/powerpoint/2010/main" val="13690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389B8-7995-4183-BC54-B7675C0A64BC}" type="datetime1">
              <a:rPr lang="en-US" smtClean="0"/>
              <a:t>10/17/2018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Text generated from the U.S. Department of Education,         April 2018, TASFAA Spring Conference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9B39C-4771-46CB-9A59-5529514A9FBE}" type="slidenum">
              <a:rPr lang="en-US" smtClean="0"/>
              <a:t>‹#›</a:t>
            </a:fld>
            <a:endParaRPr lang="en-US" dirty="0"/>
          </a:p>
        </p:txBody>
      </p:sp>
    </p:spTree>
    <p:extLst>
      <p:ext uri="{BB962C8B-B14F-4D97-AF65-F5344CB8AC3E}">
        <p14:creationId xmlns:p14="http://schemas.microsoft.com/office/powerpoint/2010/main" val="2446678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solidFill>
                  <a:schemeClr val="accent4">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YEAR-ROUND FEDERAL</a:t>
            </a:r>
            <a:br>
              <a:rPr lang="en-US" b="1" dirty="0" smtClean="0">
                <a:solidFill>
                  <a:schemeClr val="accent4">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b="1" dirty="0" smtClean="0">
                <a:solidFill>
                  <a:schemeClr val="accent4">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PELL GRANT</a:t>
            </a:r>
            <a:endParaRPr lang="en-US" b="1" dirty="0">
              <a:solidFill>
                <a:schemeClr val="accent4">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p:cNvSpPr>
            <a:spLocks noGrp="1"/>
          </p:cNvSpPr>
          <p:nvPr>
            <p:ph type="subTitle" idx="1"/>
          </p:nvPr>
        </p:nvSpPr>
        <p:spPr>
          <a:xfrm>
            <a:off x="1524000" y="4306529"/>
            <a:ext cx="9144000" cy="1226574"/>
          </a:xfrm>
        </p:spPr>
        <p:txBody>
          <a:bodyPr>
            <a:normAutofit fontScale="85000" lnSpcReduction="10000"/>
          </a:bodyPr>
          <a:lstStyle/>
          <a:p>
            <a:pPr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Barbara Schmitt                                                     Jodie Mount</a:t>
            </a:r>
          </a:p>
          <a:p>
            <a:pPr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Director of Financial Aid                                        Financial Aid Counselor                          </a:t>
            </a:r>
          </a:p>
          <a:p>
            <a:pPr algn="l"/>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Marywood University                                             Clarion University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342946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Example</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Content Placeholder 3"/>
          <p:cNvPicPr>
            <a:picLocks noGrp="1" noChangeAspect="1"/>
          </p:cNvPicPr>
          <p:nvPr>
            <p:ph idx="1"/>
          </p:nvPr>
        </p:nvPicPr>
        <p:blipFill>
          <a:blip r:embed="rId2"/>
          <a:stretch>
            <a:fillRect/>
          </a:stretch>
        </p:blipFill>
        <p:spPr>
          <a:xfrm>
            <a:off x="2055223" y="1825624"/>
            <a:ext cx="7495185" cy="3652861"/>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241989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One Term—Additional Pell Amount</a:t>
            </a: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366643"/>
          </a:xfrm>
        </p:spPr>
        <p:txBody>
          <a:bodyPr/>
          <a:lstStyle/>
          <a:p>
            <a:r>
              <a:rPr lang="en-US" dirty="0" smtClean="0"/>
              <a:t>When </a:t>
            </a:r>
            <a:r>
              <a:rPr lang="en-US" dirty="0"/>
              <a:t>the calculated award for a payment period is greater than the remaining balance of the initial Scheduled Award, the award for the payment period is the remaining amount of the initial Scheduled Award plus the Additional Pell amount</a:t>
            </a:r>
          </a:p>
          <a:p>
            <a:pPr lvl="1"/>
            <a:r>
              <a:rPr lang="en-US" dirty="0" smtClean="0"/>
              <a:t>Awarded </a:t>
            </a:r>
            <a:r>
              <a:rPr lang="en-US" dirty="0"/>
              <a:t>as one amount</a:t>
            </a:r>
          </a:p>
          <a:p>
            <a:pPr lvl="1"/>
            <a:r>
              <a:rPr lang="en-US" dirty="0" smtClean="0"/>
              <a:t>Reported </a:t>
            </a:r>
            <a:r>
              <a:rPr lang="en-US" dirty="0"/>
              <a:t>to COD as one amount</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792278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Semester Example</a:t>
            </a:r>
          </a:p>
        </p:txBody>
      </p:sp>
      <p:pic>
        <p:nvPicPr>
          <p:cNvPr id="4" name="Content Placeholder 3"/>
          <p:cNvPicPr>
            <a:picLocks noGrp="1" noChangeAspect="1"/>
          </p:cNvPicPr>
          <p:nvPr>
            <p:ph idx="1"/>
          </p:nvPr>
        </p:nvPicPr>
        <p:blipFill>
          <a:blip r:embed="rId2"/>
          <a:stretch>
            <a:fillRect/>
          </a:stretch>
        </p:blipFill>
        <p:spPr>
          <a:xfrm>
            <a:off x="1717686" y="1904002"/>
            <a:ext cx="8593263" cy="3879203"/>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3923749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Semester Example</a:t>
            </a: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861072"/>
          </a:xfrm>
        </p:spPr>
        <p:txBody>
          <a:bodyPr>
            <a:normAutofit/>
          </a:bodyPr>
          <a:lstStyle/>
          <a:p>
            <a:pPr marL="0" indent="0">
              <a:buNone/>
            </a:pPr>
            <a:r>
              <a:rPr lang="en-US" i="1" dirty="0"/>
              <a:t>**The additional Pell Grant award cannot exceed 50% of a student’s </a:t>
            </a:r>
            <a:r>
              <a:rPr lang="en-US" i="1" dirty="0" smtClean="0"/>
              <a:t>    	Pell </a:t>
            </a:r>
            <a:r>
              <a:rPr lang="en-US" i="1" dirty="0"/>
              <a:t>Grant </a:t>
            </a:r>
            <a:r>
              <a:rPr lang="en-US" i="1" dirty="0" smtClean="0"/>
              <a:t>Scheduled </a:t>
            </a:r>
            <a:r>
              <a:rPr lang="en-US" i="1" dirty="0"/>
              <a:t>Award. </a:t>
            </a:r>
            <a:endParaRPr lang="en-US" i="1" dirty="0" smtClean="0"/>
          </a:p>
          <a:p>
            <a:r>
              <a:rPr lang="en-US" sz="2000" dirty="0" smtClean="0"/>
              <a:t>In </a:t>
            </a:r>
            <a:r>
              <a:rPr lang="en-US" sz="2000" dirty="0"/>
              <a:t>the previous example, the Spring 2018 Pell award is made up of 12.4954% ($671) remaining from the initial Pell Grant Scheduled Award and 37.5046% ($2,014) from the additional Pell Grant award</a:t>
            </a:r>
          </a:p>
          <a:p>
            <a:r>
              <a:rPr lang="en-US" sz="2000" dirty="0" smtClean="0"/>
              <a:t>The </a:t>
            </a:r>
            <a:r>
              <a:rPr lang="en-US" sz="2000" dirty="0"/>
              <a:t>student has 12.4954% ($671) remaining from the additional Pell Grant award for the 2017–18 award year</a:t>
            </a:r>
          </a:p>
          <a:p>
            <a:r>
              <a:rPr lang="en-US" sz="2000" dirty="0" smtClean="0"/>
              <a:t>If </a:t>
            </a:r>
            <a:r>
              <a:rPr lang="en-US" sz="2000" dirty="0"/>
              <a:t>the student had used up 100% of his Pell Grant Scheduled Award for Summer 2017 and Fall 2017, the entire Spring 2018 award amount would be from the additional Pell Grant award</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3065166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Additional Pell – Standard Term</a:t>
            </a:r>
          </a:p>
        </p:txBody>
      </p:sp>
      <p:pic>
        <p:nvPicPr>
          <p:cNvPr id="4" name="Content Placeholder 3"/>
          <p:cNvPicPr>
            <a:picLocks noGrp="1" noChangeAspect="1"/>
          </p:cNvPicPr>
          <p:nvPr>
            <p:ph idx="1"/>
          </p:nvPr>
        </p:nvPicPr>
        <p:blipFill>
          <a:blip r:embed="rId2"/>
          <a:stretch>
            <a:fillRect/>
          </a:stretch>
        </p:blipFill>
        <p:spPr>
          <a:xfrm>
            <a:off x="1439830" y="1857626"/>
            <a:ext cx="9104136" cy="3445893"/>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777902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Additional Pell – Standard Term</a:t>
            </a:r>
          </a:p>
        </p:txBody>
      </p:sp>
      <p:pic>
        <p:nvPicPr>
          <p:cNvPr id="4" name="Content Placeholder 3"/>
          <p:cNvPicPr>
            <a:picLocks noGrp="1" noChangeAspect="1"/>
          </p:cNvPicPr>
          <p:nvPr>
            <p:ph idx="1"/>
          </p:nvPr>
        </p:nvPicPr>
        <p:blipFill>
          <a:blip r:embed="rId2"/>
          <a:stretch>
            <a:fillRect/>
          </a:stretch>
        </p:blipFill>
        <p:spPr>
          <a:xfrm>
            <a:off x="1867658" y="1690688"/>
            <a:ext cx="8456683" cy="3678192"/>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407070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t>Additional Pell – Transfer Students</a:t>
            </a:r>
          </a:p>
        </p:txBody>
      </p:sp>
      <p:pic>
        <p:nvPicPr>
          <p:cNvPr id="4" name="Content Placeholder 3"/>
          <p:cNvPicPr>
            <a:picLocks noGrp="1" noChangeAspect="1"/>
          </p:cNvPicPr>
          <p:nvPr>
            <p:ph idx="1"/>
          </p:nvPr>
        </p:nvPicPr>
        <p:blipFill>
          <a:blip r:embed="rId2"/>
          <a:stretch>
            <a:fillRect/>
          </a:stretch>
        </p:blipFill>
        <p:spPr>
          <a:xfrm>
            <a:off x="1654966" y="1825625"/>
            <a:ext cx="8412738" cy="3566030"/>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8110495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Pell Cross Over Payment Periods</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pic>
        <p:nvPicPr>
          <p:cNvPr id="6" name="Content Placeholder 5"/>
          <p:cNvPicPr>
            <a:picLocks noGrp="1" noChangeAspect="1"/>
          </p:cNvPicPr>
          <p:nvPr>
            <p:ph idx="1"/>
          </p:nvPr>
        </p:nvPicPr>
        <p:blipFill>
          <a:blip r:embed="rId3"/>
          <a:stretch>
            <a:fillRect/>
          </a:stretch>
        </p:blipFill>
        <p:spPr>
          <a:xfrm>
            <a:off x="838200" y="1831384"/>
            <a:ext cx="10265229" cy="4236491"/>
          </a:xfrm>
          <a:prstGeom prst="rect">
            <a:avLst/>
          </a:prstGeom>
        </p:spPr>
      </p:pic>
      <p:sp>
        <p:nvSpPr>
          <p:cNvPr id="7" name="Footer Placeholder 6"/>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6630307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Optional Recalculation Examples</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6" name="Content Placeholder 5"/>
          <p:cNvSpPr>
            <a:spLocks noGrp="1"/>
          </p:cNvSpPr>
          <p:nvPr>
            <p:ph idx="1"/>
          </p:nvPr>
        </p:nvSpPr>
        <p:spPr/>
        <p:txBody>
          <a:bodyPr>
            <a:normAutofit fontScale="92500" lnSpcReduction="10000"/>
          </a:bodyPr>
          <a:lstStyle/>
          <a:p>
            <a:r>
              <a:rPr lang="en-US" dirty="0" smtClean="0"/>
              <a:t>Conditions</a:t>
            </a:r>
            <a:endParaRPr lang="en-US" dirty="0"/>
          </a:p>
          <a:p>
            <a:pPr lvl="1"/>
            <a:r>
              <a:rPr lang="en-US" dirty="0" smtClean="0"/>
              <a:t>Student </a:t>
            </a:r>
            <a:r>
              <a:rPr lang="en-US" dirty="0"/>
              <a:t>is only eligible for the additional Pell Grant award</a:t>
            </a:r>
          </a:p>
          <a:p>
            <a:pPr lvl="1"/>
            <a:r>
              <a:rPr lang="en-US" dirty="0" smtClean="0"/>
              <a:t>Student </a:t>
            </a:r>
            <a:r>
              <a:rPr lang="en-US" dirty="0"/>
              <a:t>enrolls in two 3 credit-hour courses prior to add/drop date for the term</a:t>
            </a:r>
          </a:p>
          <a:p>
            <a:pPr lvl="1"/>
            <a:r>
              <a:rPr lang="en-US" dirty="0" smtClean="0"/>
              <a:t>Institution’s </a:t>
            </a:r>
            <a:r>
              <a:rPr lang="en-US" dirty="0"/>
              <a:t>policy is to recalculate a student’s Pell award up to the add/drop date for the </a:t>
            </a:r>
            <a:r>
              <a:rPr lang="en-US" dirty="0" smtClean="0"/>
              <a:t>term</a:t>
            </a:r>
          </a:p>
          <a:p>
            <a:pPr marL="457200" lvl="1" indent="0">
              <a:buNone/>
            </a:pPr>
            <a:endParaRPr lang="en-US" dirty="0"/>
          </a:p>
          <a:p>
            <a:r>
              <a:rPr lang="en-US" dirty="0"/>
              <a:t>Results A</a:t>
            </a:r>
          </a:p>
          <a:p>
            <a:endParaRPr lang="en-US" dirty="0"/>
          </a:p>
          <a:p>
            <a:pPr lvl="1"/>
            <a:r>
              <a:rPr lang="en-US" dirty="0"/>
              <a:t>Student begins attendance in ALL classes</a:t>
            </a:r>
          </a:p>
          <a:p>
            <a:pPr lvl="1"/>
            <a:r>
              <a:rPr lang="en-US" dirty="0"/>
              <a:t>After add/drop date, student drops one 3 credit-hour course</a:t>
            </a:r>
          </a:p>
          <a:p>
            <a:pPr lvl="1"/>
            <a:r>
              <a:rPr lang="en-US" dirty="0"/>
              <a:t>Student is still considered half-time and eligible for the additional Pell Grant disbursed</a:t>
            </a:r>
          </a:p>
          <a:p>
            <a:pPr lvl="1"/>
            <a:endParaRPr lang="en-US" dirty="0" smtClean="0"/>
          </a:p>
        </p:txBody>
      </p:sp>
      <p:sp>
        <p:nvSpPr>
          <p:cNvPr id="7" name="Footer Placeholder 6"/>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1368264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Optional Recalculation Examples</a:t>
            </a:r>
            <a:endParaRPr lang="en-US" b="1"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3" name="Content Placeholder 2"/>
          <p:cNvSpPr>
            <a:spLocks noGrp="1"/>
          </p:cNvSpPr>
          <p:nvPr>
            <p:ph idx="1"/>
          </p:nvPr>
        </p:nvSpPr>
        <p:spPr/>
        <p:txBody>
          <a:bodyPr/>
          <a:lstStyle/>
          <a:p>
            <a:pPr marL="0" indent="0">
              <a:buNone/>
            </a:pPr>
            <a:r>
              <a:rPr lang="en-US" dirty="0" smtClean="0"/>
              <a:t>• </a:t>
            </a:r>
            <a:r>
              <a:rPr lang="en-US" sz="2600" dirty="0" smtClean="0"/>
              <a:t>Results </a:t>
            </a:r>
            <a:r>
              <a:rPr lang="en-US" sz="2600" dirty="0" smtClean="0"/>
              <a:t>B</a:t>
            </a:r>
          </a:p>
          <a:p>
            <a:pPr marL="0" indent="0">
              <a:buNone/>
            </a:pPr>
            <a:endParaRPr lang="en-US" dirty="0"/>
          </a:p>
          <a:p>
            <a:pPr lvl="1"/>
            <a:r>
              <a:rPr lang="en-US" dirty="0" smtClean="0"/>
              <a:t>Student </a:t>
            </a:r>
            <a:r>
              <a:rPr lang="en-US" dirty="0"/>
              <a:t>begins attendance in all classes</a:t>
            </a:r>
          </a:p>
          <a:p>
            <a:pPr lvl="1"/>
            <a:r>
              <a:rPr lang="en-US" dirty="0" smtClean="0"/>
              <a:t>Prior </a:t>
            </a:r>
            <a:r>
              <a:rPr lang="en-US" dirty="0"/>
              <a:t>to add/drop date, student drops one 3 credit-hour </a:t>
            </a:r>
            <a:r>
              <a:rPr lang="en-US" dirty="0" smtClean="0"/>
              <a:t>course</a:t>
            </a:r>
            <a:endParaRPr lang="en-US" dirty="0"/>
          </a:p>
          <a:p>
            <a:pPr lvl="1"/>
            <a:r>
              <a:rPr lang="en-US" dirty="0" smtClean="0"/>
              <a:t>Student </a:t>
            </a:r>
            <a:r>
              <a:rPr lang="en-US" dirty="0"/>
              <a:t>is considered less-than-half-time and is not </a:t>
            </a:r>
            <a:r>
              <a:rPr lang="en-US" dirty="0" smtClean="0"/>
              <a:t>eligible </a:t>
            </a:r>
            <a:r>
              <a:rPr lang="en-US" dirty="0"/>
              <a:t>for the additional Pell Grant</a:t>
            </a:r>
          </a:p>
        </p:txBody>
      </p:sp>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834961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t/>
            </a:r>
            <a:br>
              <a:rPr lang="en-US" dirty="0"/>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Legislative Background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4488089"/>
          </a:xfrm>
        </p:spPr>
        <p:txBody>
          <a:bodyPr>
            <a:normAutofit/>
          </a:bodyPr>
          <a:lstStyle/>
          <a:p>
            <a:r>
              <a:rPr lang="en-US" dirty="0" smtClean="0"/>
              <a:t>The </a:t>
            </a:r>
            <a:r>
              <a:rPr lang="en-US" dirty="0"/>
              <a:t>Consolidated Appropriations Act of 2017 allows a student to receive Pell Grant funds up to 150% of the student’s Scheduled Award for an award year </a:t>
            </a:r>
          </a:p>
          <a:p>
            <a:pPr marL="0" indent="0">
              <a:buNone/>
            </a:pPr>
            <a:r>
              <a:rPr lang="en-US" dirty="0"/>
              <a:t>	</a:t>
            </a:r>
            <a:r>
              <a:rPr lang="en-US" dirty="0" smtClean="0"/>
              <a:t>1st </a:t>
            </a:r>
            <a:r>
              <a:rPr lang="en-US" dirty="0"/>
              <a:t>100% is initial scheduled Pell award </a:t>
            </a:r>
          </a:p>
          <a:p>
            <a:pPr marL="0" indent="0">
              <a:buNone/>
            </a:pPr>
            <a:r>
              <a:rPr lang="en-US" dirty="0"/>
              <a:t>	</a:t>
            </a:r>
            <a:r>
              <a:rPr lang="en-US" dirty="0" smtClean="0"/>
              <a:t>Final </a:t>
            </a:r>
            <a:r>
              <a:rPr lang="en-US" dirty="0"/>
              <a:t>50% is considered the additional Pell award (YRP) </a:t>
            </a:r>
            <a:endParaRPr lang="en-US" dirty="0" smtClean="0"/>
          </a:p>
          <a:p>
            <a:pPr marL="0" indent="0">
              <a:buNone/>
            </a:pPr>
            <a:endParaRPr lang="en-US" dirty="0"/>
          </a:p>
          <a:p>
            <a:r>
              <a:rPr lang="en-US" dirty="0" smtClean="0"/>
              <a:t>Was effective </a:t>
            </a:r>
            <a:r>
              <a:rPr lang="en-US" dirty="0"/>
              <a:t>beginning with the 2017-18 award year </a:t>
            </a:r>
            <a:endParaRPr lang="en-US" dirty="0" smtClean="0"/>
          </a:p>
          <a:p>
            <a:pPr marL="0" indent="0">
              <a:buNone/>
            </a:pPr>
            <a:endParaRPr lang="en-US" dirty="0"/>
          </a:p>
          <a:p>
            <a:pPr marL="0" indent="0" algn="ctr">
              <a:buNone/>
            </a:pPr>
            <a:r>
              <a:rPr lang="en-US" i="1" dirty="0" smtClean="0">
                <a:latin typeface="Arial Unicode MS" panose="020B0604020202020204" pitchFamily="34" charset="-128"/>
                <a:ea typeface="Arial Unicode MS" panose="020B0604020202020204" pitchFamily="34" charset="-128"/>
                <a:cs typeface="Arial Unicode MS" panose="020B0604020202020204" pitchFamily="34" charset="-128"/>
              </a:rPr>
              <a:t>DCL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GEN-17-06 issued June 19, 2017</a:t>
            </a:r>
            <a:r>
              <a:rPr lang="en-US" dirty="0"/>
              <a:t>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16928709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Required Recalculation Module Example</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pic>
        <p:nvPicPr>
          <p:cNvPr id="7" name="Content Placeholder 6"/>
          <p:cNvPicPr>
            <a:picLocks noGrp="1" noChangeAspect="1"/>
          </p:cNvPicPr>
          <p:nvPr>
            <p:ph idx="1"/>
          </p:nvPr>
        </p:nvPicPr>
        <p:blipFill>
          <a:blip r:embed="rId3"/>
          <a:stretch>
            <a:fillRect/>
          </a:stretch>
        </p:blipFill>
        <p:spPr>
          <a:xfrm>
            <a:off x="1010054" y="1825625"/>
            <a:ext cx="10171891" cy="4351338"/>
          </a:xfrm>
          <a:prstGeom prst="rect">
            <a:avLst/>
          </a:prstGeom>
        </p:spPr>
      </p:pic>
      <p:sp>
        <p:nvSpPr>
          <p:cNvPr id="8" name="Footer Placeholder 7"/>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1855740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Required Recalculation Example</a:t>
            </a:r>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Content Placeholder 3"/>
          <p:cNvSpPr>
            <a:spLocks noGrp="1"/>
          </p:cNvSpPr>
          <p:nvPr>
            <p:ph idx="1"/>
          </p:nvPr>
        </p:nvSpPr>
        <p:spPr/>
        <p:txBody>
          <a:bodyPr>
            <a:normAutofit lnSpcReduction="10000"/>
          </a:bodyPr>
          <a:lstStyle/>
          <a:p>
            <a:pPr marL="0" indent="0">
              <a:buNone/>
            </a:pPr>
            <a:r>
              <a:rPr lang="en-US" dirty="0" smtClean="0"/>
              <a:t>•    Student </a:t>
            </a:r>
            <a:r>
              <a:rPr lang="en-US" dirty="0"/>
              <a:t>was paid half-time Pell award based on enrollment in 6 </a:t>
            </a:r>
            <a:r>
              <a:rPr lang="en-US" dirty="0" smtClean="0"/>
              <a:t>	credits </a:t>
            </a:r>
            <a:r>
              <a:rPr lang="en-US" dirty="0"/>
              <a:t>as </a:t>
            </a:r>
            <a:r>
              <a:rPr lang="en-US" dirty="0" smtClean="0"/>
              <a:t> of </a:t>
            </a:r>
            <a:r>
              <a:rPr lang="en-US" dirty="0"/>
              <a:t>the Pell Recalculation Date (PRD)</a:t>
            </a:r>
          </a:p>
          <a:p>
            <a:pPr marL="0" indent="0">
              <a:buNone/>
            </a:pPr>
            <a:r>
              <a:rPr lang="en-US" dirty="0" smtClean="0"/>
              <a:t>•    Pell </a:t>
            </a:r>
            <a:r>
              <a:rPr lang="en-US" dirty="0"/>
              <a:t>recalculation/COD adjustment necessary</a:t>
            </a:r>
          </a:p>
          <a:p>
            <a:pPr lvl="1"/>
            <a:r>
              <a:rPr lang="en-US" dirty="0" smtClean="0"/>
              <a:t>Withdrawal </a:t>
            </a:r>
            <a:r>
              <a:rPr lang="en-US" dirty="0"/>
              <a:t>from 3 credits in summer 2 was after the PRD but the  </a:t>
            </a:r>
            <a:r>
              <a:rPr lang="en-US" dirty="0" smtClean="0"/>
              <a:t>       	student </a:t>
            </a:r>
            <a:r>
              <a:rPr lang="en-US" dirty="0"/>
              <a:t>will not have begun attendance in all credits on which the Pell </a:t>
            </a:r>
            <a:r>
              <a:rPr lang="en-US" dirty="0" smtClean="0"/>
              <a:t>	payment </a:t>
            </a:r>
            <a:r>
              <a:rPr lang="en-US" dirty="0"/>
              <a:t>was based</a:t>
            </a:r>
          </a:p>
          <a:p>
            <a:pPr lvl="1"/>
            <a:r>
              <a:rPr lang="en-US" dirty="0" smtClean="0"/>
              <a:t>A </a:t>
            </a:r>
            <a:r>
              <a:rPr lang="en-US" dirty="0"/>
              <a:t>similar situation would exist if the student did not withdraw from </a:t>
            </a:r>
            <a:r>
              <a:rPr lang="en-US" dirty="0" smtClean="0"/>
              <a:t>	the </a:t>
            </a:r>
            <a:r>
              <a:rPr lang="en-US" dirty="0"/>
              <a:t>3 credits in summer 2 but simply failed to begin attendance in </a:t>
            </a:r>
            <a:r>
              <a:rPr lang="en-US" dirty="0" smtClean="0"/>
              <a:t>	them</a:t>
            </a:r>
          </a:p>
          <a:p>
            <a:r>
              <a:rPr lang="en-US" dirty="0" smtClean="0"/>
              <a:t>Student </a:t>
            </a:r>
            <a:r>
              <a:rPr lang="en-US" dirty="0"/>
              <a:t>is now less-than-half-time and may not receive payment from </a:t>
            </a:r>
            <a:r>
              <a:rPr lang="en-US" dirty="0" smtClean="0"/>
              <a:t>	2017-18 </a:t>
            </a:r>
            <a:r>
              <a:rPr lang="en-US" dirty="0"/>
              <a:t>additional Pell</a:t>
            </a:r>
          </a:p>
          <a:p>
            <a:pPr lvl="1"/>
            <a:r>
              <a:rPr lang="en-US" dirty="0" smtClean="0"/>
              <a:t>Payment </a:t>
            </a:r>
            <a:r>
              <a:rPr lang="en-US" dirty="0"/>
              <a:t>may be made from the initial 2018-19 Scheduled Award</a:t>
            </a:r>
          </a:p>
        </p:txBody>
      </p:sp>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524783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endParaRPr lang="en-US" b="1"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3" name="Content Placeholder 2"/>
          <p:cNvSpPr>
            <a:spLocks noGrp="1"/>
          </p:cNvSpPr>
          <p:nvPr>
            <p:ph idx="1"/>
          </p:nvPr>
        </p:nvSpPr>
        <p:spPr/>
        <p:txBody>
          <a:bodyPr/>
          <a:lstStyle/>
          <a:p>
            <a:pPr marL="0" indent="0">
              <a:buNone/>
            </a:pPr>
            <a:endPar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US"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ctr">
              <a:buNone/>
            </a:pPr>
            <a:r>
              <a:rPr lang="en-US" sz="6600" b="1" dirty="0" smtClean="0">
                <a:latin typeface="Arial Unicode MS" panose="020B0604020202020204" pitchFamily="34" charset="-128"/>
                <a:ea typeface="Arial Unicode MS" panose="020B0604020202020204" pitchFamily="34" charset="-128"/>
                <a:cs typeface="Arial Unicode MS" panose="020B0604020202020204" pitchFamily="34" charset="-128"/>
              </a:rPr>
              <a:t>QUESTIONS </a:t>
            </a:r>
            <a:r>
              <a:rPr lang="en-US" sz="6600" b="1"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US" sz="8000" b="1"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8000" b="1"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US" sz="8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837717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t/>
            </a:r>
            <a:br>
              <a:rPr lang="en-US" dirty="0"/>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General Requirements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366643"/>
          </a:xfrm>
        </p:spPr>
        <p:txBody>
          <a:bodyPr>
            <a:normAutofit/>
          </a:bodyPr>
          <a:lstStyle/>
          <a:p>
            <a:endParaRPr lang="en-US" dirty="0" smtClean="0"/>
          </a:p>
          <a:p>
            <a:r>
              <a:rPr lang="en-US" dirty="0" smtClean="0"/>
              <a:t>Student </a:t>
            </a:r>
            <a:r>
              <a:rPr lang="en-US" dirty="0"/>
              <a:t>must be otherwise eligible to receive Pell Grant funds for the payment period </a:t>
            </a:r>
          </a:p>
          <a:p>
            <a:r>
              <a:rPr lang="en-US" dirty="0" smtClean="0"/>
              <a:t>Student </a:t>
            </a:r>
            <a:r>
              <a:rPr lang="en-US" dirty="0"/>
              <a:t>must be enrolled </a:t>
            </a:r>
            <a:r>
              <a:rPr lang="en-US" i="1" dirty="0"/>
              <a:t>at least half-time </a:t>
            </a:r>
            <a:r>
              <a:rPr lang="en-US" dirty="0"/>
              <a:t>in the payment period(s) for which the student receives the additional Pell Grant funds </a:t>
            </a:r>
          </a:p>
          <a:p>
            <a:r>
              <a:rPr lang="en-US" dirty="0" smtClean="0"/>
              <a:t>Additional </a:t>
            </a:r>
            <a:r>
              <a:rPr lang="en-US" dirty="0"/>
              <a:t>Pell Grant will be included in the student’s 600% maximum Pell Lifetime Eligibility Used (LEU) </a:t>
            </a:r>
          </a:p>
          <a:p>
            <a:endParaRPr lang="en-US"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638299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t/>
            </a:r>
            <a:br>
              <a:rPr lang="en-US" dirty="0"/>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General </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Requirements</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366643"/>
          </a:xfrm>
        </p:spPr>
        <p:txBody>
          <a:bodyPr>
            <a:normAutofit/>
          </a:bodyPr>
          <a:lstStyle/>
          <a:p>
            <a:r>
              <a:rPr lang="en-US" dirty="0" smtClean="0"/>
              <a:t>Payment </a:t>
            </a:r>
            <a:r>
              <a:rPr lang="en-US" dirty="0"/>
              <a:t>period may include awards from both the initial Pell Grant Scheduled Award and from the additional Pell Grant </a:t>
            </a:r>
            <a:r>
              <a:rPr lang="en-US" dirty="0" smtClean="0"/>
              <a:t>award</a:t>
            </a:r>
          </a:p>
          <a:p>
            <a:pPr marL="0" indent="0">
              <a:buNone/>
            </a:pPr>
            <a:r>
              <a:rPr lang="en-US" dirty="0" smtClean="0"/>
              <a:t> </a:t>
            </a:r>
            <a:endParaRPr lang="en-US" dirty="0"/>
          </a:p>
          <a:p>
            <a:r>
              <a:rPr lang="en-US" dirty="0" smtClean="0"/>
              <a:t>When </a:t>
            </a:r>
            <a:r>
              <a:rPr lang="en-US" dirty="0"/>
              <a:t>the calculated award for a payment period is greater than the remaining balance of an initial Scheduled Award, the award for the payment period is the remaining balance plus an amount from the additional Pell Grant award </a:t>
            </a:r>
          </a:p>
          <a:p>
            <a:endParaRPr lang="en-US"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3754399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normAutofit fontScale="90000"/>
          </a:bodyPr>
          <a:lstStyle/>
          <a:p>
            <a:r>
              <a:rPr lang="en-US" dirty="0"/>
              <a:t/>
            </a:r>
            <a:br>
              <a:rPr lang="en-US" dirty="0"/>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Differences from Two Pells in an Award </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Year</a:t>
            </a:r>
            <a:b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366643"/>
          </a:xfrm>
        </p:spPr>
        <p:txBody>
          <a:bodyPr/>
          <a:lstStyle/>
          <a:p>
            <a:endParaRPr lang="en-US" dirty="0" smtClean="0"/>
          </a:p>
          <a:p>
            <a:r>
              <a:rPr lang="en-US" dirty="0" smtClean="0"/>
              <a:t>NO acceleration requirement </a:t>
            </a:r>
          </a:p>
          <a:p>
            <a:endParaRPr lang="en-US" dirty="0" smtClean="0"/>
          </a:p>
          <a:p>
            <a:r>
              <a:rPr lang="en-US" dirty="0" smtClean="0"/>
              <a:t>NO </a:t>
            </a:r>
            <a:r>
              <a:rPr lang="en-US" dirty="0"/>
              <a:t>requirement to place a crossover payment period in the award year that produces the largest Pell Grant award </a:t>
            </a:r>
          </a:p>
          <a:p>
            <a:endParaRPr lang="en-US"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438335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a:xfrm>
            <a:off x="838200" y="365125"/>
            <a:ext cx="10515600" cy="1288325"/>
          </a:xfrm>
        </p:spPr>
        <p:txBody>
          <a:bodyPr>
            <a:normAutofit fontScale="90000"/>
          </a:bodyPr>
          <a:lstStyle/>
          <a:p>
            <a:pPr algn="ctr"/>
            <a:r>
              <a:rPr lang="en-US" sz="5300" b="1" dirty="0" smtClean="0">
                <a:latin typeface="Arial Unicode MS" panose="020B0604020202020204" pitchFamily="34" charset="-128"/>
                <a:ea typeface="Arial Unicode MS" panose="020B0604020202020204" pitchFamily="34" charset="-128"/>
                <a:cs typeface="Arial Unicode MS" panose="020B0604020202020204" pitchFamily="34" charset="-128"/>
              </a:rPr>
              <a:t>Unchanged Pell Rules</a:t>
            </a:r>
            <a:r>
              <a:rPr lang="en-US" sz="4800" b="1" dirty="0" smtClean="0"/>
              <a:t/>
            </a:r>
            <a:br>
              <a:rPr lang="en-US" sz="4800" b="1" dirty="0" smtClean="0"/>
            </a:br>
            <a:endParaRPr lang="en-US" sz="4800" dirty="0"/>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592183" y="1210491"/>
            <a:ext cx="11025051" cy="5286103"/>
          </a:xfrm>
        </p:spPr>
        <p:txBody>
          <a:bodyPr>
            <a:normAutofit/>
          </a:bodyPr>
          <a:lstStyle/>
          <a:p>
            <a:endParaRPr lang="en-US" dirty="0" smtClean="0"/>
          </a:p>
          <a:p>
            <a:r>
              <a:rPr lang="en-US" dirty="0" smtClean="0"/>
              <a:t>Year-Round Pell (YRP) </a:t>
            </a:r>
            <a:r>
              <a:rPr lang="en-US" b="1" i="1" dirty="0" smtClean="0"/>
              <a:t>does not </a:t>
            </a:r>
            <a:r>
              <a:rPr lang="en-US" dirty="0" smtClean="0"/>
              <a:t>affect the definition of an Academic Year</a:t>
            </a:r>
          </a:p>
          <a:p>
            <a:r>
              <a:rPr lang="en-US" dirty="0" smtClean="0"/>
              <a:t>YRP </a:t>
            </a:r>
            <a:r>
              <a:rPr lang="en-US" b="1" i="1" dirty="0" smtClean="0"/>
              <a:t>does not </a:t>
            </a:r>
            <a:r>
              <a:rPr lang="en-US" dirty="0" smtClean="0"/>
              <a:t>change the definition of a Scheduled Award</a:t>
            </a:r>
          </a:p>
          <a:p>
            <a:pPr lvl="1"/>
            <a:r>
              <a:rPr lang="en-US" dirty="0" smtClean="0"/>
              <a:t>Amount </a:t>
            </a:r>
            <a:r>
              <a:rPr lang="en-US" dirty="0"/>
              <a:t>that a full-time student would receive for a full academic year based on the student’s EFC and COA </a:t>
            </a:r>
            <a:r>
              <a:rPr lang="en-US" dirty="0" smtClean="0"/>
              <a:t> </a:t>
            </a:r>
          </a:p>
          <a:p>
            <a:r>
              <a:rPr lang="en-US" dirty="0" smtClean="0"/>
              <a:t>YRP </a:t>
            </a:r>
            <a:r>
              <a:rPr lang="en-US" b="1" i="1" dirty="0" smtClean="0"/>
              <a:t>does not </a:t>
            </a:r>
            <a:r>
              <a:rPr lang="en-US" dirty="0" smtClean="0"/>
              <a:t>change the way an award for a payment period is calculated</a:t>
            </a:r>
          </a:p>
          <a:p>
            <a:pPr lvl="1"/>
            <a:r>
              <a:rPr lang="en-US" dirty="0" smtClean="0"/>
              <a:t>Five Pell formulas</a:t>
            </a:r>
          </a:p>
          <a:p>
            <a:pPr lvl="1"/>
            <a:r>
              <a:rPr lang="en-US" dirty="0" smtClean="0"/>
              <a:t>Use the formula that corresponds to the structure of the program</a:t>
            </a:r>
          </a:p>
          <a:p>
            <a:pPr lvl="1"/>
            <a:r>
              <a:rPr lang="en-US" dirty="0" smtClean="0"/>
              <a:t>Award </a:t>
            </a:r>
            <a:r>
              <a:rPr lang="en-US" dirty="0"/>
              <a:t>is calculated by payment period based on a student’s Scheduled Award </a:t>
            </a:r>
          </a:p>
          <a:p>
            <a:pPr marL="0" indent="0">
              <a:buNone/>
            </a:pPr>
            <a:endParaRPr lang="en-US" sz="2000" dirty="0"/>
          </a:p>
          <a:p>
            <a:endParaRPr lang="en-US" sz="2000" dirty="0" smtClean="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77687" y="5391656"/>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68020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Unchanged Pell Rules</a:t>
            </a: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843655"/>
          </a:xfrm>
        </p:spPr>
        <p:txBody>
          <a:bodyPr/>
          <a:lstStyle/>
          <a:p>
            <a:r>
              <a:rPr lang="en-US" sz="3200" dirty="0"/>
              <a:t>Year-Round Pell (YRP) </a:t>
            </a:r>
            <a:r>
              <a:rPr lang="en-US" sz="3200" b="1" i="1" dirty="0"/>
              <a:t>does not </a:t>
            </a:r>
            <a:r>
              <a:rPr lang="en-US" sz="3200" dirty="0"/>
              <a:t>affect </a:t>
            </a:r>
            <a:r>
              <a:rPr lang="en-US" sz="3200" dirty="0" smtClean="0"/>
              <a:t>the payment period determination as defined in 34 </a:t>
            </a:r>
            <a:r>
              <a:rPr lang="en-US" sz="3200" dirty="0"/>
              <a:t>CFR 668.4 </a:t>
            </a:r>
          </a:p>
          <a:p>
            <a:pPr lvl="1"/>
            <a:r>
              <a:rPr lang="en-US" dirty="0"/>
              <a:t>For term-based programs, payment period is the </a:t>
            </a:r>
            <a:r>
              <a:rPr lang="en-US" dirty="0" smtClean="0"/>
              <a:t>term</a:t>
            </a:r>
            <a:endParaRPr lang="en-US" dirty="0"/>
          </a:p>
          <a:p>
            <a:pPr marR="8760" lvl="1"/>
            <a:r>
              <a:rPr lang="en-US" dirty="0"/>
              <a:t>For nonterm programs and all clock-hour programs, payment period is half of the hours and half of the weeks in an academic </a:t>
            </a:r>
            <a:r>
              <a:rPr lang="en-US" dirty="0" smtClean="0"/>
              <a:t>year</a:t>
            </a:r>
          </a:p>
          <a:p>
            <a:r>
              <a:rPr lang="en-US" dirty="0" smtClean="0"/>
              <a:t>Regulations do not change for Pell </a:t>
            </a:r>
            <a:r>
              <a:rPr lang="en-US" dirty="0"/>
              <a:t>Crossover Payment Periods </a:t>
            </a:r>
            <a:endParaRPr lang="en-US" dirty="0" smtClean="0"/>
          </a:p>
          <a:p>
            <a:r>
              <a:rPr lang="en-US" dirty="0" smtClean="0"/>
              <a:t>Regulations do not change the requirements for recalculation </a:t>
            </a:r>
            <a:r>
              <a:rPr lang="en-US" dirty="0"/>
              <a:t>p</a:t>
            </a:r>
            <a:r>
              <a:rPr lang="en-US" dirty="0" smtClean="0"/>
              <a:t>olicies</a:t>
            </a:r>
            <a:endParaRPr lang="en-US"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1508853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dirty="0"/>
              <a:t/>
            </a:r>
            <a:br>
              <a:rPr lang="en-US" dirty="0"/>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Changed Pell Rules </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01A04D43-E8A5-47E4-AB92-FDA70D146ACA}"/>
              </a:ext>
            </a:extLst>
          </p:cNvPr>
          <p:cNvSpPr>
            <a:spLocks noGrp="1"/>
          </p:cNvSpPr>
          <p:nvPr>
            <p:ph idx="1"/>
          </p:nvPr>
        </p:nvSpPr>
        <p:spPr>
          <a:xfrm>
            <a:off x="838200" y="1825625"/>
            <a:ext cx="10515600" cy="3366643"/>
          </a:xfrm>
        </p:spPr>
        <p:txBody>
          <a:bodyPr>
            <a:normAutofit/>
          </a:bodyPr>
          <a:lstStyle/>
          <a:p>
            <a:r>
              <a:rPr lang="en-US" sz="3200" dirty="0"/>
              <a:t>Scheduled Award </a:t>
            </a:r>
            <a:r>
              <a:rPr lang="en-US" sz="3200" dirty="0" smtClean="0"/>
              <a:t>limitation</a:t>
            </a:r>
            <a:r>
              <a:rPr lang="en-US" dirty="0" smtClean="0"/>
              <a:t>	</a:t>
            </a:r>
          </a:p>
          <a:p>
            <a:pPr lvl="1"/>
            <a:r>
              <a:rPr lang="en-US" dirty="0" smtClean="0"/>
              <a:t>Student </a:t>
            </a:r>
            <a:r>
              <a:rPr lang="en-US" dirty="0"/>
              <a:t>may receive up to one and one-half of a Scheduled Award for an award year </a:t>
            </a:r>
            <a:endParaRPr lang="en-US" dirty="0" smtClean="0"/>
          </a:p>
          <a:p>
            <a:pPr marL="0" indent="0">
              <a:buNone/>
            </a:pPr>
            <a:endParaRPr lang="en-US" dirty="0"/>
          </a:p>
          <a:p>
            <a:r>
              <a:rPr lang="en-US" dirty="0"/>
              <a:t>Enrollment </a:t>
            </a:r>
            <a:r>
              <a:rPr lang="en-US" dirty="0" smtClean="0"/>
              <a:t>status</a:t>
            </a:r>
          </a:p>
          <a:p>
            <a:pPr lvl="1"/>
            <a:r>
              <a:rPr lang="en-US" dirty="0"/>
              <a:t>Must be enrolled at least half-time to receive the additional </a:t>
            </a:r>
            <a:r>
              <a:rPr lang="en-US" dirty="0" smtClean="0"/>
              <a:t>award</a:t>
            </a:r>
          </a:p>
          <a:p>
            <a:pPr lvl="1"/>
            <a:r>
              <a:rPr lang="en-US" dirty="0"/>
              <a:t>Final 50%</a:t>
            </a:r>
          </a:p>
          <a:p>
            <a:endParaRPr lang="en-US" dirty="0"/>
          </a:p>
        </p:txBody>
      </p:sp>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2"/>
          <a:stretch>
            <a:fillRect/>
          </a:stretch>
        </p:blipFill>
        <p:spPr>
          <a:xfrm>
            <a:off x="9534144" y="5391655"/>
            <a:ext cx="2365628" cy="1309338"/>
          </a:xfrm>
          <a:prstGeom prst="rect">
            <a:avLst/>
          </a:prstGeom>
        </p:spPr>
      </p:pic>
      <p:sp>
        <p:nvSpPr>
          <p:cNvPr id="4" name="Footer Placeholder 3"/>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379395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494A-9EEB-47A9-BC6F-2DC60B134D00}"/>
              </a:ext>
            </a:extLst>
          </p:cNvPr>
          <p:cNvSpPr>
            <a:spLocks noGrp="1"/>
          </p:cNvSpPr>
          <p:nvPr>
            <p:ph type="title"/>
          </p:nvPr>
        </p:nvSpPr>
        <p:spPr/>
        <p:txBody>
          <a:bodyPr/>
          <a:lstStyle/>
          <a:p>
            <a:pPr algn="ct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Example</a:t>
            </a:r>
            <a:endParaRPr lang="en-US"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Content Placeholder 3"/>
          <p:cNvPicPr>
            <a:picLocks noGrp="1" noChangeAspect="1"/>
          </p:cNvPicPr>
          <p:nvPr>
            <p:ph idx="1"/>
          </p:nvPr>
        </p:nvPicPr>
        <p:blipFill>
          <a:blip r:embed="rId2"/>
          <a:stretch>
            <a:fillRect/>
          </a:stretch>
        </p:blipFill>
        <p:spPr>
          <a:xfrm>
            <a:off x="2386149" y="1825624"/>
            <a:ext cx="7438656" cy="3755403"/>
          </a:xfrm>
          <a:prstGeom prst="rect">
            <a:avLst/>
          </a:prstGeom>
        </p:spPr>
      </p:pic>
      <p:pic>
        <p:nvPicPr>
          <p:cNvPr id="5" name="Picture 4">
            <a:extLst>
              <a:ext uri="{FF2B5EF4-FFF2-40B4-BE49-F238E27FC236}">
                <a16:creationId xmlns:a16="http://schemas.microsoft.com/office/drawing/2014/main" id="{A7C2EA00-2E82-4FED-92CC-B4C8E9C25D5E}"/>
              </a:ext>
            </a:extLst>
          </p:cNvPr>
          <p:cNvPicPr>
            <a:picLocks noChangeAspect="1"/>
          </p:cNvPicPr>
          <p:nvPr/>
        </p:nvPicPr>
        <p:blipFill>
          <a:blip r:embed="rId3"/>
          <a:stretch>
            <a:fillRect/>
          </a:stretch>
        </p:blipFill>
        <p:spPr>
          <a:xfrm>
            <a:off x="9534144" y="5391655"/>
            <a:ext cx="2365628" cy="1309338"/>
          </a:xfrm>
          <a:prstGeom prst="rect">
            <a:avLst/>
          </a:prstGeom>
        </p:spPr>
      </p:pic>
      <p:sp>
        <p:nvSpPr>
          <p:cNvPr id="6" name="Footer Placeholder 5"/>
          <p:cNvSpPr>
            <a:spLocks noGrp="1"/>
          </p:cNvSpPr>
          <p:nvPr>
            <p:ph type="ftr" sz="quarter" idx="11"/>
          </p:nvPr>
        </p:nvSpPr>
        <p:spPr/>
        <p:txBody>
          <a:bodyPr/>
          <a:lstStyle/>
          <a:p>
            <a:r>
              <a:rPr lang="en-US" dirty="0" smtClean="0"/>
              <a:t>Text generated from the U.S. Department of Education,         April 2018, TASFAA Spring Conference</a:t>
            </a:r>
            <a:endParaRPr lang="en-US" dirty="0"/>
          </a:p>
        </p:txBody>
      </p:sp>
    </p:spTree>
    <p:extLst>
      <p:ext uri="{BB962C8B-B14F-4D97-AF65-F5344CB8AC3E}">
        <p14:creationId xmlns:p14="http://schemas.microsoft.com/office/powerpoint/2010/main" val="297318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920</Words>
  <Application>Microsoft Office PowerPoint</Application>
  <PresentationFormat>Widescreen</PresentationFormat>
  <Paragraphs>114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 Unicode MS</vt:lpstr>
      <vt:lpstr>Arial</vt:lpstr>
      <vt:lpstr>Calibri</vt:lpstr>
      <vt:lpstr>Calibri Light</vt:lpstr>
      <vt:lpstr>Office Theme</vt:lpstr>
      <vt:lpstr>YEAR-ROUND FEDERAL  PELL GRANT</vt:lpstr>
      <vt:lpstr> Legislative Background </vt:lpstr>
      <vt:lpstr> General Requirements </vt:lpstr>
      <vt:lpstr> General Requirements</vt:lpstr>
      <vt:lpstr> Differences from Two Pells in an Award Year  </vt:lpstr>
      <vt:lpstr>Unchanged Pell Rules </vt:lpstr>
      <vt:lpstr>Unchanged Pell Rules </vt:lpstr>
      <vt:lpstr> Changed Pell Rules </vt:lpstr>
      <vt:lpstr>Example</vt:lpstr>
      <vt:lpstr>Example</vt:lpstr>
      <vt:lpstr>One Term—Additional Pell Amount</vt:lpstr>
      <vt:lpstr>Semester Example</vt:lpstr>
      <vt:lpstr>Semester Example</vt:lpstr>
      <vt:lpstr>Additional Pell – Standard Term</vt:lpstr>
      <vt:lpstr>Additional Pell – Standard Term</vt:lpstr>
      <vt:lpstr>Additional Pell – Transfer Students</vt:lpstr>
      <vt:lpstr>Pell Cross Over Payment Periods</vt:lpstr>
      <vt:lpstr>Optional Recalculation Examples</vt:lpstr>
      <vt:lpstr>Optional Recalculation Examples</vt:lpstr>
      <vt:lpstr>Required Recalculation Module Example</vt:lpstr>
      <vt:lpstr>Required Recalculation 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Schreiber-Reis, Rebecca M</dc:creator>
  <cp:lastModifiedBy>Barbara L. Schmitt</cp:lastModifiedBy>
  <cp:revision>29</cp:revision>
  <dcterms:created xsi:type="dcterms:W3CDTF">2018-08-29T17:16:43Z</dcterms:created>
  <dcterms:modified xsi:type="dcterms:W3CDTF">2018-10-17T19:56:16Z</dcterms:modified>
</cp:coreProperties>
</file>