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0"/>
  </p:notesMasterIdLst>
  <p:sldIdLst>
    <p:sldId id="342" r:id="rId2"/>
    <p:sldId id="281" r:id="rId3"/>
    <p:sldId id="348" r:id="rId4"/>
    <p:sldId id="343" r:id="rId5"/>
    <p:sldId id="355" r:id="rId6"/>
    <p:sldId id="356" r:id="rId7"/>
    <p:sldId id="357" r:id="rId8"/>
    <p:sldId id="358" r:id="rId9"/>
    <p:sldId id="373" r:id="rId10"/>
    <p:sldId id="361" r:id="rId11"/>
    <p:sldId id="379" r:id="rId12"/>
    <p:sldId id="371" r:id="rId13"/>
    <p:sldId id="359" r:id="rId14"/>
    <p:sldId id="364" r:id="rId15"/>
    <p:sldId id="374" r:id="rId16"/>
    <p:sldId id="378" r:id="rId17"/>
    <p:sldId id="376" r:id="rId18"/>
    <p:sldId id="377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B2B2B2"/>
    <a:srgbClr val="969696"/>
    <a:srgbClr val="FFFF00"/>
    <a:srgbClr val="FF9900"/>
    <a:srgbClr val="CC3300"/>
    <a:srgbClr val="99C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6355" autoAdjust="0"/>
    <p:restoredTop sz="91837" autoAdjust="0"/>
  </p:normalViewPr>
  <p:slideViewPr>
    <p:cSldViewPr>
      <p:cViewPr varScale="1">
        <p:scale>
          <a:sx n="116" d="100"/>
          <a:sy n="116" d="100"/>
        </p:scale>
        <p:origin x="217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-1854"/>
    </p:cViewPr>
  </p:sorterViewPr>
  <p:notesViewPr>
    <p:cSldViewPr>
      <p:cViewPr varScale="1">
        <p:scale>
          <a:sx n="59" d="100"/>
          <a:sy n="59" d="100"/>
        </p:scale>
        <p:origin x="-2484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defTabSz="93176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r" defTabSz="93176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defTabSz="93176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r" defTabSz="93176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7D53BD1-8020-4936-9AFC-2CAD5328E1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50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29B90E16-967B-4A78-881B-417F84C3330A}" type="slidenum">
              <a:rPr lang="en-US" smtClean="0"/>
              <a:pPr defTabSz="930275"/>
              <a:t>1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84213" lvl="1" indent="-227013"/>
            <a:endParaRPr lang="en-US" sz="1600" smtClean="0"/>
          </a:p>
        </p:txBody>
      </p:sp>
    </p:spTree>
    <p:extLst>
      <p:ext uri="{BB962C8B-B14F-4D97-AF65-F5344CB8AC3E}">
        <p14:creationId xmlns:p14="http://schemas.microsoft.com/office/powerpoint/2010/main" val="278930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E3696773-EE8A-407B-92A0-750281C08894}" type="slidenum">
              <a:rPr lang="en-US" smtClean="0"/>
              <a:pPr defTabSz="930275"/>
              <a:t>11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13" indent="-227013">
              <a:buFontTx/>
              <a:buAutoNum type="arabicPeriod"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18707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F16C7A29-A047-4333-8211-A12FA1C9ED1A}" type="slidenum">
              <a:rPr lang="en-US" smtClean="0"/>
              <a:pPr defTabSz="930275"/>
              <a:t>13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13" indent="-227013">
              <a:buFontTx/>
              <a:buAutoNum type="arabicPeriod"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32987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77AEB976-0175-49B5-9FFF-3E8581ECABF3}" type="slidenum">
              <a:rPr lang="en-US" smtClean="0"/>
              <a:pPr defTabSz="930275"/>
              <a:t>14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13" indent="-227013">
              <a:buFontTx/>
              <a:buAutoNum type="arabicPeriod"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06645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6BB28D0B-9632-489B-90BB-CD39E4EE25A7}" type="slidenum">
              <a:rPr lang="en-US" smtClean="0"/>
              <a:pPr defTabSz="930275"/>
              <a:t>15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13" indent="-227013">
              <a:buFontTx/>
              <a:buAutoNum type="arabicPeriod"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67086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2CF82D-6774-421D-8B7B-E473C2D8CAC3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85728" lvl="1" indent="-228576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911089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75D3EBA7-F6FA-459D-8C66-1524EAD052FA}" type="slidenum">
              <a:rPr lang="en-US" smtClean="0"/>
              <a:pPr defTabSz="930275"/>
              <a:t>2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1.  State the purpose of your brief Size 28  FONT.</a:t>
            </a:r>
          </a:p>
        </p:txBody>
      </p:sp>
    </p:spTree>
    <p:extLst>
      <p:ext uri="{BB962C8B-B14F-4D97-AF65-F5344CB8AC3E}">
        <p14:creationId xmlns:p14="http://schemas.microsoft.com/office/powerpoint/2010/main" val="2386917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2E07ADFE-1395-46F0-9225-1644DFDED45B}" type="slidenum">
              <a:rPr lang="en-US" smtClean="0"/>
              <a:pPr defTabSz="930275"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67876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4CCAE176-E697-4F79-A85F-09EAEB5333DC}" type="slidenum">
              <a:rPr lang="en-US" smtClean="0"/>
              <a:pPr defTabSz="930275"/>
              <a:t>4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13" indent="-227013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4376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2536E71D-AD4B-4E5F-8BA3-41F3E0926B2E}" type="slidenum">
              <a:rPr lang="en-US" smtClean="0"/>
              <a:pPr defTabSz="930275"/>
              <a:t>5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13" indent="-227013">
              <a:buFontTx/>
              <a:buAutoNum type="arabicPeriod"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71655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E860C096-BFFC-4D64-92ED-A3C0A519DF12}" type="slidenum">
              <a:rPr lang="en-US" smtClean="0"/>
              <a:pPr defTabSz="930275"/>
              <a:t>6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13" indent="-227013">
              <a:buFontTx/>
              <a:buAutoNum type="arabicPeriod"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053262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23568FEE-B98E-4737-BAAB-CC6A75B9CBF3}" type="slidenum">
              <a:rPr lang="en-US" smtClean="0"/>
              <a:pPr defTabSz="930275"/>
              <a:t>7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13" indent="-227013">
              <a:buFontTx/>
              <a:buAutoNum type="arabicPeriod"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76052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9E607059-6D06-4B13-97FA-2747CDAD4FF8}" type="slidenum">
              <a:rPr lang="en-US" smtClean="0"/>
              <a:pPr defTabSz="930275"/>
              <a:t>8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13" indent="-227013">
              <a:buFontTx/>
              <a:buAutoNum type="arabicPeriod"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814204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E3696773-EE8A-407B-92A0-750281C08894}" type="slidenum">
              <a:rPr lang="en-US" smtClean="0"/>
              <a:pPr defTabSz="930275"/>
              <a:t>10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13" indent="-227013">
              <a:buFontTx/>
              <a:buAutoNum type="arabicPeriod"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39709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>
          <a:xfrm>
            <a:off x="0" y="533400"/>
            <a:ext cx="9144000" cy="1143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 baseline="0"/>
            </a:lvl1pPr>
          </a:lstStyle>
          <a:p>
            <a:pPr>
              <a:defRPr/>
            </a:pPr>
            <a:r>
              <a:rPr lang="en-US" b="1" i="1" kern="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					              JFHQ-PA G1</a:t>
            </a:r>
            <a:br>
              <a:rPr lang="en-US" b="1" i="1" kern="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</a:br>
            <a:endParaRPr lang="en-US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>
            <a:lvl1pPr>
              <a:defRPr sz="2400" b="1" i="0" baseline="0">
                <a:latin typeface="Cordia New" pitchFamily="34" charset="-34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-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676400" y="6494463"/>
            <a:ext cx="1905000" cy="36353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endParaRPr lang="en-US" sz="1800" i="1">
              <a:latin typeface="Times New Roman" pitchFamily="18" charset="0"/>
            </a:endParaRPr>
          </a:p>
        </p:txBody>
      </p:sp>
      <p:sp>
        <p:nvSpPr>
          <p:cNvPr id="1045" name="Line 21"/>
          <p:cNvSpPr>
            <a:spLocks noChangeShapeType="1"/>
          </p:cNvSpPr>
          <p:nvPr userDrawn="1"/>
        </p:nvSpPr>
        <p:spPr bwMode="auto">
          <a:xfrm>
            <a:off x="609600" y="990600"/>
            <a:ext cx="78486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6" name="Line 22"/>
          <p:cNvSpPr>
            <a:spLocks noChangeShapeType="1"/>
          </p:cNvSpPr>
          <p:nvPr userDrawn="1"/>
        </p:nvSpPr>
        <p:spPr bwMode="auto">
          <a:xfrm>
            <a:off x="762000" y="1066800"/>
            <a:ext cx="7620000" cy="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7" name="AutoShape 23"/>
          <p:cNvSpPr>
            <a:spLocks noChangeArrowheads="1"/>
          </p:cNvSpPr>
          <p:nvPr userDrawn="1"/>
        </p:nvSpPr>
        <p:spPr bwMode="auto">
          <a:xfrm>
            <a:off x="304800" y="304800"/>
            <a:ext cx="8534400" cy="60960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1800"/>
          </a:p>
        </p:txBody>
      </p:sp>
      <p:pic>
        <p:nvPicPr>
          <p:cNvPr id="1034" name="Picture 24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0"/>
            <a:ext cx="914400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25" descr="Regimental Distinctive Unit Insignia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29600" y="76200"/>
            <a:ext cx="8207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4007" r:id="rId2"/>
    <p:sldLayoutId id="2147483998" r:id="rId3"/>
    <p:sldLayoutId id="2147483999" r:id="rId4"/>
    <p:sldLayoutId id="2147484000" r:id="rId5"/>
    <p:sldLayoutId id="2147484001" r:id="rId6"/>
    <p:sldLayoutId id="2147484002" r:id="rId7"/>
    <p:sldLayoutId id="2147484003" r:id="rId8"/>
    <p:sldLayoutId id="2147484004" r:id="rId9"/>
    <p:sldLayoutId id="2147484005" r:id="rId10"/>
    <p:sldLayoutId id="21474840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0"/>
            <a:ext cx="7772400" cy="3733800"/>
          </a:xfrm>
        </p:spPr>
        <p:txBody>
          <a:bodyPr/>
          <a:lstStyle/>
          <a:p>
            <a:r>
              <a:rPr lang="en-US" sz="3600" smtClean="0">
                <a:solidFill>
                  <a:schemeClr val="tx1"/>
                </a:solidFill>
              </a:rPr>
              <a:t/>
            </a:r>
            <a:br>
              <a:rPr lang="en-US" sz="3600" smtClean="0">
                <a:solidFill>
                  <a:schemeClr val="tx1"/>
                </a:solidFill>
              </a:rPr>
            </a:br>
            <a:r>
              <a:rPr lang="en-US" smtClean="0">
                <a:solidFill>
                  <a:schemeClr val="tx1"/>
                </a:solidFill>
              </a:rPr>
              <a:t/>
            </a:r>
            <a:br>
              <a:rPr lang="en-US" smtClean="0">
                <a:solidFill>
                  <a:schemeClr val="tx1"/>
                </a:solidFill>
              </a:rPr>
            </a:br>
            <a:endParaRPr lang="en-US" i="1" smtClean="0">
              <a:solidFill>
                <a:srgbClr val="FF0000"/>
              </a:solidFill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762000" y="2057400"/>
            <a:ext cx="7772400" cy="362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4800" dirty="0">
              <a:latin typeface="+mj-lt"/>
            </a:endParaRPr>
          </a:p>
          <a:p>
            <a:pPr algn="ctr"/>
            <a:r>
              <a:rPr lang="en-US" sz="3200" b="1" dirty="0">
                <a:latin typeface="+mj-lt"/>
              </a:rPr>
              <a:t>WHAT EDUCATION SERVICES </a:t>
            </a:r>
          </a:p>
          <a:p>
            <a:pPr algn="ctr"/>
            <a:r>
              <a:rPr lang="en-US" sz="3200" b="1" dirty="0">
                <a:latin typeface="+mj-lt"/>
              </a:rPr>
              <a:t>CAN DO FOR YOU!</a:t>
            </a:r>
          </a:p>
          <a:p>
            <a:pPr algn="ctr"/>
            <a:endParaRPr lang="en-US" sz="2800" b="1" dirty="0">
              <a:latin typeface="+mj-lt"/>
            </a:endParaRPr>
          </a:p>
          <a:p>
            <a:pPr algn="ctr"/>
            <a:r>
              <a:rPr lang="en-US" sz="2800" b="1" dirty="0">
                <a:latin typeface="+mj-lt"/>
              </a:rPr>
              <a:t>Education Service Office</a:t>
            </a:r>
            <a:endParaRPr lang="en-US" sz="2800" dirty="0">
              <a:latin typeface="+mj-lt"/>
            </a:endParaRPr>
          </a:p>
          <a:p>
            <a:pPr algn="ctr"/>
            <a:r>
              <a:rPr lang="en-US" sz="2400" b="1" dirty="0">
                <a:latin typeface="+mj-lt"/>
              </a:rPr>
              <a:t>Bldg 9-54</a:t>
            </a:r>
          </a:p>
          <a:p>
            <a:pPr algn="ctr"/>
            <a:r>
              <a:rPr lang="en-US" sz="2000" b="1" dirty="0">
                <a:latin typeface="+mj-lt"/>
              </a:rPr>
              <a:t>Fort Indiantown Gap</a:t>
            </a:r>
          </a:p>
          <a:p>
            <a:pPr algn="ctr"/>
            <a:r>
              <a:rPr lang="en-US" sz="2000" b="1" dirty="0">
                <a:latin typeface="+mj-lt"/>
              </a:rPr>
              <a:t>Annville, PA 17003</a:t>
            </a: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143000" y="1431925"/>
            <a:ext cx="739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/>
              <a:t>Pennsylvania National Guard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5334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Testing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608" y="1143000"/>
            <a:ext cx="7391400" cy="4878721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b="1" dirty="0" smtClean="0"/>
              <a:t>   </a:t>
            </a:r>
            <a:r>
              <a:rPr lang="en-US" sz="2400" b="1" dirty="0" smtClean="0"/>
              <a:t>Every </a:t>
            </a:r>
            <a:r>
              <a:rPr lang="en-US" sz="2400" b="1" dirty="0"/>
              <a:t>Wednesday beginning at 0900 or </a:t>
            </a:r>
            <a:r>
              <a:rPr lang="en-US" sz="2400" b="1" dirty="0" smtClean="0"/>
              <a:t>1300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b="1" dirty="0" smtClean="0"/>
          </a:p>
          <a:p>
            <a:pPr>
              <a:lnSpc>
                <a:spcPct val="90000"/>
              </a:lnSpc>
            </a:pPr>
            <a:r>
              <a:rPr lang="en-US" sz="2400" b="1" dirty="0" smtClean="0"/>
              <a:t>SAT</a:t>
            </a:r>
          </a:p>
          <a:p>
            <a:pPr>
              <a:lnSpc>
                <a:spcPct val="90000"/>
              </a:lnSpc>
            </a:pPr>
            <a:r>
              <a:rPr lang="en-US" sz="2400" b="1" dirty="0" smtClean="0"/>
              <a:t>ACT</a:t>
            </a:r>
          </a:p>
          <a:p>
            <a:pPr>
              <a:lnSpc>
                <a:spcPct val="90000"/>
              </a:lnSpc>
            </a:pPr>
            <a:r>
              <a:rPr lang="en-US" sz="2400" b="1" dirty="0" smtClean="0"/>
              <a:t>APT is SIFT and AFCT,  formally known as the ASVAB (Army Personnel Testing)</a:t>
            </a:r>
          </a:p>
          <a:p>
            <a:pPr>
              <a:lnSpc>
                <a:spcPct val="90000"/>
              </a:lnSpc>
            </a:pPr>
            <a:r>
              <a:rPr lang="en-US" sz="2400" b="1" dirty="0" smtClean="0"/>
              <a:t>Pearson </a:t>
            </a:r>
            <a:r>
              <a:rPr lang="en-US" sz="2400" b="1" dirty="0" err="1" smtClean="0"/>
              <a:t>Vue</a:t>
            </a:r>
            <a:r>
              <a:rPr lang="en-US" sz="2400" b="1" dirty="0" smtClean="0"/>
              <a:t>, Online system used for testing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5334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Testing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608" y="1143000"/>
            <a:ext cx="7391400" cy="4878721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b="1" dirty="0" smtClean="0"/>
              <a:t>   </a:t>
            </a:r>
            <a:r>
              <a:rPr lang="en-US" b="1" smtClean="0"/>
              <a:t>Test </a:t>
            </a:r>
            <a:r>
              <a:rPr lang="en-US" b="1" smtClean="0"/>
              <a:t>Reimbursement</a:t>
            </a:r>
            <a:endParaRPr lang="en-US" b="1" dirty="0" smtClean="0"/>
          </a:p>
          <a:p>
            <a:pPr marL="0" indent="0">
              <a:lnSpc>
                <a:spcPct val="90000"/>
              </a:lnSpc>
              <a:buNone/>
            </a:pPr>
            <a:endParaRPr lang="en-US" sz="2400" b="1" dirty="0"/>
          </a:p>
          <a:p>
            <a:pPr>
              <a:lnSpc>
                <a:spcPct val="90000"/>
              </a:lnSpc>
            </a:pPr>
            <a:r>
              <a:rPr lang="en-US" sz="2400" b="1" dirty="0" smtClean="0"/>
              <a:t>CLEP &amp; DANTES Reimbursement</a:t>
            </a:r>
          </a:p>
          <a:p>
            <a:pPr>
              <a:lnSpc>
                <a:spcPct val="90000"/>
              </a:lnSpc>
            </a:pPr>
            <a:r>
              <a:rPr lang="en-US" sz="2400" b="1" dirty="0" smtClean="0"/>
              <a:t>GMAT &amp; GRE Reimbursement (Online through DANTES)</a:t>
            </a:r>
          </a:p>
          <a:p>
            <a:pPr>
              <a:lnSpc>
                <a:spcPct val="90000"/>
              </a:lnSpc>
            </a:pPr>
            <a:r>
              <a:rPr lang="en-US" sz="2400" b="1" dirty="0" smtClean="0"/>
              <a:t>Certificate/Test Reimbursement Program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53307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2800" dirty="0" smtClean="0">
                <a:latin typeface="+mj-lt"/>
                <a:cs typeface="Cordia New" pitchFamily="34" charset="-34"/>
              </a:rPr>
              <a:t>Guidance Counselor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4114800"/>
          </a:xfrm>
        </p:spPr>
        <p:txBody>
          <a:bodyPr/>
          <a:lstStyle/>
          <a:p>
            <a:r>
              <a:rPr lang="en-US" sz="2400" b="1" dirty="0" smtClean="0"/>
              <a:t>College &amp; Career Counseling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/>
              <a:t>Personality &amp; Career Interest Indicators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/>
              <a:t>Scholarship &amp; Financial Aid Info/Help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/>
              <a:t>Degree Planning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/>
              <a:t>Resume Writing &amp; Interview Skills</a:t>
            </a:r>
          </a:p>
          <a:p>
            <a:r>
              <a:rPr lang="en-US" sz="2400" b="1" dirty="0" smtClean="0"/>
              <a:t>Open to Dependents</a:t>
            </a:r>
          </a:p>
          <a:p>
            <a:r>
              <a:rPr lang="en-US" sz="2400" b="1" dirty="0" smtClean="0"/>
              <a:t>Proctoring Services Available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-609600" y="76200"/>
            <a:ext cx="9144000" cy="1219200"/>
          </a:xfrm>
        </p:spPr>
        <p:txBody>
          <a:bodyPr/>
          <a:lstStyle/>
          <a:p>
            <a:r>
              <a:rPr lang="en-US" sz="3600" dirty="0" smtClean="0">
                <a:latin typeface="+mj-lt"/>
              </a:rPr>
              <a:t>	</a:t>
            </a:r>
            <a:r>
              <a:rPr lang="en-US" sz="3200" dirty="0" smtClean="0">
                <a:latin typeface="+mj-lt"/>
              </a:rPr>
              <a:t>Montgomery GI Bill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4724400"/>
          </a:xfrm>
        </p:spPr>
        <p:txBody>
          <a:bodyPr/>
          <a:lstStyle/>
          <a:p>
            <a:r>
              <a:rPr lang="en-US" sz="2400" b="1" dirty="0" smtClean="0"/>
              <a:t>Funding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/>
              <a:t>1606: Full Time Student $375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/>
              <a:t>Chapter 33 / Post 9/11 : Rates vary based on qualifying active duty time served</a:t>
            </a:r>
          </a:p>
          <a:p>
            <a:pPr lvl="1"/>
            <a:endParaRPr lang="en-US" sz="2400" b="1" dirty="0" smtClean="0"/>
          </a:p>
          <a:p>
            <a:r>
              <a:rPr lang="en-US" sz="2400" b="1" dirty="0" smtClean="0"/>
              <a:t>Eligibility 1606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/>
              <a:t>Six Year Service Agreement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/>
              <a:t>Graduate of IADT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/>
              <a:t>End at Separation or 14 Years from Eligibility Date</a:t>
            </a:r>
          </a:p>
          <a:p>
            <a:pPr lvl="1">
              <a:buFontTx/>
              <a:buNone/>
            </a:pP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143000" y="152400"/>
            <a:ext cx="9144000" cy="10668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	Montgomery GI Bill &amp; MGIB Kicker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344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 smtClean="0"/>
              <a:t>Eligibility Chapter 30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/>
              <a:t>2 Year AGR Tour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/>
              <a:t>Complete a DD form 2366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/>
              <a:t>Contribute $1,200</a:t>
            </a:r>
          </a:p>
          <a:p>
            <a:pPr lvl="1">
              <a:lnSpc>
                <a:spcPct val="80000"/>
              </a:lnSpc>
            </a:pPr>
            <a:endParaRPr lang="en-US" sz="2400" b="1" dirty="0" smtClean="0"/>
          </a:p>
          <a:p>
            <a:pPr>
              <a:lnSpc>
                <a:spcPct val="80000"/>
              </a:lnSpc>
            </a:pPr>
            <a:r>
              <a:rPr lang="en-US" sz="2400" b="1" dirty="0" smtClean="0"/>
              <a:t>Eligibility Requirements for MGIB Kicker 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/>
              <a:t>6 Year Obligation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/>
              <a:t>Non-Prior Service Requires Critical Skill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/>
              <a:t>Prior Service MUST be MOS Qualified at time of enrollment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76200"/>
            <a:ext cx="9144000" cy="12192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Post 9/11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4876800"/>
          </a:xfrm>
        </p:spPr>
        <p:txBody>
          <a:bodyPr/>
          <a:lstStyle/>
          <a:p>
            <a:r>
              <a:rPr lang="en-US" sz="2400" dirty="0" smtClean="0"/>
              <a:t>Transferability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 smtClean="0"/>
              <a:t>Your dependent must be listed in DEERS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 smtClean="0"/>
              <a:t>You must complete the transfer before you exit the Military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 smtClean="0"/>
              <a:t>Must have 6 years TIS for spouse or 10 TIS years for children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 smtClean="0"/>
              <a:t>Must sign a 4 year extension agreement or OSA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 smtClean="0"/>
              <a:t>Benefits will increase with each subsequent deployment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 smtClean="0"/>
              <a:t>www.gibill.va.gov </a:t>
            </a:r>
          </a:p>
          <a:p>
            <a:r>
              <a:rPr lang="en-US" sz="2400" dirty="0" smtClean="0"/>
              <a:t>Benefits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 smtClean="0"/>
              <a:t>Up to 100% of highest in-state tuition rate paid (PENN STATE)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 smtClean="0"/>
              <a:t>Housing stipend on a monthly basis based on E-5 BAH rate.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 smtClean="0"/>
              <a:t>Up to $1000 stipend for books</a:t>
            </a:r>
          </a:p>
          <a:p>
            <a:pPr lvl="1"/>
            <a:endParaRPr lang="en-US" sz="2000" b="1" dirty="0" smtClean="0"/>
          </a:p>
          <a:p>
            <a:pPr lvl="1"/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Forever G. I. Bill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17171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 </a:t>
            </a:r>
            <a:r>
              <a:rPr lang="en-US" sz="2400" b="1" dirty="0" smtClean="0"/>
              <a:t>Effective </a:t>
            </a:r>
            <a:r>
              <a:rPr lang="en-US" sz="2400" b="1" dirty="0"/>
              <a:t>immediately</a:t>
            </a:r>
            <a:r>
              <a:rPr lang="en-US" sz="2400" b="1" dirty="0" smtClean="0"/>
              <a:t>:</a:t>
            </a:r>
          </a:p>
          <a:p>
            <a:pPr marL="0" indent="0">
              <a:buNone/>
            </a:pPr>
            <a:endParaRPr lang="en-US" sz="1200" b="1" dirty="0"/>
          </a:p>
          <a:p>
            <a:r>
              <a:rPr lang="en-US" sz="2000" b="1" dirty="0"/>
              <a:t>Assistance for Students Affected by School Closures and Certain Program Disapprovals</a:t>
            </a:r>
          </a:p>
          <a:p>
            <a:r>
              <a:rPr lang="en-US" sz="2000" b="1" dirty="0"/>
              <a:t>Elimination of 15-year Limitation to use the Post-9/11 GI Bill Program</a:t>
            </a:r>
          </a:p>
          <a:p>
            <a:r>
              <a:rPr lang="en-US" sz="2000" b="1" dirty="0"/>
              <a:t>Priority Enrollment</a:t>
            </a:r>
          </a:p>
          <a:p>
            <a:r>
              <a:rPr lang="en-US" sz="2000" b="1" dirty="0"/>
              <a:t>REAP Eligibility Credited Toward Post-9/11 GI Bill Program</a:t>
            </a:r>
          </a:p>
          <a:p>
            <a:r>
              <a:rPr lang="en-US" sz="2000" b="1" dirty="0"/>
              <a:t>Using the GI Bill at Technical Schools and non-Institutions of Higher Learning (IHLs)</a:t>
            </a:r>
          </a:p>
          <a:p>
            <a:r>
              <a:rPr lang="en-US" sz="2000" b="1" dirty="0"/>
              <a:t>Work Study </a:t>
            </a:r>
            <a:r>
              <a:rPr lang="en-US" sz="2000" b="1" dirty="0" smtClean="0"/>
              <a:t>Expansion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32292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76200"/>
            <a:ext cx="7772400" cy="1143000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BONUS &amp; STUDENT LOAN REPAYMENT</a:t>
            </a:r>
            <a:endParaRPr lang="en-US" sz="20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4114800"/>
          </a:xfrm>
        </p:spPr>
        <p:txBody>
          <a:bodyPr/>
          <a:lstStyle/>
          <a:p>
            <a:r>
              <a:rPr lang="en-US" sz="2400" b="1" dirty="0" smtClean="0"/>
              <a:t>Service Member may be eligible for a tax free extension bonus when OCONUS.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SLRP – May be eligible for the SLRP program of up to $50,000 (minus taxes) for qualifying loans.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 smtClean="0"/>
              <a:t>Those who are currently enrolled in the SLRP must continue to submit annual request for payment while deployed.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 smtClean="0"/>
              <a:t>Can only receive this benefit for ONE enlistment period, usually a six year commitment</a:t>
            </a:r>
            <a:endParaRPr lang="en-US" sz="20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0"/>
            <a:ext cx="7772400" cy="37338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/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i="1" dirty="0" smtClean="0">
              <a:solidFill>
                <a:srgbClr val="FF0000"/>
              </a:solidFill>
            </a:endParaRP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609600" y="1219200"/>
            <a:ext cx="7772400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600" b="1" dirty="0" smtClean="0"/>
              <a:t>POC’s</a:t>
            </a:r>
          </a:p>
          <a:p>
            <a:pPr algn="ctr">
              <a:spcBef>
                <a:spcPct val="20000"/>
              </a:spcBef>
            </a:pPr>
            <a:endParaRPr lang="en-US" sz="1200" b="1" dirty="0" smtClean="0"/>
          </a:p>
          <a:p>
            <a:pPr algn="ctr">
              <a:spcBef>
                <a:spcPct val="20000"/>
              </a:spcBef>
            </a:pPr>
            <a:r>
              <a:rPr lang="en-US" sz="1800" b="1" dirty="0" smtClean="0"/>
              <a:t>WO1 Andrew Swerdlow</a:t>
            </a:r>
            <a:endParaRPr lang="en-US" sz="1800" b="1" dirty="0"/>
          </a:p>
          <a:p>
            <a:pPr algn="ctr"/>
            <a:r>
              <a:rPr lang="en-US" sz="1800" dirty="0" smtClean="0"/>
              <a:t>Education Branch Chief (ESO</a:t>
            </a:r>
            <a:r>
              <a:rPr lang="en-US" sz="1800" smtClean="0"/>
              <a:t>):  717.861.9329</a:t>
            </a:r>
            <a:endParaRPr lang="en-US" sz="1600" dirty="0" smtClean="0"/>
          </a:p>
          <a:p>
            <a:pPr algn="ctr"/>
            <a:r>
              <a:rPr lang="en-US" sz="1800" b="1" dirty="0" smtClean="0"/>
              <a:t>Janet Hooper</a:t>
            </a:r>
          </a:p>
          <a:p>
            <a:pPr algn="ctr"/>
            <a:r>
              <a:rPr lang="en-US" sz="1800" dirty="0" smtClean="0"/>
              <a:t>Deputy Education Services Officer: 717.861.2434</a:t>
            </a:r>
          </a:p>
          <a:p>
            <a:pPr algn="ctr"/>
            <a:r>
              <a:rPr lang="en-US" sz="1800" b="1" dirty="0" smtClean="0"/>
              <a:t>Ms. Kristi Carlsen</a:t>
            </a:r>
          </a:p>
          <a:p>
            <a:pPr algn="ctr"/>
            <a:r>
              <a:rPr lang="en-US" sz="1800" dirty="0" smtClean="0"/>
              <a:t>Guidance Counselor:  717.861.2434</a:t>
            </a:r>
          </a:p>
          <a:p>
            <a:pPr algn="ctr"/>
            <a:r>
              <a:rPr lang="en-US" sz="1800" b="1" dirty="0" smtClean="0"/>
              <a:t>Mrs. Patricia Troutman</a:t>
            </a:r>
          </a:p>
          <a:p>
            <a:pPr algn="ctr"/>
            <a:r>
              <a:rPr lang="en-US" sz="1800" dirty="0" smtClean="0"/>
              <a:t>Educational Assistance Program (EAP) 717.861.8894</a:t>
            </a:r>
          </a:p>
          <a:p>
            <a:pPr algn="ctr"/>
            <a:r>
              <a:rPr lang="en-US" sz="1800" b="1" dirty="0" smtClean="0"/>
              <a:t>SFC Michael Cunningham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State Incentives/Bonus: 717.861.272</a:t>
            </a:r>
          </a:p>
          <a:p>
            <a:pPr algn="ctr"/>
            <a:r>
              <a:rPr lang="en-US" sz="1800" b="1" dirty="0" smtClean="0"/>
              <a:t>Ms. Samantha Krause</a:t>
            </a:r>
          </a:p>
          <a:p>
            <a:pPr algn="ctr"/>
            <a:r>
              <a:rPr lang="en-US" sz="1800" dirty="0" err="1" smtClean="0"/>
              <a:t>Gl</a:t>
            </a:r>
            <a:r>
              <a:rPr lang="en-US" sz="1800" dirty="0" smtClean="0"/>
              <a:t> Bill: 717.861.6529</a:t>
            </a:r>
          </a:p>
          <a:p>
            <a:pPr algn="ctr"/>
            <a:r>
              <a:rPr lang="en-US" sz="1800" b="1" dirty="0" smtClean="0"/>
              <a:t>Mrs. Nicole Marshall</a:t>
            </a:r>
          </a:p>
          <a:p>
            <a:pPr algn="ctr"/>
            <a:r>
              <a:rPr lang="en-US" sz="1800" dirty="0" smtClean="0"/>
              <a:t>Student loan Repayment (SLRP) 717.861.6696</a:t>
            </a:r>
          </a:p>
          <a:p>
            <a:pPr algn="ctr"/>
            <a:r>
              <a:rPr lang="en-US" sz="1800" b="1" dirty="0" smtClean="0"/>
              <a:t>Sean Stricek</a:t>
            </a:r>
          </a:p>
          <a:p>
            <a:pPr algn="ctr"/>
            <a:r>
              <a:rPr lang="en-US" sz="1800" dirty="0" smtClean="0"/>
              <a:t>Federal Tuition Assistance (FTA) 717.861.6248</a:t>
            </a:r>
          </a:p>
          <a:p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 </a:t>
            </a:r>
          </a:p>
          <a:p>
            <a:r>
              <a:rPr lang="en-US" sz="1200" dirty="0" smtClean="0"/>
              <a:t>  </a:t>
            </a:r>
            <a:endParaRPr lang="en-US" sz="1200" b="1" dirty="0"/>
          </a:p>
          <a:p>
            <a:pPr algn="ctr"/>
            <a:endParaRPr lang="en-US" sz="1200" b="1" dirty="0"/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1676400" y="376535"/>
            <a:ext cx="739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/>
              <a:t>  </a:t>
            </a:r>
            <a:r>
              <a:rPr lang="en-US" sz="2400" b="1" dirty="0" smtClean="0"/>
              <a:t>PAARNG Education Center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57735"/>
            <a:ext cx="6248400" cy="9144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	PURPOSE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848600" cy="38862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400" dirty="0" smtClean="0"/>
              <a:t>    </a:t>
            </a:r>
            <a:r>
              <a:rPr lang="en-US" dirty="0" smtClean="0"/>
              <a:t>To provide information regarding the use of education and incentive programs available to Soldiers and their dependents. </a:t>
            </a: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b="1" dirty="0" smtClean="0"/>
              <a:t>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400" b="1" dirty="0" smtClean="0"/>
              <a:t>    ‘Educating Our Force’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1600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1600" b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/>
              <a:t>	</a:t>
            </a:r>
            <a:endParaRPr lang="en-US" sz="2800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1000" b="1" dirty="0" smtClean="0"/>
              <a:t> 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85800" y="1752600"/>
            <a:ext cx="8153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152400"/>
            <a:ext cx="7848600" cy="17526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Why This Is Important TO YOU!!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191000"/>
          </a:xfrm>
        </p:spPr>
        <p:txBody>
          <a:bodyPr/>
          <a:lstStyle/>
          <a:p>
            <a:pPr lvl="1">
              <a:buFontTx/>
              <a:buNone/>
            </a:pPr>
            <a:endParaRPr lang="en-US" sz="3200" dirty="0" smtClean="0"/>
          </a:p>
          <a:p>
            <a:pPr lvl="1" algn="ctr">
              <a:buFontTx/>
              <a:buNone/>
            </a:pPr>
            <a:r>
              <a:rPr lang="en-US" sz="3600" b="1" dirty="0" smtClean="0"/>
              <a:t>Obtaining all the benefits you have earned. </a:t>
            </a:r>
          </a:p>
          <a:p>
            <a:pPr lvl="1" algn="ctr">
              <a:buFontTx/>
              <a:buNone/>
            </a:pPr>
            <a:r>
              <a:rPr lang="en-US" sz="3600" b="1" dirty="0" smtClean="0"/>
              <a:t>Increasing your marketability in a challenging economy.</a:t>
            </a:r>
          </a:p>
          <a:p>
            <a:pPr lvl="1" algn="ctr">
              <a:buFontTx/>
              <a:buNone/>
            </a:pPr>
            <a:endParaRPr lang="en-US" sz="3600" b="1" dirty="0" smtClean="0"/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-838200" y="152400"/>
            <a:ext cx="9144000" cy="10668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	Agenda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381000"/>
            <a:ext cx="2895600" cy="609600"/>
          </a:xfrm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900" b="1" dirty="0" smtClean="0"/>
          </a:p>
          <a:p>
            <a:pPr>
              <a:lnSpc>
                <a:spcPct val="80000"/>
              </a:lnSpc>
            </a:pPr>
            <a:endParaRPr lang="en-US" sz="9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900" b="1" dirty="0" smtClean="0"/>
              <a:t> </a:t>
            </a:r>
          </a:p>
          <a:p>
            <a:pPr lvl="3">
              <a:lnSpc>
                <a:spcPct val="80000"/>
              </a:lnSpc>
            </a:pPr>
            <a:endParaRPr lang="en-US" sz="900" b="1" dirty="0" smtClean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066800" y="1961291"/>
            <a:ext cx="73152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dirty="0"/>
              <a:t> Federal Tuition Assistance </a:t>
            </a:r>
            <a:r>
              <a:rPr lang="en-US" sz="1800" dirty="0"/>
              <a:t>(FTA)</a:t>
            </a:r>
          </a:p>
          <a:p>
            <a:endParaRPr lang="en-US" sz="1200" dirty="0"/>
          </a:p>
          <a:p>
            <a:pPr>
              <a:buFontTx/>
              <a:buChar char="•"/>
            </a:pPr>
            <a:r>
              <a:rPr lang="en-US" sz="2400" dirty="0"/>
              <a:t> State Education Assistance Program </a:t>
            </a:r>
            <a:r>
              <a:rPr lang="en-US" sz="1800" dirty="0"/>
              <a:t>(EAP)</a:t>
            </a:r>
          </a:p>
          <a:p>
            <a:endParaRPr lang="en-US" sz="1200" dirty="0"/>
          </a:p>
          <a:p>
            <a:pPr>
              <a:buFontTx/>
              <a:buChar char="•"/>
            </a:pPr>
            <a:r>
              <a:rPr lang="en-US" sz="2400" dirty="0"/>
              <a:t> Counseling</a:t>
            </a:r>
          </a:p>
          <a:p>
            <a:endParaRPr lang="en-US" sz="1200" dirty="0"/>
          </a:p>
          <a:p>
            <a:pPr>
              <a:buFontTx/>
              <a:buChar char="•"/>
            </a:pPr>
            <a:r>
              <a:rPr lang="en-US" sz="2400" dirty="0"/>
              <a:t> Testing</a:t>
            </a:r>
          </a:p>
          <a:p>
            <a:endParaRPr lang="en-US" sz="1200" dirty="0"/>
          </a:p>
          <a:p>
            <a:pPr>
              <a:buFontTx/>
              <a:buChar char="•"/>
            </a:pPr>
            <a:r>
              <a:rPr lang="en-US" sz="2400" dirty="0"/>
              <a:t> Montgomery GI Bill &amp; MGIB Kicker</a:t>
            </a:r>
          </a:p>
          <a:p>
            <a:endParaRPr lang="en-US" sz="1200" dirty="0"/>
          </a:p>
          <a:p>
            <a:pPr>
              <a:buFontTx/>
              <a:buChar char="•"/>
            </a:pPr>
            <a:r>
              <a:rPr lang="en-US" sz="2400" dirty="0"/>
              <a:t> Bonus / </a:t>
            </a:r>
            <a:r>
              <a:rPr lang="en-US" sz="2400" dirty="0" smtClean="0"/>
              <a:t>Incentives </a:t>
            </a:r>
            <a:r>
              <a:rPr lang="en-US" sz="1800" dirty="0" smtClean="0"/>
              <a:t>(Guard Incentives Management System)</a:t>
            </a:r>
            <a:endParaRPr lang="en-US" sz="1800" dirty="0"/>
          </a:p>
          <a:p>
            <a:endParaRPr lang="en-US" sz="1200" dirty="0"/>
          </a:p>
          <a:p>
            <a:pPr>
              <a:buFontTx/>
              <a:buChar char="•"/>
            </a:pPr>
            <a:r>
              <a:rPr lang="en-US" sz="2400" dirty="0"/>
              <a:t> Student Loan Repayment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9144000" cy="10668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Federal Tuition Assistance</a:t>
            </a:r>
            <a:r>
              <a:rPr lang="en-US" sz="3600" dirty="0" smtClean="0">
                <a:latin typeface="+mj-lt"/>
              </a:rPr>
              <a:t/>
            </a:r>
            <a:br>
              <a:rPr lang="en-US" sz="3600" dirty="0" smtClean="0">
                <a:latin typeface="+mj-lt"/>
              </a:rPr>
            </a:br>
            <a:r>
              <a:rPr lang="en-US" sz="1600" dirty="0" smtClean="0">
                <a:latin typeface="+mj-lt"/>
              </a:rPr>
              <a:t>(1 of 2)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5344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 smtClean="0"/>
              <a:t>Funding</a:t>
            </a:r>
          </a:p>
          <a:p>
            <a:pPr lvl="1">
              <a:lnSpc>
                <a:spcPct val="80000"/>
              </a:lnSpc>
            </a:pPr>
            <a:r>
              <a:rPr lang="en-US" sz="2400" b="1" dirty="0" smtClean="0"/>
              <a:t>$250 Per Credit Hour $4000 to include fees per Fiscal Year which runs October 1</a:t>
            </a:r>
            <a:r>
              <a:rPr lang="en-US" sz="2400" b="1" baseline="30000" dirty="0" smtClean="0"/>
              <a:t>st</a:t>
            </a:r>
            <a:r>
              <a:rPr lang="en-US" sz="2400" b="1" dirty="0" smtClean="0"/>
              <a:t> to September 30</a:t>
            </a:r>
            <a:r>
              <a:rPr lang="en-US" sz="2400" b="1" baseline="30000" dirty="0" smtClean="0"/>
              <a:t>th</a:t>
            </a:r>
            <a:endParaRPr lang="en-US" sz="2400" b="1" dirty="0" smtClean="0"/>
          </a:p>
          <a:p>
            <a:pPr>
              <a:lnSpc>
                <a:spcPct val="80000"/>
              </a:lnSpc>
            </a:pPr>
            <a:r>
              <a:rPr lang="en-US" sz="2400" b="1" dirty="0" smtClean="0"/>
              <a:t>Eligibility</a:t>
            </a:r>
          </a:p>
          <a:p>
            <a:pPr lvl="1">
              <a:lnSpc>
                <a:spcPct val="80000"/>
              </a:lnSpc>
            </a:pPr>
            <a:r>
              <a:rPr lang="en-US" sz="2400" b="1" dirty="0" smtClean="0"/>
              <a:t>Satisfactory Participant/ attending Drills and AT</a:t>
            </a:r>
          </a:p>
          <a:p>
            <a:pPr>
              <a:lnSpc>
                <a:spcPct val="80000"/>
              </a:lnSpc>
            </a:pPr>
            <a:r>
              <a:rPr lang="en-US" sz="2400" b="1" dirty="0" smtClean="0"/>
              <a:t>Levels, we can help you pay for:</a:t>
            </a:r>
          </a:p>
          <a:p>
            <a:pPr lvl="1">
              <a:lnSpc>
                <a:spcPct val="80000"/>
              </a:lnSpc>
            </a:pPr>
            <a:r>
              <a:rPr lang="en-US" sz="2400" b="1" dirty="0" smtClean="0"/>
              <a:t>Certificate</a:t>
            </a:r>
          </a:p>
          <a:p>
            <a:pPr lvl="1">
              <a:lnSpc>
                <a:spcPct val="80000"/>
              </a:lnSpc>
            </a:pPr>
            <a:r>
              <a:rPr lang="en-US" sz="2400" b="1" dirty="0" smtClean="0"/>
              <a:t>Your first Associate</a:t>
            </a:r>
          </a:p>
          <a:p>
            <a:pPr lvl="1">
              <a:lnSpc>
                <a:spcPct val="80000"/>
              </a:lnSpc>
            </a:pPr>
            <a:r>
              <a:rPr lang="en-US" sz="2400" b="1" dirty="0" smtClean="0"/>
              <a:t>Your first Baccalaureate</a:t>
            </a:r>
          </a:p>
          <a:p>
            <a:pPr lvl="1">
              <a:lnSpc>
                <a:spcPct val="80000"/>
              </a:lnSpc>
            </a:pPr>
            <a:r>
              <a:rPr lang="en-US" sz="2400" b="1" dirty="0" smtClean="0"/>
              <a:t>Your first Masters or First Professional</a:t>
            </a:r>
          </a:p>
          <a:p>
            <a:pPr lvl="1">
              <a:lnSpc>
                <a:spcPct val="80000"/>
              </a:lnSpc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0"/>
            <a:ext cx="9144000" cy="1066800"/>
          </a:xfrm>
        </p:spPr>
        <p:txBody>
          <a:bodyPr/>
          <a:lstStyle/>
          <a:p>
            <a:r>
              <a:rPr lang="en-US" sz="3600" dirty="0" smtClean="0">
                <a:latin typeface="+mj-lt"/>
              </a:rPr>
              <a:t>	</a:t>
            </a:r>
            <a:r>
              <a:rPr lang="en-US" dirty="0" smtClean="0">
                <a:latin typeface="+mj-lt"/>
              </a:rPr>
              <a:t>Federal Tuition Assistance</a:t>
            </a:r>
            <a:r>
              <a:rPr lang="en-US" sz="1600" dirty="0" smtClean="0">
                <a:latin typeface="+mj-lt"/>
              </a:rPr>
              <a:t/>
            </a:r>
            <a:br>
              <a:rPr lang="en-US" sz="1600" dirty="0" smtClean="0">
                <a:latin typeface="+mj-lt"/>
              </a:rPr>
            </a:br>
            <a:r>
              <a:rPr lang="en-US" sz="1600" dirty="0" smtClean="0">
                <a:latin typeface="+mj-lt"/>
              </a:rPr>
              <a:t>     (2 of 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534400" cy="4953000"/>
          </a:xfrm>
        </p:spPr>
        <p:txBody>
          <a:bodyPr/>
          <a:lstStyle/>
          <a:p>
            <a:r>
              <a:rPr lang="en-US" sz="1800" b="1" dirty="0" smtClean="0"/>
              <a:t>Restrictions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Only at Accredited Schools that have signed and submitted the DOD MOU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Can not submit for FTA until AFTER graduating AIT / WOBC / BOLC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Course Curriculum must be submitted and approved by Go Army Ed within 5 days prior to the start of the semester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New Tier level restrictions for Graduate level education</a:t>
            </a:r>
          </a:p>
          <a:p>
            <a:pPr lvl="1"/>
            <a:endParaRPr lang="en-US" sz="1000" b="1" dirty="0" smtClean="0"/>
          </a:p>
          <a:p>
            <a:r>
              <a:rPr lang="en-US" sz="1800" b="1" dirty="0" smtClean="0"/>
              <a:t>Commitment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Enlisted: Must be in the National Guard at the completion of semester/course we are paying for.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Officers: 4 Years (</a:t>
            </a:r>
            <a:r>
              <a:rPr lang="en-US" sz="1800" b="1" dirty="0" err="1" smtClean="0"/>
              <a:t>Mday</a:t>
            </a:r>
            <a:r>
              <a:rPr lang="en-US" sz="1800" b="1" dirty="0" smtClean="0"/>
              <a:t>), 2 Years (Active Duty) of Service from the Date of Course Completion (any component, not ING or IRR)</a:t>
            </a:r>
          </a:p>
          <a:p>
            <a:pPr lvl="1"/>
            <a:endParaRPr lang="en-US" sz="1000" b="1" dirty="0" smtClean="0"/>
          </a:p>
          <a:p>
            <a:r>
              <a:rPr lang="en-US" sz="1800" b="1" dirty="0" smtClean="0"/>
              <a:t>Applying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 www.goarmyed.com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0668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State Education Assistance</a:t>
            </a:r>
            <a:r>
              <a:rPr lang="en-US" sz="3600" dirty="0" smtClean="0">
                <a:latin typeface="+mj-lt"/>
              </a:rPr>
              <a:t/>
            </a:r>
            <a:br>
              <a:rPr lang="en-US" sz="3600" dirty="0" smtClean="0">
                <a:latin typeface="+mj-lt"/>
              </a:rPr>
            </a:br>
            <a:r>
              <a:rPr lang="en-US" sz="1600" dirty="0" smtClean="0">
                <a:latin typeface="+mj-lt"/>
              </a:rPr>
              <a:t> (1 of 3)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534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/>
              <a:t>Funding per Semester: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/>
              <a:t>Full Time Student w/o BS, up to $3858 for 12 or more credits.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/>
              <a:t>Part Time Student w/o BS Degree: up to $2571</a:t>
            </a:r>
            <a:endParaRPr lang="en-US" sz="2400" b="1" dirty="0" smtClean="0">
              <a:solidFill>
                <a:srgbClr val="CC3300"/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/>
              <a:t>Part Time Student with a BS Degree: up to $1285</a:t>
            </a:r>
          </a:p>
          <a:p>
            <a:pPr lvl="1">
              <a:lnSpc>
                <a:spcPct val="90000"/>
              </a:lnSpc>
            </a:pPr>
            <a:endParaRPr lang="en-US" sz="2400" b="1" dirty="0" smtClean="0">
              <a:solidFill>
                <a:srgbClr val="CC33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/>
              <a:t>Eligibility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/>
              <a:t>Six Year Service Agreement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/>
              <a:t>Must graduate Basic Training or the equivalent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/>
              <a:t>Satisfactory Participant in the PANG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/>
              <a:t>PA Resident prior to application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/>
              <a:t>Must be a PHEAA approved school in PA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9144000" cy="10668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State Education Assistance</a:t>
            </a:r>
            <a:r>
              <a:rPr lang="en-US" sz="3600" dirty="0" smtClean="0">
                <a:latin typeface="+mj-lt"/>
              </a:rPr>
              <a:t/>
            </a:r>
            <a:br>
              <a:rPr lang="en-US" sz="3600" dirty="0" smtClean="0">
                <a:latin typeface="+mj-lt"/>
              </a:rPr>
            </a:br>
            <a:r>
              <a:rPr lang="en-US" sz="1600" dirty="0" smtClean="0">
                <a:latin typeface="+mj-lt"/>
              </a:rPr>
              <a:t>(2 of 3)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4876800"/>
          </a:xfrm>
        </p:spPr>
        <p:txBody>
          <a:bodyPr/>
          <a:lstStyle/>
          <a:p>
            <a:r>
              <a:rPr lang="en-US" sz="2200" b="1" dirty="0" smtClean="0"/>
              <a:t>Recoupment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 smtClean="0"/>
              <a:t>Failure to complete the 6-Year EAP Service Agreement will result in recoupment of ALL monies previously  awarded at 7% Interest.</a:t>
            </a:r>
          </a:p>
          <a:p>
            <a:pPr lvl="1"/>
            <a:endParaRPr lang="en-US" sz="1100" b="1" dirty="0" smtClean="0"/>
          </a:p>
          <a:p>
            <a:r>
              <a:rPr lang="en-US" sz="2200" b="1" dirty="0" smtClean="0"/>
              <a:t>Applying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 smtClean="0"/>
              <a:t>1</a:t>
            </a:r>
            <a:r>
              <a:rPr lang="en-US" sz="2200" b="1" baseline="30000" dirty="0" smtClean="0"/>
              <a:t>st</a:t>
            </a:r>
            <a:r>
              <a:rPr lang="en-US" sz="2200" b="1" dirty="0" smtClean="0"/>
              <a:t> time users must submit a Promissory Note (original) along with an EAP Form 2(original or digital signature).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 smtClean="0"/>
              <a:t>Applications for EAP are available through the Unit of Assignment.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 smtClean="0"/>
              <a:t>Forms must be signed by the Unit Commander.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 smtClean="0"/>
              <a:t>Deadline is 30 June for guaranteed funding. Application receive after this are based on available funding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9144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+mj-lt"/>
              </a:rPr>
              <a:t>State Education Assistance</a:t>
            </a:r>
            <a:r>
              <a:rPr lang="en-US" sz="3600" dirty="0" smtClean="0">
                <a:latin typeface="+mj-lt"/>
              </a:rPr>
              <a:t/>
            </a:r>
            <a:br>
              <a:rPr lang="en-US" sz="3600" dirty="0" smtClean="0">
                <a:latin typeface="+mj-lt"/>
              </a:rPr>
            </a:br>
            <a:r>
              <a:rPr lang="en-US" sz="1600" dirty="0" smtClean="0">
                <a:latin typeface="+mj-lt"/>
              </a:rPr>
              <a:t>(3 of 3)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762000" y="2057400"/>
            <a:ext cx="7772400" cy="4114800"/>
          </a:xfrm>
        </p:spPr>
        <p:txBody>
          <a:bodyPr/>
          <a:lstStyle/>
          <a:p>
            <a:r>
              <a:rPr lang="en-US" sz="2400" b="1" dirty="0" smtClean="0"/>
              <a:t>Mobilized members may be eligible for extended EAP benefits for deployed time. 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Eligible EAP members that are discharged for a disability incurred in the line of duty may be eligible for EAP benefits after they have been discharged</a:t>
            </a:r>
            <a:r>
              <a:rPr lang="en-US" sz="2400" dirty="0" smtClean="0"/>
              <a:t>.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8504</TotalTime>
  <Words>932</Words>
  <Application>Microsoft Office PowerPoint</Application>
  <PresentationFormat>On-screen Show (4:3)</PresentationFormat>
  <Paragraphs>193</Paragraphs>
  <Slides>18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Cordia New</vt:lpstr>
      <vt:lpstr>Times New Roman</vt:lpstr>
      <vt:lpstr>Default Design</vt:lpstr>
      <vt:lpstr>  </vt:lpstr>
      <vt:lpstr> PURPOSE</vt:lpstr>
      <vt:lpstr>Why This Is Important TO YOU!!</vt:lpstr>
      <vt:lpstr> Agenda</vt:lpstr>
      <vt:lpstr>Federal Tuition Assistance (1 of 2)</vt:lpstr>
      <vt:lpstr> Federal Tuition Assistance      (2 of 2)</vt:lpstr>
      <vt:lpstr>State Education Assistance  (1 of 3)</vt:lpstr>
      <vt:lpstr>State Education Assistance (2 of 3)</vt:lpstr>
      <vt:lpstr>State Education Assistance (3 of 3)</vt:lpstr>
      <vt:lpstr>Testing </vt:lpstr>
      <vt:lpstr>Testing </vt:lpstr>
      <vt:lpstr>Guidance Counselor</vt:lpstr>
      <vt:lpstr> Montgomery GI Bill</vt:lpstr>
      <vt:lpstr> Montgomery GI Bill &amp; MGIB Kicker </vt:lpstr>
      <vt:lpstr>Post 9/11</vt:lpstr>
      <vt:lpstr>Forever G. I. Bill</vt:lpstr>
      <vt:lpstr>BONUS &amp; STUDENT LOAN REPAYMENT</vt:lpstr>
      <vt:lpstr>  </vt:lpstr>
    </vt:vector>
  </TitlesOfParts>
  <Company>us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Bryan K. Market</dc:creator>
  <cp:lastModifiedBy>Hooper, Janet L Ms CIV USA</cp:lastModifiedBy>
  <cp:revision>345</cp:revision>
  <cp:lastPrinted>2018-08-10T15:09:29Z</cp:lastPrinted>
  <dcterms:created xsi:type="dcterms:W3CDTF">2003-01-27T21:23:59Z</dcterms:created>
  <dcterms:modified xsi:type="dcterms:W3CDTF">2018-10-19T13:24:17Z</dcterms:modified>
</cp:coreProperties>
</file>