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76" r:id="rId4"/>
    <p:sldId id="277" r:id="rId5"/>
    <p:sldId id="278" r:id="rId6"/>
    <p:sldId id="279" r:id="rId7"/>
    <p:sldId id="280" r:id="rId8"/>
    <p:sldId id="281" r:id="rId9"/>
    <p:sldId id="1140" r:id="rId10"/>
    <p:sldId id="1137" r:id="rId11"/>
    <p:sldId id="286" r:id="rId12"/>
    <p:sldId id="1139" r:id="rId13"/>
    <p:sldId id="282" r:id="rId14"/>
    <p:sldId id="283" r:id="rId15"/>
    <p:sldId id="285" r:id="rId16"/>
    <p:sldId id="1141" r:id="rId17"/>
    <p:sldId id="284" r:id="rId18"/>
    <p:sldId id="26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D4B0154-07A7-4514-95C0-128048C56A16}">
          <p14:sldIdLst>
            <p14:sldId id="256"/>
            <p14:sldId id="258"/>
            <p14:sldId id="276"/>
            <p14:sldId id="277"/>
            <p14:sldId id="278"/>
            <p14:sldId id="279"/>
            <p14:sldId id="280"/>
            <p14:sldId id="281"/>
            <p14:sldId id="1140"/>
            <p14:sldId id="1137"/>
            <p14:sldId id="286"/>
            <p14:sldId id="1139"/>
            <p14:sldId id="282"/>
            <p14:sldId id="283"/>
            <p14:sldId id="285"/>
            <p14:sldId id="1141"/>
            <p14:sldId id="28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2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194B5-053D-42E3-88BD-C55B7D234A4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27C33-0715-4020-9B3A-A06B366DF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2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19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7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7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0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4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0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CEB4E-3C9F-42A7-B22A-6B5AF61E8C07}" type="datetimeFigureOut">
              <a:rPr lang="en-US" smtClean="0"/>
              <a:t>10/17/2018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7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1133" y="972598"/>
            <a:ext cx="9913398" cy="3232331"/>
          </a:xfrm>
        </p:spPr>
        <p:txBody>
          <a:bodyPr>
            <a:normAutofit fontScale="90000"/>
          </a:bodyPr>
          <a:lstStyle/>
          <a:p>
            <a:br>
              <a:rPr lang="en-US" sz="4800" dirty="0"/>
            </a:b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 More Than Just Pens and Sticky Notes</a:t>
            </a:r>
            <a:br>
              <a:rPr lang="en-US" sz="4800" dirty="0"/>
            </a:br>
            <a:br>
              <a:rPr lang="en-US" sz="4800" dirty="0"/>
            </a:br>
            <a:r>
              <a:rPr lang="en-US" sz="4800" dirty="0"/>
              <a:t>The Complex World of Lenders</a:t>
            </a:r>
            <a:br>
              <a:rPr lang="en-US" sz="4800" dirty="0"/>
            </a:br>
            <a:r>
              <a:rPr lang="en-US" sz="4000" dirty="0"/>
              <a:t>Panel Discussion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8347" y="4365796"/>
            <a:ext cx="9620435" cy="1440497"/>
          </a:xfrm>
        </p:spPr>
        <p:txBody>
          <a:bodyPr>
            <a:normAutofit/>
          </a:bodyPr>
          <a:lstStyle/>
          <a:p>
            <a:r>
              <a:rPr lang="en-US" dirty="0"/>
              <a:t>Amanda Scheler, AVP/Campus Relations Manager, PNC Bank </a:t>
            </a:r>
          </a:p>
          <a:p>
            <a:r>
              <a:rPr lang="en-US" dirty="0"/>
              <a:t>Keri </a:t>
            </a:r>
            <a:r>
              <a:rPr lang="en-US" dirty="0" err="1"/>
              <a:t>Neidig</a:t>
            </a:r>
            <a:r>
              <a:rPr lang="en-US" dirty="0"/>
              <a:t>, Director, Business Development, Sallie Mae</a:t>
            </a:r>
          </a:p>
          <a:p>
            <a:r>
              <a:rPr lang="en-US" dirty="0"/>
              <a:t>Bill Ayers, Head of Campus Development, College Ave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460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E0CBECB-1E1E-4C58-802C-C3CCC0D17832}"/>
              </a:ext>
            </a:extLst>
          </p:cNvPr>
          <p:cNvSpPr/>
          <p:nvPr/>
        </p:nvSpPr>
        <p:spPr>
          <a:xfrm>
            <a:off x="795867" y="550333"/>
            <a:ext cx="884050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3. Understanding private student loan underwriting and borrower credit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028700" lvl="1" indent="-571500">
              <a:buFont typeface="+mj-lt"/>
              <a:buAutoNum type="romanUcPeriod"/>
            </a:pPr>
            <a:r>
              <a:rPr lang="en-US" sz="2800" dirty="0"/>
              <a:t>Loan Eligibility - will lender consider making a loan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School Eligibility – accreditation, domestic or foreign, type (not-for-profit or for-profit, degree-granting)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Borrower Eligibility – enrollment, citizenship, age of majority, meets credit requirements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400" dirty="0"/>
              <a:t>Cosigner Eligibility – citizenship, meets credit requirements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4572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E0CBECB-1E1E-4C58-802C-C3CCC0D17832}"/>
              </a:ext>
            </a:extLst>
          </p:cNvPr>
          <p:cNvSpPr/>
          <p:nvPr/>
        </p:nvSpPr>
        <p:spPr>
          <a:xfrm>
            <a:off x="693642" y="328391"/>
            <a:ext cx="884050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3. Understanding private student loan underwriting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630D5A-33A2-404B-BFA2-ADE05C2A9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50" y="1022958"/>
            <a:ext cx="7386221" cy="542897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E03351F-0136-4647-9CEA-8A8F9939C621}"/>
              </a:ext>
            </a:extLst>
          </p:cNvPr>
          <p:cNvSpPr txBox="1"/>
          <p:nvPr/>
        </p:nvSpPr>
        <p:spPr>
          <a:xfrm>
            <a:off x="8398276" y="2201662"/>
            <a:ext cx="3501496" cy="221599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cmpd="tri"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“Thin” credit file - Primary challenge for approving students</a:t>
            </a:r>
          </a:p>
          <a:p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 to 4 credit ‘trades” on credit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 enough data to calculate a credit score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309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A4BAA70-3E48-48E3-AEA1-E869E310BB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8995" y="522338"/>
            <a:ext cx="9239250" cy="597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0757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CA8AD75-82FB-43BB-AA66-48D7752065FE}"/>
              </a:ext>
            </a:extLst>
          </p:cNvPr>
          <p:cNvSpPr/>
          <p:nvPr/>
        </p:nvSpPr>
        <p:spPr>
          <a:xfrm>
            <a:off x="706315" y="723867"/>
            <a:ext cx="839665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4. Comparison of a private parent loan and a PLUS loan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Evaluating and counseling gap financing options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Interest Rates and APR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Payment Flexibility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Repayment Benefits &amp; Loan Features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Providing choice: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One solution does not fit all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73590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485EDB1-9569-46B4-8CD3-C2F58B1166FC}"/>
              </a:ext>
            </a:extLst>
          </p:cNvPr>
          <p:cNvSpPr/>
          <p:nvPr/>
        </p:nvSpPr>
        <p:spPr>
          <a:xfrm>
            <a:off x="660400" y="567266"/>
            <a:ext cx="865886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5. </a:t>
            </a:r>
            <a:r>
              <a:rPr lang="en-US" sz="2800" dirty="0"/>
              <a:t>Default prevention: Difference between federal vs private loans repayment strategies</a:t>
            </a:r>
          </a:p>
          <a:p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Most student loan repayment schedules -- whether for federal or private loans -- last 10 years or more.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There are many repayment options available, with federal loans offering  plans designed to fit income.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Although private loans may have hardship, academic and military deferment options, federal student loans offer deferment, forbearance and loan forgiveness options that might not be provided by private lenders.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Repayment options include immediate repayment of principal and interest, interest-only payments while enrolled in school, or no payments until after graduation.</a:t>
            </a:r>
          </a:p>
          <a:p>
            <a:endParaRPr lang="en-US" sz="2000" dirty="0"/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5960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485EDB1-9569-46B4-8CD3-C2F58B1166FC}"/>
              </a:ext>
            </a:extLst>
          </p:cNvPr>
          <p:cNvSpPr/>
          <p:nvPr/>
        </p:nvSpPr>
        <p:spPr>
          <a:xfrm>
            <a:off x="660400" y="567266"/>
            <a:ext cx="865886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6. Understanding the basics of student loan refinance 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  <a:p>
            <a:endParaRPr lang="en-US" sz="2000" dirty="0"/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862C362-0E1B-497C-8AC0-98A71F94A109}"/>
              </a:ext>
            </a:extLst>
          </p:cNvPr>
          <p:cNvGrpSpPr/>
          <p:nvPr/>
        </p:nvGrpSpPr>
        <p:grpSpPr>
          <a:xfrm rot="5400000">
            <a:off x="2536336" y="201697"/>
            <a:ext cx="4667780" cy="7302408"/>
            <a:chOff x="948843" y="1392491"/>
            <a:chExt cx="4080726" cy="6376015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3710F93-D23C-4D3C-BFA5-8A6532CA796F}"/>
                </a:ext>
              </a:extLst>
            </p:cNvPr>
            <p:cNvSpPr/>
            <p:nvPr/>
          </p:nvSpPr>
          <p:spPr>
            <a:xfrm>
              <a:off x="2392892" y="1392491"/>
              <a:ext cx="2636676" cy="2591815"/>
            </a:xfrm>
            <a:custGeom>
              <a:avLst/>
              <a:gdLst>
                <a:gd name="connsiteX0" fmla="*/ 282107 w 1692608"/>
                <a:gd name="connsiteY0" fmla="*/ 0 h 4285125"/>
                <a:gd name="connsiteX1" fmla="*/ 1410501 w 1692608"/>
                <a:gd name="connsiteY1" fmla="*/ 0 h 4285125"/>
                <a:gd name="connsiteX2" fmla="*/ 1692608 w 1692608"/>
                <a:gd name="connsiteY2" fmla="*/ 282107 h 4285125"/>
                <a:gd name="connsiteX3" fmla="*/ 1692608 w 1692608"/>
                <a:gd name="connsiteY3" fmla="*/ 4285125 h 4285125"/>
                <a:gd name="connsiteX4" fmla="*/ 1692608 w 1692608"/>
                <a:gd name="connsiteY4" fmla="*/ 4285125 h 4285125"/>
                <a:gd name="connsiteX5" fmla="*/ 0 w 1692608"/>
                <a:gd name="connsiteY5" fmla="*/ 4285125 h 4285125"/>
                <a:gd name="connsiteX6" fmla="*/ 0 w 1692608"/>
                <a:gd name="connsiteY6" fmla="*/ 4285125 h 4285125"/>
                <a:gd name="connsiteX7" fmla="*/ 0 w 1692608"/>
                <a:gd name="connsiteY7" fmla="*/ 282107 h 4285125"/>
                <a:gd name="connsiteX8" fmla="*/ 282107 w 1692608"/>
                <a:gd name="connsiteY8" fmla="*/ 0 h 4285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92608" h="4285125">
                  <a:moveTo>
                    <a:pt x="1692608" y="714203"/>
                  </a:moveTo>
                  <a:lnTo>
                    <a:pt x="1692608" y="3570922"/>
                  </a:lnTo>
                  <a:cubicBezTo>
                    <a:pt x="1692608" y="3965364"/>
                    <a:pt x="1642718" y="4285124"/>
                    <a:pt x="1581177" y="4285124"/>
                  </a:cubicBezTo>
                  <a:lnTo>
                    <a:pt x="0" y="4285124"/>
                  </a:lnTo>
                  <a:lnTo>
                    <a:pt x="0" y="4285124"/>
                  </a:lnTo>
                  <a:lnTo>
                    <a:pt x="0" y="1"/>
                  </a:lnTo>
                  <a:lnTo>
                    <a:pt x="0" y="1"/>
                  </a:lnTo>
                  <a:lnTo>
                    <a:pt x="1581177" y="1"/>
                  </a:lnTo>
                  <a:cubicBezTo>
                    <a:pt x="1642718" y="1"/>
                    <a:pt x="1692608" y="319761"/>
                    <a:pt x="1692608" y="714203"/>
                  </a:cubicBezTo>
                  <a:close/>
                </a:path>
              </a:pathLst>
            </a:custGeom>
            <a:gradFill rotWithShape="1">
              <a:gsLst>
                <a:gs pos="0">
                  <a:srgbClr val="00ADBC">
                    <a:tint val="50000"/>
                    <a:satMod val="300000"/>
                  </a:srgbClr>
                </a:gs>
                <a:gs pos="35000">
                  <a:srgbClr val="00ADBC">
                    <a:tint val="37000"/>
                    <a:satMod val="300000"/>
                  </a:srgbClr>
                </a:gs>
                <a:gs pos="100000">
                  <a:srgbClr val="00ADBC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ADBC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spcFirstLastPara="0" vert="vert270" wrap="square" lIns="60961" tIns="113106" rIns="143586" bIns="113107" numCol="1" spcCol="1270" anchor="ctr" anchorCtr="0">
              <a:noAutofit/>
            </a:bodyPr>
            <a:lstStyle/>
            <a:p>
              <a:pPr marL="171450" marR="0" lvl="1" indent="-171450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Only combine federal loans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76777B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1450" marR="0" lvl="1" indent="-171450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New loan rate which is a weighted average of old loans’ rates</a:t>
              </a:r>
            </a:p>
            <a:p>
              <a:pPr marL="171450" marR="0" lvl="1" indent="-171450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Keep federal repayment benefits like Public Service loan forgiveness and income-driven repayment plans</a:t>
              </a: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.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9614C56-8D9B-4B69-8FC5-E78DBE24229D}"/>
                </a:ext>
              </a:extLst>
            </p:cNvPr>
            <p:cNvSpPr/>
            <p:nvPr/>
          </p:nvSpPr>
          <p:spPr>
            <a:xfrm>
              <a:off x="948844" y="1392491"/>
              <a:ext cx="1309986" cy="2740754"/>
            </a:xfrm>
            <a:custGeom>
              <a:avLst/>
              <a:gdLst>
                <a:gd name="connsiteX0" fmla="*/ 0 w 2410383"/>
                <a:gd name="connsiteY0" fmla="*/ 352634 h 2115760"/>
                <a:gd name="connsiteX1" fmla="*/ 352634 w 2410383"/>
                <a:gd name="connsiteY1" fmla="*/ 0 h 2115760"/>
                <a:gd name="connsiteX2" fmla="*/ 2057749 w 2410383"/>
                <a:gd name="connsiteY2" fmla="*/ 0 h 2115760"/>
                <a:gd name="connsiteX3" fmla="*/ 2410383 w 2410383"/>
                <a:gd name="connsiteY3" fmla="*/ 352634 h 2115760"/>
                <a:gd name="connsiteX4" fmla="*/ 2410383 w 2410383"/>
                <a:gd name="connsiteY4" fmla="*/ 1763126 h 2115760"/>
                <a:gd name="connsiteX5" fmla="*/ 2057749 w 2410383"/>
                <a:gd name="connsiteY5" fmla="*/ 2115760 h 2115760"/>
                <a:gd name="connsiteX6" fmla="*/ 352634 w 2410383"/>
                <a:gd name="connsiteY6" fmla="*/ 2115760 h 2115760"/>
                <a:gd name="connsiteX7" fmla="*/ 0 w 2410383"/>
                <a:gd name="connsiteY7" fmla="*/ 1763126 h 2115760"/>
                <a:gd name="connsiteX8" fmla="*/ 0 w 2410383"/>
                <a:gd name="connsiteY8" fmla="*/ 352634 h 2115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10383" h="2115760">
                  <a:moveTo>
                    <a:pt x="0" y="352634"/>
                  </a:moveTo>
                  <a:cubicBezTo>
                    <a:pt x="0" y="157880"/>
                    <a:pt x="157880" y="0"/>
                    <a:pt x="352634" y="0"/>
                  </a:cubicBezTo>
                  <a:lnTo>
                    <a:pt x="2057749" y="0"/>
                  </a:lnTo>
                  <a:cubicBezTo>
                    <a:pt x="2252503" y="0"/>
                    <a:pt x="2410383" y="157880"/>
                    <a:pt x="2410383" y="352634"/>
                  </a:cubicBezTo>
                  <a:lnTo>
                    <a:pt x="2410383" y="1763126"/>
                  </a:lnTo>
                  <a:cubicBezTo>
                    <a:pt x="2410383" y="1957880"/>
                    <a:pt x="2252503" y="2115760"/>
                    <a:pt x="2057749" y="2115760"/>
                  </a:cubicBezTo>
                  <a:lnTo>
                    <a:pt x="352634" y="2115760"/>
                  </a:lnTo>
                  <a:cubicBezTo>
                    <a:pt x="157880" y="2115760"/>
                    <a:pt x="0" y="1957880"/>
                    <a:pt x="0" y="1763126"/>
                  </a:cubicBezTo>
                  <a:lnTo>
                    <a:pt x="0" y="352634"/>
                  </a:lnTo>
                  <a:close/>
                </a:path>
              </a:pathLst>
            </a:custGeom>
            <a:gradFill rotWithShape="1">
              <a:gsLst>
                <a:gs pos="0">
                  <a:srgbClr val="00ADBC">
                    <a:tint val="50000"/>
                    <a:satMod val="300000"/>
                  </a:srgbClr>
                </a:gs>
                <a:gs pos="35000">
                  <a:srgbClr val="00ADBC">
                    <a:tint val="37000"/>
                    <a:satMod val="300000"/>
                  </a:srgbClr>
                </a:gs>
                <a:gs pos="100000">
                  <a:srgbClr val="00ADBC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ADBC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spcFirstLastPara="0" vert="vert270" wrap="square" lIns="206153" tIns="154718" rIns="206153" bIns="154718" numCol="1" spcCol="1270" anchor="ctr" anchorCtr="0">
              <a:noAutofit/>
            </a:bodyPr>
            <a:lstStyle/>
            <a:p>
              <a:pPr marL="0" marR="0" lvl="0" indent="0" algn="ctr" defTabSz="1200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0" i="0" u="none" strike="noStrike" kern="0" cap="none" spc="0" normalizeH="0" baseline="0" noProof="0" dirty="0">
                  <a:ln>
                    <a:noFill/>
                  </a:ln>
                  <a:solidFill>
                    <a:srgbClr val="76777B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Federal Loan Consolidation</a:t>
              </a: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B78961A-716C-4D1D-A665-3A3C72AB23A9}"/>
                </a:ext>
              </a:extLst>
            </p:cNvPr>
            <p:cNvSpPr/>
            <p:nvPr/>
          </p:nvSpPr>
          <p:spPr>
            <a:xfrm>
              <a:off x="2409004" y="5027754"/>
              <a:ext cx="2620565" cy="2690267"/>
            </a:xfrm>
            <a:custGeom>
              <a:avLst/>
              <a:gdLst>
                <a:gd name="connsiteX0" fmla="*/ 282107 w 1692608"/>
                <a:gd name="connsiteY0" fmla="*/ 0 h 4285125"/>
                <a:gd name="connsiteX1" fmla="*/ 1410501 w 1692608"/>
                <a:gd name="connsiteY1" fmla="*/ 0 h 4285125"/>
                <a:gd name="connsiteX2" fmla="*/ 1692608 w 1692608"/>
                <a:gd name="connsiteY2" fmla="*/ 282107 h 4285125"/>
                <a:gd name="connsiteX3" fmla="*/ 1692608 w 1692608"/>
                <a:gd name="connsiteY3" fmla="*/ 4285125 h 4285125"/>
                <a:gd name="connsiteX4" fmla="*/ 1692608 w 1692608"/>
                <a:gd name="connsiteY4" fmla="*/ 4285125 h 4285125"/>
                <a:gd name="connsiteX5" fmla="*/ 0 w 1692608"/>
                <a:gd name="connsiteY5" fmla="*/ 4285125 h 4285125"/>
                <a:gd name="connsiteX6" fmla="*/ 0 w 1692608"/>
                <a:gd name="connsiteY6" fmla="*/ 4285125 h 4285125"/>
                <a:gd name="connsiteX7" fmla="*/ 0 w 1692608"/>
                <a:gd name="connsiteY7" fmla="*/ 282107 h 4285125"/>
                <a:gd name="connsiteX8" fmla="*/ 282107 w 1692608"/>
                <a:gd name="connsiteY8" fmla="*/ 0 h 4285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92608" h="4285125">
                  <a:moveTo>
                    <a:pt x="1692608" y="714203"/>
                  </a:moveTo>
                  <a:lnTo>
                    <a:pt x="1692608" y="3570922"/>
                  </a:lnTo>
                  <a:cubicBezTo>
                    <a:pt x="1692608" y="3965364"/>
                    <a:pt x="1642718" y="4285124"/>
                    <a:pt x="1581177" y="4285124"/>
                  </a:cubicBezTo>
                  <a:lnTo>
                    <a:pt x="0" y="4285124"/>
                  </a:lnTo>
                  <a:lnTo>
                    <a:pt x="0" y="4285124"/>
                  </a:lnTo>
                  <a:lnTo>
                    <a:pt x="0" y="1"/>
                  </a:lnTo>
                  <a:lnTo>
                    <a:pt x="0" y="1"/>
                  </a:lnTo>
                  <a:lnTo>
                    <a:pt x="1581177" y="1"/>
                  </a:lnTo>
                  <a:cubicBezTo>
                    <a:pt x="1642718" y="1"/>
                    <a:pt x="1692608" y="319761"/>
                    <a:pt x="1692608" y="714203"/>
                  </a:cubicBezTo>
                  <a:close/>
                </a:path>
              </a:pathLst>
            </a:custGeom>
            <a:gradFill rotWithShape="1">
              <a:gsLst>
                <a:gs pos="0">
                  <a:srgbClr val="00ADBC">
                    <a:tint val="50000"/>
                    <a:satMod val="300000"/>
                  </a:srgbClr>
                </a:gs>
                <a:gs pos="35000">
                  <a:srgbClr val="00ADBC">
                    <a:tint val="37000"/>
                    <a:satMod val="300000"/>
                  </a:srgbClr>
                </a:gs>
                <a:gs pos="100000">
                  <a:srgbClr val="00ADBC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ADBC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spcFirstLastPara="0" vert="vert270" wrap="square" lIns="60961" tIns="113106" rIns="143586" bIns="113107" numCol="1" spcCol="1270" anchor="ctr" anchorCtr="0">
              <a:noAutofit/>
            </a:bodyPr>
            <a:lstStyle/>
            <a:p>
              <a:pPr marL="171450" marR="0" lvl="1" indent="-171450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Credit based</a:t>
              </a:r>
            </a:p>
            <a:p>
              <a:pPr marL="171450" marR="0" lvl="1" indent="-171450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May combine federal and private loans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76777B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71450" marR="0" lvl="1" indent="-171450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New loan rate is based on current credit</a:t>
              </a:r>
            </a:p>
            <a:p>
              <a:pPr marL="171450" marR="0" lvl="1" indent="-171450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Forfeit federal repayment benefits if combining federal and private loans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A7FCC74-6FD8-43F4-81A5-6E7C1B2EF7CA}"/>
                </a:ext>
              </a:extLst>
            </p:cNvPr>
            <p:cNvSpPr/>
            <p:nvPr/>
          </p:nvSpPr>
          <p:spPr>
            <a:xfrm>
              <a:off x="948843" y="5027753"/>
              <a:ext cx="1309985" cy="2740753"/>
            </a:xfrm>
            <a:custGeom>
              <a:avLst/>
              <a:gdLst>
                <a:gd name="connsiteX0" fmla="*/ 0 w 2410383"/>
                <a:gd name="connsiteY0" fmla="*/ 352634 h 2115760"/>
                <a:gd name="connsiteX1" fmla="*/ 352634 w 2410383"/>
                <a:gd name="connsiteY1" fmla="*/ 0 h 2115760"/>
                <a:gd name="connsiteX2" fmla="*/ 2057749 w 2410383"/>
                <a:gd name="connsiteY2" fmla="*/ 0 h 2115760"/>
                <a:gd name="connsiteX3" fmla="*/ 2410383 w 2410383"/>
                <a:gd name="connsiteY3" fmla="*/ 352634 h 2115760"/>
                <a:gd name="connsiteX4" fmla="*/ 2410383 w 2410383"/>
                <a:gd name="connsiteY4" fmla="*/ 1763126 h 2115760"/>
                <a:gd name="connsiteX5" fmla="*/ 2057749 w 2410383"/>
                <a:gd name="connsiteY5" fmla="*/ 2115760 h 2115760"/>
                <a:gd name="connsiteX6" fmla="*/ 352634 w 2410383"/>
                <a:gd name="connsiteY6" fmla="*/ 2115760 h 2115760"/>
                <a:gd name="connsiteX7" fmla="*/ 0 w 2410383"/>
                <a:gd name="connsiteY7" fmla="*/ 1763126 h 2115760"/>
                <a:gd name="connsiteX8" fmla="*/ 0 w 2410383"/>
                <a:gd name="connsiteY8" fmla="*/ 352634 h 2115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10383" h="2115760">
                  <a:moveTo>
                    <a:pt x="0" y="352634"/>
                  </a:moveTo>
                  <a:cubicBezTo>
                    <a:pt x="0" y="157880"/>
                    <a:pt x="157880" y="0"/>
                    <a:pt x="352634" y="0"/>
                  </a:cubicBezTo>
                  <a:lnTo>
                    <a:pt x="2057749" y="0"/>
                  </a:lnTo>
                  <a:cubicBezTo>
                    <a:pt x="2252503" y="0"/>
                    <a:pt x="2410383" y="157880"/>
                    <a:pt x="2410383" y="352634"/>
                  </a:cubicBezTo>
                  <a:lnTo>
                    <a:pt x="2410383" y="1763126"/>
                  </a:lnTo>
                  <a:cubicBezTo>
                    <a:pt x="2410383" y="1957880"/>
                    <a:pt x="2252503" y="2115760"/>
                    <a:pt x="2057749" y="2115760"/>
                  </a:cubicBezTo>
                  <a:lnTo>
                    <a:pt x="352634" y="2115760"/>
                  </a:lnTo>
                  <a:cubicBezTo>
                    <a:pt x="157880" y="2115760"/>
                    <a:pt x="0" y="1957880"/>
                    <a:pt x="0" y="1763126"/>
                  </a:cubicBezTo>
                  <a:lnTo>
                    <a:pt x="0" y="352634"/>
                  </a:lnTo>
                  <a:close/>
                </a:path>
              </a:pathLst>
            </a:custGeom>
            <a:gradFill rotWithShape="1">
              <a:gsLst>
                <a:gs pos="0">
                  <a:srgbClr val="00ADBC">
                    <a:tint val="50000"/>
                    <a:satMod val="300000"/>
                  </a:srgbClr>
                </a:gs>
                <a:gs pos="35000">
                  <a:srgbClr val="00ADBC">
                    <a:tint val="37000"/>
                    <a:satMod val="300000"/>
                  </a:srgbClr>
                </a:gs>
                <a:gs pos="100000">
                  <a:srgbClr val="00ADBC">
                    <a:tint val="15000"/>
                    <a:satMod val="350000"/>
                  </a:srgbClr>
                </a:gs>
              </a:gsLst>
              <a:lin ang="16200000" scaled="1"/>
            </a:gradFill>
            <a:ln w="9525" cap="flat" cmpd="sng" algn="ctr">
              <a:solidFill>
                <a:srgbClr val="00ADBC">
                  <a:shade val="95000"/>
                  <a:satMod val="105000"/>
                </a:srgbClr>
              </a:solidFill>
              <a:prstDash val="solid"/>
              <a:headEnd type="none" w="med" len="med"/>
              <a:tailEnd type="none" w="med" len="me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spcFirstLastPara="0" vert="vert270" wrap="square" lIns="206153" tIns="154718" rIns="206153" bIns="154718" numCol="1" spcCol="1270" anchor="ctr" anchorCtr="0">
              <a:noAutofit/>
            </a:bodyPr>
            <a:lstStyle/>
            <a:p>
              <a:pPr marL="0" marR="0" lvl="0" indent="0" algn="ctr" defTabSz="12001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0" i="0" u="none" strike="noStrike" kern="0" cap="none" spc="0" normalizeH="0" baseline="0" noProof="0" dirty="0">
                  <a:ln>
                    <a:noFill/>
                  </a:ln>
                  <a:solidFill>
                    <a:srgbClr val="76777B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Private Loan Refinancing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4127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485EDB1-9569-46B4-8CD3-C2F58B1166FC}"/>
              </a:ext>
            </a:extLst>
          </p:cNvPr>
          <p:cNvSpPr/>
          <p:nvPr/>
        </p:nvSpPr>
        <p:spPr>
          <a:xfrm>
            <a:off x="660400" y="567266"/>
            <a:ext cx="8658862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6. Understanding the basics of student loan refinance 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How much money can students save by refinancing their student loans – federal and private?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Critical factors:</a:t>
            </a:r>
          </a:p>
          <a:p>
            <a:pPr lvl="3"/>
            <a:r>
              <a:rPr lang="en-US" sz="2000" dirty="0"/>
              <a:t>– </a:t>
            </a:r>
            <a:r>
              <a:rPr lang="en-US" sz="2400" dirty="0"/>
              <a:t>What is the likelihood of using the federal repayment plans?</a:t>
            </a:r>
          </a:p>
          <a:p>
            <a:pPr lvl="3"/>
            <a:r>
              <a:rPr lang="en-US" sz="2400" dirty="0"/>
              <a:t>– Repayment period</a:t>
            </a:r>
          </a:p>
          <a:p>
            <a:pPr lvl="3"/>
            <a:r>
              <a:rPr lang="en-US" sz="2400" dirty="0"/>
              <a:t>– Interest rate</a:t>
            </a:r>
          </a:p>
          <a:p>
            <a:pPr lvl="3"/>
            <a:r>
              <a:rPr lang="en-US" sz="2400" dirty="0"/>
              <a:t>– Monthly payment</a:t>
            </a:r>
          </a:p>
          <a:p>
            <a:pPr lvl="3"/>
            <a:r>
              <a:rPr lang="en-US" sz="2400" dirty="0"/>
              <a:t>– Market conditions (rate environment)</a:t>
            </a:r>
          </a:p>
          <a:p>
            <a:pPr lvl="3"/>
            <a:r>
              <a:rPr lang="en-US" sz="2400" dirty="0"/>
              <a:t>– Changing personal risk profile</a:t>
            </a:r>
          </a:p>
          <a:p>
            <a:pPr lvl="3"/>
            <a:r>
              <a:rPr lang="en-US" sz="2400" dirty="0"/>
              <a:t>– Life management</a:t>
            </a:r>
          </a:p>
          <a:p>
            <a:endParaRPr lang="en-US" sz="2000" dirty="0"/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3936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A4CA31-21B0-42BD-A25F-BBE4D9C77B84}"/>
              </a:ext>
            </a:extLst>
          </p:cNvPr>
          <p:cNvSpPr txBox="1"/>
          <p:nvPr/>
        </p:nvSpPr>
        <p:spPr>
          <a:xfrm>
            <a:off x="7989902" y="1926454"/>
            <a:ext cx="40748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PASFAA member survey (Aug 2018)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4E5150-4727-452C-8D64-5E994B7D72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423" y="638319"/>
            <a:ext cx="11068704" cy="4839614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AB4645D8-E27D-4C56-98E1-442A4835A9F1}"/>
              </a:ext>
            </a:extLst>
          </p:cNvPr>
          <p:cNvSpPr/>
          <p:nvPr/>
        </p:nvSpPr>
        <p:spPr>
          <a:xfrm>
            <a:off x="10016065" y="1837267"/>
            <a:ext cx="1371601" cy="37253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CD8DBD0-232F-4A9D-A852-CFFED58FDEEE}"/>
              </a:ext>
            </a:extLst>
          </p:cNvPr>
          <p:cNvSpPr/>
          <p:nvPr/>
        </p:nvSpPr>
        <p:spPr>
          <a:xfrm>
            <a:off x="10007596" y="4434926"/>
            <a:ext cx="1380069" cy="391068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0F3019A-BF32-4721-9C5E-D93EB928DC38}"/>
              </a:ext>
            </a:extLst>
          </p:cNvPr>
          <p:cNvSpPr/>
          <p:nvPr/>
        </p:nvSpPr>
        <p:spPr>
          <a:xfrm>
            <a:off x="10016065" y="3217341"/>
            <a:ext cx="1405464" cy="37253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D3D6425-6E63-4AE4-8AAF-183E5A1A0A60}"/>
              </a:ext>
            </a:extLst>
          </p:cNvPr>
          <p:cNvSpPr/>
          <p:nvPr/>
        </p:nvSpPr>
        <p:spPr>
          <a:xfrm>
            <a:off x="10016066" y="1032926"/>
            <a:ext cx="1354661" cy="37253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5DBE3A0-8DC0-414F-8313-438618B2592F}"/>
              </a:ext>
            </a:extLst>
          </p:cNvPr>
          <p:cNvSpPr/>
          <p:nvPr/>
        </p:nvSpPr>
        <p:spPr>
          <a:xfrm>
            <a:off x="10016063" y="5105400"/>
            <a:ext cx="1388532" cy="37253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4704F78-3688-4E74-86E6-15D1E84B24C1}"/>
              </a:ext>
            </a:extLst>
          </p:cNvPr>
          <p:cNvSpPr/>
          <p:nvPr/>
        </p:nvSpPr>
        <p:spPr>
          <a:xfrm>
            <a:off x="10016064" y="4013197"/>
            <a:ext cx="1380063" cy="37253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00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D9D2B-96AB-4633-B506-1C90F29C1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3419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07027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pic>
        <p:nvPicPr>
          <p:cNvPr id="8" name="Content Placeholder 3">
            <a:extLst>
              <a:ext uri="{FF2B5EF4-FFF2-40B4-BE49-F238E27FC236}">
                <a16:creationId xmlns:a16="http://schemas.microsoft.com/office/drawing/2014/main" id="{FBD17E20-9AEB-4316-8308-A41D8F2FBB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416" y="343240"/>
            <a:ext cx="7865141" cy="602947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A4CA31-21B0-42BD-A25F-BBE4D9C77B84}"/>
              </a:ext>
            </a:extLst>
          </p:cNvPr>
          <p:cNvSpPr txBox="1"/>
          <p:nvPr/>
        </p:nvSpPr>
        <p:spPr>
          <a:xfrm>
            <a:off x="7989902" y="1926454"/>
            <a:ext cx="40748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PASFAA member survey (Aug 2018)</a:t>
            </a:r>
          </a:p>
        </p:txBody>
      </p:sp>
    </p:spTree>
    <p:extLst>
      <p:ext uri="{BB962C8B-B14F-4D97-AF65-F5344CB8AC3E}">
        <p14:creationId xmlns:p14="http://schemas.microsoft.com/office/powerpoint/2010/main" val="1253945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A4CA31-21B0-42BD-A25F-BBE4D9C77B84}"/>
              </a:ext>
            </a:extLst>
          </p:cNvPr>
          <p:cNvSpPr txBox="1"/>
          <p:nvPr/>
        </p:nvSpPr>
        <p:spPr>
          <a:xfrm>
            <a:off x="7989902" y="1926454"/>
            <a:ext cx="40748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PASFAA member survey (Aug 2018)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4E5150-4727-452C-8D64-5E994B7D72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423" y="638319"/>
            <a:ext cx="11068704" cy="4839614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AB4645D8-E27D-4C56-98E1-442A4835A9F1}"/>
              </a:ext>
            </a:extLst>
          </p:cNvPr>
          <p:cNvSpPr/>
          <p:nvPr/>
        </p:nvSpPr>
        <p:spPr>
          <a:xfrm>
            <a:off x="10016065" y="1837267"/>
            <a:ext cx="1371601" cy="37253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CD8DBD0-232F-4A9D-A852-CFFED58FDEEE}"/>
              </a:ext>
            </a:extLst>
          </p:cNvPr>
          <p:cNvSpPr/>
          <p:nvPr/>
        </p:nvSpPr>
        <p:spPr>
          <a:xfrm>
            <a:off x="10007596" y="4434926"/>
            <a:ext cx="1380069" cy="391068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0F3019A-BF32-4721-9C5E-D93EB928DC38}"/>
              </a:ext>
            </a:extLst>
          </p:cNvPr>
          <p:cNvSpPr/>
          <p:nvPr/>
        </p:nvSpPr>
        <p:spPr>
          <a:xfrm>
            <a:off x="10016065" y="3217341"/>
            <a:ext cx="1405464" cy="37253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D3D6425-6E63-4AE4-8AAF-183E5A1A0A60}"/>
              </a:ext>
            </a:extLst>
          </p:cNvPr>
          <p:cNvSpPr/>
          <p:nvPr/>
        </p:nvSpPr>
        <p:spPr>
          <a:xfrm>
            <a:off x="10016066" y="1032926"/>
            <a:ext cx="1354661" cy="37253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5DBE3A0-8DC0-414F-8313-438618B2592F}"/>
              </a:ext>
            </a:extLst>
          </p:cNvPr>
          <p:cNvSpPr/>
          <p:nvPr/>
        </p:nvSpPr>
        <p:spPr>
          <a:xfrm>
            <a:off x="10016063" y="5105400"/>
            <a:ext cx="1388532" cy="37253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4704F78-3688-4E74-86E6-15D1E84B24C1}"/>
              </a:ext>
            </a:extLst>
          </p:cNvPr>
          <p:cNvSpPr/>
          <p:nvPr/>
        </p:nvSpPr>
        <p:spPr>
          <a:xfrm>
            <a:off x="10016064" y="4013197"/>
            <a:ext cx="1380063" cy="37253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42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6C3B3F8-1C87-4E17-8155-A9B15CCCFD55}"/>
              </a:ext>
            </a:extLst>
          </p:cNvPr>
          <p:cNvSpPr/>
          <p:nvPr/>
        </p:nvSpPr>
        <p:spPr>
          <a:xfrm>
            <a:off x="469900" y="1324333"/>
            <a:ext cx="1125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The size of the overall student loan market: federal and private student loans (Keri)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Private student loan market participants (Amanda)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Understanding private student loan underwriting and borrower credit - students vs cosigners (Bill)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Comparison of a private parent loan and a PLUS loan (Keri)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Default prevention: Difference between federal vs private loans repayment strategies (Amanda)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Understanding the basics of student loan refinance (Bill)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B622BFC-B060-4F00-A1EA-0BFF44791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007" y="355110"/>
            <a:ext cx="10320867" cy="711446"/>
          </a:xfrm>
        </p:spPr>
        <p:txBody>
          <a:bodyPr>
            <a:noAutofit/>
          </a:bodyPr>
          <a:lstStyle/>
          <a:p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3600" dirty="0"/>
              <a:t>The Complex World of Lenders – Agenda</a:t>
            </a:r>
          </a:p>
        </p:txBody>
      </p:sp>
    </p:spTree>
    <p:extLst>
      <p:ext uri="{BB962C8B-B14F-4D97-AF65-F5344CB8AC3E}">
        <p14:creationId xmlns:p14="http://schemas.microsoft.com/office/powerpoint/2010/main" val="3991256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50753F1-0B22-437E-B488-0F9BC2054689}"/>
              </a:ext>
            </a:extLst>
          </p:cNvPr>
          <p:cNvSpPr/>
          <p:nvPr/>
        </p:nvSpPr>
        <p:spPr>
          <a:xfrm>
            <a:off x="762000" y="516467"/>
            <a:ext cx="9093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1. The size of the overall student loan market: federal and private student loans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Borrowing Trends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Tuition and fees continue to increase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Overall student borrowing is on the decline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Federal loans make up 92% of $1.48 trillion in student debt outstanding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Repayment Success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Federal and private loan default rates are declining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Private loan delinquency / charge off rates are considerably lower than federal loans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5033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C4FDC20-1881-465E-A339-AD4B2E275FF2}"/>
              </a:ext>
            </a:extLst>
          </p:cNvPr>
          <p:cNvSpPr/>
          <p:nvPr/>
        </p:nvSpPr>
        <p:spPr>
          <a:xfrm>
            <a:off x="650091" y="609601"/>
            <a:ext cx="9956800" cy="6040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2. Private student loan market participants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5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Who is involved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Application Aggregators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Originator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Lender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Guarantor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Servicer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Consolidators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How they work together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Insurance Companies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Insuring tuition/room/board while in-school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Insuring debt against disability/death after school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Some of these protections MAY be available or included through the lender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5023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7B8D1B4-FB46-48AE-86A8-D220AD5399AC}"/>
              </a:ext>
            </a:extLst>
          </p:cNvPr>
          <p:cNvSpPr/>
          <p:nvPr/>
        </p:nvSpPr>
        <p:spPr>
          <a:xfrm>
            <a:off x="694266" y="770467"/>
            <a:ext cx="969433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2. Private student loan market participants</a:t>
            </a:r>
          </a:p>
          <a:p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Insurance Companies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Insuring tuition/room/board while in-school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Insuring debt against disability/death after school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Some of these protections MAY be available or included through the lender</a:t>
            </a:r>
          </a:p>
        </p:txBody>
      </p:sp>
    </p:spTree>
    <p:extLst>
      <p:ext uri="{BB962C8B-B14F-4D97-AF65-F5344CB8AC3E}">
        <p14:creationId xmlns:p14="http://schemas.microsoft.com/office/powerpoint/2010/main" val="2646061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E0CBECB-1E1E-4C58-802C-C3CCC0D17832}"/>
              </a:ext>
            </a:extLst>
          </p:cNvPr>
          <p:cNvSpPr/>
          <p:nvPr/>
        </p:nvSpPr>
        <p:spPr>
          <a:xfrm>
            <a:off x="795866" y="550333"/>
            <a:ext cx="10833881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3. Understanding private student loan underwriting and borrower credit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/>
              <a:t>General characteristics: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Student loans are unsecured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Credit based asset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Vast majority of private student loans are credit based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 Better credit = better rates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Interest rates based on lender underwriting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90+% of undergraduate loans are cosigned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Annual loan amount limits &amp; lifetime loan aggregate limits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Maximum loan amount is the cost of attendance minus any other financial aid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2800" dirty="0"/>
          </a:p>
          <a:p>
            <a:pPr lvl="2"/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9533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8388621-E424-46A0-8266-522A5739F8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4144" y="5391655"/>
            <a:ext cx="2365628" cy="130933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E0CBECB-1E1E-4C58-802C-C3CCC0D17832}"/>
              </a:ext>
            </a:extLst>
          </p:cNvPr>
          <p:cNvSpPr/>
          <p:nvPr/>
        </p:nvSpPr>
        <p:spPr>
          <a:xfrm>
            <a:off x="795867" y="550333"/>
            <a:ext cx="8840502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3. Understanding private student loan underwriting and borrower credit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How private student loans are made: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1485900" lvl="2" indent="-571500">
              <a:buFont typeface="+mj-lt"/>
              <a:buAutoNum type="romanUcPeriod"/>
            </a:pPr>
            <a:r>
              <a:rPr lang="en-US" sz="2800" dirty="0"/>
              <a:t>Loan Eligibility – will lender consider making a loan</a:t>
            </a:r>
          </a:p>
          <a:p>
            <a:pPr marL="1485900" lvl="2" indent="-571500">
              <a:buFont typeface="+mj-lt"/>
              <a:buAutoNum type="romanUcPeriod"/>
            </a:pPr>
            <a:endParaRPr lang="en-US" sz="2800" dirty="0"/>
          </a:p>
          <a:p>
            <a:pPr marL="1485900" lvl="2" indent="-571500">
              <a:buFont typeface="+mj-lt"/>
              <a:buAutoNum type="romanUcPeriod"/>
            </a:pPr>
            <a:r>
              <a:rPr lang="en-US" sz="2800" dirty="0"/>
              <a:t>Credit Decision – approve or deny based on risk assessment</a:t>
            </a:r>
          </a:p>
          <a:p>
            <a:pPr marL="1485900" lvl="2" indent="-571500">
              <a:buFont typeface="+mj-lt"/>
              <a:buAutoNum type="romanUcPeriod"/>
            </a:pPr>
            <a:endParaRPr lang="en-US" sz="2800" dirty="0"/>
          </a:p>
          <a:p>
            <a:pPr marL="1485900" lvl="2" indent="-571500">
              <a:buFont typeface="+mj-lt"/>
              <a:buAutoNum type="romanUcPeriod"/>
            </a:pPr>
            <a:r>
              <a:rPr lang="en-US" sz="2800" dirty="0"/>
              <a:t>Underwriting – if approved then determine pricing </a:t>
            </a:r>
          </a:p>
          <a:p>
            <a:pPr marL="1428750" lvl="2" indent="-514350">
              <a:buFont typeface="+mj-lt"/>
              <a:buAutoNum type="romanUcPeriod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0245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4708</TotalTime>
  <Words>775</Words>
  <Application>Microsoft Office PowerPoint</Application>
  <PresentationFormat>Widescreen</PresentationFormat>
  <Paragraphs>137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    More Than Just Pens and Sticky Notes  The Complex World of Lenders Panel Discussion </vt:lpstr>
      <vt:lpstr>PowerPoint Presentation</vt:lpstr>
      <vt:lpstr>PowerPoint Presentation</vt:lpstr>
      <vt:lpstr>    The Complex World of Lenders – 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Schreiber-Reis, Rebecca M</dc:creator>
  <cp:lastModifiedBy>Bill Ayers</cp:lastModifiedBy>
  <cp:revision>37</cp:revision>
  <dcterms:created xsi:type="dcterms:W3CDTF">2018-08-29T17:16:43Z</dcterms:created>
  <dcterms:modified xsi:type="dcterms:W3CDTF">2018-10-18T18:45:38Z</dcterms:modified>
</cp:coreProperties>
</file>