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259" r:id="rId4"/>
    <p:sldId id="258" r:id="rId5"/>
    <p:sldId id="290" r:id="rId6"/>
    <p:sldId id="292" r:id="rId7"/>
    <p:sldId id="291" r:id="rId8"/>
    <p:sldId id="275" r:id="rId9"/>
    <p:sldId id="284" r:id="rId10"/>
    <p:sldId id="285" r:id="rId11"/>
    <p:sldId id="286" r:id="rId12"/>
    <p:sldId id="276" r:id="rId13"/>
    <p:sldId id="283" r:id="rId14"/>
    <p:sldId id="288" r:id="rId15"/>
    <p:sldId id="289" r:id="rId16"/>
    <p:sldId id="277" r:id="rId17"/>
    <p:sldId id="287" r:id="rId18"/>
    <p:sldId id="278" r:id="rId19"/>
    <p:sldId id="303" r:id="rId20"/>
    <p:sldId id="304" r:id="rId21"/>
    <p:sldId id="296" r:id="rId22"/>
    <p:sldId id="293" r:id="rId23"/>
    <p:sldId id="279" r:id="rId24"/>
    <p:sldId id="300" r:id="rId25"/>
    <p:sldId id="297" r:id="rId26"/>
    <p:sldId id="298" r:id="rId27"/>
    <p:sldId id="299" r:id="rId28"/>
    <p:sldId id="302" r:id="rId29"/>
    <p:sldId id="301" r:id="rId30"/>
    <p:sldId id="305" r:id="rId31"/>
    <p:sldId id="272" r:id="rId32"/>
    <p:sldId id="273" r:id="rId33"/>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4" autoAdjust="0"/>
    <p:restoredTop sz="82553" autoAdjust="0"/>
  </p:normalViewPr>
  <p:slideViewPr>
    <p:cSldViewPr snapToGrid="0">
      <p:cViewPr varScale="1">
        <p:scale>
          <a:sx n="79" d="100"/>
          <a:sy n="79" d="100"/>
        </p:scale>
        <p:origin x="1260" y="90"/>
      </p:cViewPr>
      <p:guideLst>
        <p:guide orient="horz" pos="1752"/>
        <p:guide pos="460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6695647419075"/>
          <c:y val="2.8078703703703713E-2"/>
          <c:w val="0.78330462598425166"/>
          <c:h val="0.87591121422322216"/>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AB9-45AD-9ECD-5CD48CE4FAB3}"/>
              </c:ext>
            </c:extLst>
          </c:dPt>
          <c:dLbls>
            <c:dLbl>
              <c:idx val="1"/>
              <c:tx>
                <c:rich>
                  <a:bodyPr/>
                  <a:lstStyle/>
                  <a:p>
                    <a:fld id="{6AC701E5-F9C4-4435-8EE7-87068A19D482}" type="VALUE">
                      <a:rPr lang="en-US" sz="180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B9-45AD-9ECD-5CD48CE4FAB3}"/>
                </c:ext>
              </c:extLst>
            </c:dLbl>
            <c:dLbl>
              <c:idx val="2"/>
              <c:tx>
                <c:rich>
                  <a:bodyPr/>
                  <a:lstStyle/>
                  <a:p>
                    <a:fld id="{8F97DDEB-0F1E-4D27-81C9-D5B71C5EF0EF}" type="VALUE">
                      <a:rPr lang="en-US" sz="180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AB9-45AD-9ECD-5CD48CE4FAB3}"/>
                </c:ext>
              </c:extLst>
            </c:dLbl>
            <c:dLbl>
              <c:idx val="3"/>
              <c:layout>
                <c:manualLayout>
                  <c:x val="-6.1728385060694675E-3"/>
                  <c:y val="0.37632310769550464"/>
                </c:manualLayout>
              </c:layout>
              <c:tx>
                <c:rich>
                  <a:bodyPr/>
                  <a:lstStyle/>
                  <a:p>
                    <a:fld id="{C1473824-293D-4E10-A287-ADAF8A576666}" type="VALUE">
                      <a:rPr lang="en-US" sz="180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AB9-45AD-9ECD-5CD48CE4FAB3}"/>
                </c:ext>
              </c:extLst>
            </c:dLbl>
            <c:dLbl>
              <c:idx val="4"/>
              <c:tx>
                <c:rich>
                  <a:bodyPr/>
                  <a:lstStyle/>
                  <a:p>
                    <a:fld id="{F131A00B-BE4E-4FDF-A22D-1A305730F41B}" type="VALUE">
                      <a:rPr lang="en-US" sz="180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AB9-45AD-9ECD-5CD48CE4FA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Sheet1!$B$2:$B$6</c:f>
              <c:numCache>
                <c:formatCode>General</c:formatCode>
                <c:ptCount val="5"/>
                <c:pt idx="0">
                  <c:v>1333</c:v>
                </c:pt>
                <c:pt idx="1">
                  <c:v>1351</c:v>
                </c:pt>
                <c:pt idx="2">
                  <c:v>1960</c:v>
                </c:pt>
                <c:pt idx="3">
                  <c:v>1493</c:v>
                </c:pt>
                <c:pt idx="4">
                  <c:v>1204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Overall</c:v>
                      </c:pt>
                      <c:pt idx="1">
                        <c:v>Asian</c:v>
                      </c:pt>
                      <c:pt idx="2">
                        <c:v>Black</c:v>
                      </c:pt>
                      <c:pt idx="3">
                        <c:v>Latino/a</c:v>
                      </c:pt>
                      <c:pt idx="4">
                        <c:v>White</c:v>
                      </c:pt>
                    </c:strCache>
                  </c:strRef>
                </c15:cat>
              </c15:filteredCategoryTitle>
            </c:ext>
            <c:ext xmlns:c16="http://schemas.microsoft.com/office/drawing/2014/chart" uri="{C3380CC4-5D6E-409C-BE32-E72D297353CC}">
              <c16:uniqueId val="{00000006-5AB9-45AD-9ECD-5CD48CE4FAB3}"/>
            </c:ext>
          </c:extLst>
        </c:ser>
        <c:dLbls>
          <c:showLegendKey val="0"/>
          <c:showVal val="1"/>
          <c:showCatName val="0"/>
          <c:showSerName val="0"/>
          <c:showPercent val="0"/>
          <c:showBubbleSize val="0"/>
        </c:dLbls>
        <c:gapWidth val="35"/>
        <c:axId val="70740992"/>
        <c:axId val="70763264"/>
      </c:barChart>
      <c:lineChart>
        <c:grouping val="standard"/>
        <c:varyColors val="0"/>
        <c:ser>
          <c:idx val="1"/>
          <c:order val="1"/>
          <c:spPr>
            <a:ln w="76200" cap="rnd">
              <a:solidFill>
                <a:schemeClr val="accent4"/>
              </a:solidFill>
              <a:round/>
            </a:ln>
            <a:effectLst/>
          </c:spPr>
          <c:marker>
            <c:symbol val="none"/>
          </c:marker>
          <c:dLbls>
            <c:dLbl>
              <c:idx val="1"/>
              <c:tx>
                <c:rich>
                  <a:bodyPr/>
                  <a:lstStyle/>
                  <a:p>
                    <a:fld id="{C5F800C8-0FC2-4A75-A037-4400308CA83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C6-483D-9070-2D34F8DAEA32}"/>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16A-46D0-B697-B9E463D2BCB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Cache>
                <c:formatCode>0%</c:formatCode>
                <c:ptCount val="5"/>
                <c:pt idx="0">
                  <c:v>0.75000000000000011</c:v>
                </c:pt>
                <c:pt idx="1">
                  <c:v>0.7400000000000001</c:v>
                </c:pt>
                <c:pt idx="2">
                  <c:v>0.51</c:v>
                </c:pt>
                <c:pt idx="3">
                  <c:v>0.67000000000000015</c:v>
                </c:pt>
                <c:pt idx="4">
                  <c:v>0.83000000000000007</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Column12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Overall</c:v>
                      </c:pt>
                      <c:pt idx="1">
                        <c:v>Asian</c:v>
                      </c:pt>
                      <c:pt idx="2">
                        <c:v>Black</c:v>
                      </c:pt>
                      <c:pt idx="3">
                        <c:v>Latino/a</c:v>
                      </c:pt>
                      <c:pt idx="4">
                        <c:v>White</c:v>
                      </c:pt>
                    </c:strCache>
                  </c:strRef>
                </c15:cat>
              </c15:filteredCategoryTitle>
            </c:ext>
            <c:ext xmlns:c16="http://schemas.microsoft.com/office/drawing/2014/chart" uri="{C3380CC4-5D6E-409C-BE32-E72D297353CC}">
              <c16:uniqueId val="{00000008-5AB9-45AD-9ECD-5CD48CE4FAB3}"/>
            </c:ext>
          </c:extLst>
        </c:ser>
        <c:dLbls>
          <c:showLegendKey val="0"/>
          <c:showVal val="0"/>
          <c:showCatName val="0"/>
          <c:showSerName val="0"/>
          <c:showPercent val="0"/>
          <c:showBubbleSize val="0"/>
        </c:dLbls>
        <c:marker val="1"/>
        <c:smooth val="0"/>
        <c:axId val="70770688"/>
        <c:axId val="70764800"/>
      </c:lineChart>
      <c:catAx>
        <c:axId val="70740992"/>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763264"/>
        <c:crosses val="autoZero"/>
        <c:auto val="1"/>
        <c:lblAlgn val="ctr"/>
        <c:lblOffset val="100"/>
        <c:noMultiLvlLbl val="0"/>
      </c:catAx>
      <c:valAx>
        <c:axId val="70763264"/>
        <c:scaling>
          <c:orientation val="minMax"/>
          <c:max val="23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740992"/>
        <c:crosses val="autoZero"/>
        <c:crossBetween val="between"/>
      </c:valAx>
      <c:valAx>
        <c:axId val="70764800"/>
        <c:scaling>
          <c:orientation val="minMax"/>
          <c:max val="0.8500000000000002"/>
          <c:min val="0.2"/>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770688"/>
        <c:crosses val="max"/>
        <c:crossBetween val="between"/>
      </c:valAx>
      <c:catAx>
        <c:axId val="70770688"/>
        <c:scaling>
          <c:orientation val="minMax"/>
        </c:scaling>
        <c:delete val="1"/>
        <c:axPos val="t"/>
        <c:numFmt formatCode="General" sourceLinked="1"/>
        <c:majorTickMark val="out"/>
        <c:minorTickMark val="none"/>
        <c:tickLblPos val="none"/>
        <c:crossAx val="70764800"/>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LSAT Scores of Black</a:t>
            </a:r>
            <a:r>
              <a:rPr lang="en-US" sz="2400" baseline="0" dirty="0"/>
              <a:t> Applicants</a:t>
            </a:r>
            <a:endParaRPr lang="en-US" sz="2400" dirty="0"/>
          </a:p>
        </c:rich>
      </c:tx>
      <c:layout>
        <c:manualLayout>
          <c:xMode val="edge"/>
          <c:yMode val="edge"/>
          <c:x val="0.16988879577504767"/>
          <c:y val="6.68049744027347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44251016742212"/>
          <c:y val="0.16980569660493811"/>
          <c:w val="0.30795129932294169"/>
          <c:h val="0.65068106056486286"/>
        </c:manualLayout>
      </c:layout>
      <c:pieChart>
        <c:varyColors val="1"/>
        <c:ser>
          <c:idx val="0"/>
          <c:order val="0"/>
          <c:tx>
            <c:strRef>
              <c:f>Sheet1!$B$1</c:f>
              <c:strCache>
                <c:ptCount val="1"/>
                <c:pt idx="0">
                  <c:v>LSAT Scores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93-4EBD-B1C7-5F7064E12D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93-4EBD-B1C7-5F7064E12D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993-4EBD-B1C7-5F7064E12D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993-4EBD-B1C7-5F7064E12D4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993-4EBD-B1C7-5F7064E12D4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175+</c:v>
                </c:pt>
                <c:pt idx="1">
                  <c:v>165-174</c:v>
                </c:pt>
                <c:pt idx="2">
                  <c:v>160-164</c:v>
                </c:pt>
                <c:pt idx="3">
                  <c:v>150-159</c:v>
                </c:pt>
                <c:pt idx="4">
                  <c:v>135-149</c:v>
                </c:pt>
              </c:strCache>
            </c:strRef>
          </c:cat>
          <c:val>
            <c:numRef>
              <c:f>Sheet1!$B$2:$B$6</c:f>
              <c:numCache>
                <c:formatCode>General</c:formatCode>
                <c:ptCount val="5"/>
                <c:pt idx="0">
                  <c:v>2</c:v>
                </c:pt>
                <c:pt idx="1">
                  <c:v>129</c:v>
                </c:pt>
                <c:pt idx="2">
                  <c:v>251</c:v>
                </c:pt>
                <c:pt idx="3">
                  <c:v>1756</c:v>
                </c:pt>
                <c:pt idx="4">
                  <c:v>5221</c:v>
                </c:pt>
              </c:numCache>
            </c:numRef>
          </c:val>
          <c:extLst>
            <c:ext xmlns:c16="http://schemas.microsoft.com/office/drawing/2014/chart" uri="{C3380CC4-5D6E-409C-BE32-E72D297353CC}">
              <c16:uniqueId val="{0000000A-3993-4EBD-B1C7-5F7064E12D42}"/>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7AE5D0"/>
              </a:solidFill>
              <a:ln w="19050">
                <a:noFill/>
              </a:ln>
              <a:effectLst/>
            </c:spPr>
            <c:extLst>
              <c:ext xmlns:c16="http://schemas.microsoft.com/office/drawing/2014/chart" uri="{C3380CC4-5D6E-409C-BE32-E72D297353CC}">
                <c16:uniqueId val="{00000001-F19A-41A7-9BD3-4BD42E42BB12}"/>
              </c:ext>
            </c:extLst>
          </c:dPt>
          <c:dPt>
            <c:idx val="1"/>
            <c:bubble3D val="0"/>
            <c:spPr>
              <a:solidFill>
                <a:srgbClr val="2994A5"/>
              </a:solidFill>
              <a:ln w="19050">
                <a:noFill/>
              </a:ln>
              <a:effectLst/>
            </c:spPr>
            <c:extLst>
              <c:ext xmlns:c16="http://schemas.microsoft.com/office/drawing/2014/chart" uri="{C3380CC4-5D6E-409C-BE32-E72D297353CC}">
                <c16:uniqueId val="{00000003-F19A-41A7-9BD3-4BD42E42BB12}"/>
              </c:ext>
            </c:extLst>
          </c:dPt>
          <c:dPt>
            <c:idx val="2"/>
            <c:bubble3D val="0"/>
            <c:spPr>
              <a:solidFill>
                <a:srgbClr val="0D677F"/>
              </a:solidFill>
              <a:ln w="19050">
                <a:noFill/>
              </a:ln>
              <a:effectLst/>
            </c:spPr>
            <c:extLst>
              <c:ext xmlns:c16="http://schemas.microsoft.com/office/drawing/2014/chart" uri="{C3380CC4-5D6E-409C-BE32-E72D297353CC}">
                <c16:uniqueId val="{00000005-F19A-41A7-9BD3-4BD42E42BB12}"/>
              </c:ext>
            </c:extLst>
          </c:dPt>
          <c:cat>
            <c:strRef>
              <c:f>Sheet1!$A$2:$A$4</c:f>
              <c:strCache>
                <c:ptCount val="3"/>
                <c:pt idx="0">
                  <c:v>1st Qtr</c:v>
                </c:pt>
                <c:pt idx="1">
                  <c:v>2nd Qtr</c:v>
                </c:pt>
                <c:pt idx="2">
                  <c:v>3rd Qtr</c:v>
                </c:pt>
              </c:strCache>
            </c:strRef>
          </c:cat>
          <c:val>
            <c:numRef>
              <c:f>Sheet1!$B$2:$B$4</c:f>
              <c:numCache>
                <c:formatCode>General</c:formatCode>
                <c:ptCount val="3"/>
                <c:pt idx="0">
                  <c:v>4.3</c:v>
                </c:pt>
                <c:pt idx="1">
                  <c:v>4.7</c:v>
                </c:pt>
                <c:pt idx="2">
                  <c:v>1</c:v>
                </c:pt>
              </c:numCache>
            </c:numRef>
          </c:val>
          <c:extLst>
            <c:ext xmlns:c16="http://schemas.microsoft.com/office/drawing/2014/chart" uri="{C3380CC4-5D6E-409C-BE32-E72D297353CC}">
              <c16:uniqueId val="{00000006-F19A-41A7-9BD3-4BD42E42BB1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7AE5D0"/>
              </a:solidFill>
              <a:ln w="19050">
                <a:noFill/>
              </a:ln>
              <a:effectLst/>
            </c:spPr>
            <c:extLst>
              <c:ext xmlns:c16="http://schemas.microsoft.com/office/drawing/2014/chart" uri="{C3380CC4-5D6E-409C-BE32-E72D297353CC}">
                <c16:uniqueId val="{00000001-8421-4B20-A8C7-BF3CC66A71FA}"/>
              </c:ext>
            </c:extLst>
          </c:dPt>
          <c:dPt>
            <c:idx val="1"/>
            <c:bubble3D val="0"/>
            <c:spPr>
              <a:solidFill>
                <a:srgbClr val="2994A5"/>
              </a:solidFill>
              <a:ln w="19050">
                <a:noFill/>
              </a:ln>
              <a:effectLst/>
            </c:spPr>
            <c:extLst>
              <c:ext xmlns:c16="http://schemas.microsoft.com/office/drawing/2014/chart" uri="{C3380CC4-5D6E-409C-BE32-E72D297353CC}">
                <c16:uniqueId val="{00000003-8421-4B20-A8C7-BF3CC66A71FA}"/>
              </c:ext>
            </c:extLst>
          </c:dPt>
          <c:dPt>
            <c:idx val="2"/>
            <c:bubble3D val="0"/>
            <c:spPr>
              <a:solidFill>
                <a:srgbClr val="0D677F"/>
              </a:solidFill>
              <a:ln w="19050">
                <a:noFill/>
              </a:ln>
              <a:effectLst/>
            </c:spPr>
            <c:extLst>
              <c:ext xmlns:c16="http://schemas.microsoft.com/office/drawing/2014/chart" uri="{C3380CC4-5D6E-409C-BE32-E72D297353CC}">
                <c16:uniqueId val="{00000005-8421-4B20-A8C7-BF3CC66A71FA}"/>
              </c:ext>
            </c:extLst>
          </c:dPt>
          <c:cat>
            <c:strRef>
              <c:f>Sheet1!$A$2:$A$4</c:f>
              <c:strCache>
                <c:ptCount val="3"/>
                <c:pt idx="0">
                  <c:v>1st Qtr</c:v>
                </c:pt>
                <c:pt idx="1">
                  <c:v>2nd Qtr</c:v>
                </c:pt>
                <c:pt idx="2">
                  <c:v>3rd Qtr</c:v>
                </c:pt>
              </c:strCache>
            </c:strRef>
          </c:cat>
          <c:val>
            <c:numRef>
              <c:f>Sheet1!$B$2:$B$4</c:f>
              <c:numCache>
                <c:formatCode>General</c:formatCode>
                <c:ptCount val="3"/>
                <c:pt idx="0">
                  <c:v>3.7</c:v>
                </c:pt>
                <c:pt idx="1">
                  <c:v>5.0999999999999996</c:v>
                </c:pt>
                <c:pt idx="2">
                  <c:v>1.2</c:v>
                </c:pt>
              </c:numCache>
            </c:numRef>
          </c:val>
          <c:extLst>
            <c:ext xmlns:c16="http://schemas.microsoft.com/office/drawing/2014/chart" uri="{C3380CC4-5D6E-409C-BE32-E72D297353CC}">
              <c16:uniqueId val="{00000006-8421-4B20-A8C7-BF3CC66A71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0.13811</cdr:x>
      <cdr:y>0.16332</cdr:y>
    </cdr:from>
    <cdr:to>
      <cdr:x>0.17308</cdr:x>
      <cdr:y>0.23768</cdr:y>
    </cdr:to>
    <cdr:sp macro="" textlink="">
      <cdr:nvSpPr>
        <cdr:cNvPr id="2" name="TextBox 1">
          <a:extLst xmlns:a="http://schemas.openxmlformats.org/drawingml/2006/main">
            <a:ext uri="{FF2B5EF4-FFF2-40B4-BE49-F238E27FC236}">
              <a16:creationId xmlns:a16="http://schemas.microsoft.com/office/drawing/2014/main" id="{A9424DAF-9254-4676-8000-7E895BB63D17}"/>
            </a:ext>
          </a:extLst>
        </cdr:cNvPr>
        <cdr:cNvSpPr txBox="1"/>
      </cdr:nvSpPr>
      <cdr:spPr>
        <a:xfrm xmlns:a="http://schemas.openxmlformats.org/drawingml/2006/main">
          <a:off x="1389184" y="896042"/>
          <a:ext cx="351693" cy="4079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0.12552</cdr:x>
      <cdr:y>0.15819</cdr:y>
    </cdr:from>
    <cdr:to>
      <cdr:x>0.17727</cdr:x>
      <cdr:y>0.23768</cdr:y>
    </cdr:to>
    <cdr:sp macro="" textlink="">
      <cdr:nvSpPr>
        <cdr:cNvPr id="3" name="TextBox 2">
          <a:extLst xmlns:a="http://schemas.openxmlformats.org/drawingml/2006/main">
            <a:ext uri="{FF2B5EF4-FFF2-40B4-BE49-F238E27FC236}">
              <a16:creationId xmlns:a16="http://schemas.microsoft.com/office/drawing/2014/main" id="{9C2980E9-9A09-4F3C-AFF8-F4AD870C2670}"/>
            </a:ext>
          </a:extLst>
        </cdr:cNvPr>
        <cdr:cNvSpPr txBox="1"/>
      </cdr:nvSpPr>
      <cdr:spPr>
        <a:xfrm xmlns:a="http://schemas.openxmlformats.org/drawingml/2006/main">
          <a:off x="1262575" y="867909"/>
          <a:ext cx="520505" cy="4360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0.11434</cdr:x>
      <cdr:y>0.13512</cdr:y>
    </cdr:from>
    <cdr:to>
      <cdr:x>0.17448</cdr:x>
      <cdr:y>0.23512</cdr:y>
    </cdr:to>
    <cdr:sp macro="" textlink="">
      <cdr:nvSpPr>
        <cdr:cNvPr id="4" name="TextBox 3">
          <a:extLst xmlns:a="http://schemas.openxmlformats.org/drawingml/2006/main">
            <a:ext uri="{FF2B5EF4-FFF2-40B4-BE49-F238E27FC236}">
              <a16:creationId xmlns:a16="http://schemas.microsoft.com/office/drawing/2014/main" id="{B5BB37B4-2B7E-433F-834F-92A48D1D3ABF}"/>
            </a:ext>
          </a:extLst>
        </cdr:cNvPr>
        <cdr:cNvSpPr txBox="1"/>
      </cdr:nvSpPr>
      <cdr:spPr>
        <a:xfrm xmlns:a="http://schemas.openxmlformats.org/drawingml/2006/main">
          <a:off x="1150034" y="741298"/>
          <a:ext cx="604911" cy="5486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0.13037</cdr:x>
      <cdr:y>0.89952</cdr:y>
    </cdr:from>
    <cdr:to>
      <cdr:x>0.88237</cdr:x>
      <cdr:y>0.99026</cdr:y>
    </cdr:to>
    <cdr:pic>
      <cdr:nvPicPr>
        <cdr:cNvPr id="5" name="chart">
          <a:extLst xmlns:a="http://schemas.openxmlformats.org/drawingml/2006/main">
            <a:ext uri="{FF2B5EF4-FFF2-40B4-BE49-F238E27FC236}">
              <a16:creationId xmlns:a16="http://schemas.microsoft.com/office/drawing/2014/main" id="{BCEAF823-F659-4ED7-9B55-08A167DE280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41120" y="5116068"/>
          <a:ext cx="7735824" cy="51607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6609C-9EC3-4DB1-8176-6BBF06182CA1}" type="datetimeFigureOut">
              <a:rPr lang="en-US" smtClean="0"/>
              <a:t>9/13/2018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EFA94-0A9A-44A0-912D-6858253510CD}" type="slidenum">
              <a:rPr lang="en-US" smtClean="0"/>
              <a:t>‹#›</a:t>
            </a:fld>
            <a:endParaRPr lang="en-US" dirty="0"/>
          </a:p>
        </p:txBody>
      </p:sp>
    </p:spTree>
    <p:extLst>
      <p:ext uri="{BB962C8B-B14F-4D97-AF65-F5344CB8AC3E}">
        <p14:creationId xmlns:p14="http://schemas.microsoft.com/office/powerpoint/2010/main" val="299009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5</a:t>
            </a:fld>
            <a:endParaRPr lang="en-US" dirty="0"/>
          </a:p>
        </p:txBody>
      </p:sp>
    </p:spTree>
    <p:extLst>
      <p:ext uri="{BB962C8B-B14F-4D97-AF65-F5344CB8AC3E}">
        <p14:creationId xmlns:p14="http://schemas.microsoft.com/office/powerpoint/2010/main" val="9888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t>
            </a:r>
          </a:p>
        </p:txBody>
      </p:sp>
      <p:sp>
        <p:nvSpPr>
          <p:cNvPr id="4" name="Slide Number Placeholder 3"/>
          <p:cNvSpPr>
            <a:spLocks noGrp="1"/>
          </p:cNvSpPr>
          <p:nvPr>
            <p:ph type="sldNum" sz="quarter" idx="10"/>
          </p:nvPr>
        </p:nvSpPr>
        <p:spPr/>
        <p:txBody>
          <a:bodyPr/>
          <a:lstStyle/>
          <a:p>
            <a:fld id="{39BEFA94-0A9A-44A0-912D-6858253510CD}" type="slidenum">
              <a:rPr lang="en-US" smtClean="0"/>
              <a:t>17</a:t>
            </a:fld>
            <a:endParaRPr lang="en-US" dirty="0"/>
          </a:p>
        </p:txBody>
      </p:sp>
    </p:spTree>
    <p:extLst>
      <p:ext uri="{BB962C8B-B14F-4D97-AF65-F5344CB8AC3E}">
        <p14:creationId xmlns:p14="http://schemas.microsoft.com/office/powerpoint/2010/main" val="182741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19</a:t>
            </a:fld>
            <a:endParaRPr lang="en-US" dirty="0"/>
          </a:p>
        </p:txBody>
      </p:sp>
    </p:spTree>
    <p:extLst>
      <p:ext uri="{BB962C8B-B14F-4D97-AF65-F5344CB8AC3E}">
        <p14:creationId xmlns:p14="http://schemas.microsoft.com/office/powerpoint/2010/main" val="128272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20</a:t>
            </a:fld>
            <a:endParaRPr lang="en-US" dirty="0"/>
          </a:p>
        </p:txBody>
      </p:sp>
    </p:spTree>
    <p:extLst>
      <p:ext uri="{BB962C8B-B14F-4D97-AF65-F5344CB8AC3E}">
        <p14:creationId xmlns:p14="http://schemas.microsoft.com/office/powerpoint/2010/main" val="2002364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21</a:t>
            </a:fld>
            <a:endParaRPr lang="en-US" dirty="0"/>
          </a:p>
        </p:txBody>
      </p:sp>
    </p:spTree>
    <p:extLst>
      <p:ext uri="{BB962C8B-B14F-4D97-AF65-F5344CB8AC3E}">
        <p14:creationId xmlns:p14="http://schemas.microsoft.com/office/powerpoint/2010/main" val="400213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22</a:t>
            </a:fld>
            <a:endParaRPr lang="en-US" dirty="0"/>
          </a:p>
        </p:txBody>
      </p:sp>
    </p:spTree>
    <p:extLst>
      <p:ext uri="{BB962C8B-B14F-4D97-AF65-F5344CB8AC3E}">
        <p14:creationId xmlns:p14="http://schemas.microsoft.com/office/powerpoint/2010/main" val="3347268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24</a:t>
            </a:fld>
            <a:endParaRPr lang="en-US" dirty="0"/>
          </a:p>
        </p:txBody>
      </p:sp>
    </p:spTree>
    <p:extLst>
      <p:ext uri="{BB962C8B-B14F-4D97-AF65-F5344CB8AC3E}">
        <p14:creationId xmlns:p14="http://schemas.microsoft.com/office/powerpoint/2010/main" val="416466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27</a:t>
            </a:fld>
            <a:endParaRPr lang="en-US" dirty="0"/>
          </a:p>
        </p:txBody>
      </p:sp>
    </p:spTree>
    <p:extLst>
      <p:ext uri="{BB962C8B-B14F-4D97-AF65-F5344CB8AC3E}">
        <p14:creationId xmlns:p14="http://schemas.microsoft.com/office/powerpoint/2010/main" val="310856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28</a:t>
            </a:fld>
            <a:endParaRPr lang="en-US" dirty="0"/>
          </a:p>
        </p:txBody>
      </p:sp>
    </p:spTree>
    <p:extLst>
      <p:ext uri="{BB962C8B-B14F-4D97-AF65-F5344CB8AC3E}">
        <p14:creationId xmlns:p14="http://schemas.microsoft.com/office/powerpoint/2010/main" val="14969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EFA94-0A9A-44A0-912D-6858253510CD}" type="slidenum">
              <a:rPr lang="en-US" smtClean="0"/>
              <a:t>32</a:t>
            </a:fld>
            <a:endParaRPr lang="en-US" dirty="0"/>
          </a:p>
        </p:txBody>
      </p:sp>
    </p:spTree>
    <p:extLst>
      <p:ext uri="{BB962C8B-B14F-4D97-AF65-F5344CB8AC3E}">
        <p14:creationId xmlns:p14="http://schemas.microsoft.com/office/powerpoint/2010/main" val="108952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BEFA94-0A9A-44A0-912D-6858253510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88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pPr/>
              <a:t>7</a:t>
            </a:fld>
            <a:endParaRPr lang="en-US" dirty="0"/>
          </a:p>
        </p:txBody>
      </p:sp>
    </p:spTree>
    <p:extLst>
      <p:ext uri="{BB962C8B-B14F-4D97-AF65-F5344CB8AC3E}">
        <p14:creationId xmlns:p14="http://schemas.microsoft.com/office/powerpoint/2010/main" val="19818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9</a:t>
            </a:fld>
            <a:endParaRPr lang="en-US" dirty="0"/>
          </a:p>
        </p:txBody>
      </p:sp>
    </p:spTree>
    <p:extLst>
      <p:ext uri="{BB962C8B-B14F-4D97-AF65-F5344CB8AC3E}">
        <p14:creationId xmlns:p14="http://schemas.microsoft.com/office/powerpoint/2010/main" val="301295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10</a:t>
            </a:fld>
            <a:endParaRPr lang="en-US" dirty="0"/>
          </a:p>
        </p:txBody>
      </p:sp>
    </p:spTree>
    <p:extLst>
      <p:ext uri="{BB962C8B-B14F-4D97-AF65-F5344CB8AC3E}">
        <p14:creationId xmlns:p14="http://schemas.microsoft.com/office/powerpoint/2010/main" val="266156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11</a:t>
            </a:fld>
            <a:endParaRPr lang="en-US" dirty="0"/>
          </a:p>
        </p:txBody>
      </p:sp>
    </p:spTree>
    <p:extLst>
      <p:ext uri="{BB962C8B-B14F-4D97-AF65-F5344CB8AC3E}">
        <p14:creationId xmlns:p14="http://schemas.microsoft.com/office/powerpoint/2010/main" val="28758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13</a:t>
            </a:fld>
            <a:endParaRPr lang="en-US" dirty="0"/>
          </a:p>
        </p:txBody>
      </p:sp>
    </p:spTree>
    <p:extLst>
      <p:ext uri="{BB962C8B-B14F-4D97-AF65-F5344CB8AC3E}">
        <p14:creationId xmlns:p14="http://schemas.microsoft.com/office/powerpoint/2010/main" val="339174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14</a:t>
            </a:fld>
            <a:endParaRPr lang="en-US" dirty="0"/>
          </a:p>
        </p:txBody>
      </p:sp>
    </p:spTree>
    <p:extLst>
      <p:ext uri="{BB962C8B-B14F-4D97-AF65-F5344CB8AC3E}">
        <p14:creationId xmlns:p14="http://schemas.microsoft.com/office/powerpoint/2010/main" val="195514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FFFF"/>
                </a:solidFill>
              </a:rPr>
              <a:t> </a:t>
            </a:r>
            <a:endParaRPr lang="en-US" dirty="0"/>
          </a:p>
        </p:txBody>
      </p:sp>
      <p:sp>
        <p:nvSpPr>
          <p:cNvPr id="4" name="Slide Number Placeholder 3"/>
          <p:cNvSpPr>
            <a:spLocks noGrp="1"/>
          </p:cNvSpPr>
          <p:nvPr>
            <p:ph type="sldNum" sz="quarter" idx="10"/>
          </p:nvPr>
        </p:nvSpPr>
        <p:spPr/>
        <p:txBody>
          <a:bodyPr/>
          <a:lstStyle/>
          <a:p>
            <a:fld id="{39BEFA94-0A9A-44A0-912D-6858253510CD}" type="slidenum">
              <a:rPr lang="en-US" smtClean="0"/>
              <a:t>15</a:t>
            </a:fld>
            <a:endParaRPr lang="en-US" dirty="0"/>
          </a:p>
        </p:txBody>
      </p:sp>
    </p:spTree>
    <p:extLst>
      <p:ext uri="{BB962C8B-B14F-4D97-AF65-F5344CB8AC3E}">
        <p14:creationId xmlns:p14="http://schemas.microsoft.com/office/powerpoint/2010/main" val="1134642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6" name="Background"/>
          <p:cNvSpPr/>
          <p:nvPr userDrawn="1"/>
        </p:nvSpPr>
        <p:spPr>
          <a:xfrm flipV="1">
            <a:off x="457200" y="457200"/>
            <a:ext cx="13716000" cy="7317582"/>
          </a:xfrm>
          <a:custGeom>
            <a:avLst/>
            <a:gdLst>
              <a:gd name="connsiteX0" fmla="*/ 0 w 13716000"/>
              <a:gd name="connsiteY0" fmla="*/ 0 h 7315201"/>
              <a:gd name="connsiteX1" fmla="*/ 12496775 w 13716000"/>
              <a:gd name="connsiteY1" fmla="*/ 0 h 7315201"/>
              <a:gd name="connsiteX2" fmla="*/ 13716000 w 13716000"/>
              <a:gd name="connsiteY2" fmla="*/ 1219225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0 h 7315201"/>
              <a:gd name="connsiteX1" fmla="*/ 12496775 w 13716000"/>
              <a:gd name="connsiteY1" fmla="*/ 0 h 7315201"/>
              <a:gd name="connsiteX2" fmla="*/ 13716000 w 13716000"/>
              <a:gd name="connsiteY2" fmla="*/ 1366863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2381 h 7317582"/>
              <a:gd name="connsiteX1" fmla="*/ 12806337 w 13716000"/>
              <a:gd name="connsiteY1" fmla="*/ 0 h 7317582"/>
              <a:gd name="connsiteX2" fmla="*/ 13716000 w 13716000"/>
              <a:gd name="connsiteY2" fmla="*/ 1369244 h 7317582"/>
              <a:gd name="connsiteX3" fmla="*/ 13716000 w 13716000"/>
              <a:gd name="connsiteY3" fmla="*/ 7317582 h 7317582"/>
              <a:gd name="connsiteX4" fmla="*/ 0 w 13716000"/>
              <a:gd name="connsiteY4" fmla="*/ 7317582 h 7317582"/>
              <a:gd name="connsiteX5" fmla="*/ 0 w 13716000"/>
              <a:gd name="connsiteY5" fmla="*/ 2381 h 73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0" h="7317582">
                <a:moveTo>
                  <a:pt x="0" y="2381"/>
                </a:moveTo>
                <a:lnTo>
                  <a:pt x="12806337" y="0"/>
                </a:lnTo>
                <a:lnTo>
                  <a:pt x="13716000" y="1369244"/>
                </a:lnTo>
                <a:lnTo>
                  <a:pt x="13716000" y="7317582"/>
                </a:lnTo>
                <a:lnTo>
                  <a:pt x="0" y="7317582"/>
                </a:lnTo>
                <a:lnTo>
                  <a:pt x="0" y="2381"/>
                </a:lnTo>
                <a:close/>
              </a:path>
            </a:pathLst>
          </a:custGeom>
          <a:solidFill>
            <a:srgbClr val="E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508" y="2206467"/>
            <a:ext cx="5739384" cy="3816666"/>
          </a:xfrm>
          <a:prstGeom prst="rect">
            <a:avLst/>
          </a:prstGeom>
        </p:spPr>
      </p:pic>
    </p:spTree>
    <p:extLst>
      <p:ext uri="{BB962C8B-B14F-4D97-AF65-F5344CB8AC3E}">
        <p14:creationId xmlns:p14="http://schemas.microsoft.com/office/powerpoint/2010/main" val="420476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Background"/>
          <p:cNvSpPr/>
          <p:nvPr userDrawn="1"/>
        </p:nvSpPr>
        <p:spPr>
          <a:xfrm flipV="1">
            <a:off x="457200" y="457200"/>
            <a:ext cx="13716000" cy="7317582"/>
          </a:xfrm>
          <a:custGeom>
            <a:avLst/>
            <a:gdLst>
              <a:gd name="connsiteX0" fmla="*/ 0 w 13716000"/>
              <a:gd name="connsiteY0" fmla="*/ 0 h 7315201"/>
              <a:gd name="connsiteX1" fmla="*/ 12496775 w 13716000"/>
              <a:gd name="connsiteY1" fmla="*/ 0 h 7315201"/>
              <a:gd name="connsiteX2" fmla="*/ 13716000 w 13716000"/>
              <a:gd name="connsiteY2" fmla="*/ 1219225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0 h 7315201"/>
              <a:gd name="connsiteX1" fmla="*/ 12496775 w 13716000"/>
              <a:gd name="connsiteY1" fmla="*/ 0 h 7315201"/>
              <a:gd name="connsiteX2" fmla="*/ 13716000 w 13716000"/>
              <a:gd name="connsiteY2" fmla="*/ 1366863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2381 h 7317582"/>
              <a:gd name="connsiteX1" fmla="*/ 12806337 w 13716000"/>
              <a:gd name="connsiteY1" fmla="*/ 0 h 7317582"/>
              <a:gd name="connsiteX2" fmla="*/ 13716000 w 13716000"/>
              <a:gd name="connsiteY2" fmla="*/ 1369244 h 7317582"/>
              <a:gd name="connsiteX3" fmla="*/ 13716000 w 13716000"/>
              <a:gd name="connsiteY3" fmla="*/ 7317582 h 7317582"/>
              <a:gd name="connsiteX4" fmla="*/ 0 w 13716000"/>
              <a:gd name="connsiteY4" fmla="*/ 7317582 h 7317582"/>
              <a:gd name="connsiteX5" fmla="*/ 0 w 13716000"/>
              <a:gd name="connsiteY5" fmla="*/ 2381 h 73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0" h="7317582">
                <a:moveTo>
                  <a:pt x="0" y="2381"/>
                </a:moveTo>
                <a:lnTo>
                  <a:pt x="12806337" y="0"/>
                </a:lnTo>
                <a:lnTo>
                  <a:pt x="13716000" y="1369244"/>
                </a:lnTo>
                <a:lnTo>
                  <a:pt x="13716000" y="7317582"/>
                </a:lnTo>
                <a:lnTo>
                  <a:pt x="0" y="7317582"/>
                </a:lnTo>
                <a:lnTo>
                  <a:pt x="0" y="2381"/>
                </a:lnTo>
                <a:close/>
              </a:path>
            </a:pathLst>
          </a:custGeom>
          <a:solidFill>
            <a:srgbClr val="E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828800" y="457263"/>
            <a:ext cx="10972800" cy="2057337"/>
          </a:xfrm>
        </p:spPr>
        <p:txBody>
          <a:bodyPr lIns="0" tIns="0" rIns="0" bIns="0" anchor="b">
            <a:normAutofit/>
          </a:bodyPr>
          <a:lstStyle>
            <a:lvl1pPr algn="l">
              <a:defRPr sz="6600" cap="small" baseline="0">
                <a:solidFill>
                  <a:schemeClr val="accent2"/>
                </a:solidFill>
              </a:defRPr>
            </a:lvl1pPr>
          </a:lstStyle>
          <a:p>
            <a:r>
              <a:rPr lang="en-US"/>
              <a:t>Click to edit Master title style</a:t>
            </a:r>
            <a:endParaRPr lang="en-US" dirty="0"/>
          </a:p>
        </p:txBody>
      </p:sp>
      <p:grpSp>
        <p:nvGrpSpPr>
          <p:cNvPr id="8" name="Group 7"/>
          <p:cNvGrpSpPr>
            <a:grpSpLocks noChangeAspect="1"/>
          </p:cNvGrpSpPr>
          <p:nvPr userDrawn="1"/>
        </p:nvGrpSpPr>
        <p:grpSpPr>
          <a:xfrm>
            <a:off x="1828800" y="3345880"/>
            <a:ext cx="2651760" cy="3054919"/>
            <a:chOff x="2029684" y="3406764"/>
            <a:chExt cx="2472678" cy="2848610"/>
          </a:xfrm>
        </p:grpSpPr>
        <p:sp>
          <p:nvSpPr>
            <p:cNvPr id="9" name="object 4"/>
            <p:cNvSpPr/>
            <p:nvPr/>
          </p:nvSpPr>
          <p:spPr>
            <a:xfrm>
              <a:off x="3096472" y="3406764"/>
              <a:ext cx="1405890" cy="2848610"/>
            </a:xfrm>
            <a:custGeom>
              <a:avLst/>
              <a:gdLst/>
              <a:ahLst/>
              <a:cxnLst/>
              <a:rect l="l" t="t" r="r" b="b"/>
              <a:pathLst>
                <a:path w="1405889" h="2848610">
                  <a:moveTo>
                    <a:pt x="201612" y="0"/>
                  </a:moveTo>
                  <a:lnTo>
                    <a:pt x="0" y="452716"/>
                  </a:lnTo>
                  <a:lnTo>
                    <a:pt x="1029982" y="2848279"/>
                  </a:lnTo>
                  <a:lnTo>
                    <a:pt x="1405890" y="2848279"/>
                  </a:lnTo>
                  <a:lnTo>
                    <a:pt x="201612" y="0"/>
                  </a:lnTo>
                  <a:close/>
                </a:path>
              </a:pathLst>
            </a:custGeom>
            <a:solidFill>
              <a:schemeClr val="accent2"/>
            </a:solidFill>
          </p:spPr>
          <p:txBody>
            <a:bodyPr wrap="square" lIns="0" tIns="0" rIns="0" bIns="0" rtlCol="0"/>
            <a:lstStyle/>
            <a:p>
              <a:endParaRPr dirty="0"/>
            </a:p>
          </p:txBody>
        </p:sp>
        <p:sp>
          <p:nvSpPr>
            <p:cNvPr id="10" name="object 5"/>
            <p:cNvSpPr/>
            <p:nvPr/>
          </p:nvSpPr>
          <p:spPr>
            <a:xfrm>
              <a:off x="2029684" y="4299270"/>
              <a:ext cx="1711960" cy="1955800"/>
            </a:xfrm>
            <a:custGeom>
              <a:avLst/>
              <a:gdLst/>
              <a:ahLst/>
              <a:cxnLst/>
              <a:rect l="l" t="t" r="r" b="b"/>
              <a:pathLst>
                <a:path w="1711960" h="1955800">
                  <a:moveTo>
                    <a:pt x="870965" y="0"/>
                  </a:moveTo>
                  <a:lnTo>
                    <a:pt x="0" y="1955774"/>
                  </a:lnTo>
                  <a:lnTo>
                    <a:pt x="1711845" y="1955774"/>
                  </a:lnTo>
                  <a:lnTo>
                    <a:pt x="1559788" y="1602143"/>
                  </a:lnTo>
                  <a:lnTo>
                    <a:pt x="544601" y="1602143"/>
                  </a:lnTo>
                  <a:lnTo>
                    <a:pt x="1061110" y="442252"/>
                  </a:lnTo>
                  <a:lnTo>
                    <a:pt x="870965" y="0"/>
                  </a:lnTo>
                  <a:close/>
                </a:path>
              </a:pathLst>
            </a:custGeom>
            <a:solidFill>
              <a:schemeClr val="accent1"/>
            </a:solidFill>
          </p:spPr>
          <p:txBody>
            <a:bodyPr wrap="square" lIns="0" tIns="0" rIns="0" bIns="0" rtlCol="0"/>
            <a:lstStyle/>
            <a:p>
              <a:endParaRPr dirty="0"/>
            </a:p>
          </p:txBody>
        </p:sp>
      </p:grpSp>
      <p:sp>
        <p:nvSpPr>
          <p:cNvPr id="12" name="Content Placeholder 11"/>
          <p:cNvSpPr>
            <a:spLocks noGrp="1"/>
          </p:cNvSpPr>
          <p:nvPr>
            <p:ph sz="quarter" idx="10"/>
          </p:nvPr>
        </p:nvSpPr>
        <p:spPr>
          <a:xfrm>
            <a:off x="5257800" y="3200400"/>
            <a:ext cx="7543800" cy="3200399"/>
          </a:xfrm>
        </p:spPr>
        <p:txBody>
          <a:bodyPr lIns="0" tIns="0" rIns="0" bIns="0"/>
          <a:lstStyle>
            <a:lvl1pPr marL="0" indent="0" algn="l">
              <a:lnSpc>
                <a:spcPct val="100000"/>
              </a:lnSpc>
              <a:buNone/>
              <a:defRPr b="0" i="0">
                <a:solidFill>
                  <a:schemeClr val="accent2"/>
                </a:solidFill>
                <a:latin typeface="+mn-lt"/>
              </a:defRPr>
            </a:lvl1pPr>
            <a:lvl2pPr algn="l">
              <a:lnSpc>
                <a:spcPct val="100000"/>
              </a:lnSpc>
              <a:defRPr b="0" i="0">
                <a:latin typeface="+mn-lt"/>
              </a:defRPr>
            </a:lvl2pPr>
            <a:lvl3pPr algn="l">
              <a:lnSpc>
                <a:spcPct val="100000"/>
              </a:lnSpc>
              <a:defRPr b="0" i="0">
                <a:latin typeface="+mn-lt"/>
              </a:defRPr>
            </a:lvl3pPr>
            <a:lvl4pPr algn="l">
              <a:lnSpc>
                <a:spcPct val="100000"/>
              </a:lnSpc>
              <a:defRPr b="0" i="0">
                <a:latin typeface="+mn-lt"/>
              </a:defRPr>
            </a:lvl4pPr>
            <a:lvl5pPr algn="l">
              <a:lnSpc>
                <a:spcPct val="100000"/>
              </a:lnSpc>
              <a:defRPr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ubtitle 2"/>
          <p:cNvSpPr>
            <a:spLocks noGrp="1"/>
          </p:cNvSpPr>
          <p:nvPr>
            <p:ph type="subTitle" idx="1"/>
          </p:nvPr>
        </p:nvSpPr>
        <p:spPr>
          <a:xfrm>
            <a:off x="1828800" y="2556160"/>
            <a:ext cx="10972800" cy="457200"/>
          </a:xfrm>
        </p:spPr>
        <p:txBody>
          <a:bodyPr tIns="0" bIns="0" anchor="ctr">
            <a:normAutofit/>
          </a:bodyPr>
          <a:lstStyle>
            <a:lvl1pPr marL="0" indent="0" algn="l">
              <a:buNone/>
              <a:defRPr sz="3200"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40663641"/>
      </p:ext>
    </p:extLst>
  </p:cSld>
  <p:clrMapOvr>
    <a:masterClrMapping/>
  </p:clrMapOvr>
  <p:extLst mod="1">
    <p:ext uri="{DCECCB84-F9BA-43D5-87BE-67443E8EF086}">
      <p15:sldGuideLst xmlns:p15="http://schemas.microsoft.com/office/powerpoint/2012/main">
        <p15:guide id="1" pos="8064" userDrawn="1">
          <p15:clr>
            <a:srgbClr val="FBAE40"/>
          </p15:clr>
        </p15:guide>
        <p15:guide id="2" orient="horz" pos="1728" userDrawn="1">
          <p15:clr>
            <a:srgbClr val="FBAE40"/>
          </p15:clr>
        </p15:guide>
        <p15:guide id="3" orient="horz" pos="2016" userDrawn="1">
          <p15:clr>
            <a:srgbClr val="FBAE40"/>
          </p15:clr>
        </p15:guide>
        <p15:guide id="4" pos="2880" userDrawn="1">
          <p15:clr>
            <a:srgbClr val="FBAE40"/>
          </p15:clr>
        </p15:guide>
        <p15:guide id="5" pos="3456" userDrawn="1">
          <p15:clr>
            <a:srgbClr val="FBAE40"/>
          </p15:clr>
        </p15:guide>
        <p15:guide id="6" pos="3312" userDrawn="1">
          <p15:clr>
            <a:srgbClr val="FBAE40"/>
          </p15:clr>
        </p15:guide>
        <p15:guide id="7" orient="horz" pos="15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Background"/>
          <p:cNvSpPr/>
          <p:nvPr userDrawn="1"/>
        </p:nvSpPr>
        <p:spPr>
          <a:xfrm flipV="1">
            <a:off x="457200" y="457200"/>
            <a:ext cx="13716000" cy="7317582"/>
          </a:xfrm>
          <a:custGeom>
            <a:avLst/>
            <a:gdLst>
              <a:gd name="connsiteX0" fmla="*/ 0 w 13716000"/>
              <a:gd name="connsiteY0" fmla="*/ 0 h 7315201"/>
              <a:gd name="connsiteX1" fmla="*/ 12496775 w 13716000"/>
              <a:gd name="connsiteY1" fmla="*/ 0 h 7315201"/>
              <a:gd name="connsiteX2" fmla="*/ 13716000 w 13716000"/>
              <a:gd name="connsiteY2" fmla="*/ 1219225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0 h 7315201"/>
              <a:gd name="connsiteX1" fmla="*/ 12496775 w 13716000"/>
              <a:gd name="connsiteY1" fmla="*/ 0 h 7315201"/>
              <a:gd name="connsiteX2" fmla="*/ 13716000 w 13716000"/>
              <a:gd name="connsiteY2" fmla="*/ 1366863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2381 h 7317582"/>
              <a:gd name="connsiteX1" fmla="*/ 12806337 w 13716000"/>
              <a:gd name="connsiteY1" fmla="*/ 0 h 7317582"/>
              <a:gd name="connsiteX2" fmla="*/ 13716000 w 13716000"/>
              <a:gd name="connsiteY2" fmla="*/ 1369244 h 7317582"/>
              <a:gd name="connsiteX3" fmla="*/ 13716000 w 13716000"/>
              <a:gd name="connsiteY3" fmla="*/ 7317582 h 7317582"/>
              <a:gd name="connsiteX4" fmla="*/ 0 w 13716000"/>
              <a:gd name="connsiteY4" fmla="*/ 7317582 h 7317582"/>
              <a:gd name="connsiteX5" fmla="*/ 0 w 13716000"/>
              <a:gd name="connsiteY5" fmla="*/ 2381 h 73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0" h="7317582">
                <a:moveTo>
                  <a:pt x="0" y="2381"/>
                </a:moveTo>
                <a:lnTo>
                  <a:pt x="12806337" y="0"/>
                </a:lnTo>
                <a:lnTo>
                  <a:pt x="13716000" y="1369244"/>
                </a:lnTo>
                <a:lnTo>
                  <a:pt x="13716000" y="7317582"/>
                </a:lnTo>
                <a:lnTo>
                  <a:pt x="0" y="7317582"/>
                </a:lnTo>
                <a:lnTo>
                  <a:pt x="0" y="2381"/>
                </a:lnTo>
                <a:close/>
              </a:path>
            </a:pathLst>
          </a:custGeom>
          <a:solidFill>
            <a:srgbClr val="E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0" y="3200400"/>
            <a:ext cx="8686800" cy="1828800"/>
          </a:xfrm>
        </p:spPr>
        <p:txBody>
          <a:bodyPr lIns="0" tIns="0" rIns="0" bIns="0" anchor="ctr" anchorCtr="0">
            <a:normAutofit/>
          </a:bodyPr>
          <a:lstStyle>
            <a:lvl1pPr algn="l">
              <a:defRPr sz="6000" cap="all" baseline="0">
                <a:solidFill>
                  <a:schemeClr val="accent1"/>
                </a:solidFill>
              </a:defRPr>
            </a:lvl1pPr>
          </a:lstStyle>
          <a:p>
            <a:r>
              <a:rPr lang="en-US"/>
              <a:t>Click to edit Master title style</a:t>
            </a:r>
            <a:endParaRPr lang="en-US" dirty="0"/>
          </a:p>
        </p:txBody>
      </p:sp>
      <p:grpSp>
        <p:nvGrpSpPr>
          <p:cNvPr id="8" name="Group 7"/>
          <p:cNvGrpSpPr>
            <a:grpSpLocks noChangeAspect="1"/>
          </p:cNvGrpSpPr>
          <p:nvPr userDrawn="1"/>
        </p:nvGrpSpPr>
        <p:grpSpPr>
          <a:xfrm>
            <a:off x="1828800" y="2587341"/>
            <a:ext cx="2651760" cy="3054919"/>
            <a:chOff x="2029684" y="3406764"/>
            <a:chExt cx="2472678" cy="2848610"/>
          </a:xfrm>
        </p:grpSpPr>
        <p:sp>
          <p:nvSpPr>
            <p:cNvPr id="9" name="object 4"/>
            <p:cNvSpPr/>
            <p:nvPr/>
          </p:nvSpPr>
          <p:spPr>
            <a:xfrm>
              <a:off x="3096472" y="3406764"/>
              <a:ext cx="1405890" cy="2848610"/>
            </a:xfrm>
            <a:custGeom>
              <a:avLst/>
              <a:gdLst/>
              <a:ahLst/>
              <a:cxnLst/>
              <a:rect l="l" t="t" r="r" b="b"/>
              <a:pathLst>
                <a:path w="1405889" h="2848610">
                  <a:moveTo>
                    <a:pt x="201612" y="0"/>
                  </a:moveTo>
                  <a:lnTo>
                    <a:pt x="0" y="452716"/>
                  </a:lnTo>
                  <a:lnTo>
                    <a:pt x="1029982" y="2848279"/>
                  </a:lnTo>
                  <a:lnTo>
                    <a:pt x="1405890" y="2848279"/>
                  </a:lnTo>
                  <a:lnTo>
                    <a:pt x="201612" y="0"/>
                  </a:lnTo>
                  <a:close/>
                </a:path>
              </a:pathLst>
            </a:custGeom>
            <a:solidFill>
              <a:schemeClr val="accent2"/>
            </a:solidFill>
          </p:spPr>
          <p:txBody>
            <a:bodyPr wrap="square" lIns="0" tIns="0" rIns="0" bIns="0" rtlCol="0"/>
            <a:lstStyle/>
            <a:p>
              <a:endParaRPr dirty="0"/>
            </a:p>
          </p:txBody>
        </p:sp>
        <p:sp>
          <p:nvSpPr>
            <p:cNvPr id="10" name="object 5"/>
            <p:cNvSpPr/>
            <p:nvPr/>
          </p:nvSpPr>
          <p:spPr>
            <a:xfrm>
              <a:off x="2029684" y="4299270"/>
              <a:ext cx="1711960" cy="1955800"/>
            </a:xfrm>
            <a:custGeom>
              <a:avLst/>
              <a:gdLst/>
              <a:ahLst/>
              <a:cxnLst/>
              <a:rect l="l" t="t" r="r" b="b"/>
              <a:pathLst>
                <a:path w="1711960" h="1955800">
                  <a:moveTo>
                    <a:pt x="870965" y="0"/>
                  </a:moveTo>
                  <a:lnTo>
                    <a:pt x="0" y="1955774"/>
                  </a:lnTo>
                  <a:lnTo>
                    <a:pt x="1711845" y="1955774"/>
                  </a:lnTo>
                  <a:lnTo>
                    <a:pt x="1559788" y="1602143"/>
                  </a:lnTo>
                  <a:lnTo>
                    <a:pt x="544601" y="1602143"/>
                  </a:lnTo>
                  <a:lnTo>
                    <a:pt x="1061110" y="442252"/>
                  </a:lnTo>
                  <a:lnTo>
                    <a:pt x="870965" y="0"/>
                  </a:lnTo>
                  <a:close/>
                </a:path>
              </a:pathLst>
            </a:custGeom>
            <a:solidFill>
              <a:schemeClr val="accent1"/>
            </a:solidFill>
          </p:spPr>
          <p:txBody>
            <a:bodyPr wrap="square" lIns="0" tIns="0" rIns="0" bIns="0" rtlCol="0"/>
            <a:lstStyle/>
            <a:p>
              <a:endParaRPr dirty="0"/>
            </a:p>
          </p:txBody>
        </p:sp>
      </p:grpSp>
    </p:spTree>
    <p:extLst>
      <p:ext uri="{BB962C8B-B14F-4D97-AF65-F5344CB8AC3E}">
        <p14:creationId xmlns:p14="http://schemas.microsoft.com/office/powerpoint/2010/main" val="2126115694"/>
      </p:ext>
    </p:extLst>
  </p:cSld>
  <p:clrMapOvr>
    <a:masterClrMapping/>
  </p:clrMapOvr>
  <p:extLst mod="1">
    <p:ext uri="{DCECCB84-F9BA-43D5-87BE-67443E8EF086}">
      <p15:sldGuideLst xmlns:p15="http://schemas.microsoft.com/office/powerpoint/2012/main">
        <p15:guide id="1" pos="8064">
          <p15:clr>
            <a:srgbClr val="FBAE40"/>
          </p15:clr>
        </p15:guide>
        <p15:guide id="2" orient="horz" pos="1728">
          <p15:clr>
            <a:srgbClr val="FBAE40"/>
          </p15:clr>
        </p15:guide>
        <p15:guide id="3" orient="horz" pos="2016">
          <p15:clr>
            <a:srgbClr val="FBAE40"/>
          </p15:clr>
        </p15:guide>
        <p15:guide id="4" pos="2880">
          <p15:clr>
            <a:srgbClr val="FBAE40"/>
          </p15:clr>
        </p15:guide>
        <p15:guide id="5" pos="3456">
          <p15:clr>
            <a:srgbClr val="FBAE40"/>
          </p15:clr>
        </p15:guide>
        <p15:guide id="6" pos="33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D9A68-0460-42ED-8EC0-BED3B41912DF}" type="slidenum">
              <a:rPr lang="en-US" smtClean="0"/>
              <a:t>‹#›</a:t>
            </a:fld>
            <a:endParaRPr lang="en-US" dirty="0"/>
          </a:p>
        </p:txBody>
      </p:sp>
    </p:spTree>
    <p:extLst>
      <p:ext uri="{BB962C8B-B14F-4D97-AF65-F5344CB8AC3E}">
        <p14:creationId xmlns:p14="http://schemas.microsoft.com/office/powerpoint/2010/main" val="345354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2286000"/>
            <a:ext cx="5943600" cy="4795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15200" y="2286000"/>
            <a:ext cx="5943600" cy="4795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6D9A68-0460-42ED-8EC0-BED3B41912DF}" type="slidenum">
              <a:rPr lang="en-US" smtClean="0"/>
              <a:t>‹#›</a:t>
            </a:fld>
            <a:endParaRPr lang="en-US" dirty="0"/>
          </a:p>
        </p:txBody>
      </p:sp>
    </p:spTree>
    <p:extLst>
      <p:ext uri="{BB962C8B-B14F-4D97-AF65-F5344CB8AC3E}">
        <p14:creationId xmlns:p14="http://schemas.microsoft.com/office/powerpoint/2010/main" val="184836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2743200"/>
            <a:ext cx="5943600" cy="4338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315200" y="2743200"/>
            <a:ext cx="5943600" cy="4338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6D9A68-0460-42ED-8EC0-BED3B41912DF}" type="slidenum">
              <a:rPr lang="en-US" smtClean="0"/>
              <a:t>‹#›</a:t>
            </a:fld>
            <a:endParaRPr lang="en-US" dirty="0"/>
          </a:p>
        </p:txBody>
      </p:sp>
      <p:sp>
        <p:nvSpPr>
          <p:cNvPr id="8" name="Text Placeholder 2"/>
          <p:cNvSpPr>
            <a:spLocks noGrp="1"/>
          </p:cNvSpPr>
          <p:nvPr>
            <p:ph type="body" idx="13"/>
          </p:nvPr>
        </p:nvSpPr>
        <p:spPr>
          <a:xfrm>
            <a:off x="914400" y="2286000"/>
            <a:ext cx="5943600" cy="457200"/>
          </a:xfrm>
        </p:spPr>
        <p:txBody>
          <a:bodyPr lIns="0" tIns="91440" rIns="0" bIns="91440" anchor="ctr" anchorCtr="0">
            <a:noAutofit/>
          </a:bodyPr>
          <a:lstStyle>
            <a:lvl1pPr marL="0" indent="0">
              <a:buNone/>
              <a:defRPr sz="2800" b="1">
                <a:solidFill>
                  <a:schemeClr val="accent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9" name="Text Placeholder 4"/>
          <p:cNvSpPr>
            <a:spLocks noGrp="1"/>
          </p:cNvSpPr>
          <p:nvPr>
            <p:ph type="body" sz="quarter" idx="3"/>
          </p:nvPr>
        </p:nvSpPr>
        <p:spPr>
          <a:xfrm>
            <a:off x="7313294" y="2286000"/>
            <a:ext cx="5945506" cy="457200"/>
          </a:xfrm>
        </p:spPr>
        <p:txBody>
          <a:bodyPr lIns="0" tIns="91440" rIns="0" bIns="91440" anchor="ctr" anchorCtr="0">
            <a:noAutofit/>
          </a:bodyPr>
          <a:lstStyle>
            <a:lvl1pPr marL="0" indent="0">
              <a:buNone/>
              <a:defRPr sz="2800" b="1">
                <a:solidFill>
                  <a:schemeClr val="accent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281378001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Background"/>
          <p:cNvSpPr/>
          <p:nvPr userDrawn="1"/>
        </p:nvSpPr>
        <p:spPr>
          <a:xfrm flipV="1">
            <a:off x="457200" y="457200"/>
            <a:ext cx="13716000" cy="7317582"/>
          </a:xfrm>
          <a:custGeom>
            <a:avLst/>
            <a:gdLst>
              <a:gd name="connsiteX0" fmla="*/ 0 w 13716000"/>
              <a:gd name="connsiteY0" fmla="*/ 0 h 7315201"/>
              <a:gd name="connsiteX1" fmla="*/ 12496775 w 13716000"/>
              <a:gd name="connsiteY1" fmla="*/ 0 h 7315201"/>
              <a:gd name="connsiteX2" fmla="*/ 13716000 w 13716000"/>
              <a:gd name="connsiteY2" fmla="*/ 1219225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0 h 7315201"/>
              <a:gd name="connsiteX1" fmla="*/ 12496775 w 13716000"/>
              <a:gd name="connsiteY1" fmla="*/ 0 h 7315201"/>
              <a:gd name="connsiteX2" fmla="*/ 13716000 w 13716000"/>
              <a:gd name="connsiteY2" fmla="*/ 1366863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2381 h 7317582"/>
              <a:gd name="connsiteX1" fmla="*/ 12806337 w 13716000"/>
              <a:gd name="connsiteY1" fmla="*/ 0 h 7317582"/>
              <a:gd name="connsiteX2" fmla="*/ 13716000 w 13716000"/>
              <a:gd name="connsiteY2" fmla="*/ 1369244 h 7317582"/>
              <a:gd name="connsiteX3" fmla="*/ 13716000 w 13716000"/>
              <a:gd name="connsiteY3" fmla="*/ 7317582 h 7317582"/>
              <a:gd name="connsiteX4" fmla="*/ 0 w 13716000"/>
              <a:gd name="connsiteY4" fmla="*/ 7317582 h 7317582"/>
              <a:gd name="connsiteX5" fmla="*/ 0 w 13716000"/>
              <a:gd name="connsiteY5" fmla="*/ 2381 h 73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0" h="7317582">
                <a:moveTo>
                  <a:pt x="0" y="2381"/>
                </a:moveTo>
                <a:lnTo>
                  <a:pt x="12806337" y="0"/>
                </a:lnTo>
                <a:lnTo>
                  <a:pt x="13716000" y="1369244"/>
                </a:lnTo>
                <a:lnTo>
                  <a:pt x="13716000" y="7317582"/>
                </a:lnTo>
                <a:lnTo>
                  <a:pt x="0" y="7317582"/>
                </a:lnTo>
                <a:lnTo>
                  <a:pt x="0" y="2381"/>
                </a:lnTo>
                <a:close/>
              </a:path>
            </a:pathLst>
          </a:custGeom>
          <a:solidFill>
            <a:srgbClr val="E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386D9A68-0460-42ED-8EC0-BED3B41912DF}" type="slidenum">
              <a:rPr lang="en-US" smtClean="0"/>
              <a:pPr/>
              <a:t>‹#›</a:t>
            </a:fld>
            <a:endParaRPr lang="en-US" dirty="0"/>
          </a:p>
        </p:txBody>
      </p:sp>
    </p:spTree>
    <p:extLst>
      <p:ext uri="{BB962C8B-B14F-4D97-AF65-F5344CB8AC3E}">
        <p14:creationId xmlns:p14="http://schemas.microsoft.com/office/powerpoint/2010/main" val="276839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pSp>
        <p:nvGrpSpPr>
          <p:cNvPr id="62" name="Group 61"/>
          <p:cNvGrpSpPr/>
          <p:nvPr userDrawn="1"/>
        </p:nvGrpSpPr>
        <p:grpSpPr>
          <a:xfrm>
            <a:off x="-436616" y="-3484616"/>
            <a:ext cx="14630400" cy="14630400"/>
            <a:chOff x="-436616" y="-3484616"/>
            <a:chExt cx="14630400" cy="14630400"/>
          </a:xfrm>
        </p:grpSpPr>
        <p:sp>
          <p:nvSpPr>
            <p:cNvPr id="6" name="Background"/>
            <p:cNvSpPr/>
            <p:nvPr userDrawn="1"/>
          </p:nvSpPr>
          <p:spPr>
            <a:xfrm flipV="1">
              <a:off x="457200" y="457200"/>
              <a:ext cx="13716000" cy="7317582"/>
            </a:xfrm>
            <a:custGeom>
              <a:avLst/>
              <a:gdLst>
                <a:gd name="connsiteX0" fmla="*/ 0 w 13716000"/>
                <a:gd name="connsiteY0" fmla="*/ 0 h 7315201"/>
                <a:gd name="connsiteX1" fmla="*/ 12496775 w 13716000"/>
                <a:gd name="connsiteY1" fmla="*/ 0 h 7315201"/>
                <a:gd name="connsiteX2" fmla="*/ 13716000 w 13716000"/>
                <a:gd name="connsiteY2" fmla="*/ 1219225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0 h 7315201"/>
                <a:gd name="connsiteX1" fmla="*/ 12496775 w 13716000"/>
                <a:gd name="connsiteY1" fmla="*/ 0 h 7315201"/>
                <a:gd name="connsiteX2" fmla="*/ 13716000 w 13716000"/>
                <a:gd name="connsiteY2" fmla="*/ 1366863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2381 h 7317582"/>
                <a:gd name="connsiteX1" fmla="*/ 12806337 w 13716000"/>
                <a:gd name="connsiteY1" fmla="*/ 0 h 7317582"/>
                <a:gd name="connsiteX2" fmla="*/ 13716000 w 13716000"/>
                <a:gd name="connsiteY2" fmla="*/ 1369244 h 7317582"/>
                <a:gd name="connsiteX3" fmla="*/ 13716000 w 13716000"/>
                <a:gd name="connsiteY3" fmla="*/ 7317582 h 7317582"/>
                <a:gd name="connsiteX4" fmla="*/ 0 w 13716000"/>
                <a:gd name="connsiteY4" fmla="*/ 7317582 h 7317582"/>
                <a:gd name="connsiteX5" fmla="*/ 0 w 13716000"/>
                <a:gd name="connsiteY5" fmla="*/ 2381 h 73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0" h="7317582">
                  <a:moveTo>
                    <a:pt x="0" y="2381"/>
                  </a:moveTo>
                  <a:lnTo>
                    <a:pt x="12806337" y="0"/>
                  </a:lnTo>
                  <a:lnTo>
                    <a:pt x="13716000" y="1369244"/>
                  </a:lnTo>
                  <a:lnTo>
                    <a:pt x="13716000" y="7317582"/>
                  </a:lnTo>
                  <a:lnTo>
                    <a:pt x="0" y="7317582"/>
                  </a:lnTo>
                  <a:lnTo>
                    <a:pt x="0" y="23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userDrawn="1"/>
          </p:nvGrpSpPr>
          <p:grpSpPr>
            <a:xfrm rot="2040000">
              <a:off x="-436616" y="-3484616"/>
              <a:ext cx="14630400" cy="14630400"/>
              <a:chOff x="0" y="-3200400"/>
              <a:chExt cx="15015578" cy="14630400"/>
            </a:xfrm>
            <a:solidFill>
              <a:schemeClr val="bg1">
                <a:alpha val="5000"/>
              </a:schemeClr>
            </a:solidFill>
          </p:grpSpPr>
          <p:sp>
            <p:nvSpPr>
              <p:cNvPr id="34" name="Rectangle 33"/>
              <p:cNvSpPr/>
              <p:nvPr userDrawn="1"/>
            </p:nvSpPr>
            <p:spPr>
              <a:xfrm>
                <a:off x="0"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545991"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091982"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1637973"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2183964"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729955"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3275946"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3821937"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4367928"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4913919"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5459910"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6005901"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6551892"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7097883"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7643874"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8189865"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8735856"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userDrawn="1"/>
            </p:nvSpPr>
            <p:spPr>
              <a:xfrm>
                <a:off x="9281847"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a:off x="9827838"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10373829"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userDrawn="1"/>
            </p:nvSpPr>
            <p:spPr>
              <a:xfrm>
                <a:off x="10919820"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userDrawn="1"/>
            </p:nvSpPr>
            <p:spPr>
              <a:xfrm>
                <a:off x="11465811"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userDrawn="1"/>
            </p:nvSpPr>
            <p:spPr>
              <a:xfrm>
                <a:off x="12011802"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12557793"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userDrawn="1"/>
            </p:nvSpPr>
            <p:spPr>
              <a:xfrm>
                <a:off x="13103784"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userDrawn="1"/>
            </p:nvSpPr>
            <p:spPr>
              <a:xfrm>
                <a:off x="13649775"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userDrawn="1"/>
            </p:nvSpPr>
            <p:spPr>
              <a:xfrm>
                <a:off x="14195766"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userDrawn="1"/>
            </p:nvSpPr>
            <p:spPr>
              <a:xfrm>
                <a:off x="14741748" y="-3200400"/>
                <a:ext cx="273830" cy="14630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userDrawn="1">
            <p:ph type="title"/>
          </p:nvPr>
        </p:nvSpPr>
        <p:spPr>
          <a:xfrm>
            <a:off x="1371600" y="3657600"/>
            <a:ext cx="11887200" cy="914400"/>
          </a:xfrm>
        </p:spPr>
        <p:txBody>
          <a:bodyPr lIns="0" anchor="ctr" anchorCtr="1"/>
          <a:lstStyle>
            <a:lvl1pPr>
              <a:defRPr cap="all" baseline="0">
                <a:solidFill>
                  <a:schemeClr val="bg1"/>
                </a:solidFill>
              </a:defRPr>
            </a:lvl1pPr>
          </a:lstStyle>
          <a:p>
            <a:r>
              <a:rPr lang="en-US"/>
              <a:t>Click to edit Master title style</a:t>
            </a:r>
            <a:endParaRPr lang="en-US" dirty="0"/>
          </a:p>
        </p:txBody>
      </p:sp>
      <p:sp>
        <p:nvSpPr>
          <p:cNvPr id="66" name="Date Placeholder 65"/>
          <p:cNvSpPr>
            <a:spLocks noGrp="1"/>
          </p:cNvSpPr>
          <p:nvPr>
            <p:ph type="dt" sz="half" idx="10"/>
          </p:nvPr>
        </p:nvSpPr>
        <p:spPr/>
        <p:txBody>
          <a:bodyPr/>
          <a:lstStyle>
            <a:lvl1pPr>
              <a:defRPr>
                <a:solidFill>
                  <a:schemeClr val="bg1"/>
                </a:solidFill>
              </a:defRPr>
            </a:lvl1pPr>
          </a:lstStyle>
          <a:p>
            <a:endParaRPr lang="en-US" dirty="0"/>
          </a:p>
        </p:txBody>
      </p:sp>
      <p:sp>
        <p:nvSpPr>
          <p:cNvPr id="67" name="Footer Placeholder 66"/>
          <p:cNvSpPr>
            <a:spLocks noGrp="1"/>
          </p:cNvSpPr>
          <p:nvPr>
            <p:ph type="ftr" sz="quarter" idx="11"/>
          </p:nvPr>
        </p:nvSpPr>
        <p:spPr/>
        <p:txBody>
          <a:bodyPr/>
          <a:lstStyle>
            <a:lvl1pPr>
              <a:defRPr>
                <a:solidFill>
                  <a:schemeClr val="bg1"/>
                </a:solidFill>
              </a:defRPr>
            </a:lvl1pPr>
          </a:lstStyle>
          <a:p>
            <a:endParaRPr lang="en-US" dirty="0"/>
          </a:p>
        </p:txBody>
      </p:sp>
      <p:sp>
        <p:nvSpPr>
          <p:cNvPr id="68" name="Slide Number Placeholder 67"/>
          <p:cNvSpPr>
            <a:spLocks noGrp="1"/>
          </p:cNvSpPr>
          <p:nvPr>
            <p:ph type="sldNum" sz="quarter" idx="12"/>
          </p:nvPr>
        </p:nvSpPr>
        <p:spPr/>
        <p:txBody>
          <a:bodyPr/>
          <a:lstStyle/>
          <a:p>
            <a:fld id="{386D9A68-0460-42ED-8EC0-BED3B41912DF}" type="slidenum">
              <a:rPr lang="en-US" smtClean="0"/>
              <a:pPr/>
              <a:t>‹#›</a:t>
            </a:fld>
            <a:endParaRPr lang="en-US" dirty="0"/>
          </a:p>
        </p:txBody>
      </p:sp>
    </p:spTree>
    <p:extLst>
      <p:ext uri="{BB962C8B-B14F-4D97-AF65-F5344CB8AC3E}">
        <p14:creationId xmlns:p14="http://schemas.microsoft.com/office/powerpoint/2010/main" val="3443532091"/>
      </p:ext>
    </p:extLst>
  </p:cSld>
  <p:clrMapOvr>
    <a:masterClrMapping/>
  </p:clrMapOvr>
  <p:extLst mod="1">
    <p:ext uri="{DCECCB84-F9BA-43D5-87BE-67443E8EF086}">
      <p15:sldGuideLst xmlns:p15="http://schemas.microsoft.com/office/powerpoint/2012/main">
        <p15:guide id="1" pos="8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Background"/>
          <p:cNvSpPr/>
          <p:nvPr userDrawn="1"/>
        </p:nvSpPr>
        <p:spPr>
          <a:xfrm flipV="1">
            <a:off x="457200" y="457200"/>
            <a:ext cx="13716000" cy="7317582"/>
          </a:xfrm>
          <a:custGeom>
            <a:avLst/>
            <a:gdLst>
              <a:gd name="connsiteX0" fmla="*/ 0 w 13716000"/>
              <a:gd name="connsiteY0" fmla="*/ 0 h 7315201"/>
              <a:gd name="connsiteX1" fmla="*/ 12496775 w 13716000"/>
              <a:gd name="connsiteY1" fmla="*/ 0 h 7315201"/>
              <a:gd name="connsiteX2" fmla="*/ 13716000 w 13716000"/>
              <a:gd name="connsiteY2" fmla="*/ 1219225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0 h 7315201"/>
              <a:gd name="connsiteX1" fmla="*/ 12496775 w 13716000"/>
              <a:gd name="connsiteY1" fmla="*/ 0 h 7315201"/>
              <a:gd name="connsiteX2" fmla="*/ 13716000 w 13716000"/>
              <a:gd name="connsiteY2" fmla="*/ 1366863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2381 h 7317582"/>
              <a:gd name="connsiteX1" fmla="*/ 12806337 w 13716000"/>
              <a:gd name="connsiteY1" fmla="*/ 0 h 7317582"/>
              <a:gd name="connsiteX2" fmla="*/ 13716000 w 13716000"/>
              <a:gd name="connsiteY2" fmla="*/ 1369244 h 7317582"/>
              <a:gd name="connsiteX3" fmla="*/ 13716000 w 13716000"/>
              <a:gd name="connsiteY3" fmla="*/ 7317582 h 7317582"/>
              <a:gd name="connsiteX4" fmla="*/ 0 w 13716000"/>
              <a:gd name="connsiteY4" fmla="*/ 7317582 h 7317582"/>
              <a:gd name="connsiteX5" fmla="*/ 0 w 13716000"/>
              <a:gd name="connsiteY5" fmla="*/ 2381 h 73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0" h="7317582">
                <a:moveTo>
                  <a:pt x="0" y="2381"/>
                </a:moveTo>
                <a:lnTo>
                  <a:pt x="12806337" y="0"/>
                </a:lnTo>
                <a:lnTo>
                  <a:pt x="13716000" y="1369244"/>
                </a:lnTo>
                <a:lnTo>
                  <a:pt x="13716000" y="7317582"/>
                </a:lnTo>
                <a:lnTo>
                  <a:pt x="0" y="7317582"/>
                </a:lnTo>
                <a:lnTo>
                  <a:pt x="0" y="23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600" y="3657600"/>
            <a:ext cx="11887200" cy="914400"/>
          </a:xfrm>
        </p:spPr>
        <p:txBody>
          <a:bodyPr lIns="0" anchor="ctr" anchorCtr="1"/>
          <a:lstStyle>
            <a:lvl1pPr>
              <a:defRPr cap="all" baseline="0">
                <a:solidFill>
                  <a:schemeClr val="bg1"/>
                </a:solidFill>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055" y="5791266"/>
            <a:ext cx="3080291" cy="1719448"/>
          </a:xfrm>
          <a:prstGeom prst="rect">
            <a:avLst/>
          </a:prstGeom>
        </p:spPr>
      </p:pic>
    </p:spTree>
    <p:extLst>
      <p:ext uri="{BB962C8B-B14F-4D97-AF65-F5344CB8AC3E}">
        <p14:creationId xmlns:p14="http://schemas.microsoft.com/office/powerpoint/2010/main" val="2819531585"/>
      </p:ext>
    </p:extLst>
  </p:cSld>
  <p:clrMapOvr>
    <a:masterClrMapping/>
  </p:clrMapOvr>
  <p:extLst mod="1">
    <p:ext uri="{DCECCB84-F9BA-43D5-87BE-67443E8EF086}">
      <p15:sldGuideLst xmlns:p15="http://schemas.microsoft.com/office/powerpoint/2012/main">
        <p15:guide id="1" pos="8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Background"/>
          <p:cNvSpPr/>
          <p:nvPr userDrawn="1"/>
        </p:nvSpPr>
        <p:spPr>
          <a:xfrm flipV="1">
            <a:off x="457200" y="457200"/>
            <a:ext cx="13716000" cy="7317582"/>
          </a:xfrm>
          <a:custGeom>
            <a:avLst/>
            <a:gdLst>
              <a:gd name="connsiteX0" fmla="*/ 0 w 13716000"/>
              <a:gd name="connsiteY0" fmla="*/ 0 h 7315201"/>
              <a:gd name="connsiteX1" fmla="*/ 12496775 w 13716000"/>
              <a:gd name="connsiteY1" fmla="*/ 0 h 7315201"/>
              <a:gd name="connsiteX2" fmla="*/ 13716000 w 13716000"/>
              <a:gd name="connsiteY2" fmla="*/ 1219225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0 h 7315201"/>
              <a:gd name="connsiteX1" fmla="*/ 12496775 w 13716000"/>
              <a:gd name="connsiteY1" fmla="*/ 0 h 7315201"/>
              <a:gd name="connsiteX2" fmla="*/ 13716000 w 13716000"/>
              <a:gd name="connsiteY2" fmla="*/ 1366863 h 7315201"/>
              <a:gd name="connsiteX3" fmla="*/ 13716000 w 13716000"/>
              <a:gd name="connsiteY3" fmla="*/ 7315201 h 7315201"/>
              <a:gd name="connsiteX4" fmla="*/ 0 w 13716000"/>
              <a:gd name="connsiteY4" fmla="*/ 7315201 h 7315201"/>
              <a:gd name="connsiteX5" fmla="*/ 0 w 13716000"/>
              <a:gd name="connsiteY5" fmla="*/ 0 h 7315201"/>
              <a:gd name="connsiteX0" fmla="*/ 0 w 13716000"/>
              <a:gd name="connsiteY0" fmla="*/ 2381 h 7317582"/>
              <a:gd name="connsiteX1" fmla="*/ 12806337 w 13716000"/>
              <a:gd name="connsiteY1" fmla="*/ 0 h 7317582"/>
              <a:gd name="connsiteX2" fmla="*/ 13716000 w 13716000"/>
              <a:gd name="connsiteY2" fmla="*/ 1369244 h 7317582"/>
              <a:gd name="connsiteX3" fmla="*/ 13716000 w 13716000"/>
              <a:gd name="connsiteY3" fmla="*/ 7317582 h 7317582"/>
              <a:gd name="connsiteX4" fmla="*/ 0 w 13716000"/>
              <a:gd name="connsiteY4" fmla="*/ 7317582 h 7317582"/>
              <a:gd name="connsiteX5" fmla="*/ 0 w 13716000"/>
              <a:gd name="connsiteY5" fmla="*/ 2381 h 73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0" h="7317582">
                <a:moveTo>
                  <a:pt x="0" y="2381"/>
                </a:moveTo>
                <a:lnTo>
                  <a:pt x="12806337" y="0"/>
                </a:lnTo>
                <a:lnTo>
                  <a:pt x="13716000" y="1369244"/>
                </a:lnTo>
                <a:lnTo>
                  <a:pt x="13716000" y="7317582"/>
                </a:lnTo>
                <a:lnTo>
                  <a:pt x="0" y="7317582"/>
                </a:lnTo>
                <a:lnTo>
                  <a:pt x="0" y="2381"/>
                </a:lnTo>
                <a:close/>
              </a:path>
            </a:pathLst>
          </a:custGeom>
          <a:solidFill>
            <a:srgbClr val="E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057400" y="1056709"/>
            <a:ext cx="11201400" cy="914400"/>
          </a:xfrm>
          <a:prstGeom prst="rect">
            <a:avLst/>
          </a:prstGeom>
        </p:spPr>
        <p:txBody>
          <a:bodyPr vert="horz" lIns="9144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286000"/>
            <a:ext cx="12344400" cy="480060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2720" y="7315200"/>
            <a:ext cx="2926080" cy="457200"/>
          </a:xfrm>
          <a:prstGeom prst="rect">
            <a:avLst/>
          </a:prstGeom>
        </p:spPr>
        <p:txBody>
          <a:bodyPr vert="horz" lIns="0" tIns="0" rIns="0" bIns="0" rtlCol="0" anchor="ctr" anchorCtr="0"/>
          <a:lstStyle>
            <a:lvl1pPr algn="r">
              <a:defRPr sz="1500">
                <a:solidFill>
                  <a:schemeClr val="accent1"/>
                </a:solidFill>
              </a:defRPr>
            </a:lvl1pPr>
          </a:lstStyle>
          <a:p>
            <a:endParaRPr lang="en-US" dirty="0"/>
          </a:p>
        </p:txBody>
      </p:sp>
      <p:sp>
        <p:nvSpPr>
          <p:cNvPr id="5" name="Footer Placeholder 4"/>
          <p:cNvSpPr>
            <a:spLocks noGrp="1"/>
          </p:cNvSpPr>
          <p:nvPr>
            <p:ph type="ftr" sz="quarter" idx="3"/>
          </p:nvPr>
        </p:nvSpPr>
        <p:spPr>
          <a:xfrm>
            <a:off x="914400" y="7315200"/>
            <a:ext cx="9418320" cy="457200"/>
          </a:xfrm>
          <a:prstGeom prst="rect">
            <a:avLst/>
          </a:prstGeom>
        </p:spPr>
        <p:txBody>
          <a:bodyPr vert="horz" lIns="0" tIns="0" rIns="0" bIns="0" rtlCol="0" anchor="ctr" anchorCtr="0"/>
          <a:lstStyle>
            <a:lvl1pPr algn="l">
              <a:defRPr sz="1500">
                <a:solidFill>
                  <a:schemeClr val="accent1"/>
                </a:solidFill>
              </a:defRPr>
            </a:lvl1pPr>
          </a:lstStyle>
          <a:p>
            <a:endParaRPr lang="en-US" dirty="0"/>
          </a:p>
        </p:txBody>
      </p:sp>
      <p:sp>
        <p:nvSpPr>
          <p:cNvPr id="6" name="Slide Number Placeholder 5"/>
          <p:cNvSpPr>
            <a:spLocks noGrp="1"/>
          </p:cNvSpPr>
          <p:nvPr>
            <p:ph type="sldNum" sz="quarter" idx="4"/>
          </p:nvPr>
        </p:nvSpPr>
        <p:spPr>
          <a:xfrm>
            <a:off x="13716000" y="7315200"/>
            <a:ext cx="457200" cy="457200"/>
          </a:xfrm>
          <a:prstGeom prst="rect">
            <a:avLst/>
          </a:prstGeom>
        </p:spPr>
        <p:txBody>
          <a:bodyPr vert="horz" lIns="0" tIns="0" rIns="0" bIns="0" rtlCol="0" anchor="ctr" anchorCtr="0"/>
          <a:lstStyle>
            <a:lvl1pPr algn="ctr">
              <a:defRPr sz="1500">
                <a:solidFill>
                  <a:schemeClr val="accent1"/>
                </a:solidFill>
              </a:defRPr>
            </a:lvl1pPr>
          </a:lstStyle>
          <a:p>
            <a:fld id="{386D9A68-0460-42ED-8EC0-BED3B41912DF}" type="slidenum">
              <a:rPr lang="en-US" smtClean="0"/>
              <a:pPr/>
              <a:t>‹#›</a:t>
            </a:fld>
            <a:endParaRPr lang="en-US" dirty="0"/>
          </a:p>
        </p:txBody>
      </p:sp>
      <p:grpSp>
        <p:nvGrpSpPr>
          <p:cNvPr id="7" name="Group 6"/>
          <p:cNvGrpSpPr/>
          <p:nvPr userDrawn="1"/>
        </p:nvGrpSpPr>
        <p:grpSpPr>
          <a:xfrm>
            <a:off x="914400" y="772091"/>
            <a:ext cx="914400" cy="1053420"/>
            <a:chOff x="914400" y="772091"/>
            <a:chExt cx="914400" cy="1053420"/>
          </a:xfrm>
        </p:grpSpPr>
        <p:sp>
          <p:nvSpPr>
            <p:cNvPr id="8" name="object 4"/>
            <p:cNvSpPr/>
            <p:nvPr userDrawn="1"/>
          </p:nvSpPr>
          <p:spPr>
            <a:xfrm>
              <a:off x="1308900" y="772091"/>
              <a:ext cx="519900" cy="1053420"/>
            </a:xfrm>
            <a:custGeom>
              <a:avLst/>
              <a:gdLst/>
              <a:ahLst/>
              <a:cxnLst/>
              <a:rect l="l" t="t" r="r" b="b"/>
              <a:pathLst>
                <a:path w="1405889" h="2848610">
                  <a:moveTo>
                    <a:pt x="201612" y="0"/>
                  </a:moveTo>
                  <a:lnTo>
                    <a:pt x="0" y="452716"/>
                  </a:lnTo>
                  <a:lnTo>
                    <a:pt x="1029982" y="2848279"/>
                  </a:lnTo>
                  <a:lnTo>
                    <a:pt x="1405890" y="2848279"/>
                  </a:lnTo>
                  <a:lnTo>
                    <a:pt x="201612" y="0"/>
                  </a:lnTo>
                  <a:close/>
                </a:path>
              </a:pathLst>
            </a:custGeom>
            <a:solidFill>
              <a:schemeClr val="accent2"/>
            </a:solidFill>
          </p:spPr>
          <p:txBody>
            <a:bodyPr wrap="square" lIns="0" tIns="0" rIns="0" bIns="0" rtlCol="0"/>
            <a:lstStyle/>
            <a:p>
              <a:endParaRPr dirty="0"/>
            </a:p>
          </p:txBody>
        </p:sp>
        <p:sp>
          <p:nvSpPr>
            <p:cNvPr id="9" name="object 5"/>
            <p:cNvSpPr/>
            <p:nvPr userDrawn="1"/>
          </p:nvSpPr>
          <p:spPr>
            <a:xfrm>
              <a:off x="914400" y="1102141"/>
              <a:ext cx="633085" cy="723258"/>
            </a:xfrm>
            <a:custGeom>
              <a:avLst/>
              <a:gdLst/>
              <a:ahLst/>
              <a:cxnLst/>
              <a:rect l="l" t="t" r="r" b="b"/>
              <a:pathLst>
                <a:path w="1711960" h="1955800">
                  <a:moveTo>
                    <a:pt x="870965" y="0"/>
                  </a:moveTo>
                  <a:lnTo>
                    <a:pt x="0" y="1955774"/>
                  </a:lnTo>
                  <a:lnTo>
                    <a:pt x="1711845" y="1955774"/>
                  </a:lnTo>
                  <a:lnTo>
                    <a:pt x="1559788" y="1602143"/>
                  </a:lnTo>
                  <a:lnTo>
                    <a:pt x="544601" y="1602143"/>
                  </a:lnTo>
                  <a:lnTo>
                    <a:pt x="1061110" y="442252"/>
                  </a:lnTo>
                  <a:lnTo>
                    <a:pt x="870965" y="0"/>
                  </a:lnTo>
                  <a:close/>
                </a:path>
              </a:pathLst>
            </a:custGeom>
            <a:solidFill>
              <a:schemeClr val="accent1"/>
            </a:solidFill>
          </p:spPr>
          <p:txBody>
            <a:bodyPr wrap="square" lIns="0" tIns="0" rIns="0" bIns="0" rtlCol="0"/>
            <a:lstStyle/>
            <a:p>
              <a:endParaRPr dirty="0"/>
            </a:p>
          </p:txBody>
        </p:sp>
      </p:grpSp>
    </p:spTree>
    <p:extLst>
      <p:ext uri="{BB962C8B-B14F-4D97-AF65-F5344CB8AC3E}">
        <p14:creationId xmlns:p14="http://schemas.microsoft.com/office/powerpoint/2010/main" val="1577761956"/>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77" r:id="rId3"/>
    <p:sldLayoutId id="2147483662" r:id="rId4"/>
    <p:sldLayoutId id="2147483664" r:id="rId5"/>
    <p:sldLayoutId id="2147483678" r:id="rId6"/>
    <p:sldLayoutId id="2147483673" r:id="rId7"/>
    <p:sldLayoutId id="2147483676" r:id="rId8"/>
    <p:sldLayoutId id="2147483674" r:id="rId9"/>
  </p:sldLayoutIdLst>
  <p:hf hdr="0" ftr="0" dt="0"/>
  <p:txStyles>
    <p:titleStyle>
      <a:lvl1pPr algn="l" defTabSz="1097280" rtl="0" eaLnBrk="1" latinLnBrk="0" hangingPunct="1">
        <a:lnSpc>
          <a:spcPct val="90000"/>
        </a:lnSpc>
        <a:spcBef>
          <a:spcPct val="0"/>
        </a:spcBef>
        <a:buNone/>
        <a:defRPr sz="5400" kern="1200">
          <a:solidFill>
            <a:schemeClr val="accent1"/>
          </a:solidFill>
          <a:latin typeface="+mj-lt"/>
          <a:ea typeface="+mj-ea"/>
          <a:cs typeface="+mj-cs"/>
        </a:defRPr>
      </a:lvl1pPr>
    </p:titleStyle>
    <p:bodyStyle>
      <a:lvl1pPr marL="457200" indent="-457200" algn="l" defTabSz="1097280" rtl="0" eaLnBrk="1" latinLnBrk="0" hangingPunct="1">
        <a:lnSpc>
          <a:spcPct val="90000"/>
        </a:lnSpc>
        <a:spcBef>
          <a:spcPts val="1200"/>
        </a:spcBef>
        <a:buFont typeface="Arial" panose="020B0604020202020204" pitchFamily="34" charset="0"/>
        <a:buChar char="•"/>
        <a:defRPr sz="2800" kern="1200">
          <a:solidFill>
            <a:schemeClr val="tx2"/>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00" kern="1200">
          <a:solidFill>
            <a:schemeClr val="accent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000" kern="1200">
          <a:solidFill>
            <a:srgbClr val="8F1336"/>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000" kern="1200">
          <a:solidFill>
            <a:srgbClr val="D35E13"/>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1600" kern="1200">
          <a:solidFill>
            <a:schemeClr val="accent2"/>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92">
          <p15:clr>
            <a:srgbClr val="F26B43"/>
          </p15:clr>
        </p15:guide>
        <p15:guide id="2" pos="4608">
          <p15:clr>
            <a:srgbClr val="F26B43"/>
          </p15:clr>
        </p15:guide>
        <p15:guide id="3" pos="8928">
          <p15:clr>
            <a:srgbClr val="F26B43"/>
          </p15:clr>
        </p15:guide>
        <p15:guide id="4" pos="288">
          <p15:clr>
            <a:srgbClr val="F26B43"/>
          </p15:clr>
        </p15:guide>
        <p15:guide id="5" pos="576" userDrawn="1">
          <p15:clr>
            <a:srgbClr val="547EBF"/>
          </p15:clr>
        </p15:guide>
        <p15:guide id="6" pos="1152">
          <p15:clr>
            <a:srgbClr val="F26B43"/>
          </p15:clr>
        </p15:guide>
        <p15:guide id="7" pos="1296">
          <p15:clr>
            <a:srgbClr val="F26B43"/>
          </p15:clr>
        </p15:guide>
        <p15:guide id="8" orient="horz" pos="4896">
          <p15:clr>
            <a:srgbClr val="F26B43"/>
          </p15:clr>
        </p15:guide>
        <p15:guide id="9" orient="horz" pos="288">
          <p15:clr>
            <a:srgbClr val="F26B43"/>
          </p15:clr>
        </p15:guide>
        <p15:guide id="10" orient="horz" pos="1440" userDrawn="1">
          <p15:clr>
            <a:srgbClr val="547EBF"/>
          </p15:clr>
        </p15:guide>
        <p15:guide id="11" orient="horz" pos="1152">
          <p15:clr>
            <a:srgbClr val="F26B43"/>
          </p15:clr>
        </p15:guide>
        <p15:guide id="14" pos="8352" userDrawn="1">
          <p15:clr>
            <a:srgbClr val="547EBF"/>
          </p15:clr>
        </p15:guide>
        <p15:guide id="15" orient="horz" pos="4032" userDrawn="1">
          <p15:clr>
            <a:srgbClr val="F26B43"/>
          </p15:clr>
        </p15:guide>
        <p15:guide id="16" orient="horz" pos="4464" userDrawn="1">
          <p15:clr>
            <a:srgbClr val="547EB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robertkelchen.com/2018/05/15/examining-trends-in-graduate-student-debt-by-race-and-ethnicit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robertkelchen.com/2018/05/15/examining-trends-in-graduate-student-debt-by-race-and-ethnici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obertkelchen.com/2018/05/15/examining-trends-in-graduate-student-debt-by-race-and-ethnicity/"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nconneely@accesslex.org"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mailto:rpatterson@accesslex.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10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Forgiveness Options</a:t>
            </a:r>
          </a:p>
        </p:txBody>
      </p:sp>
      <p:sp>
        <p:nvSpPr>
          <p:cNvPr id="3" name="Content Placeholder 2"/>
          <p:cNvSpPr>
            <a:spLocks noGrp="1"/>
          </p:cNvSpPr>
          <p:nvPr>
            <p:ph idx="1"/>
          </p:nvPr>
        </p:nvSpPr>
        <p:spPr>
          <a:xfrm>
            <a:off x="914400" y="2286000"/>
            <a:ext cx="12344400" cy="4784651"/>
          </a:xfrm>
        </p:spPr>
        <p:txBody>
          <a:bodyPr>
            <a:normAutofit/>
          </a:bodyPr>
          <a:lstStyle/>
          <a:p>
            <a:pPr marL="0" indent="0">
              <a:buNone/>
            </a:pPr>
            <a:r>
              <a:rPr lang="en-US" b="1" dirty="0"/>
              <a:t>Public Service Loan Forgiveness</a:t>
            </a:r>
          </a:p>
          <a:p>
            <a:r>
              <a:rPr lang="en-US" sz="2400" dirty="0"/>
              <a:t>Repay Direct Loan for at least 10 years.</a:t>
            </a:r>
          </a:p>
          <a:p>
            <a:r>
              <a:rPr lang="en-US" sz="2400" dirty="0"/>
              <a:t>Must be in the right repayment plan and work for a qualifying employer.</a:t>
            </a:r>
          </a:p>
          <a:p>
            <a:pPr marL="0" indent="0">
              <a:buNone/>
            </a:pPr>
            <a:r>
              <a:rPr lang="en-US" b="1" dirty="0"/>
              <a:t>Temporary Expanded PSLF</a:t>
            </a:r>
          </a:p>
          <a:p>
            <a:r>
              <a:rPr lang="en-US" sz="2400" dirty="0"/>
              <a:t>New in 2018! </a:t>
            </a:r>
          </a:p>
          <a:p>
            <a:r>
              <a:rPr lang="en-US" sz="2400" dirty="0"/>
              <a:t>Adds the extended and graduated repayment plans.</a:t>
            </a:r>
          </a:p>
          <a:p>
            <a:pPr marL="0" indent="0">
              <a:buNone/>
            </a:pPr>
            <a:r>
              <a:rPr lang="en-US" b="1" dirty="0"/>
              <a:t>Teacher Loan Forgiveness</a:t>
            </a:r>
          </a:p>
          <a:p>
            <a:r>
              <a:rPr lang="en-US" sz="2400" dirty="0"/>
              <a:t>Teach full-time for five years in a low-income school.</a:t>
            </a:r>
          </a:p>
          <a:p>
            <a:r>
              <a:rPr lang="en-US" sz="2400" dirty="0"/>
              <a:t>Forgiveness of up to $17,500.</a:t>
            </a:r>
          </a:p>
          <a:p>
            <a:pPr marL="0" indent="0">
              <a:buNone/>
            </a:pPr>
            <a:endParaRPr lang="en-US" dirty="0"/>
          </a:p>
        </p:txBody>
      </p:sp>
      <p:sp>
        <p:nvSpPr>
          <p:cNvPr id="4" name="Slide Number Placeholder 3"/>
          <p:cNvSpPr>
            <a:spLocks noGrp="1"/>
          </p:cNvSpPr>
          <p:nvPr>
            <p:ph type="sldNum" sz="quarter" idx="12"/>
          </p:nvPr>
        </p:nvSpPr>
        <p:spPr/>
        <p:txBody>
          <a:bodyPr/>
          <a:lstStyle/>
          <a:p>
            <a:fld id="{386D9A68-0460-42ED-8EC0-BED3B41912DF}" type="slidenum">
              <a:rPr lang="en-US" smtClean="0"/>
              <a:t>10</a:t>
            </a:fld>
            <a:endParaRPr lang="en-US" dirty="0"/>
          </a:p>
        </p:txBody>
      </p:sp>
    </p:spTree>
    <p:extLst>
      <p:ext uri="{BB962C8B-B14F-4D97-AF65-F5344CB8AC3E}">
        <p14:creationId xmlns:p14="http://schemas.microsoft.com/office/powerpoint/2010/main" val="341555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a:t>
            </a:r>
          </a:p>
        </p:txBody>
      </p:sp>
      <p:sp>
        <p:nvSpPr>
          <p:cNvPr id="3" name="Content Placeholder 2"/>
          <p:cNvSpPr>
            <a:spLocks noGrp="1"/>
          </p:cNvSpPr>
          <p:nvPr>
            <p:ph idx="1"/>
          </p:nvPr>
        </p:nvSpPr>
        <p:spPr>
          <a:xfrm>
            <a:off x="914400" y="2286000"/>
            <a:ext cx="12344400" cy="5187696"/>
          </a:xfrm>
        </p:spPr>
        <p:txBody>
          <a:bodyPr>
            <a:normAutofit/>
          </a:bodyPr>
          <a:lstStyle/>
          <a:p>
            <a:pPr marL="0" indent="0">
              <a:buNone/>
            </a:pPr>
            <a:r>
              <a:rPr lang="en-US" b="1" dirty="0"/>
              <a:t>PSLF</a:t>
            </a:r>
          </a:p>
          <a:p>
            <a:r>
              <a:rPr lang="en-US" sz="2400" dirty="0"/>
              <a:t>Department of Education implementation</a:t>
            </a:r>
          </a:p>
          <a:p>
            <a:r>
              <a:rPr lang="en-US" sz="2400" dirty="0"/>
              <a:t>Eliminated in Trump budget</a:t>
            </a:r>
          </a:p>
          <a:p>
            <a:r>
              <a:rPr lang="en-US" sz="2400" dirty="0"/>
              <a:t>Eliminated in PROSPER Act for new borrowers</a:t>
            </a:r>
          </a:p>
          <a:p>
            <a:pPr marL="0" indent="0">
              <a:buNone/>
            </a:pPr>
            <a:endParaRPr lang="en-US" dirty="0"/>
          </a:p>
          <a:p>
            <a:pPr marL="0" indent="0">
              <a:buNone/>
            </a:pPr>
            <a:r>
              <a:rPr lang="en-US" b="1" dirty="0"/>
              <a:t>TEPSLF</a:t>
            </a:r>
          </a:p>
          <a:p>
            <a:r>
              <a:rPr lang="en-US" sz="2400" dirty="0"/>
              <a:t>Department of Education implementation</a:t>
            </a:r>
          </a:p>
          <a:p>
            <a:pPr marL="0" indent="0">
              <a:buNone/>
            </a:pPr>
            <a:endParaRPr lang="en-US" dirty="0"/>
          </a:p>
          <a:p>
            <a:pPr marL="0" indent="0">
              <a:buNone/>
            </a:pPr>
            <a:r>
              <a:rPr lang="en-US" b="1" dirty="0"/>
              <a:t>Income-driven repayment</a:t>
            </a:r>
          </a:p>
          <a:p>
            <a:r>
              <a:rPr lang="en-US" sz="2400" dirty="0"/>
              <a:t>Forgiveness effectively eliminated in PROSPER Act</a:t>
            </a:r>
          </a:p>
        </p:txBody>
      </p:sp>
      <p:sp>
        <p:nvSpPr>
          <p:cNvPr id="4" name="Slide Number Placeholder 3"/>
          <p:cNvSpPr>
            <a:spLocks noGrp="1"/>
          </p:cNvSpPr>
          <p:nvPr>
            <p:ph type="sldNum" sz="quarter" idx="12"/>
          </p:nvPr>
        </p:nvSpPr>
        <p:spPr/>
        <p:txBody>
          <a:bodyPr/>
          <a:lstStyle/>
          <a:p>
            <a:fld id="{386D9A68-0460-42ED-8EC0-BED3B41912DF}" type="slidenum">
              <a:rPr lang="en-US" smtClean="0"/>
              <a:t>11</a:t>
            </a:fld>
            <a:endParaRPr lang="en-US" dirty="0"/>
          </a:p>
        </p:txBody>
      </p:sp>
    </p:spTree>
    <p:extLst>
      <p:ext uri="{BB962C8B-B14F-4D97-AF65-F5344CB8AC3E}">
        <p14:creationId xmlns:p14="http://schemas.microsoft.com/office/powerpoint/2010/main" val="389701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256D-B78B-47CA-9724-87B5EE02FA50}"/>
              </a:ext>
            </a:extLst>
          </p:cNvPr>
          <p:cNvSpPr>
            <a:spLocks noGrp="1"/>
          </p:cNvSpPr>
          <p:nvPr>
            <p:ph type="ctrTitle"/>
          </p:nvPr>
        </p:nvSpPr>
        <p:spPr/>
        <p:txBody>
          <a:bodyPr/>
          <a:lstStyle/>
          <a:p>
            <a:r>
              <a:rPr lang="en-US" dirty="0"/>
              <a:t>Trends in federal borrowing</a:t>
            </a:r>
          </a:p>
        </p:txBody>
      </p:sp>
    </p:spTree>
    <p:extLst>
      <p:ext uri="{BB962C8B-B14F-4D97-AF65-F5344CB8AC3E}">
        <p14:creationId xmlns:p14="http://schemas.microsoft.com/office/powerpoint/2010/main" val="273420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76" y="485209"/>
            <a:ext cx="11201400" cy="914400"/>
          </a:xfrm>
        </p:spPr>
        <p:txBody>
          <a:bodyPr/>
          <a:lstStyle/>
          <a:p>
            <a:r>
              <a:rPr lang="en-US" dirty="0"/>
              <a:t>Trends in Graduate Debt</a:t>
            </a:r>
          </a:p>
        </p:txBody>
      </p:sp>
      <p:sp>
        <p:nvSpPr>
          <p:cNvPr id="4" name="Slide Number Placeholder 3"/>
          <p:cNvSpPr>
            <a:spLocks noGrp="1"/>
          </p:cNvSpPr>
          <p:nvPr>
            <p:ph type="sldNum" sz="quarter" idx="12"/>
          </p:nvPr>
        </p:nvSpPr>
        <p:spPr/>
        <p:txBody>
          <a:bodyPr/>
          <a:lstStyle/>
          <a:p>
            <a:fld id="{386D9A68-0460-42ED-8EC0-BED3B41912DF}" type="slidenum">
              <a:rPr lang="en-US" smtClean="0"/>
              <a:t>13</a:t>
            </a:fld>
            <a:endParaRPr lang="en-US" dirty="0"/>
          </a:p>
        </p:txBody>
      </p:sp>
      <p:sp>
        <p:nvSpPr>
          <p:cNvPr id="11" name="Rectangle 10">
            <a:extLst>
              <a:ext uri="{FF2B5EF4-FFF2-40B4-BE49-F238E27FC236}">
                <a16:creationId xmlns:a16="http://schemas.microsoft.com/office/drawing/2014/main" id="{F78EF09B-8271-4B4D-9173-AEEF6C461F79}"/>
              </a:ext>
            </a:extLst>
          </p:cNvPr>
          <p:cNvSpPr/>
          <p:nvPr/>
        </p:nvSpPr>
        <p:spPr>
          <a:xfrm>
            <a:off x="603504" y="6889658"/>
            <a:ext cx="13112496" cy="882742"/>
          </a:xfrm>
          <a:prstGeom prst="rect">
            <a:avLst/>
          </a:prstGeom>
        </p:spPr>
        <p:txBody>
          <a:bodyPr wrap="square">
            <a:spAutoFit/>
          </a:bodyPr>
          <a:lstStyle/>
          <a:p>
            <a:pPr>
              <a:lnSpc>
                <a:spcPct val="107000"/>
              </a:lnSpc>
              <a:spcAft>
                <a:spcPts val="800"/>
              </a:spcAft>
            </a:pPr>
            <a:r>
              <a:rPr lang="en-US" sz="1600" i="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Source</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U.S. Department of Education, </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National Postsecondary Student Aid Study (NPSAS), 2000-2016, analysis by Robert </a:t>
            </a:r>
            <a:r>
              <a:rPr lang="en-US" sz="160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Kelchen</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“Examining Trends in Graduate Student Debt by Race and Ethnicity”, retrieved from </a:t>
            </a:r>
            <a:r>
              <a:rPr lang="en-US" sz="1600" u="sng"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hlinkClick r:id="rId3"/>
              </a:rPr>
              <a:t>https://robertkelchen.com/2018/05/15/examining-trends-in-graduate-student-debt-by-race-and-ethnicity/</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Content Placeholder 16">
            <a:extLst>
              <a:ext uri="{FF2B5EF4-FFF2-40B4-BE49-F238E27FC236}">
                <a16:creationId xmlns:a16="http://schemas.microsoft.com/office/drawing/2014/main" id="{50484260-F865-4BBF-9AC7-DDAA2181202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86569" y="1804416"/>
            <a:ext cx="9107567" cy="4972913"/>
          </a:xfrm>
        </p:spPr>
      </p:pic>
    </p:spTree>
    <p:extLst>
      <p:ext uri="{BB962C8B-B14F-4D97-AF65-F5344CB8AC3E}">
        <p14:creationId xmlns:p14="http://schemas.microsoft.com/office/powerpoint/2010/main" val="195806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17E-4CE3-4304-8224-78B4BD7647F0}"/>
              </a:ext>
            </a:extLst>
          </p:cNvPr>
          <p:cNvSpPr>
            <a:spLocks noGrp="1"/>
          </p:cNvSpPr>
          <p:nvPr>
            <p:ph type="title"/>
          </p:nvPr>
        </p:nvSpPr>
        <p:spPr>
          <a:xfrm>
            <a:off x="2057400" y="520261"/>
            <a:ext cx="11201400" cy="914400"/>
          </a:xfrm>
        </p:spPr>
        <p:txBody>
          <a:bodyPr/>
          <a:lstStyle/>
          <a:p>
            <a:r>
              <a:rPr lang="en-US" dirty="0"/>
              <a:t>No Debt – By Race/Ethnicity</a:t>
            </a:r>
          </a:p>
        </p:txBody>
      </p:sp>
      <p:pic>
        <p:nvPicPr>
          <p:cNvPr id="6" name="Content Placeholder 5">
            <a:extLst>
              <a:ext uri="{FF2B5EF4-FFF2-40B4-BE49-F238E27FC236}">
                <a16:creationId xmlns:a16="http://schemas.microsoft.com/office/drawing/2014/main" id="{6E982259-46A5-446C-88A4-2EFCF2E5FC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7984" y="1826202"/>
            <a:ext cx="9546588" cy="4940358"/>
          </a:xfrm>
        </p:spPr>
      </p:pic>
      <p:sp>
        <p:nvSpPr>
          <p:cNvPr id="4" name="Slide Number Placeholder 3">
            <a:extLst>
              <a:ext uri="{FF2B5EF4-FFF2-40B4-BE49-F238E27FC236}">
                <a16:creationId xmlns:a16="http://schemas.microsoft.com/office/drawing/2014/main" id="{FD71A4DA-4E02-4D14-A745-8C12BF4D24E2}"/>
              </a:ext>
            </a:extLst>
          </p:cNvPr>
          <p:cNvSpPr>
            <a:spLocks noGrp="1"/>
          </p:cNvSpPr>
          <p:nvPr>
            <p:ph type="sldNum" sz="quarter" idx="12"/>
          </p:nvPr>
        </p:nvSpPr>
        <p:spPr/>
        <p:txBody>
          <a:bodyPr/>
          <a:lstStyle/>
          <a:p>
            <a:fld id="{386D9A68-0460-42ED-8EC0-BED3B41912DF}" type="slidenum">
              <a:rPr lang="en-US" smtClean="0"/>
              <a:t>14</a:t>
            </a:fld>
            <a:endParaRPr lang="en-US" dirty="0"/>
          </a:p>
        </p:txBody>
      </p:sp>
      <p:sp>
        <p:nvSpPr>
          <p:cNvPr id="7" name="Rectangle 6">
            <a:extLst>
              <a:ext uri="{FF2B5EF4-FFF2-40B4-BE49-F238E27FC236}">
                <a16:creationId xmlns:a16="http://schemas.microsoft.com/office/drawing/2014/main" id="{FDF2E99B-6554-4959-8E09-B2E06E772FD6}"/>
              </a:ext>
            </a:extLst>
          </p:cNvPr>
          <p:cNvSpPr/>
          <p:nvPr/>
        </p:nvSpPr>
        <p:spPr>
          <a:xfrm>
            <a:off x="682752" y="6925056"/>
            <a:ext cx="12789408" cy="871008"/>
          </a:xfrm>
          <a:prstGeom prst="rect">
            <a:avLst/>
          </a:prstGeom>
        </p:spPr>
        <p:txBody>
          <a:bodyPr wrap="square">
            <a:spAutoFit/>
          </a:bodyPr>
          <a:lstStyle/>
          <a:p>
            <a:pPr>
              <a:lnSpc>
                <a:spcPct val="107000"/>
              </a:lnSpc>
              <a:spcAft>
                <a:spcPts val="800"/>
              </a:spcAft>
            </a:pPr>
            <a:r>
              <a:rPr lang="en-US" sz="1600" i="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Source</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U.S. Department of Education, </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National Postsecondary Student Aid Study (NPSAS), 2000-2016, analysis by Robert </a:t>
            </a:r>
            <a:r>
              <a:rPr lang="en-US" sz="160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Kelchen</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“Examining Trends in Graduate Student Debt by Race and Ethnicity”, retrieved from </a:t>
            </a:r>
            <a:r>
              <a:rPr lang="en-US" sz="1600" u="sng"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hlinkClick r:id="rId4"/>
              </a:rPr>
              <a:t>https://robertkelchen.com/2018/05/15/examining-trends-in-graduate-student-debt-by-race-and-ethnicity/</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494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17E-4CE3-4304-8224-78B4BD7647F0}"/>
              </a:ext>
            </a:extLst>
          </p:cNvPr>
          <p:cNvSpPr>
            <a:spLocks noGrp="1"/>
          </p:cNvSpPr>
          <p:nvPr>
            <p:ph type="title"/>
          </p:nvPr>
        </p:nvSpPr>
        <p:spPr>
          <a:xfrm>
            <a:off x="2057400" y="520261"/>
            <a:ext cx="11817096" cy="914400"/>
          </a:xfrm>
        </p:spPr>
        <p:txBody>
          <a:bodyPr>
            <a:noAutofit/>
          </a:bodyPr>
          <a:lstStyle/>
          <a:p>
            <a:r>
              <a:rPr lang="en-US" sz="4600" dirty="0"/>
              <a:t>Students with $100K in Debt – By Race/Ethnicity</a:t>
            </a:r>
          </a:p>
        </p:txBody>
      </p:sp>
      <p:sp>
        <p:nvSpPr>
          <p:cNvPr id="4" name="Slide Number Placeholder 3">
            <a:extLst>
              <a:ext uri="{FF2B5EF4-FFF2-40B4-BE49-F238E27FC236}">
                <a16:creationId xmlns:a16="http://schemas.microsoft.com/office/drawing/2014/main" id="{FD71A4DA-4E02-4D14-A745-8C12BF4D24E2}"/>
              </a:ext>
            </a:extLst>
          </p:cNvPr>
          <p:cNvSpPr>
            <a:spLocks noGrp="1"/>
          </p:cNvSpPr>
          <p:nvPr>
            <p:ph type="sldNum" sz="quarter" idx="12"/>
          </p:nvPr>
        </p:nvSpPr>
        <p:spPr/>
        <p:txBody>
          <a:bodyPr/>
          <a:lstStyle/>
          <a:p>
            <a:fld id="{386D9A68-0460-42ED-8EC0-BED3B41912DF}" type="slidenum">
              <a:rPr lang="en-US" smtClean="0"/>
              <a:t>15</a:t>
            </a:fld>
            <a:endParaRPr lang="en-US" dirty="0"/>
          </a:p>
        </p:txBody>
      </p:sp>
      <p:sp>
        <p:nvSpPr>
          <p:cNvPr id="7" name="Rectangle 6">
            <a:extLst>
              <a:ext uri="{FF2B5EF4-FFF2-40B4-BE49-F238E27FC236}">
                <a16:creationId xmlns:a16="http://schemas.microsoft.com/office/drawing/2014/main" id="{FDF2E99B-6554-4959-8E09-B2E06E772FD6}"/>
              </a:ext>
            </a:extLst>
          </p:cNvPr>
          <p:cNvSpPr/>
          <p:nvPr/>
        </p:nvSpPr>
        <p:spPr>
          <a:xfrm>
            <a:off x="682752" y="6925056"/>
            <a:ext cx="12789408" cy="871008"/>
          </a:xfrm>
          <a:prstGeom prst="rect">
            <a:avLst/>
          </a:prstGeom>
        </p:spPr>
        <p:txBody>
          <a:bodyPr wrap="square">
            <a:spAutoFit/>
          </a:bodyPr>
          <a:lstStyle/>
          <a:p>
            <a:pPr>
              <a:lnSpc>
                <a:spcPct val="107000"/>
              </a:lnSpc>
              <a:spcAft>
                <a:spcPts val="800"/>
              </a:spcAft>
            </a:pPr>
            <a:r>
              <a:rPr lang="en-US" sz="1600" i="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Source</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U.S. Department of Education, </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National Postsecondary Student Aid Study (NPSAS), 2000-2016, analysis by Robert </a:t>
            </a:r>
            <a:r>
              <a:rPr lang="en-US" sz="160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Kelchen</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“Examining Trends in Graduate Student Debt by Race and Ethnicity”, retrieved from </a:t>
            </a:r>
            <a:r>
              <a:rPr lang="en-US" sz="1600" u="sng"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hlinkClick r:id="rId3"/>
              </a:rPr>
              <a:t>https://robertkelchen.com/2018/05/15/examining-trends-in-graduate-student-debt-by-race-and-ethnicity/</a:t>
            </a:r>
            <a:r>
              <a:rPr lang="en-US" sz="16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69A870BC-056C-4097-BEC4-6F56E6218A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57399" y="1792224"/>
            <a:ext cx="10222439" cy="5047488"/>
          </a:xfrm>
        </p:spPr>
      </p:pic>
    </p:spTree>
    <p:extLst>
      <p:ext uri="{BB962C8B-B14F-4D97-AF65-F5344CB8AC3E}">
        <p14:creationId xmlns:p14="http://schemas.microsoft.com/office/powerpoint/2010/main" val="228964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4B62-EBF4-42A4-8A9B-177A18B2993C}"/>
              </a:ext>
            </a:extLst>
          </p:cNvPr>
          <p:cNvSpPr>
            <a:spLocks noGrp="1"/>
          </p:cNvSpPr>
          <p:nvPr>
            <p:ph type="ctrTitle"/>
          </p:nvPr>
        </p:nvSpPr>
        <p:spPr/>
        <p:txBody>
          <a:bodyPr/>
          <a:lstStyle/>
          <a:p>
            <a:r>
              <a:rPr lang="en-US" dirty="0"/>
              <a:t>State financing</a:t>
            </a:r>
          </a:p>
        </p:txBody>
      </p:sp>
    </p:spTree>
    <p:extLst>
      <p:ext uri="{BB962C8B-B14F-4D97-AF65-F5344CB8AC3E}">
        <p14:creationId xmlns:p14="http://schemas.microsoft.com/office/powerpoint/2010/main" val="156220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State Financing Options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03958390"/>
              </p:ext>
            </p:extLst>
          </p:nvPr>
        </p:nvGraphicFramePr>
        <p:xfrm>
          <a:off x="2206752" y="2389826"/>
          <a:ext cx="10143744" cy="5080822"/>
        </p:xfrm>
        <a:graphic>
          <a:graphicData uri="http://schemas.openxmlformats.org/drawingml/2006/table">
            <a:tbl>
              <a:tblPr firstRow="1" bandRow="1">
                <a:tableStyleId>{5C22544A-7EE6-4342-B048-85BDC9FD1C3A}</a:tableStyleId>
              </a:tblPr>
              <a:tblGrid>
                <a:gridCol w="3381248">
                  <a:extLst>
                    <a:ext uri="{9D8B030D-6E8A-4147-A177-3AD203B41FA5}">
                      <a16:colId xmlns:a16="http://schemas.microsoft.com/office/drawing/2014/main" val="2717518039"/>
                    </a:ext>
                  </a:extLst>
                </a:gridCol>
                <a:gridCol w="3381248">
                  <a:extLst>
                    <a:ext uri="{9D8B030D-6E8A-4147-A177-3AD203B41FA5}">
                      <a16:colId xmlns:a16="http://schemas.microsoft.com/office/drawing/2014/main" val="2615167268"/>
                    </a:ext>
                  </a:extLst>
                </a:gridCol>
                <a:gridCol w="3381248">
                  <a:extLst>
                    <a:ext uri="{9D8B030D-6E8A-4147-A177-3AD203B41FA5}">
                      <a16:colId xmlns:a16="http://schemas.microsoft.com/office/drawing/2014/main" val="1568679462"/>
                    </a:ext>
                  </a:extLst>
                </a:gridCol>
              </a:tblGrid>
              <a:tr h="656431">
                <a:tc>
                  <a:txBody>
                    <a:bodyPr/>
                    <a:lstStyle/>
                    <a:p>
                      <a:pPr algn="ctr"/>
                      <a:r>
                        <a:rPr lang="en-US" sz="2400" dirty="0">
                          <a:latin typeface="+mn-lt"/>
                          <a:cs typeface="Calibri" panose="020F0502020204030204" pitchFamily="34" charset="0"/>
                        </a:rPr>
                        <a:t>Maryland</a:t>
                      </a:r>
                    </a:p>
                  </a:txBody>
                  <a:tcPr/>
                </a:tc>
                <a:tc>
                  <a:txBody>
                    <a:bodyPr/>
                    <a:lstStyle/>
                    <a:p>
                      <a:pPr algn="ctr"/>
                      <a:r>
                        <a:rPr lang="en-US" sz="2400" dirty="0">
                          <a:latin typeface="+mn-lt"/>
                          <a:cs typeface="Calibri" panose="020F0502020204030204" pitchFamily="34" charset="0"/>
                        </a:rPr>
                        <a:t>Ohio</a:t>
                      </a:r>
                    </a:p>
                  </a:txBody>
                  <a:tcPr/>
                </a:tc>
                <a:tc>
                  <a:txBody>
                    <a:bodyPr/>
                    <a:lstStyle/>
                    <a:p>
                      <a:pPr algn="ctr"/>
                      <a:r>
                        <a:rPr lang="en-US" sz="2400" dirty="0">
                          <a:latin typeface="+mn-lt"/>
                          <a:cs typeface="Calibri" panose="020F0502020204030204" pitchFamily="34" charset="0"/>
                        </a:rPr>
                        <a:t>New York</a:t>
                      </a:r>
                    </a:p>
                  </a:txBody>
                  <a:tcPr/>
                </a:tc>
                <a:extLst>
                  <a:ext uri="{0D108BD9-81ED-4DB2-BD59-A6C34878D82A}">
                    <a16:rowId xmlns:a16="http://schemas.microsoft.com/office/drawing/2014/main" val="3450336069"/>
                  </a:ext>
                </a:extLst>
              </a:tr>
              <a:tr h="1210566">
                <a:tc>
                  <a:txBody>
                    <a:bodyPr/>
                    <a:lstStyle/>
                    <a:p>
                      <a:pPr algn="ctr"/>
                      <a:r>
                        <a:rPr lang="en-US" sz="2000" b="1" dirty="0">
                          <a:latin typeface="+mn-lt"/>
                          <a:cs typeface="Calibri" panose="020F0502020204030204" pitchFamily="34" charset="0"/>
                        </a:rPr>
                        <a:t>Graduate and Professional Scholarship Program</a:t>
                      </a:r>
                    </a:p>
                  </a:txBody>
                  <a:tcPr/>
                </a:tc>
                <a:tc>
                  <a:txBody>
                    <a:bodyPr/>
                    <a:lstStyle/>
                    <a:p>
                      <a:pPr algn="ctr"/>
                      <a:r>
                        <a:rPr lang="en-US" sz="2000" b="1" dirty="0">
                          <a:latin typeface="+mn-lt"/>
                          <a:cs typeface="Calibri" panose="020F0502020204030204" pitchFamily="34" charset="0"/>
                        </a:rPr>
                        <a:t>Choose Ohio First</a:t>
                      </a:r>
                    </a:p>
                  </a:txBody>
                  <a:tcPr/>
                </a:tc>
                <a:tc>
                  <a:txBody>
                    <a:bodyPr/>
                    <a:lstStyle/>
                    <a:p>
                      <a:pPr algn="ctr"/>
                      <a:r>
                        <a:rPr lang="en-US" sz="2000" b="1" i="0" kern="1200" dirty="0">
                          <a:solidFill>
                            <a:schemeClr val="dk1"/>
                          </a:solidFill>
                          <a:effectLst/>
                          <a:latin typeface="+mn-lt"/>
                          <a:ea typeface="+mn-ea"/>
                          <a:cs typeface="Calibri" panose="020F0502020204030204" pitchFamily="34" charset="0"/>
                        </a:rPr>
                        <a:t>Masters-in-Education Teacher Incentive Scholarship Program</a:t>
                      </a:r>
                    </a:p>
                    <a:p>
                      <a:pPr algn="ctr"/>
                      <a:endParaRPr lang="en-US" sz="2000" b="1" dirty="0">
                        <a:latin typeface="+mn-lt"/>
                        <a:cs typeface="Calibri" panose="020F0502020204030204" pitchFamily="34" charset="0"/>
                      </a:endParaRPr>
                    </a:p>
                  </a:txBody>
                  <a:tcPr/>
                </a:tc>
                <a:extLst>
                  <a:ext uri="{0D108BD9-81ED-4DB2-BD59-A6C34878D82A}">
                    <a16:rowId xmlns:a16="http://schemas.microsoft.com/office/drawing/2014/main" val="1032925780"/>
                  </a:ext>
                </a:extLst>
              </a:tr>
              <a:tr h="1773619">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US" sz="2000" dirty="0">
                          <a:latin typeface="+mn-lt"/>
                          <a:cs typeface="Calibri" panose="020F0502020204030204" pitchFamily="34" charset="0"/>
                        </a:rPr>
                        <a:t>Programs in dentistry, law, medicine, nursing, pharmacy, social work, and veterinary medicine</a:t>
                      </a:r>
                      <a:endParaRPr lang="en-US" sz="2000" dirty="0">
                        <a:latin typeface="+mn-lt"/>
                      </a:endParaRPr>
                    </a:p>
                  </a:txBody>
                  <a:tcPr/>
                </a:tc>
                <a:tc>
                  <a:txBody>
                    <a:bodyPr/>
                    <a:lstStyle/>
                    <a:p>
                      <a:pPr algn="ctr"/>
                      <a:r>
                        <a:rPr lang="en-US" sz="2000" dirty="0">
                          <a:latin typeface="+mn-lt"/>
                          <a:cs typeface="Calibri" panose="020F0502020204030204" pitchFamily="34" charset="0"/>
                        </a:rPr>
                        <a:t>Enrollment in undergrad or graduate program in Ohio STEMM programs (STEM + medicine)</a:t>
                      </a:r>
                    </a:p>
                  </a:txBody>
                  <a:tcPr/>
                </a:tc>
                <a:tc>
                  <a:txBody>
                    <a:bodyPr/>
                    <a:lstStyle/>
                    <a:p>
                      <a:pPr algn="ctr"/>
                      <a:r>
                        <a:rPr lang="en-US" sz="2000" dirty="0">
                          <a:latin typeface="+mn-lt"/>
                          <a:cs typeface="Calibri" panose="020F0502020204030204" pitchFamily="34" charset="0"/>
                        </a:rPr>
                        <a:t>Enrollment in an education master’s program at a SUNY or CUNY college or university</a:t>
                      </a:r>
                    </a:p>
                    <a:p>
                      <a:pPr algn="ctr"/>
                      <a:endParaRPr lang="en-US" sz="2000" dirty="0">
                        <a:latin typeface="+mn-lt"/>
                        <a:cs typeface="Calibri" panose="020F0502020204030204" pitchFamily="34" charset="0"/>
                      </a:endParaRPr>
                    </a:p>
                  </a:txBody>
                  <a:tcPr/>
                </a:tc>
                <a:extLst>
                  <a:ext uri="{0D108BD9-81ED-4DB2-BD59-A6C34878D82A}">
                    <a16:rowId xmlns:a16="http://schemas.microsoft.com/office/drawing/2014/main" val="279160028"/>
                  </a:ext>
                </a:extLst>
              </a:tr>
              <a:tr h="1193511">
                <a:tc>
                  <a:txBody>
                    <a:bodyPr/>
                    <a:lstStyle/>
                    <a:p>
                      <a:pPr algn="ctr"/>
                      <a:r>
                        <a:rPr lang="en-US" sz="2000" dirty="0">
                          <a:latin typeface="+mn-lt"/>
                          <a:cs typeface="Calibri" panose="020F0502020204030204" pitchFamily="34" charset="0"/>
                        </a:rPr>
                        <a:t>Awards from $1,000 - $5,000 per year</a:t>
                      </a:r>
                    </a:p>
                  </a:txBody>
                  <a:tcPr/>
                </a:tc>
                <a:tc>
                  <a:txBody>
                    <a:bodyPr/>
                    <a:lstStyle/>
                    <a:p>
                      <a:pPr algn="ctr"/>
                      <a:r>
                        <a:rPr lang="en-US" sz="2000" dirty="0">
                          <a:latin typeface="+mn-lt"/>
                          <a:cs typeface="Calibri" panose="020F0502020204030204" pitchFamily="34" charset="0"/>
                        </a:rPr>
                        <a:t> Scholarships based on need and merit</a:t>
                      </a:r>
                    </a:p>
                    <a:p>
                      <a:pPr algn="ctr"/>
                      <a:endParaRPr lang="en-US" sz="2000" dirty="0">
                        <a:latin typeface="+mn-lt"/>
                        <a:cs typeface="Calibri" panose="020F0502020204030204" pitchFamily="34" charset="0"/>
                      </a:endParaRPr>
                    </a:p>
                  </a:txBody>
                  <a:tcPr/>
                </a:tc>
                <a:tc>
                  <a:txBody>
                    <a:bodyPr/>
                    <a:lstStyle/>
                    <a:p>
                      <a:pPr algn="ctr"/>
                      <a:r>
                        <a:rPr lang="en-US" sz="2000" dirty="0">
                          <a:latin typeface="+mn-lt"/>
                          <a:cs typeface="Calibri" panose="020F0502020204030204" pitchFamily="34" charset="0"/>
                        </a:rPr>
                        <a:t>Full-tuition scholarship</a:t>
                      </a:r>
                    </a:p>
                  </a:txBody>
                  <a:tcPr/>
                </a:tc>
                <a:extLst>
                  <a:ext uri="{0D108BD9-81ED-4DB2-BD59-A6C34878D82A}">
                    <a16:rowId xmlns:a16="http://schemas.microsoft.com/office/drawing/2014/main" val="3454105258"/>
                  </a:ext>
                </a:extLst>
              </a:tr>
            </a:tbl>
          </a:graphicData>
        </a:graphic>
      </p:graphicFrame>
      <p:sp>
        <p:nvSpPr>
          <p:cNvPr id="3" name="Slide Number Placeholder 2"/>
          <p:cNvSpPr>
            <a:spLocks noGrp="1"/>
          </p:cNvSpPr>
          <p:nvPr>
            <p:ph type="sldNum" sz="quarter" idx="12"/>
          </p:nvPr>
        </p:nvSpPr>
        <p:spPr/>
        <p:txBody>
          <a:bodyPr/>
          <a:lstStyle/>
          <a:p>
            <a:fld id="{386D9A68-0460-42ED-8EC0-BED3B41912DF}" type="slidenum">
              <a:rPr lang="en-US" smtClean="0"/>
              <a:t>17</a:t>
            </a:fld>
            <a:endParaRPr lang="en-US" dirty="0"/>
          </a:p>
        </p:txBody>
      </p:sp>
    </p:spTree>
    <p:extLst>
      <p:ext uri="{BB962C8B-B14F-4D97-AF65-F5344CB8AC3E}">
        <p14:creationId xmlns:p14="http://schemas.microsoft.com/office/powerpoint/2010/main" val="51246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453D-04A9-4E30-861D-B21525412708}"/>
              </a:ext>
            </a:extLst>
          </p:cNvPr>
          <p:cNvSpPr>
            <a:spLocks noGrp="1"/>
          </p:cNvSpPr>
          <p:nvPr>
            <p:ph type="ctrTitle"/>
          </p:nvPr>
        </p:nvSpPr>
        <p:spPr/>
        <p:txBody>
          <a:bodyPr/>
          <a:lstStyle/>
          <a:p>
            <a:r>
              <a:rPr lang="en-US" dirty="0"/>
              <a:t>Distribution of need and merit aid</a:t>
            </a:r>
          </a:p>
        </p:txBody>
      </p:sp>
    </p:spTree>
    <p:extLst>
      <p:ext uri="{BB962C8B-B14F-4D97-AF65-F5344CB8AC3E}">
        <p14:creationId xmlns:p14="http://schemas.microsoft.com/office/powerpoint/2010/main" val="413559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1342-0E33-4F5C-90D0-78251F9616E5}"/>
              </a:ext>
            </a:extLst>
          </p:cNvPr>
          <p:cNvSpPr>
            <a:spLocks noGrp="1"/>
          </p:cNvSpPr>
          <p:nvPr>
            <p:ph type="title"/>
          </p:nvPr>
        </p:nvSpPr>
        <p:spPr/>
        <p:txBody>
          <a:bodyPr/>
          <a:lstStyle/>
          <a:p>
            <a:r>
              <a:rPr lang="en-US" dirty="0"/>
              <a:t>The Role of the LSAT</a:t>
            </a:r>
          </a:p>
        </p:txBody>
      </p:sp>
      <p:sp>
        <p:nvSpPr>
          <p:cNvPr id="3" name="Content Placeholder 2">
            <a:extLst>
              <a:ext uri="{FF2B5EF4-FFF2-40B4-BE49-F238E27FC236}">
                <a16:creationId xmlns:a16="http://schemas.microsoft.com/office/drawing/2014/main" id="{9D5D680D-EC20-4E64-AB6F-39E4065181B4}"/>
              </a:ext>
            </a:extLst>
          </p:cNvPr>
          <p:cNvSpPr>
            <a:spLocks noGrp="1"/>
          </p:cNvSpPr>
          <p:nvPr>
            <p:ph idx="1"/>
          </p:nvPr>
        </p:nvSpPr>
        <p:spPr/>
        <p:txBody>
          <a:bodyPr/>
          <a:lstStyle/>
          <a:p>
            <a:r>
              <a:rPr lang="en-US" b="1" dirty="0">
                <a:solidFill>
                  <a:schemeClr val="tx1"/>
                </a:solidFill>
                <a:cs typeface="Calibri" panose="020F0502020204030204" pitchFamily="34" charset="0"/>
              </a:rPr>
              <a:t>Ninety percent of respondents with LSAT scores above 165 received merit scholarships, compared to 16% of respondents with scores of 140 or below.</a:t>
            </a:r>
          </a:p>
          <a:p>
            <a:endParaRPr lang="en-US" dirty="0"/>
          </a:p>
        </p:txBody>
      </p:sp>
      <p:sp>
        <p:nvSpPr>
          <p:cNvPr id="4" name="Slide Number Placeholder 3">
            <a:extLst>
              <a:ext uri="{FF2B5EF4-FFF2-40B4-BE49-F238E27FC236}">
                <a16:creationId xmlns:a16="http://schemas.microsoft.com/office/drawing/2014/main" id="{6ABCF631-EFDA-48F0-B3F6-118609139C90}"/>
              </a:ext>
            </a:extLst>
          </p:cNvPr>
          <p:cNvSpPr>
            <a:spLocks noGrp="1"/>
          </p:cNvSpPr>
          <p:nvPr>
            <p:ph type="sldNum" sz="quarter" idx="12"/>
          </p:nvPr>
        </p:nvSpPr>
        <p:spPr/>
        <p:txBody>
          <a:bodyPr/>
          <a:lstStyle/>
          <a:p>
            <a:fld id="{386D9A68-0460-42ED-8EC0-BED3B41912DF}" type="slidenum">
              <a:rPr lang="en-US" smtClean="0"/>
              <a:t>19</a:t>
            </a:fld>
            <a:endParaRPr lang="en-US" dirty="0"/>
          </a:p>
        </p:txBody>
      </p:sp>
      <p:pic>
        <p:nvPicPr>
          <p:cNvPr id="5" name="Picture 4">
            <a:extLst>
              <a:ext uri="{FF2B5EF4-FFF2-40B4-BE49-F238E27FC236}">
                <a16:creationId xmlns:a16="http://schemas.microsoft.com/office/drawing/2014/main" id="{C3B2AA61-D233-4651-9833-5F35F7E1BDCE}"/>
              </a:ext>
            </a:extLst>
          </p:cNvPr>
          <p:cNvPicPr>
            <a:picLocks noChangeAspect="1"/>
          </p:cNvPicPr>
          <p:nvPr/>
        </p:nvPicPr>
        <p:blipFill>
          <a:blip r:embed="rId3"/>
          <a:stretch>
            <a:fillRect/>
          </a:stretch>
        </p:blipFill>
        <p:spPr>
          <a:xfrm>
            <a:off x="4081011" y="3757856"/>
            <a:ext cx="6011177" cy="3785944"/>
          </a:xfrm>
          <a:prstGeom prst="rect">
            <a:avLst/>
          </a:prstGeom>
        </p:spPr>
      </p:pic>
    </p:spTree>
    <p:extLst>
      <p:ext uri="{BB962C8B-B14F-4D97-AF65-F5344CB8AC3E}">
        <p14:creationId xmlns:p14="http://schemas.microsoft.com/office/powerpoint/2010/main" val="26985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68" y="1081548"/>
            <a:ext cx="13017910" cy="1649361"/>
          </a:xfrm>
        </p:spPr>
        <p:txBody>
          <a:bodyPr>
            <a:normAutofit/>
          </a:bodyPr>
          <a:lstStyle/>
          <a:p>
            <a:r>
              <a:rPr lang="en-US" sz="5400" dirty="0"/>
              <a:t>Promoting Diversity and Success for Graduate Students through Financial Aid</a:t>
            </a:r>
          </a:p>
        </p:txBody>
      </p:sp>
      <p:sp>
        <p:nvSpPr>
          <p:cNvPr id="3" name="Content Placeholder 2"/>
          <p:cNvSpPr>
            <a:spLocks noGrp="1"/>
          </p:cNvSpPr>
          <p:nvPr>
            <p:ph sz="quarter" idx="10"/>
          </p:nvPr>
        </p:nvSpPr>
        <p:spPr>
          <a:xfrm>
            <a:off x="5228303" y="4168877"/>
            <a:ext cx="8350045" cy="2222090"/>
          </a:xfrm>
        </p:spPr>
        <p:txBody>
          <a:bodyPr anchor="b"/>
          <a:lstStyle/>
          <a:p>
            <a:r>
              <a:rPr lang="en-US" dirty="0"/>
              <a:t>Nancy Conneely, Director of Policy</a:t>
            </a:r>
          </a:p>
          <a:p>
            <a:r>
              <a:rPr lang="en-US" dirty="0"/>
              <a:t>Rachel Patterson, Director, Programs for Diversity</a:t>
            </a:r>
          </a:p>
          <a:p>
            <a:endParaRPr lang="en-US" dirty="0"/>
          </a:p>
          <a:p>
            <a:r>
              <a:rPr lang="en-US" dirty="0"/>
              <a:t>October 23, 2018</a:t>
            </a:r>
          </a:p>
        </p:txBody>
      </p:sp>
    </p:spTree>
    <p:extLst>
      <p:ext uri="{BB962C8B-B14F-4D97-AF65-F5344CB8AC3E}">
        <p14:creationId xmlns:p14="http://schemas.microsoft.com/office/powerpoint/2010/main" val="2085807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48057-5A82-4387-84A1-73B91C31D72F}"/>
              </a:ext>
            </a:extLst>
          </p:cNvPr>
          <p:cNvSpPr>
            <a:spLocks noGrp="1"/>
          </p:cNvSpPr>
          <p:nvPr>
            <p:ph idx="1"/>
          </p:nvPr>
        </p:nvSpPr>
        <p:spPr/>
        <p:txBody>
          <a:bodyPr/>
          <a:lstStyle/>
          <a:p>
            <a:r>
              <a:rPr lang="en-US" b="1" dirty="0">
                <a:solidFill>
                  <a:schemeClr val="tx1"/>
                </a:solidFill>
                <a:cs typeface="Calibri" panose="020F0502020204030204" pitchFamily="34" charset="0"/>
              </a:rPr>
              <a:t>Respondents expecting $80,000 in debt or less were more than twice as likely to have received a merit scholarship than those expecting debt of $200,000 or more.</a:t>
            </a:r>
          </a:p>
          <a:p>
            <a:endParaRPr lang="en-US" dirty="0"/>
          </a:p>
        </p:txBody>
      </p:sp>
      <p:sp>
        <p:nvSpPr>
          <p:cNvPr id="4" name="Slide Number Placeholder 3">
            <a:extLst>
              <a:ext uri="{FF2B5EF4-FFF2-40B4-BE49-F238E27FC236}">
                <a16:creationId xmlns:a16="http://schemas.microsoft.com/office/drawing/2014/main" id="{751304C1-641A-4910-A8B3-4145B849C51B}"/>
              </a:ext>
            </a:extLst>
          </p:cNvPr>
          <p:cNvSpPr>
            <a:spLocks noGrp="1"/>
          </p:cNvSpPr>
          <p:nvPr>
            <p:ph type="sldNum" sz="quarter" idx="12"/>
          </p:nvPr>
        </p:nvSpPr>
        <p:spPr/>
        <p:txBody>
          <a:bodyPr/>
          <a:lstStyle/>
          <a:p>
            <a:fld id="{386D9A68-0460-42ED-8EC0-BED3B41912DF}" type="slidenum">
              <a:rPr lang="en-US" smtClean="0"/>
              <a:t>20</a:t>
            </a:fld>
            <a:endParaRPr lang="en-US" dirty="0"/>
          </a:p>
        </p:txBody>
      </p:sp>
      <p:sp>
        <p:nvSpPr>
          <p:cNvPr id="5" name="Title 1">
            <a:extLst>
              <a:ext uri="{FF2B5EF4-FFF2-40B4-BE49-F238E27FC236}">
                <a16:creationId xmlns:a16="http://schemas.microsoft.com/office/drawing/2014/main" id="{34AA7B1E-0C6C-4773-9C86-1A37A233AEEB}"/>
              </a:ext>
            </a:extLst>
          </p:cNvPr>
          <p:cNvSpPr>
            <a:spLocks noGrp="1"/>
          </p:cNvSpPr>
          <p:nvPr>
            <p:ph type="title"/>
          </p:nvPr>
        </p:nvSpPr>
        <p:spPr>
          <a:xfrm>
            <a:off x="2057400" y="1056709"/>
            <a:ext cx="11548872" cy="914400"/>
          </a:xfrm>
        </p:spPr>
        <p:txBody>
          <a:bodyPr>
            <a:noAutofit/>
          </a:bodyPr>
          <a:lstStyle/>
          <a:p>
            <a:r>
              <a:rPr lang="en-US" sz="4800" dirty="0"/>
              <a:t>Receipt of a Merit Scholarship was Associated with Lower Levels of Debt</a:t>
            </a:r>
          </a:p>
        </p:txBody>
      </p:sp>
      <p:pic>
        <p:nvPicPr>
          <p:cNvPr id="6" name="Picture 5">
            <a:extLst>
              <a:ext uri="{FF2B5EF4-FFF2-40B4-BE49-F238E27FC236}">
                <a16:creationId xmlns:a16="http://schemas.microsoft.com/office/drawing/2014/main" id="{E2BE7899-C2DC-4D1D-B784-102E31917FD2}"/>
              </a:ext>
            </a:extLst>
          </p:cNvPr>
          <p:cNvPicPr>
            <a:picLocks noChangeAspect="1"/>
          </p:cNvPicPr>
          <p:nvPr/>
        </p:nvPicPr>
        <p:blipFill>
          <a:blip r:embed="rId3"/>
          <a:stretch>
            <a:fillRect/>
          </a:stretch>
        </p:blipFill>
        <p:spPr>
          <a:xfrm>
            <a:off x="1371600" y="3500609"/>
            <a:ext cx="10577477" cy="4365114"/>
          </a:xfrm>
          <a:prstGeom prst="rect">
            <a:avLst/>
          </a:prstGeom>
        </p:spPr>
      </p:pic>
    </p:spTree>
    <p:extLst>
      <p:ext uri="{BB962C8B-B14F-4D97-AF65-F5344CB8AC3E}">
        <p14:creationId xmlns:p14="http://schemas.microsoft.com/office/powerpoint/2010/main" val="186839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BABC-B9BA-4F3F-8B73-630063775A13}"/>
              </a:ext>
            </a:extLst>
          </p:cNvPr>
          <p:cNvSpPr>
            <a:spLocks noGrp="1"/>
          </p:cNvSpPr>
          <p:nvPr>
            <p:ph type="title"/>
          </p:nvPr>
        </p:nvSpPr>
        <p:spPr/>
        <p:txBody>
          <a:bodyPr/>
          <a:lstStyle/>
          <a:p>
            <a:r>
              <a:rPr lang="en-US" dirty="0"/>
              <a:t>Law School Debt</a:t>
            </a:r>
          </a:p>
        </p:txBody>
      </p:sp>
      <p:pic>
        <p:nvPicPr>
          <p:cNvPr id="5" name="Content Placeholder 4">
            <a:extLst>
              <a:ext uri="{FF2B5EF4-FFF2-40B4-BE49-F238E27FC236}">
                <a16:creationId xmlns:a16="http://schemas.microsoft.com/office/drawing/2014/main" id="{A8AB120F-6DF1-4689-8C74-CD811CAE2A42}"/>
              </a:ext>
            </a:extLst>
          </p:cNvPr>
          <p:cNvPicPr>
            <a:picLocks noGrp="1" noChangeAspect="1"/>
          </p:cNvPicPr>
          <p:nvPr>
            <p:ph idx="1"/>
          </p:nvPr>
        </p:nvPicPr>
        <p:blipFill>
          <a:blip r:embed="rId3"/>
          <a:stretch>
            <a:fillRect/>
          </a:stretch>
        </p:blipFill>
        <p:spPr>
          <a:xfrm>
            <a:off x="2217193" y="2286000"/>
            <a:ext cx="9738813" cy="4800600"/>
          </a:xfrm>
          <a:prstGeom prst="rect">
            <a:avLst/>
          </a:prstGeom>
        </p:spPr>
      </p:pic>
      <p:sp>
        <p:nvSpPr>
          <p:cNvPr id="4" name="Slide Number Placeholder 3">
            <a:extLst>
              <a:ext uri="{FF2B5EF4-FFF2-40B4-BE49-F238E27FC236}">
                <a16:creationId xmlns:a16="http://schemas.microsoft.com/office/drawing/2014/main" id="{597869C3-992D-4C64-8551-3EC7A826F26B}"/>
              </a:ext>
            </a:extLst>
          </p:cNvPr>
          <p:cNvSpPr>
            <a:spLocks noGrp="1"/>
          </p:cNvSpPr>
          <p:nvPr>
            <p:ph type="sldNum" sz="quarter" idx="12"/>
          </p:nvPr>
        </p:nvSpPr>
        <p:spPr/>
        <p:txBody>
          <a:bodyPr/>
          <a:lstStyle/>
          <a:p>
            <a:fld id="{386D9A68-0460-42ED-8EC0-BED3B41912DF}" type="slidenum">
              <a:rPr lang="en-US" smtClean="0"/>
              <a:t>21</a:t>
            </a:fld>
            <a:endParaRPr lang="en-US" dirty="0"/>
          </a:p>
        </p:txBody>
      </p:sp>
    </p:spTree>
    <p:extLst>
      <p:ext uri="{BB962C8B-B14F-4D97-AF65-F5344CB8AC3E}">
        <p14:creationId xmlns:p14="http://schemas.microsoft.com/office/powerpoint/2010/main" val="17117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0AED-BAB0-425C-B2F2-4F4E346BB66E}"/>
              </a:ext>
            </a:extLst>
          </p:cNvPr>
          <p:cNvSpPr>
            <a:spLocks noGrp="1"/>
          </p:cNvSpPr>
          <p:nvPr>
            <p:ph type="title"/>
          </p:nvPr>
        </p:nvSpPr>
        <p:spPr/>
        <p:txBody>
          <a:bodyPr/>
          <a:lstStyle/>
          <a:p>
            <a:r>
              <a:rPr lang="en-US" dirty="0"/>
              <a:t>Need/Merit Aid Options</a:t>
            </a:r>
          </a:p>
        </p:txBody>
      </p:sp>
      <p:sp>
        <p:nvSpPr>
          <p:cNvPr id="3" name="Content Placeholder 2">
            <a:extLst>
              <a:ext uri="{FF2B5EF4-FFF2-40B4-BE49-F238E27FC236}">
                <a16:creationId xmlns:a16="http://schemas.microsoft.com/office/drawing/2014/main" id="{8624E7BC-A6B8-4958-85A9-F57C388027C9}"/>
              </a:ext>
            </a:extLst>
          </p:cNvPr>
          <p:cNvSpPr>
            <a:spLocks noGrp="1"/>
          </p:cNvSpPr>
          <p:nvPr>
            <p:ph idx="1"/>
          </p:nvPr>
        </p:nvSpPr>
        <p:spPr>
          <a:xfrm>
            <a:off x="914400" y="2286000"/>
            <a:ext cx="12344400" cy="5187696"/>
          </a:xfrm>
        </p:spPr>
        <p:txBody>
          <a:bodyPr>
            <a:normAutofit/>
          </a:bodyPr>
          <a:lstStyle/>
          <a:p>
            <a:pPr lvl="1"/>
            <a:r>
              <a:rPr lang="en-US" sz="2400" dirty="0">
                <a:cs typeface="Calibri" panose="020F0502020204030204" pitchFamily="34" charset="0"/>
              </a:rPr>
              <a:t>How much money at your institution is designated for need-based aid?</a:t>
            </a:r>
          </a:p>
          <a:p>
            <a:pPr lvl="1"/>
            <a:r>
              <a:rPr lang="en-US" sz="2400" dirty="0">
                <a:cs typeface="Calibri" panose="020F0502020204030204" pitchFamily="34" charset="0"/>
              </a:rPr>
              <a:t>How much money is designated at your institution for merit-based aid?</a:t>
            </a:r>
          </a:p>
          <a:p>
            <a:pPr lvl="1"/>
            <a:r>
              <a:rPr lang="en-US" sz="2400" dirty="0">
                <a:cs typeface="Calibri" panose="020F0502020204030204" pitchFamily="34" charset="0"/>
              </a:rPr>
              <a:t>How are do underrepresented students fare with respect to need/merit-based aid?  </a:t>
            </a:r>
          </a:p>
          <a:p>
            <a:pPr lvl="2"/>
            <a:r>
              <a:rPr lang="en-US" sz="2400" dirty="0">
                <a:cs typeface="Calibri" panose="020F0502020204030204" pitchFamily="34" charset="0"/>
              </a:rPr>
              <a:t>Do underrepresented students receive merit-based aid at comparable rates as their majority peers?</a:t>
            </a:r>
          </a:p>
          <a:p>
            <a:pPr lvl="2"/>
            <a:r>
              <a:rPr lang="en-US" sz="2400" dirty="0">
                <a:cs typeface="Calibri" panose="020F0502020204030204" pitchFamily="34" charset="0"/>
              </a:rPr>
              <a:t>Are substantially more funds designated for merit aid as opposed to need and if so, what disparate impact does that have on underrepresented students?</a:t>
            </a:r>
          </a:p>
          <a:p>
            <a:pPr lvl="2"/>
            <a:r>
              <a:rPr lang="en-US" sz="2400" dirty="0">
                <a:cs typeface="Calibri" panose="020F0502020204030204" pitchFamily="34" charset="0"/>
              </a:rPr>
              <a:t>Are tuition-discounting practices at your institution ultimately resulting in underrepresented students paying full-price while higher-profile students receive substantial scholarship funds?</a:t>
            </a:r>
          </a:p>
          <a:p>
            <a:pPr lvl="2"/>
            <a:r>
              <a:rPr lang="en-US" sz="2400" dirty="0">
                <a:cs typeface="Calibri" panose="020F0502020204030204" pitchFamily="34" charset="0"/>
              </a:rPr>
              <a:t>Are merit scholarships being determined in significant part based on LSAT scores and to a slightly lesser extent UGPA profiles?</a:t>
            </a:r>
          </a:p>
          <a:p>
            <a:endParaRPr lang="en-US" dirty="0"/>
          </a:p>
        </p:txBody>
      </p:sp>
      <p:sp>
        <p:nvSpPr>
          <p:cNvPr id="4" name="Slide Number Placeholder 3">
            <a:extLst>
              <a:ext uri="{FF2B5EF4-FFF2-40B4-BE49-F238E27FC236}">
                <a16:creationId xmlns:a16="http://schemas.microsoft.com/office/drawing/2014/main" id="{666F5906-A9F9-4D66-860E-FC2F37BFED7C}"/>
              </a:ext>
            </a:extLst>
          </p:cNvPr>
          <p:cNvSpPr>
            <a:spLocks noGrp="1"/>
          </p:cNvSpPr>
          <p:nvPr>
            <p:ph type="sldNum" sz="quarter" idx="12"/>
          </p:nvPr>
        </p:nvSpPr>
        <p:spPr/>
        <p:txBody>
          <a:bodyPr/>
          <a:lstStyle/>
          <a:p>
            <a:fld id="{386D9A68-0460-42ED-8EC0-BED3B41912DF}" type="slidenum">
              <a:rPr lang="en-US" smtClean="0"/>
              <a:t>22</a:t>
            </a:fld>
            <a:endParaRPr lang="en-US" dirty="0"/>
          </a:p>
        </p:txBody>
      </p:sp>
    </p:spTree>
    <p:extLst>
      <p:ext uri="{BB962C8B-B14F-4D97-AF65-F5344CB8AC3E}">
        <p14:creationId xmlns:p14="http://schemas.microsoft.com/office/powerpoint/2010/main" val="180761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870C-2D16-40D4-80C3-9A0967ABB3FF}"/>
              </a:ext>
            </a:extLst>
          </p:cNvPr>
          <p:cNvSpPr>
            <a:spLocks noGrp="1"/>
          </p:cNvSpPr>
          <p:nvPr>
            <p:ph type="ctrTitle"/>
          </p:nvPr>
        </p:nvSpPr>
        <p:spPr/>
        <p:txBody>
          <a:bodyPr/>
          <a:lstStyle/>
          <a:p>
            <a:r>
              <a:rPr lang="en-US" dirty="0"/>
              <a:t>Rethinking need and merit aid</a:t>
            </a:r>
          </a:p>
        </p:txBody>
      </p:sp>
    </p:spTree>
    <p:extLst>
      <p:ext uri="{BB962C8B-B14F-4D97-AF65-F5344CB8AC3E}">
        <p14:creationId xmlns:p14="http://schemas.microsoft.com/office/powerpoint/2010/main" val="2887554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4EE2-2E90-439E-B4DE-D9D099023DCD}"/>
              </a:ext>
            </a:extLst>
          </p:cNvPr>
          <p:cNvSpPr>
            <a:spLocks noGrp="1"/>
          </p:cNvSpPr>
          <p:nvPr>
            <p:ph type="title"/>
          </p:nvPr>
        </p:nvSpPr>
        <p:spPr/>
        <p:txBody>
          <a:bodyPr>
            <a:normAutofit/>
          </a:bodyPr>
          <a:lstStyle/>
          <a:p>
            <a:r>
              <a:rPr lang="en-US" dirty="0"/>
              <a:t>Increase Transparency: Need/Merit Aid</a:t>
            </a:r>
          </a:p>
        </p:txBody>
      </p:sp>
      <p:sp>
        <p:nvSpPr>
          <p:cNvPr id="3" name="Content Placeholder 2">
            <a:extLst>
              <a:ext uri="{FF2B5EF4-FFF2-40B4-BE49-F238E27FC236}">
                <a16:creationId xmlns:a16="http://schemas.microsoft.com/office/drawing/2014/main" id="{CB067995-C4E5-4517-8596-BF8A291DCB42}"/>
              </a:ext>
            </a:extLst>
          </p:cNvPr>
          <p:cNvSpPr>
            <a:spLocks noGrp="1"/>
          </p:cNvSpPr>
          <p:nvPr>
            <p:ph idx="1"/>
          </p:nvPr>
        </p:nvSpPr>
        <p:spPr/>
        <p:txBody>
          <a:bodyPr/>
          <a:lstStyle/>
          <a:p>
            <a:r>
              <a:rPr lang="en-US" dirty="0"/>
              <a:t>Timing</a:t>
            </a:r>
          </a:p>
          <a:p>
            <a:r>
              <a:rPr lang="en-US" dirty="0"/>
              <a:t>Types of Aid that are available</a:t>
            </a:r>
          </a:p>
          <a:p>
            <a:r>
              <a:rPr lang="en-US" dirty="0"/>
              <a:t>Process to request/receive aid</a:t>
            </a:r>
          </a:p>
          <a:p>
            <a:endParaRPr lang="en-US" dirty="0"/>
          </a:p>
        </p:txBody>
      </p:sp>
      <p:sp>
        <p:nvSpPr>
          <p:cNvPr id="4" name="Slide Number Placeholder 3">
            <a:extLst>
              <a:ext uri="{FF2B5EF4-FFF2-40B4-BE49-F238E27FC236}">
                <a16:creationId xmlns:a16="http://schemas.microsoft.com/office/drawing/2014/main" id="{784EF4B4-8CCF-4D37-8D44-C33D67D76B20}"/>
              </a:ext>
            </a:extLst>
          </p:cNvPr>
          <p:cNvSpPr>
            <a:spLocks noGrp="1"/>
          </p:cNvSpPr>
          <p:nvPr>
            <p:ph type="sldNum" sz="quarter" idx="12"/>
          </p:nvPr>
        </p:nvSpPr>
        <p:spPr/>
        <p:txBody>
          <a:bodyPr/>
          <a:lstStyle/>
          <a:p>
            <a:fld id="{386D9A68-0460-42ED-8EC0-BED3B41912DF}" type="slidenum">
              <a:rPr lang="en-US" smtClean="0"/>
              <a:t>24</a:t>
            </a:fld>
            <a:endParaRPr lang="en-US" dirty="0"/>
          </a:p>
        </p:txBody>
      </p:sp>
    </p:spTree>
    <p:extLst>
      <p:ext uri="{BB962C8B-B14F-4D97-AF65-F5344CB8AC3E}">
        <p14:creationId xmlns:p14="http://schemas.microsoft.com/office/powerpoint/2010/main" val="34895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74BE-C9D8-45EF-B6CD-D35F6B161AB1}"/>
              </a:ext>
            </a:extLst>
          </p:cNvPr>
          <p:cNvSpPr>
            <a:spLocks noGrp="1"/>
          </p:cNvSpPr>
          <p:nvPr>
            <p:ph type="title"/>
          </p:nvPr>
        </p:nvSpPr>
        <p:spPr/>
        <p:txBody>
          <a:bodyPr/>
          <a:lstStyle/>
          <a:p>
            <a:r>
              <a:rPr lang="en-US" dirty="0"/>
              <a:t>Merit Based vs. Need Based Aid</a:t>
            </a:r>
          </a:p>
        </p:txBody>
      </p:sp>
      <p:sp>
        <p:nvSpPr>
          <p:cNvPr id="3" name="Content Placeholder 2">
            <a:extLst>
              <a:ext uri="{FF2B5EF4-FFF2-40B4-BE49-F238E27FC236}">
                <a16:creationId xmlns:a16="http://schemas.microsoft.com/office/drawing/2014/main" id="{3F7F3F15-04E8-41DE-8BAA-171367E5F7BE}"/>
              </a:ext>
            </a:extLst>
          </p:cNvPr>
          <p:cNvSpPr>
            <a:spLocks noGrp="1"/>
          </p:cNvSpPr>
          <p:nvPr>
            <p:ph idx="1"/>
          </p:nvPr>
        </p:nvSpPr>
        <p:spPr/>
        <p:txBody>
          <a:bodyPr/>
          <a:lstStyle/>
          <a:p>
            <a:pPr lvl="1"/>
            <a:r>
              <a:rPr lang="en-US" dirty="0"/>
              <a:t>“A common tension is created when determining allotments of merit versus need-based funding. These allotments are fundamental expressions of priorities, and they provide templates for determining the eventual recipients of scholarship funds.”- LSSSE 2016 Annual Report </a:t>
            </a:r>
          </a:p>
          <a:p>
            <a:pPr lvl="1"/>
            <a:r>
              <a:rPr lang="en-US" dirty="0"/>
              <a:t>Merit scholarship funding makes up the bulk of law school scholarship budgets. </a:t>
            </a:r>
          </a:p>
          <a:p>
            <a:pPr lvl="1"/>
            <a:r>
              <a:rPr lang="en-US" dirty="0"/>
              <a:t>A potential solution is to </a:t>
            </a:r>
            <a:r>
              <a:rPr lang="en-US" b="1" dirty="0"/>
              <a:t>increase the rates of need-based scholarships</a:t>
            </a:r>
          </a:p>
          <a:p>
            <a:endParaRPr lang="en-US" dirty="0"/>
          </a:p>
        </p:txBody>
      </p:sp>
      <p:sp>
        <p:nvSpPr>
          <p:cNvPr id="4" name="Slide Number Placeholder 3">
            <a:extLst>
              <a:ext uri="{FF2B5EF4-FFF2-40B4-BE49-F238E27FC236}">
                <a16:creationId xmlns:a16="http://schemas.microsoft.com/office/drawing/2014/main" id="{AFB86678-79A9-4F3C-87A0-AA4212CE29F2}"/>
              </a:ext>
            </a:extLst>
          </p:cNvPr>
          <p:cNvSpPr>
            <a:spLocks noGrp="1"/>
          </p:cNvSpPr>
          <p:nvPr>
            <p:ph type="sldNum" sz="quarter" idx="12"/>
          </p:nvPr>
        </p:nvSpPr>
        <p:spPr/>
        <p:txBody>
          <a:bodyPr/>
          <a:lstStyle/>
          <a:p>
            <a:fld id="{386D9A68-0460-42ED-8EC0-BED3B41912DF}" type="slidenum">
              <a:rPr lang="en-US" smtClean="0"/>
              <a:t>25</a:t>
            </a:fld>
            <a:endParaRPr lang="en-US" dirty="0"/>
          </a:p>
        </p:txBody>
      </p:sp>
    </p:spTree>
    <p:extLst>
      <p:ext uri="{BB962C8B-B14F-4D97-AF65-F5344CB8AC3E}">
        <p14:creationId xmlns:p14="http://schemas.microsoft.com/office/powerpoint/2010/main" val="19676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FF26-B4D0-45D6-93E0-0489FE94B344}"/>
              </a:ext>
            </a:extLst>
          </p:cNvPr>
          <p:cNvSpPr>
            <a:spLocks noGrp="1"/>
          </p:cNvSpPr>
          <p:nvPr>
            <p:ph type="title"/>
          </p:nvPr>
        </p:nvSpPr>
        <p:spPr/>
        <p:txBody>
          <a:bodyPr/>
          <a:lstStyle/>
          <a:p>
            <a:r>
              <a:rPr lang="en-US" dirty="0"/>
              <a:t>Increase Need Based Aid</a:t>
            </a:r>
          </a:p>
        </p:txBody>
      </p:sp>
      <p:sp>
        <p:nvSpPr>
          <p:cNvPr id="3" name="Content Placeholder 2">
            <a:extLst>
              <a:ext uri="{FF2B5EF4-FFF2-40B4-BE49-F238E27FC236}">
                <a16:creationId xmlns:a16="http://schemas.microsoft.com/office/drawing/2014/main" id="{A1DD8A91-C3B5-4EFE-AF74-B1CC6061D452}"/>
              </a:ext>
            </a:extLst>
          </p:cNvPr>
          <p:cNvSpPr>
            <a:spLocks noGrp="1"/>
          </p:cNvSpPr>
          <p:nvPr>
            <p:ph idx="1"/>
          </p:nvPr>
        </p:nvSpPr>
        <p:spPr/>
        <p:txBody>
          <a:bodyPr/>
          <a:lstStyle/>
          <a:p>
            <a:r>
              <a:rPr lang="en-US" dirty="0"/>
              <a:t>LSSSE 2016 Annual Report</a:t>
            </a:r>
          </a:p>
          <a:p>
            <a:pPr lvl="1"/>
            <a:r>
              <a:rPr lang="en-US" dirty="0"/>
              <a:t>A common tension is created when determining allotments of merit versus need-based funding. These allotments are fundamental expressions of priorities, and they provide templates for determining the eventual recipients of scholarship funds. </a:t>
            </a:r>
          </a:p>
          <a:p>
            <a:pPr lvl="1"/>
            <a:r>
              <a:rPr lang="en-US" dirty="0"/>
              <a:t>Merit scholarship funding makes up the bulk of law school scholarship budgets. </a:t>
            </a:r>
          </a:p>
          <a:p>
            <a:endParaRPr lang="en-US" dirty="0"/>
          </a:p>
        </p:txBody>
      </p:sp>
      <p:sp>
        <p:nvSpPr>
          <p:cNvPr id="4" name="Slide Number Placeholder 3">
            <a:extLst>
              <a:ext uri="{FF2B5EF4-FFF2-40B4-BE49-F238E27FC236}">
                <a16:creationId xmlns:a16="http://schemas.microsoft.com/office/drawing/2014/main" id="{A29E9459-FD08-40AC-B6C1-154A77CE89B3}"/>
              </a:ext>
            </a:extLst>
          </p:cNvPr>
          <p:cNvSpPr>
            <a:spLocks noGrp="1"/>
          </p:cNvSpPr>
          <p:nvPr>
            <p:ph type="sldNum" sz="quarter" idx="12"/>
          </p:nvPr>
        </p:nvSpPr>
        <p:spPr/>
        <p:txBody>
          <a:bodyPr/>
          <a:lstStyle/>
          <a:p>
            <a:fld id="{386D9A68-0460-42ED-8EC0-BED3B41912DF}" type="slidenum">
              <a:rPr lang="en-US" smtClean="0"/>
              <a:t>26</a:t>
            </a:fld>
            <a:endParaRPr lang="en-US" dirty="0"/>
          </a:p>
        </p:txBody>
      </p:sp>
    </p:spTree>
    <p:extLst>
      <p:ext uri="{BB962C8B-B14F-4D97-AF65-F5344CB8AC3E}">
        <p14:creationId xmlns:p14="http://schemas.microsoft.com/office/powerpoint/2010/main" val="856672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AFEF-4F36-49DD-94F4-6AE70E5E1053}"/>
              </a:ext>
            </a:extLst>
          </p:cNvPr>
          <p:cNvSpPr>
            <a:spLocks noGrp="1"/>
          </p:cNvSpPr>
          <p:nvPr>
            <p:ph type="title"/>
          </p:nvPr>
        </p:nvSpPr>
        <p:spPr/>
        <p:txBody>
          <a:bodyPr/>
          <a:lstStyle/>
          <a:p>
            <a:r>
              <a:rPr lang="en-US" dirty="0"/>
              <a:t>Increase Need Based Aid </a:t>
            </a:r>
          </a:p>
        </p:txBody>
      </p:sp>
      <p:sp>
        <p:nvSpPr>
          <p:cNvPr id="4" name="Slide Number Placeholder 3">
            <a:extLst>
              <a:ext uri="{FF2B5EF4-FFF2-40B4-BE49-F238E27FC236}">
                <a16:creationId xmlns:a16="http://schemas.microsoft.com/office/drawing/2014/main" id="{4B4F48AE-0999-43B3-B593-F7DF9025B6F4}"/>
              </a:ext>
            </a:extLst>
          </p:cNvPr>
          <p:cNvSpPr>
            <a:spLocks noGrp="1"/>
          </p:cNvSpPr>
          <p:nvPr>
            <p:ph type="sldNum" sz="quarter" idx="12"/>
          </p:nvPr>
        </p:nvSpPr>
        <p:spPr/>
        <p:txBody>
          <a:bodyPr/>
          <a:lstStyle/>
          <a:p>
            <a:fld id="{386D9A68-0460-42ED-8EC0-BED3B41912DF}" type="slidenum">
              <a:rPr lang="en-US" smtClean="0"/>
              <a:t>27</a:t>
            </a:fld>
            <a:endParaRPr lang="en-US" dirty="0"/>
          </a:p>
        </p:txBody>
      </p:sp>
      <p:graphicFrame>
        <p:nvGraphicFramePr>
          <p:cNvPr id="5" name="Chart 4">
            <a:extLst>
              <a:ext uri="{FF2B5EF4-FFF2-40B4-BE49-F238E27FC236}">
                <a16:creationId xmlns:a16="http://schemas.microsoft.com/office/drawing/2014/main" id="{FE52CD0C-90FD-46AB-A703-65BAA2877F62}"/>
              </a:ext>
            </a:extLst>
          </p:cNvPr>
          <p:cNvGraphicFramePr/>
          <p:nvPr>
            <p:extLst/>
          </p:nvPr>
        </p:nvGraphicFramePr>
        <p:xfrm>
          <a:off x="1371600" y="2989497"/>
          <a:ext cx="3318076" cy="3318076"/>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6" name="Oval 5">
            <a:extLst>
              <a:ext uri="{FF2B5EF4-FFF2-40B4-BE49-F238E27FC236}">
                <a16:creationId xmlns:a16="http://schemas.microsoft.com/office/drawing/2014/main" id="{B879E30B-2DEE-4288-A9AD-02E518EA3E9D}"/>
              </a:ext>
            </a:extLst>
          </p:cNvPr>
          <p:cNvSpPr/>
          <p:nvPr/>
        </p:nvSpPr>
        <p:spPr>
          <a:xfrm>
            <a:off x="4158555" y="3529145"/>
            <a:ext cx="535989" cy="535989"/>
          </a:xfrm>
          <a:prstGeom prst="ellipse">
            <a:avLst/>
          </a:prstGeom>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a:ln>
                <a:noFill/>
              </a:ln>
              <a:solidFill>
                <a:srgbClr val="FFFFFF"/>
              </a:solidFill>
              <a:effectLst/>
              <a:uLnTx/>
              <a:uFillTx/>
              <a:latin typeface="Futura LT Pro Book"/>
              <a:ea typeface="+mn-ea"/>
              <a:cs typeface="+mn-cs"/>
            </a:endParaRPr>
          </a:p>
        </p:txBody>
      </p:sp>
      <p:sp useBgFill="1">
        <p:nvSpPr>
          <p:cNvPr id="7" name="Oval 6">
            <a:extLst>
              <a:ext uri="{FF2B5EF4-FFF2-40B4-BE49-F238E27FC236}">
                <a16:creationId xmlns:a16="http://schemas.microsoft.com/office/drawing/2014/main" id="{E2101208-F68E-4906-AF47-FCF4C0730D87}"/>
              </a:ext>
            </a:extLst>
          </p:cNvPr>
          <p:cNvSpPr/>
          <p:nvPr/>
        </p:nvSpPr>
        <p:spPr>
          <a:xfrm>
            <a:off x="2232329" y="2836937"/>
            <a:ext cx="535989" cy="535989"/>
          </a:xfrm>
          <a:prstGeom prst="ellipse">
            <a:avLst/>
          </a:prstGeom>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a:ln>
                <a:noFill/>
              </a:ln>
              <a:solidFill>
                <a:srgbClr val="FFFFFF"/>
              </a:solidFill>
              <a:effectLst/>
              <a:uLnTx/>
              <a:uFillTx/>
              <a:latin typeface="Futura LT Pro Book"/>
              <a:ea typeface="+mn-ea"/>
              <a:cs typeface="+mn-cs"/>
            </a:endParaRPr>
          </a:p>
        </p:txBody>
      </p:sp>
      <p:sp useBgFill="1">
        <p:nvSpPr>
          <p:cNvPr id="8" name="Oval 7">
            <a:extLst>
              <a:ext uri="{FF2B5EF4-FFF2-40B4-BE49-F238E27FC236}">
                <a16:creationId xmlns:a16="http://schemas.microsoft.com/office/drawing/2014/main" id="{2F355BD3-C83D-4B44-98AD-7A85CF3ABAA0}"/>
              </a:ext>
            </a:extLst>
          </p:cNvPr>
          <p:cNvSpPr/>
          <p:nvPr/>
        </p:nvSpPr>
        <p:spPr>
          <a:xfrm>
            <a:off x="1362504" y="5185314"/>
            <a:ext cx="535989" cy="535989"/>
          </a:xfrm>
          <a:prstGeom prst="ellipse">
            <a:avLst/>
          </a:prstGeom>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a:ln>
                <a:noFill/>
              </a:ln>
              <a:solidFill>
                <a:srgbClr val="FFFFFF"/>
              </a:solidFill>
              <a:effectLst/>
              <a:uLnTx/>
              <a:uFillTx/>
              <a:latin typeface="Futura LT Pro Book"/>
              <a:ea typeface="+mn-ea"/>
              <a:cs typeface="+mn-cs"/>
            </a:endParaRPr>
          </a:p>
        </p:txBody>
      </p:sp>
      <p:sp>
        <p:nvSpPr>
          <p:cNvPr id="9" name="Rectangle 8">
            <a:extLst>
              <a:ext uri="{FF2B5EF4-FFF2-40B4-BE49-F238E27FC236}">
                <a16:creationId xmlns:a16="http://schemas.microsoft.com/office/drawing/2014/main" id="{7C581067-1FED-4B4E-BD80-7B0DDEB0584C}"/>
              </a:ext>
            </a:extLst>
          </p:cNvPr>
          <p:cNvSpPr/>
          <p:nvPr/>
        </p:nvSpPr>
        <p:spPr>
          <a:xfrm>
            <a:off x="1277974" y="5264886"/>
            <a:ext cx="565604" cy="37965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900" cap="none" spc="-89" normalizeH="0" baseline="0" noProof="0" dirty="0">
                <a:ln>
                  <a:noFill/>
                </a:ln>
                <a:solidFill>
                  <a:srgbClr val="4B4F54"/>
                </a:solidFill>
                <a:effectLst/>
                <a:uLnTx/>
                <a:uFillTx/>
                <a:latin typeface="Aleo Regular"/>
                <a:ea typeface="+mn-ea"/>
                <a:cs typeface="Aleo Regular"/>
              </a:rPr>
              <a:t>47%</a:t>
            </a:r>
            <a:endParaRPr kumimoji="0" lang="en-US" sz="1867" b="0" i="0" u="none" strike="noStrike" kern="1200" cap="none" spc="0" normalizeH="0" baseline="0" noProof="0" dirty="0">
              <a:ln>
                <a:noFill/>
              </a:ln>
              <a:solidFill>
                <a:srgbClr val="4B4F54"/>
              </a:solidFill>
              <a:effectLst/>
              <a:uLnTx/>
              <a:uFillTx/>
              <a:latin typeface="Aleo Regular"/>
              <a:ea typeface="+mn-ea"/>
              <a:cs typeface="Aleo Regular"/>
            </a:endParaRPr>
          </a:p>
        </p:txBody>
      </p:sp>
      <p:sp>
        <p:nvSpPr>
          <p:cNvPr id="10" name="Rectangle 9">
            <a:extLst>
              <a:ext uri="{FF2B5EF4-FFF2-40B4-BE49-F238E27FC236}">
                <a16:creationId xmlns:a16="http://schemas.microsoft.com/office/drawing/2014/main" id="{36E890C4-075A-4626-8765-9C7D1989CC8B}"/>
              </a:ext>
            </a:extLst>
          </p:cNvPr>
          <p:cNvSpPr/>
          <p:nvPr/>
        </p:nvSpPr>
        <p:spPr>
          <a:xfrm>
            <a:off x="4091912" y="3597610"/>
            <a:ext cx="565604" cy="379656"/>
          </a:xfrm>
          <a:prstGeom prst="rect">
            <a:avLst/>
          </a:prstGeom>
          <a:ln w="3175" cmpd="sng">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900" cap="none" spc="-89" normalizeH="0" baseline="0" noProof="0" dirty="0">
                <a:ln>
                  <a:noFill/>
                </a:ln>
                <a:solidFill>
                  <a:srgbClr val="4B4F54"/>
                </a:solidFill>
                <a:effectLst/>
                <a:uLnTx/>
                <a:uFillTx/>
                <a:latin typeface="Aleo Regular"/>
                <a:ea typeface="+mn-ea"/>
                <a:cs typeface="Aleo Regular"/>
              </a:rPr>
              <a:t>43%</a:t>
            </a:r>
            <a:endParaRPr kumimoji="0" lang="en-US" sz="1867" b="0" i="0" u="none" strike="noStrike" kern="1200" cap="none" spc="0" normalizeH="0" baseline="0" noProof="0" dirty="0">
              <a:ln>
                <a:noFill/>
              </a:ln>
              <a:solidFill>
                <a:srgbClr val="4B4F54"/>
              </a:solidFill>
              <a:effectLst/>
              <a:uLnTx/>
              <a:uFillTx/>
              <a:latin typeface="Aleo Regular"/>
              <a:ea typeface="+mn-ea"/>
              <a:cs typeface="Aleo Regular"/>
            </a:endParaRPr>
          </a:p>
        </p:txBody>
      </p:sp>
      <p:sp>
        <p:nvSpPr>
          <p:cNvPr id="11" name="Rectangle 10">
            <a:extLst>
              <a:ext uri="{FF2B5EF4-FFF2-40B4-BE49-F238E27FC236}">
                <a16:creationId xmlns:a16="http://schemas.microsoft.com/office/drawing/2014/main" id="{612CF9B7-9C8B-40FC-B6EC-98676A55F41B}"/>
              </a:ext>
            </a:extLst>
          </p:cNvPr>
          <p:cNvSpPr/>
          <p:nvPr/>
        </p:nvSpPr>
        <p:spPr>
          <a:xfrm>
            <a:off x="2172028" y="2911903"/>
            <a:ext cx="565604" cy="37965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900" cap="none" spc="-89" normalizeH="0" baseline="0" noProof="0" dirty="0">
                <a:ln>
                  <a:noFill/>
                </a:ln>
                <a:solidFill>
                  <a:srgbClr val="4B4F54"/>
                </a:solidFill>
                <a:effectLst/>
                <a:uLnTx/>
                <a:uFillTx/>
                <a:latin typeface="Aleo Regular"/>
                <a:ea typeface="+mn-ea"/>
                <a:cs typeface="Aleo Regular"/>
              </a:rPr>
              <a:t>10%</a:t>
            </a:r>
            <a:endParaRPr kumimoji="0" lang="en-US" sz="1867" b="0" i="0" u="none" strike="noStrike" kern="1200" cap="none" spc="0" normalizeH="0" baseline="0" noProof="0" dirty="0">
              <a:ln>
                <a:noFill/>
              </a:ln>
              <a:solidFill>
                <a:srgbClr val="4B4F54"/>
              </a:solidFill>
              <a:effectLst/>
              <a:uLnTx/>
              <a:uFillTx/>
              <a:latin typeface="Aleo Regular"/>
              <a:ea typeface="+mn-ea"/>
              <a:cs typeface="Aleo Regular"/>
            </a:endParaRPr>
          </a:p>
        </p:txBody>
      </p:sp>
      <p:sp>
        <p:nvSpPr>
          <p:cNvPr id="12" name="Content Placeholder 2">
            <a:extLst>
              <a:ext uri="{FF2B5EF4-FFF2-40B4-BE49-F238E27FC236}">
                <a16:creationId xmlns:a16="http://schemas.microsoft.com/office/drawing/2014/main" id="{285EB136-8F01-41BE-BEDD-9E1C11498700}"/>
              </a:ext>
            </a:extLst>
          </p:cNvPr>
          <p:cNvSpPr txBox="1">
            <a:spLocks/>
          </p:cNvSpPr>
          <p:nvPr/>
        </p:nvSpPr>
        <p:spPr>
          <a:xfrm>
            <a:off x="1288957" y="3603737"/>
            <a:ext cx="3543577" cy="1849572"/>
          </a:xfrm>
          <a:prstGeom prst="rect">
            <a:avLst/>
          </a:prstGeom>
        </p:spPr>
        <p:txBody>
          <a:bodyPr vert="horz" lIns="121920" tIns="60960" rIns="121920" bIns="6096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Open Sans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srgbClr val="4B4F54"/>
                </a:solidFill>
                <a:effectLst/>
                <a:uLnTx/>
                <a:uFillTx/>
                <a:latin typeface="Sitka Heading" panose="02000505000000020004" pitchFamily="2" charset="0"/>
                <a:ea typeface="+mn-ea"/>
                <a:cs typeface="Aleo Regular"/>
              </a:rPr>
              <a:t>FG-HS:</a:t>
            </a:r>
            <a:r>
              <a:rPr kumimoji="0" lang="en-US" sz="2133" b="0" i="0" u="none" strike="noStrike" kern="1200" cap="none" spc="0" normalizeH="0" baseline="0" noProof="0" dirty="0">
                <a:ln>
                  <a:noFill/>
                </a:ln>
                <a:solidFill>
                  <a:srgbClr val="4B4F54"/>
                </a:solidFill>
                <a:effectLst/>
                <a:uLnTx/>
                <a:uFillTx/>
                <a:latin typeface="Aleo Regular"/>
                <a:ea typeface="+mn-ea"/>
                <a:cs typeface="Aleo Regular"/>
              </a:rPr>
              <a: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67" b="1" i="1" u="none" strike="noStrike" kern="1200" cap="none" spc="0" normalizeH="0" baseline="0" noProof="0" dirty="0">
                <a:ln>
                  <a:noFill/>
                </a:ln>
                <a:solidFill>
                  <a:srgbClr val="4B4F54"/>
                </a:solidFill>
                <a:effectLst/>
                <a:uLnTx/>
                <a:uFillTx/>
                <a:latin typeface="Open Sans"/>
                <a:ea typeface="+mn-ea"/>
                <a:cs typeface="Open Sans"/>
              </a:rPr>
              <a:t>Median: </a:t>
            </a:r>
            <a:r>
              <a:rPr kumimoji="0" lang="en-US" sz="1467" b="1" i="0" u="none" strike="noStrike" kern="1200" cap="none" spc="0" normalizeH="0" baseline="0" noProof="0" dirty="0">
                <a:ln>
                  <a:noFill/>
                </a:ln>
                <a:solidFill>
                  <a:srgbClr val="4B4F54"/>
                </a:solidFill>
                <a:effectLst/>
                <a:uLnTx/>
                <a:uFillTx/>
                <a:latin typeface="Open Sans"/>
                <a:ea typeface="+mn-ea"/>
                <a:cs typeface="+mn-cs"/>
              </a:rPr>
              <a:t>152</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67" b="1" i="1" u="none" strike="noStrike" kern="1200" cap="none" spc="0" normalizeH="0" baseline="0" noProof="0" dirty="0">
                <a:ln>
                  <a:noFill/>
                </a:ln>
                <a:solidFill>
                  <a:srgbClr val="95E4E8"/>
                </a:solidFill>
                <a:effectLst/>
                <a:uLnTx/>
                <a:uFillTx/>
                <a:latin typeface="Open Sans"/>
                <a:ea typeface="+mn-ea"/>
                <a:cs typeface="Open Sans"/>
              </a:rPr>
              <a:t>150 and lower</a:t>
            </a:r>
            <a:r>
              <a:rPr kumimoji="0" lang="en-US" sz="1467" b="1" i="1" u="none" strike="noStrike" kern="1200" cap="none" spc="0" normalizeH="0" baseline="0" noProof="0" dirty="0">
                <a:ln>
                  <a:noFill/>
                </a:ln>
                <a:solidFill>
                  <a:srgbClr val="2994A5"/>
                </a:solidFill>
                <a:effectLst/>
                <a:uLnTx/>
                <a:uFillTx/>
                <a:latin typeface="Open Sans"/>
                <a:ea typeface="+mn-ea"/>
                <a:cs typeface="Open Sans"/>
              </a:rPr>
              <a:t>: </a:t>
            </a:r>
            <a:r>
              <a:rPr kumimoji="0" lang="en-US" sz="1467" b="1" i="0" u="none" strike="noStrike" kern="1200" cap="none" spc="0" normalizeH="0" baseline="0" noProof="0" dirty="0">
                <a:ln>
                  <a:noFill/>
                </a:ln>
                <a:solidFill>
                  <a:srgbClr val="4B4F54"/>
                </a:solidFill>
                <a:effectLst/>
                <a:uLnTx/>
                <a:uFillTx/>
                <a:latin typeface="Open Sans"/>
                <a:ea typeface="+mn-ea"/>
                <a:cs typeface="+mn-cs"/>
              </a:rPr>
              <a:t>43%</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67" b="1" i="1" u="none" strike="noStrike" kern="1200" cap="none" spc="0" normalizeH="0" baseline="0" noProof="0" dirty="0">
                <a:ln>
                  <a:noFill/>
                </a:ln>
                <a:solidFill>
                  <a:srgbClr val="2994A5"/>
                </a:solidFill>
                <a:effectLst/>
                <a:uLnTx/>
                <a:uFillTx/>
                <a:latin typeface="Open Sans"/>
                <a:ea typeface="+mn-ea"/>
                <a:cs typeface="Open Sans"/>
              </a:rPr>
              <a:t>151-160: </a:t>
            </a:r>
            <a:r>
              <a:rPr kumimoji="0" lang="en-US" sz="1467" b="1" i="0" u="none" strike="noStrike" kern="1200" cap="none" spc="0" normalizeH="0" baseline="0" noProof="0" dirty="0">
                <a:ln>
                  <a:noFill/>
                </a:ln>
                <a:solidFill>
                  <a:srgbClr val="4B4F54"/>
                </a:solidFill>
                <a:effectLst/>
                <a:uLnTx/>
                <a:uFillTx/>
                <a:latin typeface="Open Sans"/>
                <a:ea typeface="+mn-ea"/>
                <a:cs typeface="+mn-cs"/>
              </a:rPr>
              <a:t>47%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67" b="1" i="1" u="none" strike="noStrike" kern="1200" cap="none" spc="0" normalizeH="0" baseline="0" noProof="0" dirty="0">
                <a:ln>
                  <a:noFill/>
                </a:ln>
                <a:solidFill>
                  <a:srgbClr val="0D677F"/>
                </a:solidFill>
                <a:effectLst/>
                <a:uLnTx/>
                <a:uFillTx/>
                <a:latin typeface="Open Sans"/>
                <a:ea typeface="+mn-ea"/>
                <a:cs typeface="Open Sans"/>
              </a:rPr>
              <a:t>161 and higher: </a:t>
            </a:r>
            <a:r>
              <a:rPr kumimoji="0" lang="en-US" sz="1467" b="1" i="0" u="none" strike="noStrike" kern="1200" cap="none" spc="0" normalizeH="0" baseline="0" noProof="0" dirty="0">
                <a:ln>
                  <a:noFill/>
                </a:ln>
                <a:solidFill>
                  <a:srgbClr val="4B4F54"/>
                </a:solidFill>
                <a:effectLst/>
                <a:uLnTx/>
                <a:uFillTx/>
                <a:latin typeface="Open Sans"/>
                <a:ea typeface="+mn-ea"/>
                <a:cs typeface="+mn-cs"/>
              </a:rPr>
              <a:t>10%</a:t>
            </a:r>
          </a:p>
        </p:txBody>
      </p:sp>
      <p:graphicFrame>
        <p:nvGraphicFramePr>
          <p:cNvPr id="13" name="Chart 12">
            <a:extLst>
              <a:ext uri="{FF2B5EF4-FFF2-40B4-BE49-F238E27FC236}">
                <a16:creationId xmlns:a16="http://schemas.microsoft.com/office/drawing/2014/main" id="{41089EF5-1BA2-4CEE-A869-9B54DDCAAA29}"/>
              </a:ext>
            </a:extLst>
          </p:cNvPr>
          <p:cNvGraphicFramePr/>
          <p:nvPr>
            <p:extLst/>
          </p:nvPr>
        </p:nvGraphicFramePr>
        <p:xfrm>
          <a:off x="5685213" y="3086771"/>
          <a:ext cx="3318076" cy="3318076"/>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14" name="Oval 13">
            <a:extLst>
              <a:ext uri="{FF2B5EF4-FFF2-40B4-BE49-F238E27FC236}">
                <a16:creationId xmlns:a16="http://schemas.microsoft.com/office/drawing/2014/main" id="{60F8602B-6C2B-42E4-ACDB-5298A3CCBEC8}"/>
              </a:ext>
            </a:extLst>
          </p:cNvPr>
          <p:cNvSpPr/>
          <p:nvPr/>
        </p:nvSpPr>
        <p:spPr>
          <a:xfrm>
            <a:off x="8759398" y="3845594"/>
            <a:ext cx="535989" cy="535989"/>
          </a:xfrm>
          <a:prstGeom prst="ellipse">
            <a:avLst/>
          </a:prstGeom>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a:ln>
                <a:noFill/>
              </a:ln>
              <a:solidFill>
                <a:srgbClr val="FFFFFF"/>
              </a:solidFill>
              <a:effectLst/>
              <a:uLnTx/>
              <a:uFillTx/>
              <a:latin typeface="Futura LT Pro Book"/>
              <a:ea typeface="+mn-ea"/>
              <a:cs typeface="+mn-cs"/>
            </a:endParaRPr>
          </a:p>
        </p:txBody>
      </p:sp>
      <p:sp useBgFill="1">
        <p:nvSpPr>
          <p:cNvPr id="15" name="Oval 14">
            <a:extLst>
              <a:ext uri="{FF2B5EF4-FFF2-40B4-BE49-F238E27FC236}">
                <a16:creationId xmlns:a16="http://schemas.microsoft.com/office/drawing/2014/main" id="{FE5A1547-D288-4812-9A46-9B61B8266845}"/>
              </a:ext>
            </a:extLst>
          </p:cNvPr>
          <p:cNvSpPr/>
          <p:nvPr/>
        </p:nvSpPr>
        <p:spPr>
          <a:xfrm>
            <a:off x="6570518" y="2903907"/>
            <a:ext cx="535989" cy="535989"/>
          </a:xfrm>
          <a:prstGeom prst="ellipse">
            <a:avLst/>
          </a:prstGeom>
          <a:ln w="158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a:ln>
                <a:noFill/>
              </a:ln>
              <a:solidFill>
                <a:srgbClr val="FFFFFF"/>
              </a:solidFill>
              <a:effectLst/>
              <a:uLnTx/>
              <a:uFillTx/>
              <a:latin typeface="Futura LT Pro Book"/>
              <a:ea typeface="+mn-ea"/>
              <a:cs typeface="+mn-cs"/>
            </a:endParaRPr>
          </a:p>
        </p:txBody>
      </p:sp>
      <p:sp useBgFill="1">
        <p:nvSpPr>
          <p:cNvPr id="16" name="Oval 15">
            <a:extLst>
              <a:ext uri="{FF2B5EF4-FFF2-40B4-BE49-F238E27FC236}">
                <a16:creationId xmlns:a16="http://schemas.microsoft.com/office/drawing/2014/main" id="{88C9624E-D95C-46DA-AA97-75E0B4C7CC44}"/>
              </a:ext>
            </a:extLst>
          </p:cNvPr>
          <p:cNvSpPr/>
          <p:nvPr/>
        </p:nvSpPr>
        <p:spPr>
          <a:xfrm>
            <a:off x="5918864" y="5390214"/>
            <a:ext cx="535989" cy="535989"/>
          </a:xfrm>
          <a:prstGeom prst="ellipse">
            <a:avLst/>
          </a:prstGeom>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a:ln>
                <a:noFill/>
              </a:ln>
              <a:solidFill>
                <a:srgbClr val="FFFFFF"/>
              </a:solidFill>
              <a:effectLst/>
              <a:uLnTx/>
              <a:uFillTx/>
              <a:latin typeface="Futura LT Pro Book"/>
              <a:ea typeface="+mn-ea"/>
              <a:cs typeface="+mn-cs"/>
            </a:endParaRPr>
          </a:p>
        </p:txBody>
      </p:sp>
      <p:sp>
        <p:nvSpPr>
          <p:cNvPr id="17" name="Rectangle 16">
            <a:extLst>
              <a:ext uri="{FF2B5EF4-FFF2-40B4-BE49-F238E27FC236}">
                <a16:creationId xmlns:a16="http://schemas.microsoft.com/office/drawing/2014/main" id="{AF8D9F2D-38FE-43CC-A673-9CC18E3A75AC}"/>
              </a:ext>
            </a:extLst>
          </p:cNvPr>
          <p:cNvSpPr/>
          <p:nvPr/>
        </p:nvSpPr>
        <p:spPr>
          <a:xfrm>
            <a:off x="5856623" y="5436261"/>
            <a:ext cx="565604" cy="37965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900" cap="none" spc="-89" normalizeH="0" baseline="0" noProof="0" dirty="0">
                <a:ln>
                  <a:noFill/>
                </a:ln>
                <a:solidFill>
                  <a:srgbClr val="4B4F54"/>
                </a:solidFill>
                <a:effectLst/>
                <a:uLnTx/>
                <a:uFillTx/>
                <a:latin typeface="Aleo Regular"/>
                <a:ea typeface="+mn-ea"/>
                <a:cs typeface="Aleo Regular"/>
              </a:rPr>
              <a:t>51%</a:t>
            </a:r>
            <a:endParaRPr kumimoji="0" lang="en-US" sz="1867" b="0" i="0" u="none" strike="noStrike" kern="1200" cap="none" spc="0" normalizeH="0" baseline="0" noProof="0" dirty="0">
              <a:ln>
                <a:noFill/>
              </a:ln>
              <a:solidFill>
                <a:srgbClr val="4B4F54"/>
              </a:solidFill>
              <a:effectLst/>
              <a:uLnTx/>
              <a:uFillTx/>
              <a:latin typeface="Aleo Regular"/>
              <a:ea typeface="+mn-ea"/>
              <a:cs typeface="Aleo Regular"/>
            </a:endParaRPr>
          </a:p>
        </p:txBody>
      </p:sp>
      <p:sp>
        <p:nvSpPr>
          <p:cNvPr id="18" name="Rectangle 17">
            <a:extLst>
              <a:ext uri="{FF2B5EF4-FFF2-40B4-BE49-F238E27FC236}">
                <a16:creationId xmlns:a16="http://schemas.microsoft.com/office/drawing/2014/main" id="{077BA749-0E08-48A4-B31A-FADD58A864E0}"/>
              </a:ext>
            </a:extLst>
          </p:cNvPr>
          <p:cNvSpPr/>
          <p:nvPr/>
        </p:nvSpPr>
        <p:spPr>
          <a:xfrm>
            <a:off x="8707990" y="3909067"/>
            <a:ext cx="565604" cy="379656"/>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900" cap="none" spc="-89" normalizeH="0" baseline="0" noProof="0" dirty="0">
                <a:ln>
                  <a:noFill/>
                </a:ln>
                <a:solidFill>
                  <a:srgbClr val="4B4F54"/>
                </a:solidFill>
                <a:effectLst/>
                <a:uLnTx/>
                <a:uFillTx/>
                <a:latin typeface="Aleo Regular"/>
                <a:ea typeface="+mn-ea"/>
                <a:cs typeface="Aleo Regular"/>
              </a:rPr>
              <a:t>37%</a:t>
            </a:r>
            <a:endParaRPr kumimoji="0" lang="en-US" sz="1867" b="0" i="0" u="none" strike="noStrike" kern="1200" cap="none" spc="0" normalizeH="0" baseline="0" noProof="0" dirty="0">
              <a:ln>
                <a:noFill/>
              </a:ln>
              <a:solidFill>
                <a:srgbClr val="4B4F54"/>
              </a:solidFill>
              <a:effectLst/>
              <a:uLnTx/>
              <a:uFillTx/>
              <a:latin typeface="Aleo Regular"/>
              <a:ea typeface="+mn-ea"/>
              <a:cs typeface="Aleo Regular"/>
            </a:endParaRPr>
          </a:p>
        </p:txBody>
      </p:sp>
      <p:sp>
        <p:nvSpPr>
          <p:cNvPr id="19" name="Rectangle 18">
            <a:extLst>
              <a:ext uri="{FF2B5EF4-FFF2-40B4-BE49-F238E27FC236}">
                <a16:creationId xmlns:a16="http://schemas.microsoft.com/office/drawing/2014/main" id="{242A781C-2025-456F-B284-93E979893ED6}"/>
              </a:ext>
            </a:extLst>
          </p:cNvPr>
          <p:cNvSpPr/>
          <p:nvPr/>
        </p:nvSpPr>
        <p:spPr>
          <a:xfrm>
            <a:off x="6480153" y="2940491"/>
            <a:ext cx="565604" cy="37965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900" cap="none" spc="-89" normalizeH="0" baseline="0" noProof="0" dirty="0">
                <a:ln>
                  <a:noFill/>
                </a:ln>
                <a:solidFill>
                  <a:srgbClr val="4B4F54"/>
                </a:solidFill>
                <a:effectLst/>
                <a:uLnTx/>
                <a:uFillTx/>
                <a:latin typeface="Aleo Regular"/>
                <a:ea typeface="+mn-ea"/>
                <a:cs typeface="Aleo Regular"/>
              </a:rPr>
              <a:t>12%</a:t>
            </a:r>
            <a:endParaRPr kumimoji="0" lang="en-US" sz="1867" b="0" i="0" u="none" strike="noStrike" kern="1200" cap="none" spc="0" normalizeH="0" baseline="0" noProof="0" dirty="0">
              <a:ln>
                <a:noFill/>
              </a:ln>
              <a:solidFill>
                <a:srgbClr val="4B4F54"/>
              </a:solidFill>
              <a:effectLst/>
              <a:uLnTx/>
              <a:uFillTx/>
              <a:latin typeface="Aleo Regular"/>
              <a:ea typeface="+mn-ea"/>
              <a:cs typeface="Aleo Regular"/>
            </a:endParaRPr>
          </a:p>
        </p:txBody>
      </p:sp>
      <p:sp>
        <p:nvSpPr>
          <p:cNvPr id="20" name="Content Placeholder 2">
            <a:extLst>
              <a:ext uri="{FF2B5EF4-FFF2-40B4-BE49-F238E27FC236}">
                <a16:creationId xmlns:a16="http://schemas.microsoft.com/office/drawing/2014/main" id="{1DB2E78E-D1B4-4D34-B667-9852506494E0}"/>
              </a:ext>
            </a:extLst>
          </p:cNvPr>
          <p:cNvSpPr txBox="1">
            <a:spLocks/>
          </p:cNvSpPr>
          <p:nvPr/>
        </p:nvSpPr>
        <p:spPr>
          <a:xfrm>
            <a:off x="5638199" y="3723749"/>
            <a:ext cx="3543577" cy="1849572"/>
          </a:xfrm>
          <a:prstGeom prst="rect">
            <a:avLst/>
          </a:prstGeom>
        </p:spPr>
        <p:txBody>
          <a:bodyPr vert="horz" lIns="121920" tIns="60960" rIns="121920" bIns="6096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Open Sans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Open Sans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Open Sans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Open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srgbClr val="4B4F54"/>
                </a:solidFill>
                <a:effectLst/>
                <a:uLnTx/>
                <a:uFillTx/>
                <a:latin typeface="Sitka Heading" panose="02000505000000020004" pitchFamily="2" charset="0"/>
                <a:ea typeface="+mn-ea"/>
                <a:cs typeface="Aleo Regular"/>
              </a:rPr>
              <a:t>FG-SC: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67" b="1" i="1" u="none" strike="noStrike" kern="1200" cap="none" spc="0" normalizeH="0" baseline="0" noProof="0" dirty="0">
                <a:ln>
                  <a:noFill/>
                </a:ln>
                <a:solidFill>
                  <a:srgbClr val="4B4F54"/>
                </a:solidFill>
                <a:effectLst/>
                <a:uLnTx/>
                <a:uFillTx/>
                <a:latin typeface="Open Sans"/>
                <a:ea typeface="+mn-ea"/>
                <a:cs typeface="Open Sans"/>
              </a:rPr>
              <a:t>Median: </a:t>
            </a:r>
            <a:r>
              <a:rPr kumimoji="0" lang="en-US" sz="1467" b="1" i="0" u="none" strike="noStrike" kern="1200" cap="none" spc="0" normalizeH="0" baseline="0" noProof="0" dirty="0">
                <a:ln>
                  <a:noFill/>
                </a:ln>
                <a:solidFill>
                  <a:srgbClr val="4B4F54"/>
                </a:solidFill>
                <a:effectLst/>
                <a:uLnTx/>
                <a:uFillTx/>
                <a:latin typeface="Open Sans"/>
                <a:ea typeface="+mn-ea"/>
                <a:cs typeface="+mn-cs"/>
              </a:rPr>
              <a:t>152</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67" b="1" i="1" u="none" strike="noStrike" kern="1200" cap="none" spc="0" normalizeH="0" baseline="0" noProof="0" dirty="0">
                <a:ln>
                  <a:noFill/>
                </a:ln>
                <a:solidFill>
                  <a:srgbClr val="95E4E8"/>
                </a:solidFill>
                <a:effectLst/>
                <a:uLnTx/>
                <a:uFillTx/>
                <a:latin typeface="Open Sans"/>
                <a:ea typeface="+mn-ea"/>
                <a:cs typeface="Open Sans"/>
              </a:rPr>
              <a:t>150 and lower: </a:t>
            </a:r>
            <a:r>
              <a:rPr kumimoji="0" lang="en-US" sz="1467" b="1" i="0" u="none" strike="noStrike" kern="1200" cap="none" spc="0" normalizeH="0" baseline="0" noProof="0" dirty="0">
                <a:ln>
                  <a:noFill/>
                </a:ln>
                <a:solidFill>
                  <a:srgbClr val="4B4F54"/>
                </a:solidFill>
                <a:effectLst/>
                <a:uLnTx/>
                <a:uFillTx/>
                <a:latin typeface="Open Sans"/>
                <a:ea typeface="+mn-ea"/>
                <a:cs typeface="+mn-cs"/>
              </a:rPr>
              <a:t>37%</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67" b="1" i="1" u="none" strike="noStrike" kern="1200" cap="none" spc="0" normalizeH="0" baseline="0" noProof="0" dirty="0">
                <a:ln>
                  <a:noFill/>
                </a:ln>
                <a:solidFill>
                  <a:srgbClr val="2994A5"/>
                </a:solidFill>
                <a:effectLst/>
                <a:uLnTx/>
                <a:uFillTx/>
                <a:latin typeface="Open Sans"/>
                <a:ea typeface="+mn-ea"/>
                <a:cs typeface="Open Sans"/>
              </a:rPr>
              <a:t>151-160: </a:t>
            </a:r>
            <a:r>
              <a:rPr kumimoji="0" lang="en-US" sz="1467" b="1" i="0" u="none" strike="noStrike" kern="1200" cap="none" spc="0" normalizeH="0" baseline="0" noProof="0" dirty="0">
                <a:ln>
                  <a:noFill/>
                </a:ln>
                <a:solidFill>
                  <a:srgbClr val="4B4F54"/>
                </a:solidFill>
                <a:effectLst/>
                <a:uLnTx/>
                <a:uFillTx/>
                <a:latin typeface="Open Sans"/>
                <a:ea typeface="+mn-ea"/>
                <a:cs typeface="+mn-cs"/>
              </a:rPr>
              <a:t>51%</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467" b="1" i="1" u="none" strike="noStrike" kern="1200" cap="none" spc="0" normalizeH="0" baseline="0" noProof="0" dirty="0">
                <a:ln>
                  <a:noFill/>
                </a:ln>
                <a:solidFill>
                  <a:srgbClr val="0D677F"/>
                </a:solidFill>
                <a:effectLst/>
                <a:uLnTx/>
                <a:uFillTx/>
                <a:latin typeface="Open Sans"/>
                <a:ea typeface="+mn-ea"/>
                <a:cs typeface="Open Sans"/>
              </a:rPr>
              <a:t>161 and higher: </a:t>
            </a:r>
            <a:r>
              <a:rPr kumimoji="0" lang="en-US" sz="1467" b="1" i="0" u="none" strike="noStrike" kern="1200" cap="none" spc="0" normalizeH="0" baseline="0" noProof="0" dirty="0">
                <a:ln>
                  <a:noFill/>
                </a:ln>
                <a:solidFill>
                  <a:srgbClr val="4B4F54"/>
                </a:solidFill>
                <a:effectLst/>
                <a:uLnTx/>
                <a:uFillTx/>
                <a:latin typeface="Open Sans"/>
                <a:ea typeface="+mn-ea"/>
                <a:cs typeface="+mn-cs"/>
              </a:rPr>
              <a:t>12%</a:t>
            </a:r>
          </a:p>
        </p:txBody>
      </p:sp>
      <p:pic>
        <p:nvPicPr>
          <p:cNvPr id="21" name="Picture 20">
            <a:extLst>
              <a:ext uri="{FF2B5EF4-FFF2-40B4-BE49-F238E27FC236}">
                <a16:creationId xmlns:a16="http://schemas.microsoft.com/office/drawing/2014/main" id="{617C34FD-391B-411B-9707-34AFE10B0236}"/>
              </a:ext>
            </a:extLst>
          </p:cNvPr>
          <p:cNvPicPr>
            <a:picLocks noChangeAspect="1"/>
          </p:cNvPicPr>
          <p:nvPr/>
        </p:nvPicPr>
        <p:blipFill>
          <a:blip r:embed="rId5"/>
          <a:stretch>
            <a:fillRect/>
          </a:stretch>
        </p:blipFill>
        <p:spPr>
          <a:xfrm>
            <a:off x="10224427" y="3076143"/>
            <a:ext cx="3548180" cy="3328704"/>
          </a:xfrm>
          <a:prstGeom prst="rect">
            <a:avLst/>
          </a:prstGeom>
        </p:spPr>
      </p:pic>
      <p:sp>
        <p:nvSpPr>
          <p:cNvPr id="22" name="TextBox 21">
            <a:extLst>
              <a:ext uri="{FF2B5EF4-FFF2-40B4-BE49-F238E27FC236}">
                <a16:creationId xmlns:a16="http://schemas.microsoft.com/office/drawing/2014/main" id="{6CD84513-8362-4169-8D94-6D9B908EDE0A}"/>
              </a:ext>
            </a:extLst>
          </p:cNvPr>
          <p:cNvSpPr txBox="1"/>
          <p:nvPr/>
        </p:nvSpPr>
        <p:spPr>
          <a:xfrm>
            <a:off x="1843578" y="6564086"/>
            <a:ext cx="5202179" cy="800219"/>
          </a:xfrm>
          <a:prstGeom prst="rect">
            <a:avLst/>
          </a:prstGeom>
          <a:noFill/>
        </p:spPr>
        <p:txBody>
          <a:bodyPr wrap="square" rtlCol="0">
            <a:spAutoFit/>
          </a:bodyPr>
          <a:lstStyle/>
          <a:p>
            <a:r>
              <a:rPr lang="en-US" sz="2800" dirty="0"/>
              <a:t>LSAT Score Distribution</a:t>
            </a:r>
          </a:p>
          <a:p>
            <a:r>
              <a:rPr lang="en-US" dirty="0">
                <a:solidFill>
                  <a:schemeClr val="accent1"/>
                </a:solidFill>
              </a:rPr>
              <a:t>By Parental Education</a:t>
            </a:r>
          </a:p>
        </p:txBody>
      </p:sp>
    </p:spTree>
    <p:extLst>
      <p:ext uri="{BB962C8B-B14F-4D97-AF65-F5344CB8AC3E}">
        <p14:creationId xmlns:p14="http://schemas.microsoft.com/office/powerpoint/2010/main" val="3321391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75B1-57E0-4954-82E0-7214992D151A}"/>
              </a:ext>
            </a:extLst>
          </p:cNvPr>
          <p:cNvSpPr>
            <a:spLocks noGrp="1"/>
          </p:cNvSpPr>
          <p:nvPr>
            <p:ph type="title"/>
          </p:nvPr>
        </p:nvSpPr>
        <p:spPr/>
        <p:txBody>
          <a:bodyPr/>
          <a:lstStyle/>
          <a:p>
            <a:r>
              <a:rPr lang="en-US" dirty="0"/>
              <a:t>Re-Define Merit</a:t>
            </a:r>
          </a:p>
        </p:txBody>
      </p:sp>
      <p:sp>
        <p:nvSpPr>
          <p:cNvPr id="3" name="Content Placeholder 2">
            <a:extLst>
              <a:ext uri="{FF2B5EF4-FFF2-40B4-BE49-F238E27FC236}">
                <a16:creationId xmlns:a16="http://schemas.microsoft.com/office/drawing/2014/main" id="{38F96A06-B518-4949-913E-F7B971881BDA}"/>
              </a:ext>
            </a:extLst>
          </p:cNvPr>
          <p:cNvSpPr>
            <a:spLocks noGrp="1"/>
          </p:cNvSpPr>
          <p:nvPr>
            <p:ph idx="1"/>
          </p:nvPr>
        </p:nvSpPr>
        <p:spPr/>
        <p:txBody>
          <a:bodyPr/>
          <a:lstStyle/>
          <a:p>
            <a:r>
              <a:rPr lang="en-US" dirty="0"/>
              <a:t>Merit Aid is given most commonly to students with high LSAT scores/UGPA profiles. </a:t>
            </a:r>
          </a:p>
          <a:p>
            <a:r>
              <a:rPr lang="en-US" dirty="0"/>
              <a:t>2016 LSSSE Report</a:t>
            </a:r>
          </a:p>
          <a:p>
            <a:pPr lvl="1"/>
            <a:r>
              <a:rPr lang="en-US" dirty="0"/>
              <a:t>“Merit scholarships tend to be awarded through equality frameworks, in which similar criteria are applied to all applicants. These criteria most often revolve around standardized test scores and other factors that track closely to non-merit indicators, such as socioeconomic status. In the end, wealth and privilege become proxies for merit, a conflation that results in financial windfalls and further advantages for applicants least in need of such assistance.”</a:t>
            </a:r>
          </a:p>
          <a:p>
            <a:endParaRPr lang="en-US" dirty="0"/>
          </a:p>
        </p:txBody>
      </p:sp>
      <p:sp>
        <p:nvSpPr>
          <p:cNvPr id="4" name="Slide Number Placeholder 3">
            <a:extLst>
              <a:ext uri="{FF2B5EF4-FFF2-40B4-BE49-F238E27FC236}">
                <a16:creationId xmlns:a16="http://schemas.microsoft.com/office/drawing/2014/main" id="{0571A3EE-C69C-4D8E-A9CE-BBEE69CD96AA}"/>
              </a:ext>
            </a:extLst>
          </p:cNvPr>
          <p:cNvSpPr>
            <a:spLocks noGrp="1"/>
          </p:cNvSpPr>
          <p:nvPr>
            <p:ph type="sldNum" sz="quarter" idx="12"/>
          </p:nvPr>
        </p:nvSpPr>
        <p:spPr/>
        <p:txBody>
          <a:bodyPr/>
          <a:lstStyle/>
          <a:p>
            <a:fld id="{386D9A68-0460-42ED-8EC0-BED3B41912DF}" type="slidenum">
              <a:rPr lang="en-US" smtClean="0"/>
              <a:t>28</a:t>
            </a:fld>
            <a:endParaRPr lang="en-US" dirty="0"/>
          </a:p>
        </p:txBody>
      </p:sp>
    </p:spTree>
    <p:extLst>
      <p:ext uri="{BB962C8B-B14F-4D97-AF65-F5344CB8AC3E}">
        <p14:creationId xmlns:p14="http://schemas.microsoft.com/office/powerpoint/2010/main" val="378465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297D-1EB0-40E2-9756-134A1DC3B3A1}"/>
              </a:ext>
            </a:extLst>
          </p:cNvPr>
          <p:cNvSpPr>
            <a:spLocks noGrp="1"/>
          </p:cNvSpPr>
          <p:nvPr>
            <p:ph type="title"/>
          </p:nvPr>
        </p:nvSpPr>
        <p:spPr/>
        <p:txBody>
          <a:bodyPr/>
          <a:lstStyle/>
          <a:p>
            <a:r>
              <a:rPr lang="en-US" dirty="0"/>
              <a:t>Schultz-</a:t>
            </a:r>
            <a:r>
              <a:rPr lang="en-US" dirty="0" err="1"/>
              <a:t>Zedeck</a:t>
            </a:r>
            <a:r>
              <a:rPr lang="en-US" dirty="0"/>
              <a:t>  Factors</a:t>
            </a:r>
          </a:p>
        </p:txBody>
      </p:sp>
      <p:sp>
        <p:nvSpPr>
          <p:cNvPr id="4" name="Slide Number Placeholder 3">
            <a:extLst>
              <a:ext uri="{FF2B5EF4-FFF2-40B4-BE49-F238E27FC236}">
                <a16:creationId xmlns:a16="http://schemas.microsoft.com/office/drawing/2014/main" id="{9B660998-D6E5-459A-AB01-8569EC1FD4BA}"/>
              </a:ext>
            </a:extLst>
          </p:cNvPr>
          <p:cNvSpPr>
            <a:spLocks noGrp="1"/>
          </p:cNvSpPr>
          <p:nvPr>
            <p:ph type="sldNum" sz="quarter" idx="12"/>
          </p:nvPr>
        </p:nvSpPr>
        <p:spPr/>
        <p:txBody>
          <a:bodyPr/>
          <a:lstStyle/>
          <a:p>
            <a:fld id="{386D9A68-0460-42ED-8EC0-BED3B41912DF}" type="slidenum">
              <a:rPr lang="en-US" smtClean="0"/>
              <a:t>29</a:t>
            </a:fld>
            <a:endParaRPr lang="en-US" dirty="0"/>
          </a:p>
        </p:txBody>
      </p:sp>
      <p:pic>
        <p:nvPicPr>
          <p:cNvPr id="5" name="Picture 2" descr="Image result for schultz and zedeck">
            <a:extLst>
              <a:ext uri="{FF2B5EF4-FFF2-40B4-BE49-F238E27FC236}">
                <a16:creationId xmlns:a16="http://schemas.microsoft.com/office/drawing/2014/main" id="{DC9E1A75-99E0-4B5D-8CB9-2CC6C7BF23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0785" y="2257043"/>
            <a:ext cx="8305800" cy="537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6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Agenda</a:t>
            </a:r>
          </a:p>
        </p:txBody>
      </p:sp>
      <p:sp>
        <p:nvSpPr>
          <p:cNvPr id="3" name="Content Placeholder 2"/>
          <p:cNvSpPr>
            <a:spLocks noGrp="1"/>
          </p:cNvSpPr>
          <p:nvPr>
            <p:ph idx="1"/>
          </p:nvPr>
        </p:nvSpPr>
        <p:spPr/>
        <p:txBody>
          <a:bodyPr>
            <a:normAutofit/>
          </a:bodyPr>
          <a:lstStyle/>
          <a:p>
            <a:r>
              <a:rPr lang="en-US" dirty="0"/>
              <a:t>Demographics of law school applicants and matriculants</a:t>
            </a:r>
          </a:p>
          <a:p>
            <a:r>
              <a:rPr lang="en-US" dirty="0"/>
              <a:t>Federal funding and repayment options, and potential threats to these programs</a:t>
            </a:r>
          </a:p>
          <a:p>
            <a:r>
              <a:rPr lang="en-US" dirty="0"/>
              <a:t>Trends in federal graduate and professional student borrowing </a:t>
            </a:r>
          </a:p>
          <a:p>
            <a:r>
              <a:rPr lang="en-US" dirty="0"/>
              <a:t>Examples of state financing options available to graduate and professional students</a:t>
            </a:r>
          </a:p>
          <a:p>
            <a:r>
              <a:rPr lang="en-US" dirty="0"/>
              <a:t>Distribution of need and merit aid, and the impact on underrepresented students</a:t>
            </a:r>
          </a:p>
          <a:p>
            <a:r>
              <a:rPr lang="en-US" dirty="0"/>
              <a:t>How need and merit aid could be distributed differently to create greater equity </a:t>
            </a:r>
          </a:p>
          <a:p>
            <a:endParaRPr lang="en-US" dirty="0"/>
          </a:p>
        </p:txBody>
      </p:sp>
      <p:sp>
        <p:nvSpPr>
          <p:cNvPr id="4" name="Slide Number Placeholder 3"/>
          <p:cNvSpPr>
            <a:spLocks noGrp="1"/>
          </p:cNvSpPr>
          <p:nvPr>
            <p:ph type="sldNum" sz="quarter" idx="12"/>
          </p:nvPr>
        </p:nvSpPr>
        <p:spPr/>
        <p:txBody>
          <a:bodyPr/>
          <a:lstStyle/>
          <a:p>
            <a:fld id="{386D9A68-0460-42ED-8EC0-BED3B41912DF}" type="slidenum">
              <a:rPr lang="en-US" smtClean="0"/>
              <a:t>3</a:t>
            </a:fld>
            <a:endParaRPr lang="en-US" dirty="0"/>
          </a:p>
        </p:txBody>
      </p:sp>
    </p:spTree>
    <p:extLst>
      <p:ext uri="{BB962C8B-B14F-4D97-AF65-F5344CB8AC3E}">
        <p14:creationId xmlns:p14="http://schemas.microsoft.com/office/powerpoint/2010/main" val="44430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871F-A169-4C7D-A554-799CD47FE072}"/>
              </a:ext>
            </a:extLst>
          </p:cNvPr>
          <p:cNvSpPr>
            <a:spLocks noGrp="1"/>
          </p:cNvSpPr>
          <p:nvPr>
            <p:ph type="title"/>
          </p:nvPr>
        </p:nvSpPr>
        <p:spPr/>
        <p:txBody>
          <a:bodyPr/>
          <a:lstStyle/>
          <a:p>
            <a:r>
              <a:rPr lang="en-US" dirty="0"/>
              <a:t>Re-Define Merit</a:t>
            </a:r>
          </a:p>
        </p:txBody>
      </p:sp>
      <p:sp>
        <p:nvSpPr>
          <p:cNvPr id="3" name="Content Placeholder 2">
            <a:extLst>
              <a:ext uri="{FF2B5EF4-FFF2-40B4-BE49-F238E27FC236}">
                <a16:creationId xmlns:a16="http://schemas.microsoft.com/office/drawing/2014/main" id="{C9FB8A79-7FB0-47AA-91F4-8A8DBA6D2ED5}"/>
              </a:ext>
            </a:extLst>
          </p:cNvPr>
          <p:cNvSpPr>
            <a:spLocks noGrp="1"/>
          </p:cNvSpPr>
          <p:nvPr>
            <p:ph idx="1"/>
          </p:nvPr>
        </p:nvSpPr>
        <p:spPr/>
        <p:txBody>
          <a:bodyPr/>
          <a:lstStyle/>
          <a:p>
            <a:r>
              <a:rPr lang="en-US" dirty="0"/>
              <a:t>Examine the criteria utilized to determine merit.</a:t>
            </a:r>
          </a:p>
          <a:p>
            <a:r>
              <a:rPr lang="en-US" dirty="0"/>
              <a:t>Incorporate other factors</a:t>
            </a:r>
          </a:p>
          <a:p>
            <a:pPr lvl="1"/>
            <a:r>
              <a:rPr lang="en-US" dirty="0"/>
              <a:t>Leadership skills/opportunities</a:t>
            </a:r>
          </a:p>
          <a:p>
            <a:pPr lvl="1"/>
            <a:r>
              <a:rPr lang="en-US" dirty="0"/>
              <a:t>Networking abilities</a:t>
            </a:r>
          </a:p>
          <a:p>
            <a:pPr lvl="1"/>
            <a:r>
              <a:rPr lang="en-US" dirty="0"/>
              <a:t>Overcoming Adversity</a:t>
            </a:r>
          </a:p>
          <a:p>
            <a:pPr lvl="1"/>
            <a:r>
              <a:rPr lang="en-US" dirty="0"/>
              <a:t>Work ethic</a:t>
            </a:r>
          </a:p>
          <a:p>
            <a:pPr lvl="1"/>
            <a:r>
              <a:rPr lang="en-US" dirty="0"/>
              <a:t>Work Experience</a:t>
            </a:r>
          </a:p>
          <a:p>
            <a:endParaRPr lang="en-US" dirty="0"/>
          </a:p>
        </p:txBody>
      </p:sp>
      <p:sp>
        <p:nvSpPr>
          <p:cNvPr id="4" name="Slide Number Placeholder 3">
            <a:extLst>
              <a:ext uri="{FF2B5EF4-FFF2-40B4-BE49-F238E27FC236}">
                <a16:creationId xmlns:a16="http://schemas.microsoft.com/office/drawing/2014/main" id="{A0E671C8-E05C-470E-B132-F72122E3B049}"/>
              </a:ext>
            </a:extLst>
          </p:cNvPr>
          <p:cNvSpPr>
            <a:spLocks noGrp="1"/>
          </p:cNvSpPr>
          <p:nvPr>
            <p:ph type="sldNum" sz="quarter" idx="12"/>
          </p:nvPr>
        </p:nvSpPr>
        <p:spPr/>
        <p:txBody>
          <a:bodyPr/>
          <a:lstStyle/>
          <a:p>
            <a:fld id="{386D9A68-0460-42ED-8EC0-BED3B41912DF}" type="slidenum">
              <a:rPr lang="en-US" smtClean="0"/>
              <a:t>30</a:t>
            </a:fld>
            <a:endParaRPr lang="en-US" dirty="0"/>
          </a:p>
        </p:txBody>
      </p:sp>
    </p:spTree>
    <p:extLst>
      <p:ext uri="{BB962C8B-B14F-4D97-AF65-F5344CB8AC3E}">
        <p14:creationId xmlns:p14="http://schemas.microsoft.com/office/powerpoint/2010/main" val="206759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F19C-5D2E-43C3-829F-FCD3821200A1}"/>
              </a:ext>
            </a:extLst>
          </p:cNvPr>
          <p:cNvSpPr>
            <a:spLocks noGrp="1"/>
          </p:cNvSpPr>
          <p:nvPr>
            <p:ph type="title"/>
          </p:nvPr>
        </p:nvSpPr>
        <p:spPr/>
        <p:txBody>
          <a:bodyPr/>
          <a:lstStyle/>
          <a:p>
            <a:r>
              <a:rPr lang="en-US" dirty="0"/>
              <a:t>Questions / Comments</a:t>
            </a:r>
          </a:p>
        </p:txBody>
      </p:sp>
    </p:spTree>
    <p:extLst>
      <p:ext uri="{BB962C8B-B14F-4D97-AF65-F5344CB8AC3E}">
        <p14:creationId xmlns:p14="http://schemas.microsoft.com/office/powerpoint/2010/main" val="158716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71AA-9001-4873-B093-570DCE85103B}"/>
              </a:ext>
            </a:extLst>
          </p:cNvPr>
          <p:cNvSpPr>
            <a:spLocks noGrp="1"/>
          </p:cNvSpPr>
          <p:nvPr>
            <p:ph type="title"/>
          </p:nvPr>
        </p:nvSpPr>
        <p:spPr>
          <a:xfrm>
            <a:off x="1371600" y="1828800"/>
            <a:ext cx="11887200" cy="952500"/>
          </a:xfrm>
        </p:spPr>
        <p:txBody>
          <a:bodyPr/>
          <a:lstStyle/>
          <a:p>
            <a:r>
              <a:rPr lang="en-US" dirty="0"/>
              <a:t>Contact Info</a:t>
            </a:r>
          </a:p>
        </p:txBody>
      </p:sp>
      <p:sp>
        <p:nvSpPr>
          <p:cNvPr id="3" name="TextBox 2">
            <a:extLst>
              <a:ext uri="{FF2B5EF4-FFF2-40B4-BE49-F238E27FC236}">
                <a16:creationId xmlns:a16="http://schemas.microsoft.com/office/drawing/2014/main" id="{BAE40C46-C07B-4C7D-ABFD-5B83960ED863}"/>
              </a:ext>
            </a:extLst>
          </p:cNvPr>
          <p:cNvSpPr txBox="1"/>
          <p:nvPr/>
        </p:nvSpPr>
        <p:spPr>
          <a:xfrm>
            <a:off x="1834064" y="3668524"/>
            <a:ext cx="5253644" cy="954107"/>
          </a:xfrm>
          <a:prstGeom prst="rect">
            <a:avLst/>
          </a:prstGeom>
          <a:noFill/>
        </p:spPr>
        <p:txBody>
          <a:bodyPr wrap="square" rtlCol="0">
            <a:spAutoFit/>
          </a:bodyPr>
          <a:lstStyle/>
          <a:p>
            <a:pPr algn="ctr"/>
            <a:r>
              <a:rPr lang="en-US" sz="2800" b="1" dirty="0">
                <a:solidFill>
                  <a:schemeClr val="bg1"/>
                </a:solidFill>
              </a:rPr>
              <a:t>Nancy Conneely</a:t>
            </a:r>
            <a:br>
              <a:rPr lang="en-US" sz="2800" b="1" dirty="0">
                <a:solidFill>
                  <a:schemeClr val="bg1"/>
                </a:solidFill>
              </a:rPr>
            </a:br>
            <a:r>
              <a:rPr lang="en-US" sz="2800" b="1" dirty="0">
                <a:solidFill>
                  <a:schemeClr val="bg1"/>
                </a:solidFill>
                <a:hlinkClick r:id="rId3"/>
              </a:rPr>
              <a:t>nconneely@accesslex.org</a:t>
            </a:r>
            <a:r>
              <a:rPr lang="en-US" sz="2800" b="1" dirty="0">
                <a:solidFill>
                  <a:schemeClr val="bg1"/>
                </a:solidFill>
              </a:rPr>
              <a:t> </a:t>
            </a:r>
          </a:p>
        </p:txBody>
      </p:sp>
      <p:sp>
        <p:nvSpPr>
          <p:cNvPr id="4" name="TextBox 3">
            <a:extLst>
              <a:ext uri="{FF2B5EF4-FFF2-40B4-BE49-F238E27FC236}">
                <a16:creationId xmlns:a16="http://schemas.microsoft.com/office/drawing/2014/main" id="{41A7D73E-53CD-4753-BD21-659A28926C91}"/>
              </a:ext>
            </a:extLst>
          </p:cNvPr>
          <p:cNvSpPr txBox="1"/>
          <p:nvPr/>
        </p:nvSpPr>
        <p:spPr>
          <a:xfrm>
            <a:off x="7620000" y="3668523"/>
            <a:ext cx="5253644" cy="954107"/>
          </a:xfrm>
          <a:prstGeom prst="rect">
            <a:avLst/>
          </a:prstGeom>
          <a:noFill/>
        </p:spPr>
        <p:txBody>
          <a:bodyPr wrap="square" rtlCol="0">
            <a:spAutoFit/>
          </a:bodyPr>
          <a:lstStyle/>
          <a:p>
            <a:pPr algn="ctr"/>
            <a:r>
              <a:rPr lang="en-US" sz="2800" b="1" dirty="0">
                <a:solidFill>
                  <a:schemeClr val="bg1"/>
                </a:solidFill>
              </a:rPr>
              <a:t>Rachel Patterson</a:t>
            </a:r>
            <a:br>
              <a:rPr lang="en-US" sz="2800" b="1" dirty="0">
                <a:solidFill>
                  <a:schemeClr val="bg1"/>
                </a:solidFill>
              </a:rPr>
            </a:br>
            <a:r>
              <a:rPr lang="en-US" sz="2800" b="1" dirty="0">
                <a:solidFill>
                  <a:schemeClr val="bg1"/>
                </a:solidFill>
                <a:hlinkClick r:id="rId4"/>
              </a:rPr>
              <a:t>rpatterson@accesslex.org</a:t>
            </a:r>
            <a:r>
              <a:rPr lang="en-US" sz="2800" b="1" dirty="0">
                <a:solidFill>
                  <a:schemeClr val="bg1"/>
                </a:solidFill>
              </a:rPr>
              <a:t>  </a:t>
            </a:r>
          </a:p>
        </p:txBody>
      </p:sp>
    </p:spTree>
    <p:extLst>
      <p:ext uri="{BB962C8B-B14F-4D97-AF65-F5344CB8AC3E}">
        <p14:creationId xmlns:p14="http://schemas.microsoft.com/office/powerpoint/2010/main" val="371931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Law School applicants and matriculants</a:t>
            </a:r>
          </a:p>
        </p:txBody>
      </p:sp>
    </p:spTree>
    <p:extLst>
      <p:ext uri="{BB962C8B-B14F-4D97-AF65-F5344CB8AC3E}">
        <p14:creationId xmlns:p14="http://schemas.microsoft.com/office/powerpoint/2010/main" val="377607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by the Numbers </a:t>
            </a:r>
          </a:p>
        </p:txBody>
      </p:sp>
      <p:sp>
        <p:nvSpPr>
          <p:cNvPr id="3" name="Content Placeholder 2"/>
          <p:cNvSpPr>
            <a:spLocks noGrp="1"/>
          </p:cNvSpPr>
          <p:nvPr>
            <p:ph idx="1"/>
          </p:nvPr>
        </p:nvSpPr>
        <p:spPr/>
        <p:txBody>
          <a:bodyPr>
            <a:normAutofit/>
          </a:bodyPr>
          <a:lstStyle/>
          <a:p>
            <a:r>
              <a:rPr lang="en-US" dirty="0"/>
              <a:t>The diversity of our law schools does not reflect the diversity of our society. Based on the 2010 Census, 13% of our population is black and 10% of first-year law students are black.</a:t>
            </a:r>
          </a:p>
          <a:p>
            <a:endParaRPr lang="en-US" dirty="0"/>
          </a:p>
          <a:p>
            <a:r>
              <a:rPr lang="en-US" dirty="0"/>
              <a:t>49% of Black students and 33% of Latino/a students who applied to law school in 2016-17 were not admitted to any law schools.</a:t>
            </a:r>
          </a:p>
          <a:p>
            <a:pPr lvl="1"/>
            <a:r>
              <a:rPr lang="en-US" dirty="0"/>
              <a:t>26% of Asian students who applied to law students were not admitted anywhere.</a:t>
            </a:r>
          </a:p>
          <a:p>
            <a:pPr lvl="1"/>
            <a:r>
              <a:rPr lang="en-US" dirty="0"/>
              <a:t> 17% of white students who applied to law school were not admitted anywhere.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86D9A68-0460-42ED-8EC0-BED3B41912DF}" type="slidenum">
              <a:rPr lang="en-US" smtClean="0"/>
              <a:t>5</a:t>
            </a:fld>
            <a:endParaRPr lang="en-US" dirty="0"/>
          </a:p>
        </p:txBody>
      </p:sp>
    </p:spTree>
    <p:extLst>
      <p:ext uri="{BB962C8B-B14F-4D97-AF65-F5344CB8AC3E}">
        <p14:creationId xmlns:p14="http://schemas.microsoft.com/office/powerpoint/2010/main" val="197557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28DF-0EF2-4263-9DE4-EEE96E629768}"/>
              </a:ext>
            </a:extLst>
          </p:cNvPr>
          <p:cNvSpPr>
            <a:spLocks noGrp="1"/>
          </p:cNvSpPr>
          <p:nvPr>
            <p:ph type="title"/>
          </p:nvPr>
        </p:nvSpPr>
        <p:spPr>
          <a:xfrm>
            <a:off x="2024743" y="730138"/>
            <a:ext cx="11201400" cy="9144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sz="3600" dirty="0"/>
              <a:t>The NUMBER OF APPLICATIONS IT TOOK TO YIELD 1000 </a:t>
            </a:r>
            <a:r>
              <a:rPr lang="en-US" sz="3600" dirty="0">
                <a:solidFill>
                  <a:schemeClr val="accent6"/>
                </a:solidFill>
              </a:rPr>
              <a:t>OFFERS OF ADMISSION </a:t>
            </a:r>
            <a:r>
              <a:rPr lang="en-US" sz="3600" dirty="0"/>
              <a:t>IN 2017 (OVERLAID WITH ADMIT RATE)</a:t>
            </a:r>
          </a:p>
        </p:txBody>
      </p:sp>
      <p:sp>
        <p:nvSpPr>
          <p:cNvPr id="4" name="Slide Number Placeholder 3">
            <a:extLst>
              <a:ext uri="{FF2B5EF4-FFF2-40B4-BE49-F238E27FC236}">
                <a16:creationId xmlns:a16="http://schemas.microsoft.com/office/drawing/2014/main" id="{DD4C49A6-37E0-4A51-92E4-2B556D8803A1}"/>
              </a:ext>
            </a:extLst>
          </p:cNvPr>
          <p:cNvSpPr>
            <a:spLocks noGrp="1"/>
          </p:cNvSpPr>
          <p:nvPr>
            <p:ph type="sldNum" sz="quarter" idx="12"/>
          </p:nvPr>
        </p:nvSpPr>
        <p:spPr/>
        <p:txBody>
          <a:bodyPr/>
          <a:lstStyle/>
          <a:p>
            <a:pPr defTabSz="457182"/>
            <a:fld id="{386D9A68-0460-42ED-8EC0-BED3B41912DF}" type="slidenum">
              <a:rPr lang="en-US">
                <a:solidFill>
                  <a:srgbClr val="006072"/>
                </a:solidFill>
                <a:latin typeface="Futura LT Pro Book"/>
              </a:rPr>
              <a:pPr defTabSz="457182"/>
              <a:t>6</a:t>
            </a:fld>
            <a:endParaRPr lang="en-US" dirty="0">
              <a:solidFill>
                <a:srgbClr val="006072"/>
              </a:solidFill>
              <a:latin typeface="Futura LT Pro Book"/>
            </a:endParaRPr>
          </a:p>
        </p:txBody>
      </p:sp>
      <p:graphicFrame>
        <p:nvGraphicFramePr>
          <p:cNvPr id="5" name="Content Placeholder 4">
            <a:extLst>
              <a:ext uri="{FF2B5EF4-FFF2-40B4-BE49-F238E27FC236}">
                <a16:creationId xmlns:a16="http://schemas.microsoft.com/office/drawing/2014/main" id="{07970BEB-2626-4047-AB49-48A556BD1D8C}"/>
              </a:ext>
            </a:extLst>
          </p:cNvPr>
          <p:cNvGraphicFramePr>
            <a:graphicFrameLocks/>
          </p:cNvGraphicFramePr>
          <p:nvPr>
            <p:extLst/>
          </p:nvPr>
        </p:nvGraphicFramePr>
        <p:xfrm>
          <a:off x="1077688" y="1894114"/>
          <a:ext cx="11511642" cy="5878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883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FD29-51AE-400C-AF1F-9EBAA3768957}"/>
              </a:ext>
            </a:extLst>
          </p:cNvPr>
          <p:cNvSpPr>
            <a:spLocks noGrp="1"/>
          </p:cNvSpPr>
          <p:nvPr>
            <p:ph type="title"/>
          </p:nvPr>
        </p:nvSpPr>
        <p:spPr/>
        <p:txBody>
          <a:bodyPr/>
          <a:lstStyle/>
          <a:p>
            <a:r>
              <a:rPr lang="en-US" dirty="0"/>
              <a:t>Diversity and the LSAT</a:t>
            </a:r>
          </a:p>
        </p:txBody>
      </p:sp>
      <p:sp>
        <p:nvSpPr>
          <p:cNvPr id="3" name="Content Placeholder 2">
            <a:extLst>
              <a:ext uri="{FF2B5EF4-FFF2-40B4-BE49-F238E27FC236}">
                <a16:creationId xmlns:a16="http://schemas.microsoft.com/office/drawing/2014/main" id="{78694CBA-649E-4A1B-B263-E3688977C82E}"/>
              </a:ext>
            </a:extLst>
          </p:cNvPr>
          <p:cNvSpPr>
            <a:spLocks noGrp="1"/>
          </p:cNvSpPr>
          <p:nvPr>
            <p:ph idx="1"/>
          </p:nvPr>
        </p:nvSpPr>
        <p:spPr>
          <a:xfrm>
            <a:off x="914400" y="1971110"/>
            <a:ext cx="12344400" cy="6258490"/>
          </a:xfrm>
        </p:spPr>
        <p:txBody>
          <a:bodyPr/>
          <a:lstStyle/>
          <a:p>
            <a:r>
              <a:rPr lang="en-US" dirty="0"/>
              <a:t>In 2016-17, out of 8400+ applicants, 2 black students had LSAT scores of 175+. 131 black students had LSAT scores of 165+. 382 black students had LSAT scores of 160+. </a:t>
            </a:r>
          </a:p>
          <a:p>
            <a:pPr lvl="1"/>
            <a:r>
              <a:rPr lang="en-US" dirty="0"/>
              <a:t>5221 black applicants have LSAT scores ranging from 135-149. </a:t>
            </a:r>
          </a:p>
          <a:p>
            <a:pPr lvl="1"/>
            <a:r>
              <a:rPr lang="en-US" dirty="0"/>
              <a:t>The median black LSAT score of 142 has not changed in 20+ years.</a:t>
            </a:r>
          </a:p>
          <a:p>
            <a:endParaRPr lang="en-US" dirty="0"/>
          </a:p>
        </p:txBody>
      </p:sp>
      <p:sp>
        <p:nvSpPr>
          <p:cNvPr id="4" name="Slide Number Placeholder 3">
            <a:extLst>
              <a:ext uri="{FF2B5EF4-FFF2-40B4-BE49-F238E27FC236}">
                <a16:creationId xmlns:a16="http://schemas.microsoft.com/office/drawing/2014/main" id="{0DF00D3E-F831-4457-9452-5F19C33DA756}"/>
              </a:ext>
            </a:extLst>
          </p:cNvPr>
          <p:cNvSpPr>
            <a:spLocks noGrp="1"/>
          </p:cNvSpPr>
          <p:nvPr>
            <p:ph type="sldNum" sz="quarter" idx="12"/>
          </p:nvPr>
        </p:nvSpPr>
        <p:spPr/>
        <p:txBody>
          <a:bodyPr/>
          <a:lstStyle/>
          <a:p>
            <a:fld id="{386D9A68-0460-42ED-8EC0-BED3B41912DF}" type="slidenum">
              <a:rPr lang="en-US" smtClean="0"/>
              <a:pPr/>
              <a:t>7</a:t>
            </a:fld>
            <a:endParaRPr lang="en-US" dirty="0"/>
          </a:p>
        </p:txBody>
      </p:sp>
      <p:graphicFrame>
        <p:nvGraphicFramePr>
          <p:cNvPr id="5" name="Chart 4">
            <a:extLst>
              <a:ext uri="{FF2B5EF4-FFF2-40B4-BE49-F238E27FC236}">
                <a16:creationId xmlns:a16="http://schemas.microsoft.com/office/drawing/2014/main" id="{C2201074-B3D5-4FE8-AEC7-6D3F89FDAE6C}"/>
              </a:ext>
            </a:extLst>
          </p:cNvPr>
          <p:cNvGraphicFramePr/>
          <p:nvPr>
            <p:extLst/>
          </p:nvPr>
        </p:nvGraphicFramePr>
        <p:xfrm>
          <a:off x="2588740" y="4161241"/>
          <a:ext cx="8048297" cy="3831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595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0578-59F0-4657-B9B1-DC8F06FC9FAB}"/>
              </a:ext>
            </a:extLst>
          </p:cNvPr>
          <p:cNvSpPr>
            <a:spLocks noGrp="1"/>
          </p:cNvSpPr>
          <p:nvPr>
            <p:ph type="ctrTitle"/>
          </p:nvPr>
        </p:nvSpPr>
        <p:spPr/>
        <p:txBody>
          <a:bodyPr/>
          <a:lstStyle/>
          <a:p>
            <a:r>
              <a:rPr lang="en-US" dirty="0"/>
              <a:t>Federal funding and repayment</a:t>
            </a:r>
          </a:p>
        </p:txBody>
      </p:sp>
    </p:spTree>
    <p:extLst>
      <p:ext uri="{BB962C8B-B14F-4D97-AF65-F5344CB8AC3E}">
        <p14:creationId xmlns:p14="http://schemas.microsoft.com/office/powerpoint/2010/main" val="262989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Repayment Options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Standard</a:t>
            </a:r>
          </a:p>
          <a:p>
            <a:pPr marL="514350" indent="-514350">
              <a:buFont typeface="+mj-lt"/>
              <a:buAutoNum type="arabicPeriod"/>
            </a:pPr>
            <a:r>
              <a:rPr lang="en-US" dirty="0"/>
              <a:t>Graduated</a:t>
            </a:r>
          </a:p>
          <a:p>
            <a:pPr marL="514350" indent="-514350">
              <a:buFont typeface="+mj-lt"/>
              <a:buAutoNum type="arabicPeriod"/>
            </a:pPr>
            <a:r>
              <a:rPr lang="en-US" dirty="0"/>
              <a:t>Extended</a:t>
            </a:r>
          </a:p>
          <a:p>
            <a:pPr marL="514350" indent="-514350">
              <a:buFont typeface="+mj-lt"/>
              <a:buAutoNum type="arabicPeriod"/>
            </a:pPr>
            <a:r>
              <a:rPr lang="en-US" dirty="0"/>
              <a:t>Income-contingent</a:t>
            </a:r>
          </a:p>
          <a:p>
            <a:pPr marL="514350" indent="-514350">
              <a:buFont typeface="+mj-lt"/>
              <a:buAutoNum type="arabicPeriod"/>
            </a:pPr>
            <a:r>
              <a:rPr lang="en-US" dirty="0"/>
              <a:t>Income-sensitive</a:t>
            </a:r>
          </a:p>
          <a:p>
            <a:pPr marL="514350" indent="-514350">
              <a:buFont typeface="+mj-lt"/>
              <a:buAutoNum type="arabicPeriod"/>
            </a:pPr>
            <a:r>
              <a:rPr lang="en-US" dirty="0"/>
              <a:t>Income-based (old)</a:t>
            </a:r>
          </a:p>
          <a:p>
            <a:pPr marL="514350" indent="-514350">
              <a:buFont typeface="+mj-lt"/>
              <a:buAutoNum type="arabicPeriod"/>
            </a:pPr>
            <a:r>
              <a:rPr lang="en-US" dirty="0"/>
              <a:t>Income-based (new)</a:t>
            </a:r>
          </a:p>
          <a:p>
            <a:pPr marL="514350" indent="-514350">
              <a:buFont typeface="+mj-lt"/>
              <a:buAutoNum type="arabicPeriod"/>
            </a:pPr>
            <a:r>
              <a:rPr lang="en-US" dirty="0"/>
              <a:t>Pay as You Earn</a:t>
            </a:r>
          </a:p>
          <a:p>
            <a:pPr marL="514350" indent="-514350">
              <a:buFont typeface="+mj-lt"/>
              <a:buAutoNum type="arabicPeriod"/>
            </a:pPr>
            <a:r>
              <a:rPr lang="en-US" dirty="0"/>
              <a:t>Revised Pay as You Earn</a:t>
            </a:r>
          </a:p>
        </p:txBody>
      </p:sp>
      <p:sp>
        <p:nvSpPr>
          <p:cNvPr id="4" name="Slide Number Placeholder 3"/>
          <p:cNvSpPr>
            <a:spLocks noGrp="1"/>
          </p:cNvSpPr>
          <p:nvPr>
            <p:ph type="sldNum" sz="quarter" idx="12"/>
          </p:nvPr>
        </p:nvSpPr>
        <p:spPr/>
        <p:txBody>
          <a:bodyPr/>
          <a:lstStyle/>
          <a:p>
            <a:fld id="{386D9A68-0460-42ED-8EC0-BED3B41912DF}" type="slidenum">
              <a:rPr lang="en-US" smtClean="0"/>
              <a:t>9</a:t>
            </a:fld>
            <a:endParaRPr lang="en-US" dirty="0"/>
          </a:p>
        </p:txBody>
      </p:sp>
    </p:spTree>
    <p:extLst>
      <p:ext uri="{BB962C8B-B14F-4D97-AF65-F5344CB8AC3E}">
        <p14:creationId xmlns:p14="http://schemas.microsoft.com/office/powerpoint/2010/main" val="1391996342"/>
      </p:ext>
    </p:extLst>
  </p:cSld>
  <p:clrMapOvr>
    <a:masterClrMapping/>
  </p:clrMapOvr>
</p:sld>
</file>

<file path=ppt/theme/theme1.xml><?xml version="1.0" encoding="utf-8"?>
<a:theme xmlns:a="http://schemas.openxmlformats.org/drawingml/2006/main" name="Office Theme">
  <a:themeElements>
    <a:clrScheme name="AccessLex">
      <a:dk1>
        <a:srgbClr val="4B4F54"/>
      </a:dk1>
      <a:lt1>
        <a:srgbClr val="FFFFFF"/>
      </a:lt1>
      <a:dk2>
        <a:srgbClr val="4B4F54"/>
      </a:dk2>
      <a:lt2>
        <a:srgbClr val="FFFFFF"/>
      </a:lt2>
      <a:accent1>
        <a:srgbClr val="006072"/>
      </a:accent1>
      <a:accent2>
        <a:srgbClr val="002B49"/>
      </a:accent2>
      <a:accent3>
        <a:srgbClr val="4B4F54"/>
      </a:accent3>
      <a:accent4>
        <a:srgbClr val="7E9BC0"/>
      </a:accent4>
      <a:accent5>
        <a:srgbClr val="556221"/>
      </a:accent5>
      <a:accent6>
        <a:srgbClr val="D18A00"/>
      </a:accent6>
      <a:hlink>
        <a:srgbClr val="D35E13"/>
      </a:hlink>
      <a:folHlink>
        <a:srgbClr val="8F1336"/>
      </a:folHlink>
    </a:clrScheme>
    <a:fontScheme name="AccessLex">
      <a:majorFont>
        <a:latin typeface="Montserrat"/>
        <a:ea typeface=""/>
        <a:cs typeface=""/>
      </a:majorFont>
      <a:minorFont>
        <a:latin typeface="Futura LT Pro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Lex PowerPoint Template (DC-Final)" id="{D9B7B647-3362-48F5-B5DC-B0FAC875B791}" vid="{0FF4C48A-FDA9-432A-926E-B9A38D7ADC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AccessLex PowerPoint Template (DC-Final)</Template>
  <TotalTime>414</TotalTime>
  <Words>1218</Words>
  <Application>Microsoft Office PowerPoint</Application>
  <PresentationFormat>Custom</PresentationFormat>
  <Paragraphs>189</Paragraphs>
  <Slides>32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Aleo Regular</vt:lpstr>
      <vt:lpstr>Arial</vt:lpstr>
      <vt:lpstr>Calibri</vt:lpstr>
      <vt:lpstr>Calibri Light</vt:lpstr>
      <vt:lpstr>Futura LT Pro Book</vt:lpstr>
      <vt:lpstr>Montserrat</vt:lpstr>
      <vt:lpstr>Open Sans</vt:lpstr>
      <vt:lpstr>Sitka Heading</vt:lpstr>
      <vt:lpstr>Times New Roman</vt:lpstr>
      <vt:lpstr>Office Theme</vt:lpstr>
      <vt:lpstr>PowerPoint Presentation</vt:lpstr>
      <vt:lpstr>Promoting Diversity and Success for Graduate Students through Financial Aid</vt:lpstr>
      <vt:lpstr>Session Agenda</vt:lpstr>
      <vt:lpstr>Law School applicants and matriculants</vt:lpstr>
      <vt:lpstr>Diversity by the Numbers </vt:lpstr>
      <vt:lpstr>        The NUMBER OF APPLICATIONS IT TOOK TO YIELD 1000 OFFERS OF ADMISSION IN 2017 (OVERLAID WITH ADMIT RATE)</vt:lpstr>
      <vt:lpstr>Diversity and the LSAT</vt:lpstr>
      <vt:lpstr>Federal funding and repayment</vt:lpstr>
      <vt:lpstr>Federal Repayment Options</vt:lpstr>
      <vt:lpstr>Federal Forgiveness Options</vt:lpstr>
      <vt:lpstr>Threats </vt:lpstr>
      <vt:lpstr>Trends in federal borrowing</vt:lpstr>
      <vt:lpstr>Trends in Graduate Debt</vt:lpstr>
      <vt:lpstr>No Debt – By Race/Ethnicity</vt:lpstr>
      <vt:lpstr>Students with $100K in Debt – By Race/Ethnicity</vt:lpstr>
      <vt:lpstr>State financing</vt:lpstr>
      <vt:lpstr>Examples of State Financing Options</vt:lpstr>
      <vt:lpstr>Distribution of need and merit aid</vt:lpstr>
      <vt:lpstr>The Role of the LSAT</vt:lpstr>
      <vt:lpstr>Receipt of a Merit Scholarship was Associated with Lower Levels of Debt</vt:lpstr>
      <vt:lpstr>Law School Debt</vt:lpstr>
      <vt:lpstr>Need/Merit Aid Options</vt:lpstr>
      <vt:lpstr>Rethinking need and merit aid</vt:lpstr>
      <vt:lpstr>Increase Transparency: Need/Merit Aid</vt:lpstr>
      <vt:lpstr>Merit Based vs. Need Based Aid</vt:lpstr>
      <vt:lpstr>Increase Need Based Aid</vt:lpstr>
      <vt:lpstr>Increase Need Based Aid </vt:lpstr>
      <vt:lpstr>Re-Define Merit</vt:lpstr>
      <vt:lpstr>Schultz-Zedeck  Factors</vt:lpstr>
      <vt:lpstr>Re-Define Merit</vt:lpstr>
      <vt:lpstr>Questions / Comments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Conneely</dc:creator>
  <cp:lastModifiedBy>Nancy Conneely</cp:lastModifiedBy>
  <cp:revision>37</cp:revision>
  <cp:lastPrinted>2017-02-08T20:05:48Z</cp:lastPrinted>
  <dcterms:created xsi:type="dcterms:W3CDTF">2018-08-29T18:52:26Z</dcterms:created>
  <dcterms:modified xsi:type="dcterms:W3CDTF">2018-09-13T19:16:18Z</dcterms:modified>
</cp:coreProperties>
</file>