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4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D4B0154-07A7-4514-95C0-128048C56A16}">
          <p14:sldIdLst>
            <p14:sldId id="256"/>
            <p14:sldId id="264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14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194B5-053D-42E3-88BD-C55B7D234A47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527C33-0715-4020-9B3A-A06B366DF0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83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EB4E-3C9F-42A7-B22A-6B5AF61E8C07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B39C-4771-46CB-9A59-5529514A9FB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13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624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EB4E-3C9F-42A7-B22A-6B5AF61E8C07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B39C-4771-46CB-9A59-5529514A9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190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EB4E-3C9F-42A7-B22A-6B5AF61E8C07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B39C-4771-46CB-9A59-5529514A9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049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EB4E-3C9F-42A7-B22A-6B5AF61E8C07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B39C-4771-46CB-9A59-5529514A9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075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EB4E-3C9F-42A7-B22A-6B5AF61E8C07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B39C-4771-46CB-9A59-5529514A9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EB4E-3C9F-42A7-B22A-6B5AF61E8C07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B39C-4771-46CB-9A59-5529514A9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37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EB4E-3C9F-42A7-B22A-6B5AF61E8C07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B39C-4771-46CB-9A59-5529514A9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572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EB4E-3C9F-42A7-B22A-6B5AF61E8C07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B39C-4771-46CB-9A59-5529514A9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004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EB4E-3C9F-42A7-B22A-6B5AF61E8C07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B39C-4771-46CB-9A59-5529514A9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1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EB4E-3C9F-42A7-B22A-6B5AF61E8C07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B39C-4771-46CB-9A59-5529514A9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040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EB4E-3C9F-42A7-B22A-6B5AF61E8C07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B39C-4771-46CB-9A59-5529514A9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09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CEB4E-3C9F-42A7-B22A-6B5AF61E8C07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9B39C-4771-46CB-9A59-5529514A9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678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2203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sz="8000" b="1" cap="all" dirty="0">
                <a:solidFill>
                  <a:srgbClr val="B80E0F"/>
                </a:solidFill>
                <a:latin typeface="+mn-lt"/>
              </a:rPr>
              <a:t>OUTREACH Initiatives </a:t>
            </a:r>
            <a:br>
              <a:rPr lang="en-US" sz="8000" b="1" cap="all" dirty="0">
                <a:solidFill>
                  <a:srgbClr val="B80E0F"/>
                </a:solidFill>
                <a:latin typeface="+mn-lt"/>
              </a:rPr>
            </a:br>
            <a:r>
              <a:rPr lang="en-US" sz="8000" b="1" cap="all" dirty="0">
                <a:solidFill>
                  <a:srgbClr val="B80E0F"/>
                </a:solidFill>
                <a:latin typeface="+mn-lt"/>
              </a:rPr>
              <a:t>and Best Practices</a:t>
            </a:r>
            <a:endParaRPr lang="en-US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7646" y="3331744"/>
            <a:ext cx="11189616" cy="3323580"/>
          </a:xfrm>
        </p:spPr>
        <p:txBody>
          <a:bodyPr>
            <a:normAutofit fontScale="70000" lnSpcReduction="20000"/>
          </a:bodyPr>
          <a:lstStyle/>
          <a:p>
            <a:pPr lvl="0">
              <a:lnSpc>
                <a:spcPct val="120000"/>
              </a:lnSpc>
              <a:buClr>
                <a:srgbClr val="B80E0F"/>
              </a:buClr>
              <a:buSzPct val="160000"/>
            </a:pPr>
            <a:r>
              <a:rPr lang="en-US" sz="7000" cap="all" dirty="0" smtClean="0"/>
              <a:t>Anne </a:t>
            </a:r>
            <a:r>
              <a:rPr lang="en-US" sz="7000" cap="all" dirty="0" err="1" smtClean="0"/>
              <a:t>Grybowski</a:t>
            </a:r>
            <a:r>
              <a:rPr lang="en-US" sz="7000" cap="all" dirty="0" smtClean="0"/>
              <a:t> </a:t>
            </a:r>
          </a:p>
          <a:p>
            <a:pPr lvl="0">
              <a:lnSpc>
                <a:spcPct val="120000"/>
              </a:lnSpc>
              <a:buClr>
                <a:srgbClr val="B80E0F"/>
              </a:buClr>
              <a:buSzPct val="160000"/>
            </a:pPr>
            <a:r>
              <a:rPr lang="en-US" sz="7000" cap="all" dirty="0" smtClean="0"/>
              <a:t>Jamie </a:t>
            </a:r>
            <a:r>
              <a:rPr lang="en-US" sz="7000" cap="all" dirty="0" err="1" smtClean="0"/>
              <a:t>Kosh</a:t>
            </a:r>
            <a:endParaRPr lang="en-US" sz="7000" cap="all" dirty="0"/>
          </a:p>
          <a:p>
            <a:pPr lvl="0">
              <a:lnSpc>
                <a:spcPct val="120000"/>
              </a:lnSpc>
              <a:buClr>
                <a:srgbClr val="B80E0F"/>
              </a:buClr>
              <a:buSzPct val="160000"/>
            </a:pPr>
            <a:endParaRPr lang="en-US" sz="3600" cap="all" dirty="0" smtClean="0"/>
          </a:p>
          <a:p>
            <a:pPr lvl="0">
              <a:lnSpc>
                <a:spcPct val="120000"/>
              </a:lnSpc>
              <a:buClr>
                <a:srgbClr val="B80E0F"/>
              </a:buClr>
              <a:buSzPct val="160000"/>
            </a:pPr>
            <a:r>
              <a:rPr lang="en-US" sz="3600" cap="all" dirty="0" smtClean="0"/>
              <a:t>Student Aid Coordinators – Outreach</a:t>
            </a:r>
          </a:p>
          <a:p>
            <a:pPr lvl="0">
              <a:lnSpc>
                <a:spcPct val="120000"/>
              </a:lnSpc>
              <a:buClr>
                <a:srgbClr val="B80E0F"/>
              </a:buClr>
              <a:buSzPct val="160000"/>
            </a:pPr>
            <a:r>
              <a:rPr lang="en-US" sz="3600" cap="all" dirty="0" smtClean="0"/>
              <a:t>The Pennsylvania State University </a:t>
            </a:r>
            <a:endParaRPr lang="en-US" sz="3600" cap="all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460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7840BC7-8C30-4254-A690-0809EEB3C81F}"/>
              </a:ext>
            </a:extLst>
          </p:cNvPr>
          <p:cNvSpPr/>
          <p:nvPr/>
        </p:nvSpPr>
        <p:spPr>
          <a:xfrm>
            <a:off x="169683" y="717723"/>
            <a:ext cx="1173951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all" dirty="0" smtClean="0">
                <a:solidFill>
                  <a:srgbClr val="B80E0F"/>
                </a:solidFill>
                <a:ea typeface="+mj-ea"/>
                <a:cs typeface="+mj-cs"/>
              </a:rPr>
              <a:t>Outreach – why we don’t do more</a:t>
            </a:r>
            <a:r>
              <a:rPr lang="en-US" sz="48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n-US" sz="4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D3E8A6C-79EA-4623-BE24-7455547E22F9}"/>
              </a:ext>
            </a:extLst>
          </p:cNvPr>
          <p:cNvSpPr txBox="1"/>
          <p:nvPr/>
        </p:nvSpPr>
        <p:spPr>
          <a:xfrm>
            <a:off x="169682" y="1689623"/>
            <a:ext cx="11875460" cy="4411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20000"/>
              </a:lnSpc>
              <a:spcBef>
                <a:spcPts val="1000"/>
              </a:spcBef>
              <a:buClr>
                <a:srgbClr val="B80E0F"/>
              </a:buClr>
              <a:buSzPct val="160000"/>
            </a:pPr>
            <a:r>
              <a:rPr lang="en-US" sz="4400" cap="all" dirty="0" smtClean="0">
                <a:solidFill>
                  <a:srgbClr val="B80E0F"/>
                </a:solidFill>
              </a:rPr>
              <a:t> fear</a:t>
            </a:r>
          </a:p>
          <a:p>
            <a:pPr marL="685800" lvl="1" indent="-228600">
              <a:lnSpc>
                <a:spcPct val="120000"/>
              </a:lnSpc>
              <a:spcBef>
                <a:spcPts val="500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</a:pPr>
            <a:r>
              <a:rPr lang="en-US" sz="4400" cap="all" dirty="0" smtClean="0">
                <a:solidFill>
                  <a:prstClr val="black"/>
                </a:solidFill>
              </a:rPr>
              <a:t> </a:t>
            </a:r>
            <a:r>
              <a:rPr lang="en-US" sz="4400" dirty="0" smtClean="0">
                <a:solidFill>
                  <a:prstClr val="black"/>
                </a:solidFill>
              </a:rPr>
              <a:t>Public speaking </a:t>
            </a:r>
          </a:p>
          <a:p>
            <a:pPr marL="685800" lvl="1" indent="-228600">
              <a:lnSpc>
                <a:spcPct val="120000"/>
              </a:lnSpc>
              <a:spcBef>
                <a:spcPts val="500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</a:pPr>
            <a:r>
              <a:rPr lang="en-US" sz="4400" dirty="0" smtClean="0">
                <a:solidFill>
                  <a:prstClr val="black"/>
                </a:solidFill>
              </a:rPr>
              <a:t> Trying something new</a:t>
            </a:r>
          </a:p>
          <a:p>
            <a:pPr marL="685800" lvl="1" indent="-228600">
              <a:lnSpc>
                <a:spcPct val="120000"/>
              </a:lnSpc>
              <a:spcBef>
                <a:spcPts val="500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</a:pPr>
            <a:r>
              <a:rPr lang="en-US" sz="4400" dirty="0" smtClean="0">
                <a:solidFill>
                  <a:prstClr val="black"/>
                </a:solidFill>
              </a:rPr>
              <a:t> Stepping outside your comfort zone</a:t>
            </a:r>
          </a:p>
          <a:p>
            <a:pPr marL="685800" lvl="1" indent="-228600">
              <a:lnSpc>
                <a:spcPct val="120000"/>
              </a:lnSpc>
              <a:spcBef>
                <a:spcPts val="500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</a:pPr>
            <a:r>
              <a:rPr lang="en-US" sz="4400" dirty="0" smtClean="0">
                <a:solidFill>
                  <a:prstClr val="black"/>
                </a:solidFill>
              </a:rPr>
              <a:t> Not if, but when…</a:t>
            </a:r>
            <a:endParaRPr lang="en-US" sz="4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881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7840BC7-8C30-4254-A690-0809EEB3C81F}"/>
              </a:ext>
            </a:extLst>
          </p:cNvPr>
          <p:cNvSpPr/>
          <p:nvPr/>
        </p:nvSpPr>
        <p:spPr>
          <a:xfrm>
            <a:off x="169683" y="717723"/>
            <a:ext cx="1173951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all" dirty="0" smtClean="0">
                <a:solidFill>
                  <a:srgbClr val="B80E0F"/>
                </a:solidFill>
                <a:ea typeface="+mj-ea"/>
                <a:cs typeface="+mj-cs"/>
              </a:rPr>
              <a:t>Outreach – why we don’t do more</a:t>
            </a:r>
            <a:r>
              <a:rPr lang="en-US" sz="48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n-US" sz="4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D3E8A6C-79EA-4623-BE24-7455547E22F9}"/>
              </a:ext>
            </a:extLst>
          </p:cNvPr>
          <p:cNvSpPr txBox="1"/>
          <p:nvPr/>
        </p:nvSpPr>
        <p:spPr>
          <a:xfrm>
            <a:off x="169682" y="1689623"/>
            <a:ext cx="11875460" cy="46330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20000"/>
              </a:lnSpc>
              <a:spcBef>
                <a:spcPts val="1000"/>
              </a:spcBef>
              <a:buClr>
                <a:srgbClr val="B80E0F"/>
              </a:buClr>
              <a:buSzPct val="160000"/>
            </a:pPr>
            <a:r>
              <a:rPr lang="en-US" sz="4400" cap="all" dirty="0" smtClean="0">
                <a:solidFill>
                  <a:srgbClr val="B80E0F"/>
                </a:solidFill>
              </a:rPr>
              <a:t> assuming</a:t>
            </a:r>
          </a:p>
          <a:p>
            <a:pPr marL="685800" lvl="1" indent="-228600">
              <a:lnSpc>
                <a:spcPct val="120000"/>
              </a:lnSpc>
              <a:spcBef>
                <a:spcPts val="500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</a:pPr>
            <a:r>
              <a:rPr lang="en-US" sz="4400" cap="all" dirty="0" smtClean="0">
                <a:solidFill>
                  <a:prstClr val="black"/>
                </a:solidFill>
              </a:rPr>
              <a:t> </a:t>
            </a:r>
            <a:r>
              <a:rPr lang="en-US" sz="4400" dirty="0" smtClean="0">
                <a:solidFill>
                  <a:prstClr val="black"/>
                </a:solidFill>
              </a:rPr>
              <a:t>Someone is already doing that </a:t>
            </a:r>
          </a:p>
          <a:p>
            <a:pPr marL="685800" lvl="1" indent="-228600">
              <a:lnSpc>
                <a:spcPct val="120000"/>
              </a:lnSpc>
              <a:spcBef>
                <a:spcPts val="500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</a:pPr>
            <a:r>
              <a:rPr lang="en-US" sz="4400" dirty="0">
                <a:solidFill>
                  <a:prstClr val="black"/>
                </a:solidFill>
              </a:rPr>
              <a:t> </a:t>
            </a:r>
            <a:r>
              <a:rPr lang="en-US" sz="4400" dirty="0" smtClean="0">
                <a:solidFill>
                  <a:prstClr val="black"/>
                </a:solidFill>
              </a:rPr>
              <a:t>“They already KNOW this!”</a:t>
            </a:r>
          </a:p>
          <a:p>
            <a:pPr lvl="1" algn="ctr">
              <a:lnSpc>
                <a:spcPct val="120000"/>
              </a:lnSpc>
              <a:spcBef>
                <a:spcPts val="500"/>
              </a:spcBef>
              <a:buClr>
                <a:srgbClr val="B80E0F"/>
              </a:buClr>
              <a:buSzPct val="160000"/>
            </a:pPr>
            <a:endParaRPr lang="en-US" sz="1200" dirty="0" smtClean="0">
              <a:solidFill>
                <a:prstClr val="black"/>
              </a:solidFill>
            </a:endParaRPr>
          </a:p>
          <a:p>
            <a:pPr lvl="1" algn="ctr">
              <a:lnSpc>
                <a:spcPct val="120000"/>
              </a:lnSpc>
              <a:spcBef>
                <a:spcPts val="500"/>
              </a:spcBef>
              <a:buClr>
                <a:srgbClr val="B80E0F"/>
              </a:buClr>
              <a:buSzPct val="160000"/>
            </a:pPr>
            <a:r>
              <a:rPr lang="en-US" sz="4400" dirty="0" smtClean="0">
                <a:solidFill>
                  <a:prstClr val="black"/>
                </a:solidFill>
              </a:rPr>
              <a:t>Reach out to schools, even if you </a:t>
            </a:r>
            <a:r>
              <a:rPr lang="en-US" sz="4400" i="1" dirty="0" smtClean="0">
                <a:solidFill>
                  <a:prstClr val="black"/>
                </a:solidFill>
              </a:rPr>
              <a:t>THINK</a:t>
            </a:r>
            <a:r>
              <a:rPr lang="en-US" sz="4400" dirty="0" smtClean="0">
                <a:solidFill>
                  <a:prstClr val="black"/>
                </a:solidFill>
              </a:rPr>
              <a:t> they have someone presenting to them</a:t>
            </a:r>
            <a:endParaRPr lang="en-US" sz="4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296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7840BC7-8C30-4254-A690-0809EEB3C81F}"/>
              </a:ext>
            </a:extLst>
          </p:cNvPr>
          <p:cNvSpPr/>
          <p:nvPr/>
        </p:nvSpPr>
        <p:spPr>
          <a:xfrm>
            <a:off x="169683" y="717723"/>
            <a:ext cx="1173951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all" dirty="0" smtClean="0">
                <a:solidFill>
                  <a:srgbClr val="B80E0F"/>
                </a:solidFill>
                <a:ea typeface="+mj-ea"/>
                <a:cs typeface="+mj-cs"/>
              </a:rPr>
              <a:t>Outreach – best practices</a:t>
            </a:r>
            <a:endParaRPr lang="en-US" sz="4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D3E8A6C-79EA-4623-BE24-7455547E22F9}"/>
              </a:ext>
            </a:extLst>
          </p:cNvPr>
          <p:cNvSpPr txBox="1"/>
          <p:nvPr/>
        </p:nvSpPr>
        <p:spPr>
          <a:xfrm>
            <a:off x="169682" y="1689623"/>
            <a:ext cx="11875460" cy="3534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20000"/>
              </a:lnSpc>
              <a:spcBef>
                <a:spcPts val="1000"/>
              </a:spcBef>
              <a:buClr>
                <a:srgbClr val="B80E0F"/>
              </a:buClr>
              <a:buSzPct val="160000"/>
            </a:pPr>
            <a:r>
              <a:rPr lang="en-US" sz="4400" cap="all" dirty="0" smtClean="0">
                <a:solidFill>
                  <a:srgbClr val="B80E0F"/>
                </a:solidFill>
              </a:rPr>
              <a:t> share your story!!</a:t>
            </a:r>
          </a:p>
          <a:p>
            <a:pPr marL="685800" lvl="1" indent="-228600">
              <a:lnSpc>
                <a:spcPct val="120000"/>
              </a:lnSpc>
              <a:spcBef>
                <a:spcPts val="500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</a:pPr>
            <a:r>
              <a:rPr lang="en-US" sz="4400" cap="all" dirty="0" smtClean="0">
                <a:solidFill>
                  <a:prstClr val="black"/>
                </a:solidFill>
              </a:rPr>
              <a:t> pasfaa</a:t>
            </a:r>
          </a:p>
          <a:p>
            <a:pPr marL="685800" lvl="1" indent="-228600">
              <a:lnSpc>
                <a:spcPct val="120000"/>
              </a:lnSpc>
              <a:spcBef>
                <a:spcPts val="500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</a:pPr>
            <a:r>
              <a:rPr lang="en-US" sz="4400" cap="all" dirty="0">
                <a:solidFill>
                  <a:prstClr val="black"/>
                </a:solidFill>
              </a:rPr>
              <a:t> </a:t>
            </a:r>
            <a:r>
              <a:rPr lang="en-US" sz="4400" cap="all" dirty="0" err="1" smtClean="0">
                <a:solidFill>
                  <a:prstClr val="black"/>
                </a:solidFill>
              </a:rPr>
              <a:t>pheaa</a:t>
            </a:r>
            <a:endParaRPr lang="en-US" sz="4400" cap="all" dirty="0" smtClean="0">
              <a:solidFill>
                <a:prstClr val="black"/>
              </a:solidFill>
            </a:endParaRPr>
          </a:p>
          <a:p>
            <a:pPr marL="685800" lvl="1" indent="-228600">
              <a:lnSpc>
                <a:spcPct val="120000"/>
              </a:lnSpc>
              <a:spcBef>
                <a:spcPts val="500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</a:pPr>
            <a:r>
              <a:rPr lang="en-US" sz="4400" cap="all" dirty="0">
                <a:solidFill>
                  <a:prstClr val="black"/>
                </a:solidFill>
              </a:rPr>
              <a:t> </a:t>
            </a:r>
            <a:r>
              <a:rPr lang="en-US" sz="4400" cap="all" dirty="0" smtClean="0">
                <a:solidFill>
                  <a:prstClr val="black"/>
                </a:solidFill>
              </a:rPr>
              <a:t>school sponsored </a:t>
            </a:r>
            <a:endParaRPr lang="en-US" sz="4400" cap="al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12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7840BC7-8C30-4254-A690-0809EEB3C81F}"/>
              </a:ext>
            </a:extLst>
          </p:cNvPr>
          <p:cNvSpPr/>
          <p:nvPr/>
        </p:nvSpPr>
        <p:spPr>
          <a:xfrm>
            <a:off x="169682" y="409905"/>
            <a:ext cx="1173951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all" dirty="0" smtClean="0">
                <a:solidFill>
                  <a:srgbClr val="B80E0F"/>
                </a:solidFill>
                <a:ea typeface="+mj-ea"/>
                <a:cs typeface="+mj-cs"/>
              </a:rPr>
              <a:t>Outreach – resources</a:t>
            </a:r>
            <a:endParaRPr lang="en-US" sz="4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D3E8A6C-79EA-4623-BE24-7455547E22F9}"/>
              </a:ext>
            </a:extLst>
          </p:cNvPr>
          <p:cNvSpPr txBox="1"/>
          <p:nvPr/>
        </p:nvSpPr>
        <p:spPr>
          <a:xfrm>
            <a:off x="101708" y="1240902"/>
            <a:ext cx="11875460" cy="7042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1000"/>
              </a:spcBef>
              <a:buClr>
                <a:srgbClr val="B80E0F"/>
              </a:buClr>
              <a:buSzPct val="160000"/>
            </a:pPr>
            <a:r>
              <a:rPr lang="en-US" sz="3600" cap="all" dirty="0" smtClean="0">
                <a:solidFill>
                  <a:srgbClr val="B80E0F"/>
                </a:solidFill>
              </a:rPr>
              <a:t>pasfaa</a:t>
            </a:r>
            <a:endParaRPr lang="en-US" sz="3600" cap="all" dirty="0">
              <a:solidFill>
                <a:srgbClr val="B80E0F"/>
              </a:solidFill>
            </a:endParaRPr>
          </a:p>
          <a:p>
            <a:pPr marL="914400" lvl="1" indent="-457200">
              <a:spcBef>
                <a:spcPts val="1000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</a:pPr>
            <a:r>
              <a:rPr lang="en-US" sz="3600" cap="all" dirty="0" smtClean="0"/>
              <a:t>Guidance counselor workshops</a:t>
            </a:r>
          </a:p>
          <a:p>
            <a:pPr marL="914400" lvl="1" indent="-457200">
              <a:spcBef>
                <a:spcPts val="1000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</a:pPr>
            <a:r>
              <a:rPr lang="en-US" sz="3600" cap="all" dirty="0" smtClean="0"/>
              <a:t>College fair volunteer </a:t>
            </a:r>
          </a:p>
          <a:p>
            <a:pPr lvl="0">
              <a:spcBef>
                <a:spcPts val="1000"/>
              </a:spcBef>
              <a:buClr>
                <a:srgbClr val="B80E0F"/>
              </a:buClr>
              <a:buSzPct val="160000"/>
            </a:pPr>
            <a:r>
              <a:rPr lang="en-US" sz="3600" cap="all" dirty="0" err="1" smtClean="0">
                <a:solidFill>
                  <a:srgbClr val="B80E0F"/>
                </a:solidFill>
              </a:rPr>
              <a:t>Pheaa</a:t>
            </a:r>
            <a:endParaRPr lang="en-US" sz="3600" cap="all" dirty="0" smtClean="0">
              <a:solidFill>
                <a:srgbClr val="B80E0F"/>
              </a:solidFill>
            </a:endParaRPr>
          </a:p>
          <a:p>
            <a:pPr marL="914400" lvl="1" indent="-457200">
              <a:spcBef>
                <a:spcPts val="1000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</a:pPr>
            <a:r>
              <a:rPr lang="en-US" sz="3600" cap="all" dirty="0" smtClean="0"/>
              <a:t>Connect to your higher education access partner</a:t>
            </a:r>
          </a:p>
          <a:p>
            <a:pPr lvl="0">
              <a:spcBef>
                <a:spcPts val="1000"/>
              </a:spcBef>
              <a:buClr>
                <a:srgbClr val="B80E0F"/>
              </a:buClr>
              <a:buSzPct val="160000"/>
            </a:pPr>
            <a:r>
              <a:rPr lang="en-US" sz="3600" cap="all" dirty="0" err="1" smtClean="0">
                <a:solidFill>
                  <a:srgbClr val="B80E0F"/>
                </a:solidFill>
              </a:rPr>
              <a:t>Youtube</a:t>
            </a:r>
            <a:endParaRPr lang="en-US" sz="3600" cap="all" dirty="0" smtClean="0">
              <a:solidFill>
                <a:srgbClr val="B80E0F"/>
              </a:solidFill>
            </a:endParaRPr>
          </a:p>
          <a:p>
            <a:pPr lvl="0">
              <a:spcBef>
                <a:spcPts val="1000"/>
              </a:spcBef>
              <a:buClr>
                <a:srgbClr val="B80E0F"/>
              </a:buClr>
              <a:buSzPct val="160000"/>
            </a:pPr>
            <a:r>
              <a:rPr lang="en-US" sz="3600" cap="all" dirty="0" err="1" smtClean="0">
                <a:solidFill>
                  <a:srgbClr val="B80E0F"/>
                </a:solidFill>
              </a:rPr>
              <a:t>Fafsa</a:t>
            </a:r>
            <a:r>
              <a:rPr lang="en-US" sz="3600" cap="all" dirty="0" smtClean="0">
                <a:solidFill>
                  <a:srgbClr val="B80E0F"/>
                </a:solidFill>
              </a:rPr>
              <a:t> website </a:t>
            </a:r>
          </a:p>
          <a:p>
            <a:pPr lvl="0">
              <a:spcBef>
                <a:spcPts val="1000"/>
              </a:spcBef>
              <a:buClr>
                <a:srgbClr val="B80E0F"/>
              </a:buClr>
              <a:buSzPct val="160000"/>
            </a:pPr>
            <a:r>
              <a:rPr lang="en-US" sz="3600" cap="all" dirty="0" smtClean="0">
                <a:solidFill>
                  <a:srgbClr val="B80E0F"/>
                </a:solidFill>
              </a:rPr>
              <a:t>Studentaid.psu.edu/tutorials </a:t>
            </a:r>
          </a:p>
          <a:p>
            <a:pPr lvl="0">
              <a:spcBef>
                <a:spcPts val="1000"/>
              </a:spcBef>
              <a:buClr>
                <a:srgbClr val="B80E0F"/>
              </a:buClr>
              <a:buSzPct val="160000"/>
            </a:pPr>
            <a:endParaRPr lang="en-US" sz="4000" cap="all" dirty="0" smtClean="0">
              <a:solidFill>
                <a:srgbClr val="B80E0F"/>
              </a:solidFill>
            </a:endParaRPr>
          </a:p>
          <a:p>
            <a:pPr lvl="1">
              <a:lnSpc>
                <a:spcPct val="120000"/>
              </a:lnSpc>
              <a:spcBef>
                <a:spcPts val="500"/>
              </a:spcBef>
              <a:buClr>
                <a:srgbClr val="B80E0F"/>
              </a:buClr>
              <a:buSzPct val="160000"/>
            </a:pPr>
            <a:endParaRPr lang="en-US" sz="4400" cap="al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499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2203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sz="8000" b="1" cap="all" dirty="0">
                <a:solidFill>
                  <a:srgbClr val="B80E0F"/>
                </a:solidFill>
                <a:latin typeface="+mn-lt"/>
              </a:rPr>
              <a:t>OUTREACH Initiatives </a:t>
            </a:r>
            <a:br>
              <a:rPr lang="en-US" sz="8000" b="1" cap="all" dirty="0">
                <a:solidFill>
                  <a:srgbClr val="B80E0F"/>
                </a:solidFill>
                <a:latin typeface="+mn-lt"/>
              </a:rPr>
            </a:br>
            <a:r>
              <a:rPr lang="en-US" sz="8000" b="1" cap="all" dirty="0">
                <a:solidFill>
                  <a:srgbClr val="B80E0F"/>
                </a:solidFill>
                <a:latin typeface="+mn-lt"/>
              </a:rPr>
              <a:t>and Best Practices</a:t>
            </a:r>
            <a:endParaRPr lang="en-US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7646" y="3009630"/>
            <a:ext cx="11189616" cy="3645694"/>
          </a:xfrm>
        </p:spPr>
        <p:txBody>
          <a:bodyPr>
            <a:normAutofit/>
          </a:bodyPr>
          <a:lstStyle/>
          <a:p>
            <a:pPr lvl="0">
              <a:lnSpc>
                <a:spcPct val="120000"/>
              </a:lnSpc>
              <a:buClr>
                <a:srgbClr val="B80E0F"/>
              </a:buClr>
              <a:buSzPct val="160000"/>
            </a:pPr>
            <a:r>
              <a:rPr lang="en-US" sz="4700" cap="all" dirty="0" smtClean="0"/>
              <a:t>Thank you for attending!</a:t>
            </a:r>
          </a:p>
          <a:p>
            <a:pPr lvl="0">
              <a:lnSpc>
                <a:spcPct val="120000"/>
              </a:lnSpc>
              <a:buClr>
                <a:srgbClr val="B80E0F"/>
              </a:buClr>
              <a:buSzPct val="160000"/>
            </a:pPr>
            <a:r>
              <a:rPr lang="en-US" sz="4000" cap="all" dirty="0" smtClean="0"/>
              <a:t>Contact us:</a:t>
            </a:r>
          </a:p>
          <a:p>
            <a:pPr lvl="0">
              <a:lnSpc>
                <a:spcPct val="120000"/>
              </a:lnSpc>
              <a:buClr>
                <a:srgbClr val="B80E0F"/>
              </a:buClr>
              <a:buSzPct val="160000"/>
            </a:pPr>
            <a:r>
              <a:rPr lang="en-US" sz="4000" cap="all" dirty="0" smtClean="0"/>
              <a:t>Anne </a:t>
            </a:r>
            <a:r>
              <a:rPr lang="en-US" sz="4000" cap="all" dirty="0" err="1" smtClean="0"/>
              <a:t>Grybowski</a:t>
            </a:r>
            <a:r>
              <a:rPr lang="en-US" sz="4000" cap="all" dirty="0" smtClean="0"/>
              <a:t>        Amg5434@psu.edu      </a:t>
            </a:r>
          </a:p>
          <a:p>
            <a:pPr lvl="0">
              <a:lnSpc>
                <a:spcPct val="120000"/>
              </a:lnSpc>
              <a:buClr>
                <a:srgbClr val="B80E0F"/>
              </a:buClr>
              <a:buSzPct val="160000"/>
            </a:pPr>
            <a:r>
              <a:rPr lang="en-US" sz="4000" cap="all" dirty="0" smtClean="0"/>
              <a:t>Jamie </a:t>
            </a:r>
            <a:r>
              <a:rPr lang="en-US" sz="4000" cap="all" dirty="0" err="1" smtClean="0"/>
              <a:t>kosh</a:t>
            </a:r>
            <a:r>
              <a:rPr lang="en-US" sz="4000" cap="all" dirty="0" smtClean="0"/>
              <a:t>                    jxk326@psu.edu</a:t>
            </a:r>
            <a:endParaRPr lang="en-US" sz="4000" cap="all" dirty="0"/>
          </a:p>
          <a:p>
            <a:pPr lvl="0">
              <a:lnSpc>
                <a:spcPct val="120000"/>
              </a:lnSpc>
              <a:buClr>
                <a:srgbClr val="B80E0F"/>
              </a:buClr>
              <a:buSzPct val="160000"/>
            </a:pPr>
            <a:endParaRPr lang="en-US" sz="4700" cap="all" dirty="0" smtClean="0"/>
          </a:p>
        </p:txBody>
      </p:sp>
    </p:spTree>
    <p:extLst>
      <p:ext uri="{BB962C8B-B14F-4D97-AF65-F5344CB8AC3E}">
        <p14:creationId xmlns:p14="http://schemas.microsoft.com/office/powerpoint/2010/main" val="45516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7840BC7-8C30-4254-A690-0809EEB3C81F}"/>
              </a:ext>
            </a:extLst>
          </p:cNvPr>
          <p:cNvSpPr/>
          <p:nvPr/>
        </p:nvSpPr>
        <p:spPr>
          <a:xfrm>
            <a:off x="169683" y="717723"/>
            <a:ext cx="1173951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all" dirty="0">
                <a:solidFill>
                  <a:srgbClr val="B80E0F"/>
                </a:solidFill>
                <a:ea typeface="+mj-ea"/>
                <a:cs typeface="+mj-cs"/>
              </a:rPr>
              <a:t>Outreach initiatives and best practices</a:t>
            </a:r>
            <a:r>
              <a:rPr lang="en-US" sz="48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n-US" sz="4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D3E8A6C-79EA-4623-BE24-7455547E22F9}"/>
              </a:ext>
            </a:extLst>
          </p:cNvPr>
          <p:cNvSpPr txBox="1"/>
          <p:nvPr/>
        </p:nvSpPr>
        <p:spPr>
          <a:xfrm>
            <a:off x="169683" y="1689623"/>
            <a:ext cx="11255604" cy="4411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20000"/>
              </a:lnSpc>
              <a:spcBef>
                <a:spcPts val="1000"/>
              </a:spcBef>
              <a:buClr>
                <a:srgbClr val="B80E0F"/>
              </a:buClr>
              <a:buSzPct val="160000"/>
            </a:pPr>
            <a:r>
              <a:rPr lang="en-US" sz="4400" cap="all" dirty="0" smtClean="0">
                <a:solidFill>
                  <a:srgbClr val="B80E0F"/>
                </a:solidFill>
              </a:rPr>
              <a:t> Why </a:t>
            </a:r>
            <a:r>
              <a:rPr lang="en-US" sz="4400" cap="all" dirty="0">
                <a:solidFill>
                  <a:srgbClr val="B80E0F"/>
                </a:solidFill>
              </a:rPr>
              <a:t>do it:</a:t>
            </a:r>
          </a:p>
          <a:p>
            <a:pPr marL="685800" lvl="1" indent="-228600">
              <a:lnSpc>
                <a:spcPct val="120000"/>
              </a:lnSpc>
              <a:spcBef>
                <a:spcPts val="500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</a:pPr>
            <a:r>
              <a:rPr lang="en-US" sz="4400" cap="all" dirty="0" smtClean="0">
                <a:solidFill>
                  <a:prstClr val="black"/>
                </a:solidFill>
              </a:rPr>
              <a:t> Community </a:t>
            </a:r>
            <a:r>
              <a:rPr lang="en-US" sz="4400" cap="all" dirty="0">
                <a:solidFill>
                  <a:prstClr val="black"/>
                </a:solidFill>
              </a:rPr>
              <a:t>service</a:t>
            </a:r>
          </a:p>
          <a:p>
            <a:pPr marL="685800" lvl="1" indent="-228600">
              <a:lnSpc>
                <a:spcPct val="120000"/>
              </a:lnSpc>
              <a:spcBef>
                <a:spcPts val="500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</a:pPr>
            <a:r>
              <a:rPr lang="en-US" sz="4400" cap="all" dirty="0" smtClean="0">
                <a:solidFill>
                  <a:prstClr val="black"/>
                </a:solidFill>
              </a:rPr>
              <a:t> Promotion </a:t>
            </a:r>
            <a:r>
              <a:rPr lang="en-US" sz="4400" cap="all" dirty="0">
                <a:solidFill>
                  <a:prstClr val="black"/>
                </a:solidFill>
              </a:rPr>
              <a:t>of your institution</a:t>
            </a:r>
          </a:p>
          <a:p>
            <a:pPr marL="685800" lvl="1" indent="-228600">
              <a:lnSpc>
                <a:spcPct val="120000"/>
              </a:lnSpc>
              <a:spcBef>
                <a:spcPts val="500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</a:pPr>
            <a:r>
              <a:rPr lang="en-US" sz="4400" cap="all" dirty="0" smtClean="0">
                <a:solidFill>
                  <a:prstClr val="black"/>
                </a:solidFill>
              </a:rPr>
              <a:t> Networking</a:t>
            </a:r>
            <a:endParaRPr lang="en-US" sz="4400" cap="all" dirty="0">
              <a:solidFill>
                <a:prstClr val="black"/>
              </a:solidFill>
            </a:endParaRPr>
          </a:p>
          <a:p>
            <a:pPr marL="685800" lvl="1" indent="-228600">
              <a:lnSpc>
                <a:spcPct val="120000"/>
              </a:lnSpc>
              <a:spcBef>
                <a:spcPts val="500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</a:pPr>
            <a:r>
              <a:rPr lang="en-US" sz="4400" cap="all" dirty="0" smtClean="0">
                <a:solidFill>
                  <a:prstClr val="black"/>
                </a:solidFill>
              </a:rPr>
              <a:t> Distribution </a:t>
            </a:r>
            <a:r>
              <a:rPr lang="en-US" sz="4400" cap="all" dirty="0">
                <a:solidFill>
                  <a:prstClr val="black"/>
                </a:solidFill>
              </a:rPr>
              <a:t>of accurate information</a:t>
            </a:r>
          </a:p>
        </p:txBody>
      </p:sp>
    </p:spTree>
    <p:extLst>
      <p:ext uri="{BB962C8B-B14F-4D97-AF65-F5344CB8AC3E}">
        <p14:creationId xmlns:p14="http://schemas.microsoft.com/office/powerpoint/2010/main" val="147961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7840BC7-8C30-4254-A690-0809EEB3C81F}"/>
              </a:ext>
            </a:extLst>
          </p:cNvPr>
          <p:cNvSpPr/>
          <p:nvPr/>
        </p:nvSpPr>
        <p:spPr>
          <a:xfrm>
            <a:off x="169683" y="717723"/>
            <a:ext cx="1173951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all" dirty="0">
                <a:solidFill>
                  <a:srgbClr val="B80E0F"/>
                </a:solidFill>
                <a:ea typeface="+mj-ea"/>
                <a:cs typeface="+mj-cs"/>
              </a:rPr>
              <a:t>Outreach initiatives and best practices</a:t>
            </a:r>
            <a:r>
              <a:rPr lang="en-US" sz="48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n-US" sz="4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D3E8A6C-79EA-4623-BE24-7455547E22F9}"/>
              </a:ext>
            </a:extLst>
          </p:cNvPr>
          <p:cNvSpPr txBox="1"/>
          <p:nvPr/>
        </p:nvSpPr>
        <p:spPr>
          <a:xfrm>
            <a:off x="169683" y="1689623"/>
            <a:ext cx="11255604" cy="4411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20000"/>
              </a:lnSpc>
              <a:spcBef>
                <a:spcPts val="1000"/>
              </a:spcBef>
              <a:buClr>
                <a:srgbClr val="B80E0F"/>
              </a:buClr>
              <a:buSzPct val="160000"/>
            </a:pPr>
            <a:r>
              <a:rPr lang="en-US" sz="4400" cap="all" dirty="0" smtClean="0">
                <a:solidFill>
                  <a:srgbClr val="B80E0F"/>
                </a:solidFill>
              </a:rPr>
              <a:t> Why we don’t do more:</a:t>
            </a:r>
            <a:endParaRPr lang="en-US" sz="4400" cap="all" dirty="0">
              <a:solidFill>
                <a:srgbClr val="B80E0F"/>
              </a:solidFill>
            </a:endParaRPr>
          </a:p>
          <a:p>
            <a:pPr marL="685800" lvl="1" indent="-228600">
              <a:lnSpc>
                <a:spcPct val="120000"/>
              </a:lnSpc>
              <a:spcBef>
                <a:spcPts val="500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</a:pPr>
            <a:r>
              <a:rPr lang="en-US" sz="4400" cap="all" dirty="0" smtClean="0">
                <a:solidFill>
                  <a:prstClr val="black"/>
                </a:solidFill>
              </a:rPr>
              <a:t> time</a:t>
            </a:r>
            <a:endParaRPr lang="en-US" sz="4400" cap="all" dirty="0">
              <a:solidFill>
                <a:prstClr val="black"/>
              </a:solidFill>
            </a:endParaRPr>
          </a:p>
          <a:p>
            <a:pPr marL="685800" lvl="1" indent="-228600">
              <a:lnSpc>
                <a:spcPct val="120000"/>
              </a:lnSpc>
              <a:spcBef>
                <a:spcPts val="500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</a:pPr>
            <a:r>
              <a:rPr lang="en-US" sz="4400" cap="all" dirty="0" smtClean="0">
                <a:solidFill>
                  <a:prstClr val="black"/>
                </a:solidFill>
              </a:rPr>
              <a:t> cost</a:t>
            </a:r>
            <a:endParaRPr lang="en-US" sz="4400" cap="all" dirty="0">
              <a:solidFill>
                <a:prstClr val="black"/>
              </a:solidFill>
            </a:endParaRPr>
          </a:p>
          <a:p>
            <a:pPr marL="685800" lvl="1" indent="-228600">
              <a:lnSpc>
                <a:spcPct val="120000"/>
              </a:lnSpc>
              <a:spcBef>
                <a:spcPts val="500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</a:pPr>
            <a:r>
              <a:rPr lang="en-US" sz="4400" cap="all" dirty="0" smtClean="0">
                <a:solidFill>
                  <a:prstClr val="black"/>
                </a:solidFill>
              </a:rPr>
              <a:t> fear</a:t>
            </a:r>
            <a:endParaRPr lang="en-US" sz="4400" cap="all" dirty="0">
              <a:solidFill>
                <a:prstClr val="black"/>
              </a:solidFill>
            </a:endParaRPr>
          </a:p>
          <a:p>
            <a:pPr marL="685800" lvl="1" indent="-228600">
              <a:lnSpc>
                <a:spcPct val="120000"/>
              </a:lnSpc>
              <a:spcBef>
                <a:spcPts val="500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</a:pPr>
            <a:r>
              <a:rPr lang="en-US" sz="4400" cap="all" dirty="0" smtClean="0">
                <a:solidFill>
                  <a:prstClr val="black"/>
                </a:solidFill>
              </a:rPr>
              <a:t> assuming</a:t>
            </a:r>
            <a:endParaRPr lang="en-US" sz="4400" cap="al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67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7840BC7-8C30-4254-A690-0809EEB3C81F}"/>
              </a:ext>
            </a:extLst>
          </p:cNvPr>
          <p:cNvSpPr/>
          <p:nvPr/>
        </p:nvSpPr>
        <p:spPr>
          <a:xfrm>
            <a:off x="169683" y="717723"/>
            <a:ext cx="1173951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all" dirty="0" smtClean="0">
                <a:solidFill>
                  <a:srgbClr val="B80E0F"/>
                </a:solidFill>
                <a:ea typeface="+mj-ea"/>
                <a:cs typeface="+mj-cs"/>
              </a:rPr>
              <a:t>Outreach – why do it</a:t>
            </a:r>
            <a:r>
              <a:rPr lang="en-US" sz="48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n-US" sz="4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D3E8A6C-79EA-4623-BE24-7455547E22F9}"/>
              </a:ext>
            </a:extLst>
          </p:cNvPr>
          <p:cNvSpPr txBox="1"/>
          <p:nvPr/>
        </p:nvSpPr>
        <p:spPr>
          <a:xfrm>
            <a:off x="169683" y="1689623"/>
            <a:ext cx="11400276" cy="2658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20000"/>
              </a:lnSpc>
              <a:spcBef>
                <a:spcPts val="1000"/>
              </a:spcBef>
              <a:buClr>
                <a:srgbClr val="B80E0F"/>
              </a:buClr>
              <a:buSzPct val="160000"/>
            </a:pPr>
            <a:r>
              <a:rPr lang="en-US" sz="4400" cap="all" dirty="0" smtClean="0">
                <a:solidFill>
                  <a:srgbClr val="B80E0F"/>
                </a:solidFill>
              </a:rPr>
              <a:t> Community service</a:t>
            </a:r>
          </a:p>
          <a:p>
            <a:pPr marL="685800" lvl="1" indent="-228600">
              <a:lnSpc>
                <a:spcPct val="120000"/>
              </a:lnSpc>
              <a:spcBef>
                <a:spcPts val="500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</a:pPr>
            <a:r>
              <a:rPr lang="en-US" sz="4400" cap="all" dirty="0" smtClean="0">
                <a:solidFill>
                  <a:prstClr val="black"/>
                </a:solidFill>
              </a:rPr>
              <a:t> </a:t>
            </a:r>
            <a:r>
              <a:rPr lang="en-US" sz="4400" dirty="0" smtClean="0">
                <a:solidFill>
                  <a:prstClr val="black"/>
                </a:solidFill>
              </a:rPr>
              <a:t>Giving back to your surrounding communities</a:t>
            </a:r>
          </a:p>
          <a:p>
            <a:pPr marL="685800" lvl="1" indent="-228600">
              <a:lnSpc>
                <a:spcPct val="120000"/>
              </a:lnSpc>
              <a:spcBef>
                <a:spcPts val="500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</a:pPr>
            <a:r>
              <a:rPr lang="en-US" sz="4400" cap="all" dirty="0" smtClean="0">
                <a:solidFill>
                  <a:prstClr val="black"/>
                </a:solidFill>
              </a:rPr>
              <a:t> </a:t>
            </a:r>
            <a:r>
              <a:rPr lang="en-US" sz="4400" dirty="0" smtClean="0">
                <a:solidFill>
                  <a:prstClr val="black"/>
                </a:solidFill>
              </a:rPr>
              <a:t>Helping local students </a:t>
            </a:r>
            <a:endParaRPr lang="en-US" sz="4400" cap="al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23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7840BC7-8C30-4254-A690-0809EEB3C81F}"/>
              </a:ext>
            </a:extLst>
          </p:cNvPr>
          <p:cNvSpPr/>
          <p:nvPr/>
        </p:nvSpPr>
        <p:spPr>
          <a:xfrm>
            <a:off x="169683" y="717723"/>
            <a:ext cx="1173951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all" dirty="0" smtClean="0">
                <a:solidFill>
                  <a:srgbClr val="B80E0F"/>
                </a:solidFill>
                <a:ea typeface="+mj-ea"/>
                <a:cs typeface="+mj-cs"/>
              </a:rPr>
              <a:t>Outreach – why do it</a:t>
            </a:r>
            <a:r>
              <a:rPr lang="en-US" sz="48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n-US" sz="4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D3E8A6C-79EA-4623-BE24-7455547E22F9}"/>
              </a:ext>
            </a:extLst>
          </p:cNvPr>
          <p:cNvSpPr txBox="1"/>
          <p:nvPr/>
        </p:nvSpPr>
        <p:spPr>
          <a:xfrm>
            <a:off x="169683" y="1689623"/>
            <a:ext cx="11434884" cy="43473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20000"/>
              </a:lnSpc>
              <a:spcBef>
                <a:spcPts val="1000"/>
              </a:spcBef>
              <a:buClr>
                <a:srgbClr val="B80E0F"/>
              </a:buClr>
              <a:buSzPct val="160000"/>
            </a:pPr>
            <a:r>
              <a:rPr lang="en-US" sz="4400" cap="all" dirty="0" smtClean="0">
                <a:solidFill>
                  <a:srgbClr val="B80E0F"/>
                </a:solidFill>
              </a:rPr>
              <a:t> promotion of your institution</a:t>
            </a:r>
          </a:p>
          <a:p>
            <a:pPr marL="685800" lvl="1" indent="-228600">
              <a:lnSpc>
                <a:spcPct val="120000"/>
              </a:lnSpc>
              <a:spcBef>
                <a:spcPts val="500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</a:pPr>
            <a:r>
              <a:rPr lang="en-US" sz="4400" cap="all" dirty="0" smtClean="0">
                <a:solidFill>
                  <a:prstClr val="black"/>
                </a:solidFill>
              </a:rPr>
              <a:t> </a:t>
            </a:r>
            <a:r>
              <a:rPr lang="en-US" sz="4400" dirty="0" smtClean="0">
                <a:solidFill>
                  <a:prstClr val="black"/>
                </a:solidFill>
              </a:rPr>
              <a:t>Great way to help your institution </a:t>
            </a:r>
          </a:p>
          <a:p>
            <a:pPr marL="685800" lvl="1" indent="-228600">
              <a:lnSpc>
                <a:spcPct val="120000"/>
              </a:lnSpc>
              <a:spcBef>
                <a:spcPts val="500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</a:pPr>
            <a:r>
              <a:rPr lang="en-US" sz="4400" dirty="0" smtClean="0">
                <a:solidFill>
                  <a:prstClr val="black"/>
                </a:solidFill>
              </a:rPr>
              <a:t> Help students consider new options </a:t>
            </a:r>
          </a:p>
          <a:p>
            <a:pPr marL="685800" lvl="1" indent="-228600">
              <a:lnSpc>
                <a:spcPct val="120000"/>
              </a:lnSpc>
              <a:spcBef>
                <a:spcPts val="500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</a:pPr>
            <a:r>
              <a:rPr lang="en-US" sz="4400" dirty="0" smtClean="0">
                <a:solidFill>
                  <a:prstClr val="black"/>
                </a:solidFill>
              </a:rPr>
              <a:t> Career &amp; guidance opportunities for students </a:t>
            </a:r>
            <a:r>
              <a:rPr lang="en-US" sz="4400" i="1" u="sng" dirty="0" smtClean="0">
                <a:solidFill>
                  <a:prstClr val="black"/>
                </a:solidFill>
              </a:rPr>
              <a:t>that really need your help </a:t>
            </a:r>
            <a:endParaRPr lang="en-US" sz="4400" i="1" u="sng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55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7840BC7-8C30-4254-A690-0809EEB3C81F}"/>
              </a:ext>
            </a:extLst>
          </p:cNvPr>
          <p:cNvSpPr/>
          <p:nvPr/>
        </p:nvSpPr>
        <p:spPr>
          <a:xfrm>
            <a:off x="169683" y="717723"/>
            <a:ext cx="1173951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all" dirty="0" smtClean="0">
                <a:solidFill>
                  <a:srgbClr val="B80E0F"/>
                </a:solidFill>
                <a:ea typeface="+mj-ea"/>
                <a:cs typeface="+mj-cs"/>
              </a:rPr>
              <a:t>Outreach – why do it</a:t>
            </a:r>
            <a:r>
              <a:rPr lang="en-US" sz="48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n-US" sz="4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D3E8A6C-79EA-4623-BE24-7455547E22F9}"/>
              </a:ext>
            </a:extLst>
          </p:cNvPr>
          <p:cNvSpPr txBox="1"/>
          <p:nvPr/>
        </p:nvSpPr>
        <p:spPr>
          <a:xfrm>
            <a:off x="169682" y="1689623"/>
            <a:ext cx="11667641" cy="43473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20000"/>
              </a:lnSpc>
              <a:spcBef>
                <a:spcPts val="1000"/>
              </a:spcBef>
              <a:buClr>
                <a:srgbClr val="B80E0F"/>
              </a:buClr>
              <a:buSzPct val="160000"/>
            </a:pPr>
            <a:r>
              <a:rPr lang="en-US" sz="4400" cap="all" dirty="0" smtClean="0">
                <a:solidFill>
                  <a:srgbClr val="B80E0F"/>
                </a:solidFill>
              </a:rPr>
              <a:t> networking</a:t>
            </a:r>
          </a:p>
          <a:p>
            <a:pPr marL="685800" lvl="1" indent="-228600">
              <a:lnSpc>
                <a:spcPct val="120000"/>
              </a:lnSpc>
              <a:spcBef>
                <a:spcPts val="500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</a:pPr>
            <a:r>
              <a:rPr lang="en-US" sz="4400" cap="all" dirty="0" smtClean="0">
                <a:solidFill>
                  <a:prstClr val="black"/>
                </a:solidFill>
              </a:rPr>
              <a:t> </a:t>
            </a:r>
            <a:r>
              <a:rPr lang="en-US" sz="4400" dirty="0" smtClean="0">
                <a:solidFill>
                  <a:prstClr val="black"/>
                </a:solidFill>
              </a:rPr>
              <a:t>Meeting new admission &amp; aid counselors</a:t>
            </a:r>
          </a:p>
          <a:p>
            <a:pPr marL="685800" lvl="1" indent="-228600">
              <a:lnSpc>
                <a:spcPct val="120000"/>
              </a:lnSpc>
              <a:spcBef>
                <a:spcPts val="500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</a:pPr>
            <a:r>
              <a:rPr lang="en-US" sz="4400" dirty="0" smtClean="0">
                <a:solidFill>
                  <a:prstClr val="black"/>
                </a:solidFill>
              </a:rPr>
              <a:t> Connecting with guidance &amp; high school administrators</a:t>
            </a:r>
          </a:p>
          <a:p>
            <a:pPr marL="685800" lvl="1" indent="-228600">
              <a:lnSpc>
                <a:spcPct val="120000"/>
              </a:lnSpc>
              <a:spcBef>
                <a:spcPts val="500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</a:pPr>
            <a:r>
              <a:rPr lang="en-US" sz="4400" dirty="0" smtClean="0">
                <a:solidFill>
                  <a:prstClr val="black"/>
                </a:solidFill>
              </a:rPr>
              <a:t> Working with different types of professionals</a:t>
            </a:r>
            <a:endParaRPr lang="en-US" sz="4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21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7840BC7-8C30-4254-A690-0809EEB3C81F}"/>
              </a:ext>
            </a:extLst>
          </p:cNvPr>
          <p:cNvSpPr/>
          <p:nvPr/>
        </p:nvSpPr>
        <p:spPr>
          <a:xfrm>
            <a:off x="169683" y="717723"/>
            <a:ext cx="1173951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all" dirty="0" smtClean="0">
                <a:solidFill>
                  <a:srgbClr val="B80E0F"/>
                </a:solidFill>
                <a:ea typeface="+mj-ea"/>
                <a:cs typeface="+mj-cs"/>
              </a:rPr>
              <a:t>Outreach – why do it</a:t>
            </a:r>
            <a:r>
              <a:rPr lang="en-US" sz="48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n-US" sz="4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D3E8A6C-79EA-4623-BE24-7455547E22F9}"/>
              </a:ext>
            </a:extLst>
          </p:cNvPr>
          <p:cNvSpPr txBox="1"/>
          <p:nvPr/>
        </p:nvSpPr>
        <p:spPr>
          <a:xfrm>
            <a:off x="169682" y="1689623"/>
            <a:ext cx="11866808" cy="48905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20000"/>
              </a:lnSpc>
              <a:spcBef>
                <a:spcPts val="1000"/>
              </a:spcBef>
              <a:buClr>
                <a:srgbClr val="B80E0F"/>
              </a:buClr>
              <a:buSzPct val="160000"/>
            </a:pPr>
            <a:r>
              <a:rPr lang="en-US" sz="4400" cap="all" dirty="0" smtClean="0">
                <a:solidFill>
                  <a:srgbClr val="B80E0F"/>
                </a:solidFill>
              </a:rPr>
              <a:t> distribution of accurate information </a:t>
            </a:r>
          </a:p>
          <a:p>
            <a:pPr marL="685800" lvl="1" indent="-228600">
              <a:lnSpc>
                <a:spcPct val="120000"/>
              </a:lnSpc>
              <a:spcBef>
                <a:spcPts val="500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</a:pPr>
            <a:r>
              <a:rPr lang="en-US" sz="4400" cap="all" dirty="0" smtClean="0">
                <a:solidFill>
                  <a:prstClr val="black"/>
                </a:solidFill>
              </a:rPr>
              <a:t> being </a:t>
            </a:r>
            <a:r>
              <a:rPr lang="en-US" sz="4400" u="sng" cap="all" dirty="0" smtClean="0">
                <a:solidFill>
                  <a:prstClr val="black"/>
                </a:solidFill>
              </a:rPr>
              <a:t>proactive</a:t>
            </a:r>
            <a:r>
              <a:rPr lang="en-US" sz="4400" cap="all" dirty="0" smtClean="0">
                <a:solidFill>
                  <a:prstClr val="black"/>
                </a:solidFill>
              </a:rPr>
              <a:t> in a reactive profession</a:t>
            </a:r>
          </a:p>
          <a:p>
            <a:pPr lvl="1">
              <a:lnSpc>
                <a:spcPct val="120000"/>
              </a:lnSpc>
              <a:spcBef>
                <a:spcPts val="500"/>
              </a:spcBef>
              <a:buClr>
                <a:srgbClr val="B80E0F"/>
              </a:buClr>
              <a:buSzPct val="160000"/>
            </a:pPr>
            <a:endParaRPr lang="en-US" sz="1100" cap="all" dirty="0">
              <a:solidFill>
                <a:prstClr val="black"/>
              </a:solidFill>
            </a:endParaRPr>
          </a:p>
          <a:p>
            <a:pPr>
              <a:lnSpc>
                <a:spcPct val="120000"/>
              </a:lnSpc>
              <a:spcBef>
                <a:spcPts val="500"/>
              </a:spcBef>
              <a:buClr>
                <a:srgbClr val="B80E0F"/>
              </a:buClr>
              <a:buSzPct val="160000"/>
            </a:pPr>
            <a:r>
              <a:rPr lang="en-US" sz="3200" cap="all" dirty="0" smtClean="0">
                <a:solidFill>
                  <a:prstClr val="black"/>
                </a:solidFill>
              </a:rPr>
              <a:t>When the power goes out…you call </a:t>
            </a:r>
            <a:r>
              <a:rPr lang="en-US" sz="3200" cap="all" dirty="0">
                <a:solidFill>
                  <a:prstClr val="black"/>
                </a:solidFill>
              </a:rPr>
              <a:t>the </a:t>
            </a:r>
            <a:r>
              <a:rPr lang="en-US" sz="3200" cap="all" dirty="0" smtClean="0">
                <a:solidFill>
                  <a:prstClr val="black"/>
                </a:solidFill>
              </a:rPr>
              <a:t>electric company</a:t>
            </a:r>
          </a:p>
          <a:p>
            <a:pPr algn="ctr">
              <a:lnSpc>
                <a:spcPct val="120000"/>
              </a:lnSpc>
              <a:spcBef>
                <a:spcPts val="500"/>
              </a:spcBef>
              <a:buClr>
                <a:srgbClr val="B80E0F"/>
              </a:buClr>
              <a:buSzPct val="160000"/>
            </a:pPr>
            <a:r>
              <a:rPr lang="en-US" sz="3200" cap="all" dirty="0" smtClean="0">
                <a:solidFill>
                  <a:prstClr val="black"/>
                </a:solidFill>
              </a:rPr>
              <a:t>when families have a financial aid issue… </a:t>
            </a:r>
          </a:p>
          <a:p>
            <a:pPr algn="ctr">
              <a:lnSpc>
                <a:spcPct val="120000"/>
              </a:lnSpc>
              <a:spcBef>
                <a:spcPts val="500"/>
              </a:spcBef>
              <a:buClr>
                <a:srgbClr val="B80E0F"/>
              </a:buClr>
              <a:buSzPct val="160000"/>
            </a:pPr>
            <a:r>
              <a:rPr lang="en-US" sz="3200" cap="all" dirty="0" smtClean="0">
                <a:solidFill>
                  <a:prstClr val="black"/>
                </a:solidFill>
              </a:rPr>
              <a:t>they call </a:t>
            </a:r>
            <a:r>
              <a:rPr lang="en-US" sz="3200" u="sng" cap="all" dirty="0" smtClean="0">
                <a:solidFill>
                  <a:prstClr val="black"/>
                </a:solidFill>
              </a:rPr>
              <a:t>everyone</a:t>
            </a:r>
            <a:r>
              <a:rPr lang="en-US" sz="3200" cap="all" dirty="0" smtClean="0">
                <a:solidFill>
                  <a:prstClr val="black"/>
                </a:solidFill>
              </a:rPr>
              <a:t> </a:t>
            </a:r>
            <a:r>
              <a:rPr lang="en-US" sz="3200" cap="all" dirty="0">
                <a:solidFill>
                  <a:prstClr val="black"/>
                </a:solidFill>
              </a:rPr>
              <a:t>but the aid office</a:t>
            </a:r>
            <a:r>
              <a:rPr lang="en-US" sz="3200" cap="all" dirty="0" smtClean="0">
                <a:solidFill>
                  <a:prstClr val="black"/>
                </a:solidFill>
              </a:rPr>
              <a:t>!!!</a:t>
            </a:r>
            <a:endParaRPr lang="en-US" sz="3200" cap="all" dirty="0">
              <a:solidFill>
                <a:prstClr val="black"/>
              </a:solidFill>
            </a:endParaRPr>
          </a:p>
          <a:p>
            <a:pPr lvl="1">
              <a:lnSpc>
                <a:spcPct val="120000"/>
              </a:lnSpc>
              <a:spcBef>
                <a:spcPts val="500"/>
              </a:spcBef>
              <a:buClr>
                <a:srgbClr val="B80E0F"/>
              </a:buClr>
              <a:buSzPct val="160000"/>
            </a:pPr>
            <a:endParaRPr lang="en-US" sz="4400" cap="al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20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7840BC7-8C30-4254-A690-0809EEB3C81F}"/>
              </a:ext>
            </a:extLst>
          </p:cNvPr>
          <p:cNvSpPr/>
          <p:nvPr/>
        </p:nvSpPr>
        <p:spPr>
          <a:xfrm>
            <a:off x="169683" y="717723"/>
            <a:ext cx="1173951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all" dirty="0" smtClean="0">
                <a:solidFill>
                  <a:srgbClr val="B80E0F"/>
                </a:solidFill>
                <a:ea typeface="+mj-ea"/>
                <a:cs typeface="+mj-cs"/>
              </a:rPr>
              <a:t>Outreach – why we don’t do more</a:t>
            </a:r>
            <a:r>
              <a:rPr lang="en-US" sz="48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n-US" sz="4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D3E8A6C-79EA-4623-BE24-7455547E22F9}"/>
              </a:ext>
            </a:extLst>
          </p:cNvPr>
          <p:cNvSpPr txBox="1"/>
          <p:nvPr/>
        </p:nvSpPr>
        <p:spPr>
          <a:xfrm>
            <a:off x="169682" y="1689623"/>
            <a:ext cx="11875460" cy="43473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20000"/>
              </a:lnSpc>
              <a:spcBef>
                <a:spcPts val="1000"/>
              </a:spcBef>
              <a:buClr>
                <a:srgbClr val="B80E0F"/>
              </a:buClr>
              <a:buSzPct val="160000"/>
            </a:pPr>
            <a:r>
              <a:rPr lang="en-US" sz="4400" cap="all" dirty="0" smtClean="0">
                <a:solidFill>
                  <a:srgbClr val="B80E0F"/>
                </a:solidFill>
              </a:rPr>
              <a:t> time</a:t>
            </a:r>
          </a:p>
          <a:p>
            <a:pPr marL="685800" lvl="1" indent="-228600">
              <a:lnSpc>
                <a:spcPct val="120000"/>
              </a:lnSpc>
              <a:spcBef>
                <a:spcPts val="500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</a:pPr>
            <a:r>
              <a:rPr lang="en-US" sz="4400" cap="all" dirty="0" smtClean="0">
                <a:solidFill>
                  <a:prstClr val="black"/>
                </a:solidFill>
              </a:rPr>
              <a:t> </a:t>
            </a:r>
            <a:r>
              <a:rPr lang="en-US" sz="4400" dirty="0" smtClean="0">
                <a:solidFill>
                  <a:prstClr val="black"/>
                </a:solidFill>
              </a:rPr>
              <a:t>Spending time after a full day of work is not a “Happy Time”</a:t>
            </a:r>
          </a:p>
          <a:p>
            <a:pPr marL="685800" lvl="1" indent="-228600">
              <a:lnSpc>
                <a:spcPct val="120000"/>
              </a:lnSpc>
              <a:spcBef>
                <a:spcPts val="500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</a:pPr>
            <a:r>
              <a:rPr lang="en-US" sz="4400" dirty="0" smtClean="0">
                <a:solidFill>
                  <a:prstClr val="black"/>
                </a:solidFill>
              </a:rPr>
              <a:t> </a:t>
            </a:r>
            <a:r>
              <a:rPr lang="en-US" sz="4400" smtClean="0">
                <a:solidFill>
                  <a:prstClr val="black"/>
                </a:solidFill>
              </a:rPr>
              <a:t>… </a:t>
            </a:r>
            <a:r>
              <a:rPr lang="en-US" sz="4400" smtClean="0">
                <a:solidFill>
                  <a:prstClr val="black"/>
                </a:solidFill>
              </a:rPr>
              <a:t>same </a:t>
            </a:r>
            <a:r>
              <a:rPr lang="en-US" sz="4400" dirty="0" smtClean="0">
                <a:solidFill>
                  <a:prstClr val="black"/>
                </a:solidFill>
              </a:rPr>
              <a:t>with weekend programs</a:t>
            </a:r>
          </a:p>
          <a:p>
            <a:pPr marL="685800" lvl="1" indent="-228600">
              <a:lnSpc>
                <a:spcPct val="120000"/>
              </a:lnSpc>
              <a:spcBef>
                <a:spcPts val="500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</a:pPr>
            <a:r>
              <a:rPr lang="en-US" sz="4400" dirty="0" smtClean="0">
                <a:solidFill>
                  <a:prstClr val="black"/>
                </a:solidFill>
              </a:rPr>
              <a:t> Time out of the office means delegating </a:t>
            </a:r>
            <a:endParaRPr lang="en-US" sz="4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64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7840BC7-8C30-4254-A690-0809EEB3C81F}"/>
              </a:ext>
            </a:extLst>
          </p:cNvPr>
          <p:cNvSpPr/>
          <p:nvPr/>
        </p:nvSpPr>
        <p:spPr>
          <a:xfrm>
            <a:off x="169683" y="717723"/>
            <a:ext cx="1173951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all" dirty="0" smtClean="0">
                <a:solidFill>
                  <a:srgbClr val="B80E0F"/>
                </a:solidFill>
                <a:ea typeface="+mj-ea"/>
                <a:cs typeface="+mj-cs"/>
              </a:rPr>
              <a:t>Outreach – why we don’t do more</a:t>
            </a:r>
            <a:r>
              <a:rPr lang="en-US" sz="48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n-US" sz="4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D3E8A6C-79EA-4623-BE24-7455547E22F9}"/>
              </a:ext>
            </a:extLst>
          </p:cNvPr>
          <p:cNvSpPr txBox="1"/>
          <p:nvPr/>
        </p:nvSpPr>
        <p:spPr>
          <a:xfrm>
            <a:off x="169682" y="1689623"/>
            <a:ext cx="11875460" cy="3470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20000"/>
              </a:lnSpc>
              <a:spcBef>
                <a:spcPts val="1000"/>
              </a:spcBef>
              <a:buClr>
                <a:srgbClr val="B80E0F"/>
              </a:buClr>
              <a:buSzPct val="160000"/>
            </a:pPr>
            <a:r>
              <a:rPr lang="en-US" sz="4400" cap="all" dirty="0" smtClean="0">
                <a:solidFill>
                  <a:srgbClr val="B80E0F"/>
                </a:solidFill>
              </a:rPr>
              <a:t> cost</a:t>
            </a:r>
          </a:p>
          <a:p>
            <a:pPr marL="685800" lvl="1" indent="-228600">
              <a:lnSpc>
                <a:spcPct val="120000"/>
              </a:lnSpc>
              <a:spcBef>
                <a:spcPts val="500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</a:pPr>
            <a:r>
              <a:rPr lang="en-US" sz="4400" cap="all" dirty="0" smtClean="0">
                <a:solidFill>
                  <a:prstClr val="black"/>
                </a:solidFill>
              </a:rPr>
              <a:t> </a:t>
            </a:r>
            <a:r>
              <a:rPr lang="en-US" sz="4400" dirty="0" smtClean="0">
                <a:solidFill>
                  <a:prstClr val="black"/>
                </a:solidFill>
              </a:rPr>
              <a:t>Simply not enough money in the budget to pay for travel expenses </a:t>
            </a:r>
          </a:p>
          <a:p>
            <a:pPr marL="685800" lvl="1" indent="-228600">
              <a:lnSpc>
                <a:spcPct val="120000"/>
              </a:lnSpc>
              <a:spcBef>
                <a:spcPts val="500"/>
              </a:spcBef>
              <a:buClr>
                <a:srgbClr val="B80E0F"/>
              </a:buClr>
              <a:buSzPct val="160000"/>
              <a:buFont typeface="Arial" panose="020B0604020202020204" pitchFamily="34" charset="0"/>
              <a:buChar char="•"/>
            </a:pPr>
            <a:r>
              <a:rPr lang="en-US" sz="4400" dirty="0" smtClean="0">
                <a:solidFill>
                  <a:prstClr val="black"/>
                </a:solidFill>
              </a:rPr>
              <a:t>… </a:t>
            </a:r>
            <a:r>
              <a:rPr lang="en-US" sz="4400" dirty="0" smtClean="0">
                <a:solidFill>
                  <a:prstClr val="black"/>
                </a:solidFill>
              </a:rPr>
              <a:t>let </a:t>
            </a:r>
            <a:r>
              <a:rPr lang="en-US" sz="4400" dirty="0" smtClean="0">
                <a:solidFill>
                  <a:prstClr val="black"/>
                </a:solidFill>
              </a:rPr>
              <a:t>alone several events  </a:t>
            </a:r>
            <a:endParaRPr lang="en-US" sz="4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4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371</Words>
  <Application>Microsoft Office PowerPoint</Application>
  <PresentationFormat>Widescreen</PresentationFormat>
  <Paragraphs>79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OUTREACH Initiatives  and Best Practices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OUTREACH Initiatives  and Best Practices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Schreiber-Reis, Rebecca M</dc:creator>
  <cp:lastModifiedBy>jxk326</cp:lastModifiedBy>
  <cp:revision>34</cp:revision>
  <dcterms:created xsi:type="dcterms:W3CDTF">2018-08-29T17:16:43Z</dcterms:created>
  <dcterms:modified xsi:type="dcterms:W3CDTF">2018-10-09T18:12:48Z</dcterms:modified>
</cp:coreProperties>
</file>