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4B0154-07A7-4514-95C0-128048C56A16}">
          <p14:sldIdLst>
            <p14:sldId id="256"/>
            <p14:sldId id="264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194B5-053D-42E3-88BD-C55B7D234A4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27C33-0715-4020-9B3A-A06B366DF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4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CEB4E-3C9F-42A7-B22A-6B5AF61E8C0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203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000" b="1" cap="all" dirty="0">
                <a:solidFill>
                  <a:srgbClr val="B80E0F"/>
                </a:solidFill>
                <a:latin typeface="+mn-lt"/>
              </a:rPr>
              <a:t>OUTREACH Initiatives </a:t>
            </a:r>
            <a:br>
              <a:rPr lang="en-US" sz="8000" b="1" cap="all" dirty="0">
                <a:solidFill>
                  <a:srgbClr val="B80E0F"/>
                </a:solidFill>
                <a:latin typeface="+mn-lt"/>
              </a:rPr>
            </a:br>
            <a:r>
              <a:rPr lang="en-US" sz="8000" b="1" cap="all" dirty="0">
                <a:solidFill>
                  <a:srgbClr val="B80E0F"/>
                </a:solidFill>
                <a:latin typeface="+mn-lt"/>
              </a:rPr>
              <a:t>and Best Practices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646" y="3331744"/>
            <a:ext cx="11189616" cy="332358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r>
              <a:rPr lang="en-US" sz="7000" cap="all" dirty="0" smtClean="0"/>
              <a:t>Anne </a:t>
            </a:r>
            <a:r>
              <a:rPr lang="en-US" sz="7000" cap="all" dirty="0" err="1" smtClean="0"/>
              <a:t>Grybowski</a:t>
            </a:r>
            <a:r>
              <a:rPr lang="en-US" sz="7000" cap="all" dirty="0" smtClean="0"/>
              <a:t> </a:t>
            </a:r>
          </a:p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r>
              <a:rPr lang="en-US" sz="7000" cap="all" dirty="0" smtClean="0"/>
              <a:t>Jamie </a:t>
            </a:r>
            <a:r>
              <a:rPr lang="en-US" sz="7000" cap="all" dirty="0" err="1" smtClean="0"/>
              <a:t>Kosh</a:t>
            </a:r>
            <a:endParaRPr lang="en-US" sz="7000" cap="all" dirty="0"/>
          </a:p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endParaRPr lang="en-US" sz="3600" cap="all" dirty="0" smtClean="0"/>
          </a:p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r>
              <a:rPr lang="en-US" sz="3600" cap="all" dirty="0" smtClean="0"/>
              <a:t>Student Aid Coordinators – Outreach</a:t>
            </a:r>
          </a:p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r>
              <a:rPr lang="en-US" sz="3600" cap="all" dirty="0" smtClean="0"/>
              <a:t>The Pennsylvania State University </a:t>
            </a:r>
            <a:endParaRPr lang="en-US" sz="3600" cap="al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why we don’t do more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2" y="1689623"/>
            <a:ext cx="11875460" cy="4411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fear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Public speaking 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 Trying something new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 Stepping outside your comfort zone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 Not if, but when…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8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why we don’t do more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2" y="1689623"/>
            <a:ext cx="11875460" cy="4633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assuming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Someone is already doing that 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“They already KNOW this!”</a:t>
            </a:r>
          </a:p>
          <a:p>
            <a:pPr lvl="1" algn="ctr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</a:pPr>
            <a:endParaRPr lang="en-US" sz="1200" dirty="0" smtClean="0">
              <a:solidFill>
                <a:prstClr val="black"/>
              </a:solidFill>
            </a:endParaRPr>
          </a:p>
          <a:p>
            <a:pPr lvl="1" algn="ctr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</a:pPr>
            <a:r>
              <a:rPr lang="en-US" sz="4400" dirty="0" smtClean="0">
                <a:solidFill>
                  <a:prstClr val="black"/>
                </a:solidFill>
              </a:rPr>
              <a:t>Reach out to schools, even if you </a:t>
            </a:r>
            <a:r>
              <a:rPr lang="en-US" sz="4400" i="1" dirty="0" smtClean="0">
                <a:solidFill>
                  <a:prstClr val="black"/>
                </a:solidFill>
              </a:rPr>
              <a:t>THINK</a:t>
            </a:r>
            <a:r>
              <a:rPr lang="en-US" sz="4400" dirty="0" smtClean="0">
                <a:solidFill>
                  <a:prstClr val="black"/>
                </a:solidFill>
              </a:rPr>
              <a:t> they have someone presenting to them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best practices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2" y="1689623"/>
            <a:ext cx="11875460" cy="3534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share your story!!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pasfaa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>
                <a:solidFill>
                  <a:prstClr val="black"/>
                </a:solidFill>
              </a:rPr>
              <a:t> </a:t>
            </a:r>
            <a:r>
              <a:rPr lang="en-US" sz="4400" cap="all" dirty="0" err="1" smtClean="0">
                <a:solidFill>
                  <a:prstClr val="black"/>
                </a:solidFill>
              </a:rPr>
              <a:t>pheaa</a:t>
            </a:r>
            <a:endParaRPr lang="en-US" sz="4400" cap="all" dirty="0" smtClean="0">
              <a:solidFill>
                <a:prstClr val="black"/>
              </a:solidFill>
            </a:endParaRP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>
                <a:solidFill>
                  <a:prstClr val="black"/>
                </a:solidFill>
              </a:rPr>
              <a:t> </a:t>
            </a:r>
            <a:r>
              <a:rPr lang="en-US" sz="4400" cap="all" dirty="0" smtClean="0">
                <a:solidFill>
                  <a:prstClr val="black"/>
                </a:solidFill>
              </a:rPr>
              <a:t>school sponsored </a:t>
            </a:r>
            <a:endParaRPr lang="en-US" sz="4400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2" y="409905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resources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01708" y="1240902"/>
            <a:ext cx="11875460" cy="7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3600" cap="all" dirty="0" smtClean="0">
                <a:solidFill>
                  <a:srgbClr val="B80E0F"/>
                </a:solidFill>
              </a:rPr>
              <a:t>pasfaa</a:t>
            </a:r>
            <a:endParaRPr lang="en-US" sz="3600" cap="all" dirty="0">
              <a:solidFill>
                <a:srgbClr val="B80E0F"/>
              </a:solidFill>
            </a:endParaRPr>
          </a:p>
          <a:p>
            <a:pPr marL="914400" lvl="1" indent="-457200">
              <a:spcBef>
                <a:spcPts val="10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3600" cap="all" dirty="0" smtClean="0"/>
              <a:t>Guidance counselor workshops</a:t>
            </a:r>
          </a:p>
          <a:p>
            <a:pPr marL="914400" lvl="1" indent="-457200">
              <a:spcBef>
                <a:spcPts val="10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3600" cap="all" dirty="0" smtClean="0"/>
              <a:t>College fair volunteer </a:t>
            </a:r>
          </a:p>
          <a:p>
            <a:pPr lvl="0"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3600" cap="all" dirty="0" err="1" smtClean="0">
                <a:solidFill>
                  <a:srgbClr val="B80E0F"/>
                </a:solidFill>
              </a:rPr>
              <a:t>Pheaa</a:t>
            </a:r>
            <a:endParaRPr lang="en-US" sz="3600" cap="all" dirty="0" smtClean="0">
              <a:solidFill>
                <a:srgbClr val="B80E0F"/>
              </a:solidFill>
            </a:endParaRPr>
          </a:p>
          <a:p>
            <a:pPr marL="914400" lvl="1" indent="-457200">
              <a:spcBef>
                <a:spcPts val="10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3600" cap="all" dirty="0" smtClean="0"/>
              <a:t>Connect to your higher education access partner</a:t>
            </a:r>
          </a:p>
          <a:p>
            <a:pPr lvl="0"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3600" cap="all" dirty="0" err="1" smtClean="0">
                <a:solidFill>
                  <a:srgbClr val="B80E0F"/>
                </a:solidFill>
              </a:rPr>
              <a:t>Youtube</a:t>
            </a:r>
            <a:endParaRPr lang="en-US" sz="3600" cap="all" dirty="0" smtClean="0">
              <a:solidFill>
                <a:srgbClr val="B80E0F"/>
              </a:solidFill>
            </a:endParaRPr>
          </a:p>
          <a:p>
            <a:pPr lvl="0"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3600" cap="all" dirty="0" err="1" smtClean="0">
                <a:solidFill>
                  <a:srgbClr val="B80E0F"/>
                </a:solidFill>
              </a:rPr>
              <a:t>Fafsa</a:t>
            </a:r>
            <a:r>
              <a:rPr lang="en-US" sz="3600" cap="all" dirty="0" smtClean="0">
                <a:solidFill>
                  <a:srgbClr val="B80E0F"/>
                </a:solidFill>
              </a:rPr>
              <a:t> website </a:t>
            </a:r>
          </a:p>
          <a:p>
            <a:pPr lvl="0"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3600" cap="all" dirty="0" smtClean="0">
                <a:solidFill>
                  <a:srgbClr val="B80E0F"/>
                </a:solidFill>
              </a:rPr>
              <a:t>Studentaid.psu.edu/tutorials </a:t>
            </a:r>
          </a:p>
          <a:p>
            <a:pPr lvl="0">
              <a:spcBef>
                <a:spcPts val="1000"/>
              </a:spcBef>
              <a:buClr>
                <a:srgbClr val="B80E0F"/>
              </a:buClr>
              <a:buSzPct val="160000"/>
            </a:pPr>
            <a:endParaRPr lang="en-US" sz="4000" cap="all" dirty="0" smtClean="0">
              <a:solidFill>
                <a:srgbClr val="B80E0F"/>
              </a:solidFill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</a:pPr>
            <a:endParaRPr lang="en-US" sz="4400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4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203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000" b="1" cap="all" dirty="0">
                <a:solidFill>
                  <a:srgbClr val="B80E0F"/>
                </a:solidFill>
                <a:latin typeface="+mn-lt"/>
              </a:rPr>
              <a:t>OUTREACH Initiatives </a:t>
            </a:r>
            <a:br>
              <a:rPr lang="en-US" sz="8000" b="1" cap="all" dirty="0">
                <a:solidFill>
                  <a:srgbClr val="B80E0F"/>
                </a:solidFill>
                <a:latin typeface="+mn-lt"/>
              </a:rPr>
            </a:br>
            <a:r>
              <a:rPr lang="en-US" sz="8000" b="1" cap="all" dirty="0">
                <a:solidFill>
                  <a:srgbClr val="B80E0F"/>
                </a:solidFill>
                <a:latin typeface="+mn-lt"/>
              </a:rPr>
              <a:t>and Best Practices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646" y="3009630"/>
            <a:ext cx="11189616" cy="3645694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r>
              <a:rPr lang="en-US" sz="4700" cap="all" dirty="0" smtClean="0"/>
              <a:t>Thank you for attending!</a:t>
            </a:r>
          </a:p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r>
              <a:rPr lang="en-US" sz="4000" cap="all" dirty="0" smtClean="0"/>
              <a:t>Contact us:</a:t>
            </a:r>
          </a:p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r>
              <a:rPr lang="en-US" sz="4000" cap="all" dirty="0" smtClean="0"/>
              <a:t>Anne </a:t>
            </a:r>
            <a:r>
              <a:rPr lang="en-US" sz="4000" cap="all" dirty="0" err="1" smtClean="0"/>
              <a:t>Grybowski</a:t>
            </a:r>
            <a:r>
              <a:rPr lang="en-US" sz="4000" cap="all" dirty="0" smtClean="0"/>
              <a:t>        Amg5434@psu.edu      </a:t>
            </a:r>
          </a:p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r>
              <a:rPr lang="en-US" sz="4000" cap="all" dirty="0" smtClean="0"/>
              <a:t>Jamie </a:t>
            </a:r>
            <a:r>
              <a:rPr lang="en-US" sz="4000" cap="all" dirty="0" err="1" smtClean="0"/>
              <a:t>kosh</a:t>
            </a:r>
            <a:r>
              <a:rPr lang="en-US" sz="4000" cap="all" dirty="0" smtClean="0"/>
              <a:t>                    jxk326@psu.edu</a:t>
            </a:r>
            <a:endParaRPr lang="en-US" sz="4000" cap="all" dirty="0"/>
          </a:p>
          <a:p>
            <a:pPr lvl="0">
              <a:lnSpc>
                <a:spcPct val="120000"/>
              </a:lnSpc>
              <a:buClr>
                <a:srgbClr val="B80E0F"/>
              </a:buClr>
              <a:buSzPct val="160000"/>
            </a:pPr>
            <a:endParaRPr lang="en-US" sz="4700" cap="all" dirty="0" smtClean="0"/>
          </a:p>
        </p:txBody>
      </p:sp>
    </p:spTree>
    <p:extLst>
      <p:ext uri="{BB962C8B-B14F-4D97-AF65-F5344CB8AC3E}">
        <p14:creationId xmlns:p14="http://schemas.microsoft.com/office/powerpoint/2010/main" val="4551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>
                <a:solidFill>
                  <a:srgbClr val="B80E0F"/>
                </a:solidFill>
                <a:ea typeface="+mj-ea"/>
                <a:cs typeface="+mj-cs"/>
              </a:rPr>
              <a:t>Outreach initiatives and best practices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3" y="1689623"/>
            <a:ext cx="11255604" cy="4411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Why </a:t>
            </a:r>
            <a:r>
              <a:rPr lang="en-US" sz="4400" cap="all" dirty="0">
                <a:solidFill>
                  <a:srgbClr val="B80E0F"/>
                </a:solidFill>
              </a:rPr>
              <a:t>do it: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Community </a:t>
            </a:r>
            <a:r>
              <a:rPr lang="en-US" sz="4400" cap="all" dirty="0">
                <a:solidFill>
                  <a:prstClr val="black"/>
                </a:solidFill>
              </a:rPr>
              <a:t>service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Promotion </a:t>
            </a:r>
            <a:r>
              <a:rPr lang="en-US" sz="4400" cap="all" dirty="0">
                <a:solidFill>
                  <a:prstClr val="black"/>
                </a:solidFill>
              </a:rPr>
              <a:t>of your institution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Networking</a:t>
            </a:r>
            <a:endParaRPr lang="en-US" sz="4400" cap="all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Distribution </a:t>
            </a:r>
            <a:r>
              <a:rPr lang="en-US" sz="4400" cap="all" dirty="0">
                <a:solidFill>
                  <a:prstClr val="black"/>
                </a:solidFill>
              </a:rPr>
              <a:t>of accurate information</a:t>
            </a:r>
          </a:p>
        </p:txBody>
      </p:sp>
    </p:spTree>
    <p:extLst>
      <p:ext uri="{BB962C8B-B14F-4D97-AF65-F5344CB8AC3E}">
        <p14:creationId xmlns:p14="http://schemas.microsoft.com/office/powerpoint/2010/main" val="14796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>
                <a:solidFill>
                  <a:srgbClr val="B80E0F"/>
                </a:solidFill>
                <a:ea typeface="+mj-ea"/>
                <a:cs typeface="+mj-cs"/>
              </a:rPr>
              <a:t>Outreach initiatives and best practices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3" y="1689623"/>
            <a:ext cx="11255604" cy="4411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Why we don’t do more:</a:t>
            </a:r>
            <a:endParaRPr lang="en-US" sz="4400" cap="all" dirty="0">
              <a:solidFill>
                <a:srgbClr val="B80E0F"/>
              </a:solidFill>
            </a:endParaRP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time</a:t>
            </a:r>
            <a:endParaRPr lang="en-US" sz="4400" cap="all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cost</a:t>
            </a:r>
            <a:endParaRPr lang="en-US" sz="4400" cap="all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fear</a:t>
            </a:r>
            <a:endParaRPr lang="en-US" sz="4400" cap="all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assuming</a:t>
            </a:r>
            <a:endParaRPr lang="en-US" sz="4400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why do it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3" y="1689623"/>
            <a:ext cx="11400276" cy="2658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Community service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Giving back to your surrounding communities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Helping local students </a:t>
            </a:r>
            <a:endParaRPr lang="en-US" sz="4400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why do it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3" y="1689623"/>
            <a:ext cx="11434884" cy="434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promotion of your institution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Great way to help your institution 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 Help students consider new options 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 Career &amp; guidance opportunities for students </a:t>
            </a:r>
            <a:r>
              <a:rPr lang="en-US" sz="4400" i="1" u="sng" dirty="0" smtClean="0">
                <a:solidFill>
                  <a:prstClr val="black"/>
                </a:solidFill>
              </a:rPr>
              <a:t>that really need your help </a:t>
            </a:r>
            <a:endParaRPr lang="en-US" sz="4400" i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why do it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2" y="1689623"/>
            <a:ext cx="11667641" cy="434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networking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Meeting new admission &amp; aid counselors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 Connecting with guidance &amp; high school administrators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 Working with different types of professionals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why do it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2" y="1689623"/>
            <a:ext cx="11866808" cy="4890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distribution of accurate information 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being </a:t>
            </a:r>
            <a:r>
              <a:rPr lang="en-US" sz="4400" u="sng" cap="all" dirty="0" smtClean="0">
                <a:solidFill>
                  <a:prstClr val="black"/>
                </a:solidFill>
              </a:rPr>
              <a:t>proactive</a:t>
            </a:r>
            <a:r>
              <a:rPr lang="en-US" sz="4400" cap="all" dirty="0" smtClean="0">
                <a:solidFill>
                  <a:prstClr val="black"/>
                </a:solidFill>
              </a:rPr>
              <a:t> in a reactive profession</a:t>
            </a:r>
          </a:p>
          <a:p>
            <a:pPr lvl="1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</a:pPr>
            <a:endParaRPr lang="en-US" sz="1100" cap="all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</a:pPr>
            <a:r>
              <a:rPr lang="en-US" sz="3200" cap="all" dirty="0" smtClean="0">
                <a:solidFill>
                  <a:prstClr val="black"/>
                </a:solidFill>
              </a:rPr>
              <a:t>When the power goes out…you call </a:t>
            </a:r>
            <a:r>
              <a:rPr lang="en-US" sz="3200" cap="all" dirty="0">
                <a:solidFill>
                  <a:prstClr val="black"/>
                </a:solidFill>
              </a:rPr>
              <a:t>the </a:t>
            </a:r>
            <a:r>
              <a:rPr lang="en-US" sz="3200" cap="all" dirty="0" smtClean="0">
                <a:solidFill>
                  <a:prstClr val="black"/>
                </a:solidFill>
              </a:rPr>
              <a:t>electric company</a:t>
            </a:r>
          </a:p>
          <a:p>
            <a:pPr algn="ctr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</a:pPr>
            <a:r>
              <a:rPr lang="en-US" sz="3200" cap="all" dirty="0" smtClean="0">
                <a:solidFill>
                  <a:prstClr val="black"/>
                </a:solidFill>
              </a:rPr>
              <a:t>when families have a financial aid issue… </a:t>
            </a:r>
          </a:p>
          <a:p>
            <a:pPr algn="ctr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</a:pPr>
            <a:r>
              <a:rPr lang="en-US" sz="3200" cap="all" dirty="0" smtClean="0">
                <a:solidFill>
                  <a:prstClr val="black"/>
                </a:solidFill>
              </a:rPr>
              <a:t>they call </a:t>
            </a:r>
            <a:r>
              <a:rPr lang="en-US" sz="3200" u="sng" cap="all" dirty="0" smtClean="0">
                <a:solidFill>
                  <a:prstClr val="black"/>
                </a:solidFill>
              </a:rPr>
              <a:t>everyone</a:t>
            </a:r>
            <a:r>
              <a:rPr lang="en-US" sz="3200" cap="all" dirty="0" smtClean="0">
                <a:solidFill>
                  <a:prstClr val="black"/>
                </a:solidFill>
              </a:rPr>
              <a:t> </a:t>
            </a:r>
            <a:r>
              <a:rPr lang="en-US" sz="3200" cap="all" dirty="0">
                <a:solidFill>
                  <a:prstClr val="black"/>
                </a:solidFill>
              </a:rPr>
              <a:t>but the aid office</a:t>
            </a:r>
            <a:r>
              <a:rPr lang="en-US" sz="3200" cap="all" dirty="0" smtClean="0">
                <a:solidFill>
                  <a:prstClr val="black"/>
                </a:solidFill>
              </a:rPr>
              <a:t>!!!</a:t>
            </a:r>
            <a:endParaRPr lang="en-US" sz="3200" cap="all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</a:pPr>
            <a:endParaRPr lang="en-US" sz="4400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why we don’t do more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2" y="1689623"/>
            <a:ext cx="11875460" cy="434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time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Spending time after a full day of work is not a “Happy Time”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 </a:t>
            </a:r>
            <a:r>
              <a:rPr lang="en-US" sz="4400" smtClean="0">
                <a:solidFill>
                  <a:prstClr val="black"/>
                </a:solidFill>
              </a:rPr>
              <a:t>… </a:t>
            </a:r>
            <a:r>
              <a:rPr lang="en-US" sz="4400" smtClean="0">
                <a:solidFill>
                  <a:prstClr val="black"/>
                </a:solidFill>
              </a:rPr>
              <a:t>same </a:t>
            </a:r>
            <a:r>
              <a:rPr lang="en-US" sz="4400" dirty="0" smtClean="0">
                <a:solidFill>
                  <a:prstClr val="black"/>
                </a:solidFill>
              </a:rPr>
              <a:t>with weekend programs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 Time out of the office means delegating 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40BC7-8C30-4254-A690-0809EEB3C81F}"/>
              </a:ext>
            </a:extLst>
          </p:cNvPr>
          <p:cNvSpPr/>
          <p:nvPr/>
        </p:nvSpPr>
        <p:spPr>
          <a:xfrm>
            <a:off x="169683" y="717723"/>
            <a:ext cx="117395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solidFill>
                  <a:srgbClr val="B80E0F"/>
                </a:solidFill>
                <a:ea typeface="+mj-ea"/>
                <a:cs typeface="+mj-cs"/>
              </a:rPr>
              <a:t>Outreach – why we don’t do more</a:t>
            </a:r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E8A6C-79EA-4623-BE24-7455547E22F9}"/>
              </a:ext>
            </a:extLst>
          </p:cNvPr>
          <p:cNvSpPr txBox="1"/>
          <p:nvPr/>
        </p:nvSpPr>
        <p:spPr>
          <a:xfrm>
            <a:off x="169682" y="1689623"/>
            <a:ext cx="11875460" cy="3470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en-US" sz="4400" cap="all" dirty="0" smtClean="0">
                <a:solidFill>
                  <a:srgbClr val="B80E0F"/>
                </a:solidFill>
              </a:rPr>
              <a:t> cost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cap="all" dirty="0" smtClean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Simply not enough money in the budget to pay for travel expenses 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… </a:t>
            </a:r>
            <a:r>
              <a:rPr lang="en-US" sz="4400" dirty="0" smtClean="0">
                <a:solidFill>
                  <a:prstClr val="black"/>
                </a:solidFill>
              </a:rPr>
              <a:t>let </a:t>
            </a:r>
            <a:r>
              <a:rPr lang="en-US" sz="4400" dirty="0" smtClean="0">
                <a:solidFill>
                  <a:prstClr val="black"/>
                </a:solidFill>
              </a:rPr>
              <a:t>alone several events  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371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OUTREACH Initiatives  and Best Practices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OUTREACH Initiatives  and Best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Schreiber-Reis, Rebecca M</dc:creator>
  <cp:lastModifiedBy>jxk326</cp:lastModifiedBy>
  <cp:revision>34</cp:revision>
  <dcterms:created xsi:type="dcterms:W3CDTF">2018-08-29T17:16:43Z</dcterms:created>
  <dcterms:modified xsi:type="dcterms:W3CDTF">2018-10-09T18:12:48Z</dcterms:modified>
</cp:coreProperties>
</file>