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77" r:id="rId2"/>
    <p:sldId id="278"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7" r:id="rId20"/>
    <p:sldId id="295" r:id="rId21"/>
    <p:sldId id="296"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4660"/>
  </p:normalViewPr>
  <p:slideViewPr>
    <p:cSldViewPr>
      <p:cViewPr varScale="1">
        <p:scale>
          <a:sx n="108" d="100"/>
          <a:sy n="108" d="100"/>
        </p:scale>
        <p:origin x="173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1" cy="464820"/>
          </a:xfrm>
          <a:prstGeom prst="rect">
            <a:avLst/>
          </a:prstGeom>
        </p:spPr>
        <p:txBody>
          <a:bodyPr vert="horz" lIns="91944" tIns="45971" rIns="91944" bIns="45971" rtlCol="0"/>
          <a:lstStyle>
            <a:lvl1pPr algn="l">
              <a:defRPr sz="1200"/>
            </a:lvl1pPr>
          </a:lstStyle>
          <a:p>
            <a:endParaRPr lang="en-US"/>
          </a:p>
        </p:txBody>
      </p:sp>
      <p:sp>
        <p:nvSpPr>
          <p:cNvPr id="3" name="Date Placeholder 2"/>
          <p:cNvSpPr>
            <a:spLocks noGrp="1"/>
          </p:cNvSpPr>
          <p:nvPr>
            <p:ph type="dt" idx="1"/>
          </p:nvPr>
        </p:nvSpPr>
        <p:spPr>
          <a:xfrm>
            <a:off x="3970937" y="1"/>
            <a:ext cx="3037841" cy="464820"/>
          </a:xfrm>
          <a:prstGeom prst="rect">
            <a:avLst/>
          </a:prstGeom>
        </p:spPr>
        <p:txBody>
          <a:bodyPr vert="horz" lIns="91944" tIns="45971" rIns="91944" bIns="45971" rtlCol="0"/>
          <a:lstStyle>
            <a:lvl1pPr algn="r">
              <a:defRPr sz="1200"/>
            </a:lvl1pPr>
          </a:lstStyle>
          <a:p>
            <a:fld id="{102580A2-C1BA-4B42-844E-A8B484170C56}" type="datetimeFigureOut">
              <a:rPr lang="en-US" smtClean="0"/>
              <a:t>9/20/2018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944" tIns="45971" rIns="91944" bIns="45971"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944" tIns="45971" rIns="91944" bIns="459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1" cy="464820"/>
          </a:xfrm>
          <a:prstGeom prst="rect">
            <a:avLst/>
          </a:prstGeom>
        </p:spPr>
        <p:txBody>
          <a:bodyPr vert="horz" lIns="91944" tIns="45971" rIns="91944" bIns="45971" rtlCol="0" anchor="b"/>
          <a:lstStyle>
            <a:lvl1pPr algn="l">
              <a:defRPr sz="1200"/>
            </a:lvl1pPr>
          </a:lstStyle>
          <a:p>
            <a:endParaRPr lang="en-US"/>
          </a:p>
        </p:txBody>
      </p:sp>
      <p:sp>
        <p:nvSpPr>
          <p:cNvPr id="7" name="Slide Number Placeholder 6"/>
          <p:cNvSpPr>
            <a:spLocks noGrp="1"/>
          </p:cNvSpPr>
          <p:nvPr>
            <p:ph type="sldNum" sz="quarter" idx="5"/>
          </p:nvPr>
        </p:nvSpPr>
        <p:spPr>
          <a:xfrm>
            <a:off x="3970937" y="8829967"/>
            <a:ext cx="3037841" cy="464820"/>
          </a:xfrm>
          <a:prstGeom prst="rect">
            <a:avLst/>
          </a:prstGeom>
        </p:spPr>
        <p:txBody>
          <a:bodyPr vert="horz" lIns="91944" tIns="45971" rIns="91944" bIns="45971" rtlCol="0" anchor="b"/>
          <a:lstStyle>
            <a:lvl1pPr algn="r">
              <a:defRPr sz="1200"/>
            </a:lvl1pPr>
          </a:lstStyle>
          <a:p>
            <a:fld id="{0B0C6AE9-3D47-4543-BBAB-9169E6EFAEAE}" type="slidenum">
              <a:rPr lang="en-US" smtClean="0"/>
              <a:t>‹#›</a:t>
            </a:fld>
            <a:endParaRPr lang="en-US"/>
          </a:p>
        </p:txBody>
      </p:sp>
    </p:spTree>
    <p:extLst>
      <p:ext uri="{BB962C8B-B14F-4D97-AF65-F5344CB8AC3E}">
        <p14:creationId xmlns:p14="http://schemas.microsoft.com/office/powerpoint/2010/main" val="671680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1</a:t>
            </a:fld>
            <a:endParaRPr lang="en-US" altLang="en-US">
              <a:solidFill>
                <a:srgbClr val="000000"/>
              </a:solidFill>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10</a:t>
            </a:fld>
            <a:endParaRPr lang="en-US" altLang="en-US">
              <a:solidFill>
                <a:srgbClr val="000000"/>
              </a:solidFill>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11</a:t>
            </a:fld>
            <a:endParaRPr lang="en-US" altLang="en-US">
              <a:solidFill>
                <a:srgbClr val="000000"/>
              </a:solidFill>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12</a:t>
            </a:fld>
            <a:endParaRPr lang="en-US" altLang="en-US">
              <a:solidFill>
                <a:srgbClr val="000000"/>
              </a:solidFill>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13</a:t>
            </a:fld>
            <a:endParaRPr lang="en-US" altLang="en-US">
              <a:solidFill>
                <a:srgbClr val="000000"/>
              </a:solidFill>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14</a:t>
            </a:fld>
            <a:endParaRPr lang="en-US" altLang="en-US">
              <a:solidFill>
                <a:srgbClr val="000000"/>
              </a:solidFill>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15</a:t>
            </a:fld>
            <a:endParaRPr lang="en-US" altLang="en-US">
              <a:solidFill>
                <a:srgbClr val="000000"/>
              </a:solidFill>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16</a:t>
            </a:fld>
            <a:endParaRPr lang="en-US" altLang="en-US">
              <a:solidFill>
                <a:srgbClr val="000000"/>
              </a:solidFill>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17</a:t>
            </a:fld>
            <a:endParaRPr lang="en-US" altLang="en-US">
              <a:solidFill>
                <a:srgbClr val="000000"/>
              </a:solidFill>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18</a:t>
            </a:fld>
            <a:endParaRPr lang="en-US" altLang="en-US">
              <a:solidFill>
                <a:srgbClr val="000000"/>
              </a:solidFill>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19</a:t>
            </a:fld>
            <a:endParaRPr lang="en-US" altLang="en-US">
              <a:solidFill>
                <a:srgbClr val="000000"/>
              </a:solidFill>
              <a:latin typeface="Arial" charset="0"/>
            </a:endParaRPr>
          </a:p>
        </p:txBody>
      </p:sp>
    </p:spTree>
    <p:extLst>
      <p:ext uri="{BB962C8B-B14F-4D97-AF65-F5344CB8AC3E}">
        <p14:creationId xmlns:p14="http://schemas.microsoft.com/office/powerpoint/2010/main" val="105691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2</a:t>
            </a:fld>
            <a:endParaRPr lang="en-US" altLang="en-US">
              <a:solidFill>
                <a:srgbClr val="000000"/>
              </a:solidFill>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20</a:t>
            </a:fld>
            <a:endParaRPr lang="en-US" altLang="en-US">
              <a:solidFill>
                <a:srgbClr val="000000"/>
              </a:solidFill>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21</a:t>
            </a:fld>
            <a:endParaRPr lang="en-US" altLang="en-US">
              <a:solidFill>
                <a:srgbClr val="000000"/>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3</a:t>
            </a:fld>
            <a:endParaRPr lang="en-US" altLang="en-US">
              <a:solidFill>
                <a:srgbClr val="000000"/>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4</a:t>
            </a:fld>
            <a:endParaRPr lang="en-US" altLang="en-US">
              <a:solidFill>
                <a:srgbClr val="000000"/>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5</a:t>
            </a:fld>
            <a:endParaRPr lang="en-US" altLang="en-US">
              <a:solidFill>
                <a:srgbClr val="000000"/>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6</a:t>
            </a:fld>
            <a:endParaRPr lang="en-US" altLang="en-US">
              <a:solidFill>
                <a:srgbClr val="000000"/>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7</a:t>
            </a:fld>
            <a:endParaRPr lang="en-US" altLang="en-US">
              <a:solidFill>
                <a:srgbClr val="000000"/>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8</a:t>
            </a:fld>
            <a:endParaRPr lang="en-US" altLang="en-US">
              <a:solidFill>
                <a:srgbClr val="000000"/>
              </a:solidFill>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01040" y="4260850"/>
            <a:ext cx="5608320" cy="47256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3596FE8-A8B7-497A-8187-2C83C6F37792}" type="slidenum">
              <a:rPr lang="en-US" altLang="en-US" smtClean="0">
                <a:solidFill>
                  <a:srgbClr val="000000"/>
                </a:solidFill>
                <a:latin typeface="Arial" charset="0"/>
              </a:rPr>
              <a:pPr eaLnBrk="1" hangingPunct="1">
                <a:spcBef>
                  <a:spcPct val="0"/>
                </a:spcBef>
              </a:pPr>
              <a:t>9</a:t>
            </a:fld>
            <a:endParaRPr lang="en-US" altLang="en-US">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fld id="{76DD23E7-30CC-46AE-A623-722AC7E5ABB8}" type="datetime1">
              <a:rPr lang="en-US" smtClean="0"/>
              <a:t>9/20/2018</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lstStyle>
          <a:p>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537231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fld id="{F67E664C-06E6-4060-9B95-909EBE13425A}" type="datetime1">
              <a:rPr lang="en-US" smtClean="0"/>
              <a:t>9/20/2018</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lstStyle>
          <a:p>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513945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fld id="{169AA57E-1281-4165-9E65-93627FBAAA56}" type="datetime1">
              <a:rPr lang="en-US" smtClean="0"/>
              <a:t>9/20/2018</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lstStyle>
          <a:p>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22779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fld id="{19BBB57B-0BCC-4C62-AC3F-7BCBC98552CC}" type="datetime1">
              <a:rPr lang="en-US" smtClean="0"/>
              <a:t>9/20/2018</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lstStyle>
          <a:p>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579397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fld id="{909BEB15-E255-4B58-A184-ADD568AA3FA2}" type="datetime1">
              <a:rPr lang="en-US" smtClean="0"/>
              <a:t>9/20/2018</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lstStyle>
          <a:p>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127294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defRPr>
            </a:lvl1pPr>
          </a:lstStyle>
          <a:p>
            <a:fld id="{A5F1814B-37EC-4496-A7C3-1C3C0FF5CBB2}" type="datetime1">
              <a:rPr lang="en-US" smtClean="0"/>
              <a:t>9/20/2018</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defRPr>
            </a:lvl1pPr>
          </a:lstStyle>
          <a:p>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04551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charset="0"/>
              </a:defRPr>
            </a:lvl1pPr>
          </a:lstStyle>
          <a:p>
            <a:fld id="{A8CFE115-3C82-45A2-A3BF-1E3B4E6D7D11}" type="datetime1">
              <a:rPr lang="en-US" smtClean="0"/>
              <a:t>9/20/2018</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charset="0"/>
              </a:defRPr>
            </a:lvl1pPr>
          </a:lstStyle>
          <a:p>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682320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defRPr>
            </a:lvl1pPr>
          </a:lstStyle>
          <a:p>
            <a:fld id="{BEA0EF30-BF90-4998-ABCE-EBEFF90A0CA9}" type="datetime1">
              <a:rPr lang="en-US" smtClean="0"/>
              <a:t>9/20/2018</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charset="0"/>
              </a:defRPr>
            </a:lvl1pPr>
          </a:lstStyle>
          <a:p>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121030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fld id="{F2474F81-41BC-4927-A3FF-50E4D650A1C8}" type="datetime1">
              <a:rPr lang="en-US" smtClean="0"/>
              <a:t>9/20/2018</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502749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defRPr>
            </a:lvl1pPr>
          </a:lstStyle>
          <a:p>
            <a:fld id="{FA8003FC-62BE-4343-A572-19FFDBC955A8}" type="datetime1">
              <a:rPr lang="en-US" smtClean="0"/>
              <a:t>9/20/2018</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defRPr>
            </a:lvl1pPr>
          </a:lstStyle>
          <a:p>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080442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defRPr>
            </a:lvl1pPr>
          </a:lstStyle>
          <a:p>
            <a:fld id="{47248FE1-662E-4828-B382-6D59DC6E8818}" type="datetime1">
              <a:rPr lang="en-US" smtClean="0"/>
              <a:t>9/20/2018</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defRPr>
            </a:lvl1pPr>
          </a:lstStyle>
          <a:p>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942862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defRPr>
            </a:lvl1pPr>
          </a:lstStyle>
          <a:p>
            <a:fld id="{5CF8F31D-F37F-40AD-BAD8-CFA5CDE15E4C}" type="datetime1">
              <a:rPr lang="en-US" smtClean="0"/>
              <a:t>9/20/2018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www.benefits.va.gov/GIBILL/ForeverGIBill.asp"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register.dmva.pa.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www.benefits.va.gov/gibill"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hyperlink" Target="mailto:johnayres@pa.gov" TargetMode="External"/><Relationship Id="rId4" Type="http://schemas.openxmlformats.org/officeDocument/2006/relationships/hyperlink" Target="mailto:chhawk@pa.gov"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www.education.pa.gov/Documents/Postsecondary-Adult/Veteran's%20Education/Certifying%20Officials%20Newsletter/Certifying%20Official%20Newsletter%20No%2096%20July%209%202015.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95400"/>
            <a:ext cx="7772400" cy="2667000"/>
          </a:xfrm>
        </p:spPr>
        <p:txBody>
          <a:bodyPr/>
          <a:lstStyle/>
          <a:p>
            <a:br>
              <a:rPr lang="en-US" dirty="0">
                <a:solidFill>
                  <a:srgbClr val="FF0000"/>
                </a:solidFill>
              </a:rPr>
            </a:br>
            <a:br>
              <a:rPr lang="en-US" dirty="0">
                <a:solidFill>
                  <a:srgbClr val="FF0000"/>
                </a:solidFill>
              </a:rPr>
            </a:br>
            <a:r>
              <a:rPr lang="en-US" dirty="0">
                <a:solidFill>
                  <a:srgbClr val="FF0000"/>
                </a:solidFill>
              </a:rPr>
              <a:t>Veterans Education Benefits</a:t>
            </a:r>
            <a:br>
              <a:rPr lang="en-US" dirty="0">
                <a:solidFill>
                  <a:srgbClr val="FF0000"/>
                </a:solidFill>
              </a:rPr>
            </a:br>
            <a:r>
              <a:rPr lang="en-US" dirty="0">
                <a:solidFill>
                  <a:srgbClr val="FF0000"/>
                </a:solidFill>
              </a:rPr>
              <a:t>And</a:t>
            </a:r>
            <a:br>
              <a:rPr lang="en-US" dirty="0">
                <a:solidFill>
                  <a:srgbClr val="FF0000"/>
                </a:solidFill>
              </a:rPr>
            </a:br>
            <a:r>
              <a:rPr lang="en-US" dirty="0">
                <a:solidFill>
                  <a:srgbClr val="FF0000"/>
                </a:solidFill>
              </a:rPr>
              <a:t>Financial Aid</a:t>
            </a:r>
            <a:br>
              <a:rPr lang="en-US" dirty="0">
                <a:solidFill>
                  <a:srgbClr val="FF0000"/>
                </a:solidFill>
              </a:rPr>
            </a:b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1371600" y="4419600"/>
            <a:ext cx="6400800" cy="1066800"/>
          </a:xfrm>
        </p:spPr>
        <p:txBody>
          <a:bodyPr/>
          <a:lstStyle/>
          <a:p>
            <a:pPr eaLnBrk="1" hangingPunct="1"/>
            <a:r>
              <a:rPr lang="en-US" altLang="en-US" sz="2400" dirty="0">
                <a:solidFill>
                  <a:schemeClr val="tx1"/>
                </a:solidFill>
                <a:latin typeface="Arial" charset="0"/>
                <a:ea typeface="Verdana" pitchFamily="34" charset="0"/>
                <a:cs typeface="Arial" charset="0"/>
              </a:rPr>
              <a:t>John Ayres</a:t>
            </a:r>
          </a:p>
          <a:p>
            <a:pPr eaLnBrk="1" hangingPunct="1"/>
            <a:r>
              <a:rPr lang="en-US" altLang="en-US" sz="2400" dirty="0">
                <a:solidFill>
                  <a:schemeClr val="tx1"/>
                </a:solidFill>
                <a:latin typeface="Arial" charset="0"/>
                <a:ea typeface="Verdana" pitchFamily="34" charset="0"/>
                <a:cs typeface="Arial" charset="0"/>
              </a:rPr>
              <a:t>Pennsylvania State Approving Agency</a:t>
            </a: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1623845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19200"/>
            <a:ext cx="7772400" cy="609600"/>
          </a:xfrm>
        </p:spPr>
        <p:txBody>
          <a:bodyPr/>
          <a:lstStyle/>
          <a:p>
            <a:br>
              <a:rPr lang="en-US" dirty="0">
                <a:solidFill>
                  <a:srgbClr val="FF0000"/>
                </a:solidFill>
              </a:rPr>
            </a:br>
            <a:r>
              <a:rPr lang="en-US" dirty="0"/>
              <a:t>Financial Aid Implications</a:t>
            </a: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981200"/>
            <a:ext cx="8178800" cy="3962400"/>
          </a:xfrm>
        </p:spPr>
        <p:txBody>
          <a:bodyPr/>
          <a:lstStyle/>
          <a:p>
            <a:r>
              <a:rPr lang="en-US" sz="2800" u="sng" dirty="0">
                <a:solidFill>
                  <a:srgbClr val="FF0000"/>
                </a:solidFill>
              </a:rPr>
              <a:t>Title IV Financial Aid (Chapter 33)</a:t>
            </a:r>
            <a:r>
              <a:rPr lang="en-US" sz="2400" u="sng" dirty="0">
                <a:solidFill>
                  <a:srgbClr val="FF0000"/>
                </a:solidFill>
              </a:rPr>
              <a:t> </a:t>
            </a:r>
          </a:p>
          <a:p>
            <a:pPr marL="342900" indent="-342900" algn="l">
              <a:buFont typeface="Arial" panose="020B0604020202020204" pitchFamily="34" charset="0"/>
              <a:buChar char="•"/>
            </a:pPr>
            <a:r>
              <a:rPr lang="en-US" sz="2300" dirty="0">
                <a:solidFill>
                  <a:schemeClr val="tx1"/>
                </a:solidFill>
              </a:rPr>
              <a:t>The amount reported to the VA should not be reduced for pending or subsequent payments to be credited to the student’s account from State programs, scholarships, grants, or any Title IV funds (including Pell Grants).</a:t>
            </a:r>
          </a:p>
          <a:p>
            <a:pPr marL="342900" indent="-342900" algn="l">
              <a:buFont typeface="Arial" panose="020B0604020202020204" pitchFamily="34" charset="0"/>
              <a:buChar char="•"/>
            </a:pPr>
            <a:r>
              <a:rPr lang="en-US" sz="2300" dirty="0">
                <a:solidFill>
                  <a:schemeClr val="tx1"/>
                </a:solidFill>
              </a:rPr>
              <a:t>If funds are received in the form of scholarships, aid, assistance or waivers after “actual net cost” has been reported to VA, and the funds received are </a:t>
            </a:r>
            <a:r>
              <a:rPr lang="en-US" sz="2300" u="sng" dirty="0">
                <a:solidFill>
                  <a:schemeClr val="tx1"/>
                </a:solidFill>
              </a:rPr>
              <a:t>solely for the purpose of defraying tuition and fees</a:t>
            </a:r>
            <a:r>
              <a:rPr lang="en-US" sz="2300" dirty="0">
                <a:solidFill>
                  <a:schemeClr val="tx1"/>
                </a:solidFill>
              </a:rPr>
              <a:t>, an amended “actual net cost” must be reported to VA on an amended enrollment certification.</a:t>
            </a: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866715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19200"/>
            <a:ext cx="7772400" cy="609600"/>
          </a:xfrm>
        </p:spPr>
        <p:txBody>
          <a:bodyPr/>
          <a:lstStyle/>
          <a:p>
            <a:br>
              <a:rPr lang="en-US" dirty="0">
                <a:solidFill>
                  <a:srgbClr val="FF0000"/>
                </a:solidFill>
              </a:rPr>
            </a:br>
            <a:r>
              <a:rPr lang="en-US" dirty="0"/>
              <a:t>Financial Aid Implications</a:t>
            </a: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828800"/>
            <a:ext cx="8178800" cy="4114800"/>
          </a:xfrm>
        </p:spPr>
        <p:txBody>
          <a:bodyPr/>
          <a:lstStyle/>
          <a:p>
            <a:r>
              <a:rPr lang="en-US" sz="2800" u="sng" dirty="0">
                <a:solidFill>
                  <a:srgbClr val="FF0000"/>
                </a:solidFill>
              </a:rPr>
              <a:t>Title IV Financial Aid (Chapter 33)</a:t>
            </a:r>
            <a:r>
              <a:rPr lang="en-US" sz="2400" u="sng" dirty="0">
                <a:solidFill>
                  <a:srgbClr val="FF0000"/>
                </a:solidFill>
              </a:rPr>
              <a:t> </a:t>
            </a:r>
          </a:p>
          <a:p>
            <a:pPr marL="457200" indent="-457200" algn="l">
              <a:lnSpc>
                <a:spcPct val="90000"/>
              </a:lnSpc>
              <a:buFont typeface="Arial" panose="020B0604020202020204" pitchFamily="34" charset="0"/>
              <a:buChar char="•"/>
            </a:pPr>
            <a:r>
              <a:rPr lang="en-US" sz="2000" dirty="0">
                <a:solidFill>
                  <a:schemeClr val="tx1"/>
                </a:solidFill>
              </a:rPr>
              <a:t>Schools should not deduct Title IV funds from the amount of tuition and fees initially charged the student.</a:t>
            </a:r>
          </a:p>
          <a:p>
            <a:pPr marL="457200" indent="-457200" algn="l">
              <a:lnSpc>
                <a:spcPct val="90000"/>
              </a:lnSpc>
              <a:buFont typeface="Arial" panose="020B0604020202020204" pitchFamily="34" charset="0"/>
              <a:buChar char="•"/>
            </a:pPr>
            <a:r>
              <a:rPr lang="en-US" sz="2000" dirty="0">
                <a:solidFill>
                  <a:schemeClr val="tx1"/>
                </a:solidFill>
              </a:rPr>
              <a:t>Examples of Title IV Funds are:</a:t>
            </a:r>
          </a:p>
          <a:p>
            <a:pPr marL="914400" lvl="1" indent="-457200" algn="l">
              <a:lnSpc>
                <a:spcPct val="90000"/>
              </a:lnSpc>
              <a:buFont typeface="Arial" panose="020B0604020202020204" pitchFamily="34" charset="0"/>
              <a:buChar char="•"/>
            </a:pPr>
            <a:r>
              <a:rPr lang="en-US" sz="2000" dirty="0">
                <a:solidFill>
                  <a:schemeClr val="tx1"/>
                </a:solidFill>
              </a:rPr>
              <a:t>Federal Pell Grants</a:t>
            </a:r>
          </a:p>
          <a:p>
            <a:pPr marL="914400" lvl="1" indent="-457200" algn="l">
              <a:lnSpc>
                <a:spcPct val="90000"/>
              </a:lnSpc>
              <a:buFont typeface="Arial" panose="020B0604020202020204" pitchFamily="34" charset="0"/>
              <a:buChar char="•"/>
            </a:pPr>
            <a:r>
              <a:rPr lang="en-US" sz="2000" dirty="0" err="1">
                <a:solidFill>
                  <a:schemeClr val="tx1"/>
                </a:solidFill>
              </a:rPr>
              <a:t>Unsub</a:t>
            </a:r>
            <a:r>
              <a:rPr lang="en-US" sz="2000" dirty="0">
                <a:solidFill>
                  <a:schemeClr val="tx1"/>
                </a:solidFill>
              </a:rPr>
              <a:t> &amp; Sub Federal Family Education Loans (FFEL)</a:t>
            </a:r>
          </a:p>
          <a:p>
            <a:pPr marL="914400" lvl="1" indent="-457200" algn="l">
              <a:lnSpc>
                <a:spcPct val="90000"/>
              </a:lnSpc>
              <a:buFont typeface="Arial" panose="020B0604020202020204" pitchFamily="34" charset="0"/>
              <a:buChar char="•"/>
            </a:pPr>
            <a:r>
              <a:rPr lang="en-US" sz="2000" dirty="0" err="1">
                <a:solidFill>
                  <a:schemeClr val="tx1"/>
                </a:solidFill>
              </a:rPr>
              <a:t>Unsub</a:t>
            </a:r>
            <a:r>
              <a:rPr lang="en-US" sz="2000" dirty="0">
                <a:solidFill>
                  <a:schemeClr val="tx1"/>
                </a:solidFill>
              </a:rPr>
              <a:t> &amp; Sub Federal Direct Stafford Loans</a:t>
            </a:r>
          </a:p>
          <a:p>
            <a:pPr marL="914400" lvl="1" indent="-457200" algn="l">
              <a:lnSpc>
                <a:spcPct val="90000"/>
              </a:lnSpc>
              <a:buFont typeface="Arial" panose="020B0604020202020204" pitchFamily="34" charset="0"/>
              <a:buChar char="•"/>
            </a:pPr>
            <a:r>
              <a:rPr lang="en-US" sz="2000" dirty="0">
                <a:solidFill>
                  <a:schemeClr val="tx1"/>
                </a:solidFill>
              </a:rPr>
              <a:t>Federal Perkins Loans</a:t>
            </a:r>
          </a:p>
          <a:p>
            <a:pPr marL="914400" lvl="1" indent="-457200" algn="l">
              <a:lnSpc>
                <a:spcPct val="90000"/>
              </a:lnSpc>
              <a:buFont typeface="Arial" panose="020B0604020202020204" pitchFamily="34" charset="0"/>
              <a:buChar char="•"/>
            </a:pPr>
            <a:r>
              <a:rPr lang="en-US" sz="2000" dirty="0">
                <a:solidFill>
                  <a:schemeClr val="tx1"/>
                </a:solidFill>
              </a:rPr>
              <a:t>FFEL Parent (PLUS) Loans</a:t>
            </a:r>
          </a:p>
          <a:p>
            <a:pPr marL="914400" lvl="1" indent="-457200" algn="l">
              <a:lnSpc>
                <a:spcPct val="90000"/>
              </a:lnSpc>
              <a:buFont typeface="Arial" panose="020B0604020202020204" pitchFamily="34" charset="0"/>
              <a:buChar char="•"/>
            </a:pPr>
            <a:r>
              <a:rPr lang="en-US" sz="2000" dirty="0">
                <a:solidFill>
                  <a:schemeClr val="tx1"/>
                </a:solidFill>
              </a:rPr>
              <a:t>Federal Direct PLUS Loans</a:t>
            </a:r>
          </a:p>
          <a:p>
            <a:pPr marL="914400" lvl="1" indent="-457200" algn="l">
              <a:lnSpc>
                <a:spcPct val="90000"/>
              </a:lnSpc>
              <a:buFont typeface="Arial" panose="020B0604020202020204" pitchFamily="34" charset="0"/>
              <a:buChar char="•"/>
            </a:pPr>
            <a:r>
              <a:rPr lang="en-US" sz="2000" dirty="0">
                <a:solidFill>
                  <a:schemeClr val="tx1"/>
                </a:solidFill>
              </a:rPr>
              <a:t>Federal Supplement Educational Opportunity Grant</a:t>
            </a: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3710618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19200"/>
            <a:ext cx="7772400" cy="609600"/>
          </a:xfrm>
        </p:spPr>
        <p:txBody>
          <a:bodyPr/>
          <a:lstStyle/>
          <a:p>
            <a:br>
              <a:rPr lang="en-US" dirty="0">
                <a:solidFill>
                  <a:srgbClr val="FF0000"/>
                </a:solidFill>
              </a:rPr>
            </a:br>
            <a:r>
              <a:rPr lang="en-US" dirty="0"/>
              <a:t>Financial Aid Implications</a:t>
            </a: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828800"/>
            <a:ext cx="8178800" cy="4114800"/>
          </a:xfrm>
        </p:spPr>
        <p:txBody>
          <a:bodyPr/>
          <a:lstStyle/>
          <a:p>
            <a:pPr algn="l"/>
            <a:endParaRPr lang="en-US" sz="2800" dirty="0">
              <a:solidFill>
                <a:schemeClr val="tx1"/>
              </a:solidFill>
            </a:endParaRPr>
          </a:p>
          <a:p>
            <a:pPr algn="l"/>
            <a:r>
              <a:rPr lang="en-US" sz="2800" dirty="0">
                <a:solidFill>
                  <a:schemeClr val="tx1"/>
                </a:solidFill>
              </a:rPr>
              <a:t>Paragraph (c), section 3313, United States Code, Title 38, specifies that any funds provided under section 401(b) of the Higher Education Act of 1965 (20 USC 1070a) are not excluded from gross in-state tuition and fees to determine “actual net cost.”  In addition, PA State Grant funds and  Pennsylvania National Guard Education Assistance Program (EAP) funds are not excluded when determining “actual net cost.”</a:t>
            </a: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777995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19200"/>
            <a:ext cx="7772400" cy="609600"/>
          </a:xfrm>
        </p:spPr>
        <p:txBody>
          <a:bodyPr/>
          <a:lstStyle/>
          <a:p>
            <a:br>
              <a:rPr lang="en-US" dirty="0">
                <a:solidFill>
                  <a:srgbClr val="FF0000"/>
                </a:solidFill>
              </a:rPr>
            </a:br>
            <a:r>
              <a:rPr lang="en-US" dirty="0"/>
              <a:t>Financial Aid Implications</a:t>
            </a: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828800"/>
            <a:ext cx="8178800" cy="4114800"/>
          </a:xfrm>
        </p:spPr>
        <p:txBody>
          <a:bodyPr/>
          <a:lstStyle/>
          <a:p>
            <a:r>
              <a:rPr lang="en-US" sz="2800" u="sng" dirty="0">
                <a:solidFill>
                  <a:srgbClr val="FF0000"/>
                </a:solidFill>
              </a:rPr>
              <a:t>Title IV Financial Aid (Chapter 33)</a:t>
            </a:r>
            <a:r>
              <a:rPr lang="en-US" sz="2000" u="sng" dirty="0">
                <a:solidFill>
                  <a:srgbClr val="FF0000"/>
                </a:solidFill>
              </a:rPr>
              <a:t> </a:t>
            </a:r>
          </a:p>
          <a:p>
            <a:pPr marL="342900" indent="-342900" algn="l">
              <a:buFont typeface="Arial" panose="020B0604020202020204" pitchFamily="34" charset="0"/>
              <a:buChar char="•"/>
            </a:pPr>
            <a:r>
              <a:rPr lang="en-US" sz="2000" dirty="0">
                <a:solidFill>
                  <a:schemeClr val="tx1"/>
                </a:solidFill>
              </a:rPr>
              <a:t>Schools should report the amount of tuition and fees initially charged the student after excluding (subtracting) any amounts paid with </a:t>
            </a:r>
            <a:r>
              <a:rPr lang="en-US" sz="2000" b="1" u="sng" dirty="0">
                <a:solidFill>
                  <a:schemeClr val="tx1"/>
                </a:solidFill>
              </a:rPr>
              <a:t>Federal Funds</a:t>
            </a:r>
            <a:r>
              <a:rPr lang="en-US" sz="2000" dirty="0">
                <a:solidFill>
                  <a:schemeClr val="tx1"/>
                </a:solidFill>
              </a:rPr>
              <a:t> (excluding Title IV Funds).</a:t>
            </a:r>
          </a:p>
          <a:p>
            <a:pPr marL="342900" indent="-342900" algn="l">
              <a:buFont typeface="Arial" panose="020B0604020202020204" pitchFamily="34" charset="0"/>
              <a:buChar char="•"/>
            </a:pPr>
            <a:r>
              <a:rPr lang="en-US" sz="2000" dirty="0">
                <a:solidFill>
                  <a:schemeClr val="tx1"/>
                </a:solidFill>
              </a:rPr>
              <a:t>Examples of Federal Funds are:</a:t>
            </a:r>
          </a:p>
          <a:p>
            <a:pPr marL="800100" lvl="1" indent="-342900" algn="l">
              <a:buFont typeface="Arial" panose="020B0604020202020204" pitchFamily="34" charset="0"/>
              <a:buChar char="•"/>
            </a:pPr>
            <a:r>
              <a:rPr lang="en-US" sz="2000" dirty="0">
                <a:solidFill>
                  <a:schemeClr val="tx1"/>
                </a:solidFill>
              </a:rPr>
              <a:t>Federal Tuition Assistance (FTA) (TA)</a:t>
            </a:r>
          </a:p>
          <a:p>
            <a:pPr marL="800100" lvl="1" indent="-342900" algn="l">
              <a:buFont typeface="Arial" panose="020B0604020202020204" pitchFamily="34" charset="0"/>
              <a:buChar char="•"/>
            </a:pPr>
            <a:r>
              <a:rPr lang="en-US" sz="2000" dirty="0">
                <a:solidFill>
                  <a:schemeClr val="tx1"/>
                </a:solidFill>
              </a:rPr>
              <a:t>Reserve Officer Training Corps (ROTC)</a:t>
            </a:r>
          </a:p>
          <a:p>
            <a:pPr marL="800100" lvl="1" indent="-342900" algn="l">
              <a:buFont typeface="Arial" panose="020B0604020202020204" pitchFamily="34" charset="0"/>
              <a:buChar char="•"/>
            </a:pPr>
            <a:r>
              <a:rPr lang="en-US" sz="2000" dirty="0">
                <a:solidFill>
                  <a:schemeClr val="tx1"/>
                </a:solidFill>
              </a:rPr>
              <a:t>Military Spouse Career Advancement Accounts (</a:t>
            </a:r>
            <a:r>
              <a:rPr lang="en-US" sz="2000" dirty="0" err="1">
                <a:solidFill>
                  <a:schemeClr val="tx1"/>
                </a:solidFill>
              </a:rPr>
              <a:t>MyCAA</a:t>
            </a:r>
            <a:r>
              <a:rPr lang="en-US" sz="2000" dirty="0">
                <a:solidFill>
                  <a:schemeClr val="tx1"/>
                </a:solidFill>
              </a:rPr>
              <a:t>)</a:t>
            </a:r>
          </a:p>
          <a:p>
            <a:pPr marL="800100" lvl="1" indent="-342900" algn="l">
              <a:buFont typeface="Arial" panose="020B0604020202020204" pitchFamily="34" charset="0"/>
              <a:buChar char="•"/>
            </a:pPr>
            <a:r>
              <a:rPr lang="en-US" sz="2000" dirty="0">
                <a:solidFill>
                  <a:schemeClr val="tx1"/>
                </a:solidFill>
              </a:rPr>
              <a:t>Health Professionals Scholarship Program (HPSP)</a:t>
            </a:r>
          </a:p>
          <a:p>
            <a:pPr marL="800100" lvl="1" indent="-342900" algn="l">
              <a:buFont typeface="Arial" panose="020B0604020202020204" pitchFamily="34" charset="0"/>
              <a:buChar char="•"/>
            </a:pPr>
            <a:r>
              <a:rPr lang="en-US" sz="2000" dirty="0">
                <a:solidFill>
                  <a:schemeClr val="tx1"/>
                </a:solidFill>
              </a:rPr>
              <a:t>Government Employees’ Training Act (GETA)</a:t>
            </a:r>
          </a:p>
          <a:p>
            <a:pPr marL="342900" indent="-342900" algn="l">
              <a:buFont typeface="Arial" panose="020B0604020202020204" pitchFamily="34" charset="0"/>
              <a:buChar char="•"/>
            </a:pPr>
            <a:r>
              <a:rPr lang="en-US" sz="2000" dirty="0">
                <a:solidFill>
                  <a:schemeClr val="tx1"/>
                </a:solidFill>
              </a:rPr>
              <a:t>Note:  The above list is not all-inclusive.</a:t>
            </a:r>
          </a:p>
          <a:p>
            <a:pPr algn="l"/>
            <a:endParaRPr lang="en-US" sz="2800" dirty="0">
              <a:solidFill>
                <a:schemeClr val="tx1"/>
              </a:solidFill>
            </a:endParaRP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4164123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19200"/>
            <a:ext cx="7772400" cy="609600"/>
          </a:xfrm>
        </p:spPr>
        <p:txBody>
          <a:bodyPr/>
          <a:lstStyle/>
          <a:p>
            <a:br>
              <a:rPr lang="en-US" dirty="0">
                <a:solidFill>
                  <a:srgbClr val="FF0000"/>
                </a:solidFill>
              </a:rPr>
            </a:br>
            <a:r>
              <a:rPr lang="en-US" dirty="0"/>
              <a:t>Institutional Aid</a:t>
            </a: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828800"/>
            <a:ext cx="8178800" cy="4114800"/>
          </a:xfrm>
        </p:spPr>
        <p:txBody>
          <a:bodyPr/>
          <a:lstStyle/>
          <a:p>
            <a:pPr marL="457200" indent="-457200" algn="l">
              <a:buFont typeface="Arial" panose="020B0604020202020204" pitchFamily="34" charset="0"/>
              <a:buChar char="•"/>
            </a:pPr>
            <a:r>
              <a:rPr lang="en-US" sz="3000" dirty="0">
                <a:solidFill>
                  <a:schemeClr val="tx1"/>
                </a:solidFill>
              </a:rPr>
              <a:t>It is highly recommended that schools have a written policy of how their institutional aid impacts veterans education benefits or visa versa.</a:t>
            </a:r>
          </a:p>
          <a:p>
            <a:pPr marL="457200" indent="-457200" algn="l">
              <a:buFont typeface="Arial" panose="020B0604020202020204" pitchFamily="34" charset="0"/>
              <a:buChar char="•"/>
            </a:pPr>
            <a:r>
              <a:rPr lang="en-US" sz="3000" dirty="0">
                <a:solidFill>
                  <a:schemeClr val="tx1"/>
                </a:solidFill>
              </a:rPr>
              <a:t>Veterans and non-veterans should be treated in the same manner concerning institutional aid.</a:t>
            </a:r>
          </a:p>
          <a:p>
            <a:pPr marL="457200" indent="-457200" algn="l">
              <a:buFont typeface="Arial" panose="020B0604020202020204" pitchFamily="34" charset="0"/>
              <a:buChar char="•"/>
            </a:pPr>
            <a:r>
              <a:rPr lang="en-US" sz="3000" dirty="0">
                <a:solidFill>
                  <a:schemeClr val="tx1"/>
                </a:solidFill>
              </a:rPr>
              <a:t>Veterans education benefits are an </a:t>
            </a:r>
            <a:r>
              <a:rPr lang="en-US" sz="3000" b="1" dirty="0">
                <a:solidFill>
                  <a:schemeClr val="tx1"/>
                </a:solidFill>
              </a:rPr>
              <a:t>earned</a:t>
            </a:r>
            <a:r>
              <a:rPr lang="en-US" sz="3000" dirty="0">
                <a:solidFill>
                  <a:schemeClr val="tx1"/>
                </a:solidFill>
              </a:rPr>
              <a:t> benefit.</a:t>
            </a:r>
          </a:p>
          <a:p>
            <a:pPr algn="l"/>
            <a:endParaRPr lang="en-US" sz="2800" dirty="0">
              <a:solidFill>
                <a:schemeClr val="tx1"/>
              </a:solidFill>
            </a:endParaRP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2351595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19200"/>
            <a:ext cx="7772400" cy="609600"/>
          </a:xfrm>
        </p:spPr>
        <p:txBody>
          <a:bodyPr/>
          <a:lstStyle/>
          <a:p>
            <a:br>
              <a:rPr lang="en-US" dirty="0">
                <a:solidFill>
                  <a:srgbClr val="FF0000"/>
                </a:solidFill>
              </a:rPr>
            </a:br>
            <a:r>
              <a:rPr lang="en-US" dirty="0"/>
              <a:t>Institutional Aid</a:t>
            </a: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828800"/>
            <a:ext cx="8178800" cy="4114800"/>
          </a:xfrm>
        </p:spPr>
        <p:txBody>
          <a:bodyPr/>
          <a:lstStyle/>
          <a:p>
            <a:pPr marL="457200" indent="-457200" algn="l">
              <a:buFont typeface="Arial" panose="020B0604020202020204" pitchFamily="34" charset="0"/>
              <a:buChar char="•"/>
            </a:pPr>
            <a:r>
              <a:rPr lang="en-US" sz="2600" dirty="0">
                <a:solidFill>
                  <a:schemeClr val="tx1"/>
                </a:solidFill>
              </a:rPr>
              <a:t>It is highly recommended that students who are veterans and have </a:t>
            </a:r>
            <a:r>
              <a:rPr lang="en-US" sz="2600" b="1" dirty="0">
                <a:solidFill>
                  <a:schemeClr val="tx1"/>
                </a:solidFill>
              </a:rPr>
              <a:t>earned</a:t>
            </a:r>
            <a:r>
              <a:rPr lang="en-US" sz="2600" dirty="0">
                <a:solidFill>
                  <a:schemeClr val="tx1"/>
                </a:solidFill>
              </a:rPr>
              <a:t> institutional aid (scholarships, aid, assistance, waivers) receive both benefits.</a:t>
            </a:r>
          </a:p>
          <a:p>
            <a:pPr marL="457200" indent="-457200" algn="l">
              <a:buFont typeface="Arial" panose="020B0604020202020204" pitchFamily="34" charset="0"/>
              <a:buChar char="•"/>
            </a:pPr>
            <a:r>
              <a:rPr lang="en-US" sz="2600" dirty="0">
                <a:solidFill>
                  <a:schemeClr val="tx1"/>
                </a:solidFill>
              </a:rPr>
              <a:t>While there is no requirement to provide both benefits, if they are both </a:t>
            </a:r>
            <a:r>
              <a:rPr lang="en-US" sz="2600" b="1" dirty="0">
                <a:solidFill>
                  <a:schemeClr val="tx1"/>
                </a:solidFill>
              </a:rPr>
              <a:t>earned</a:t>
            </a:r>
            <a:r>
              <a:rPr lang="en-US" sz="2600" dirty="0">
                <a:solidFill>
                  <a:schemeClr val="tx1"/>
                </a:solidFill>
              </a:rPr>
              <a:t>, it is the ethical thing to do.</a:t>
            </a:r>
          </a:p>
          <a:p>
            <a:pPr marL="457200" indent="-457200" algn="l">
              <a:buFont typeface="Arial" panose="020B0604020202020204" pitchFamily="34" charset="0"/>
              <a:buChar char="•"/>
            </a:pPr>
            <a:r>
              <a:rPr lang="en-US" sz="2600" dirty="0">
                <a:solidFill>
                  <a:schemeClr val="tx1"/>
                </a:solidFill>
              </a:rPr>
              <a:t>Schools should be transparent when issuing an award letter offering institutional financial aid to a student that may be withdrawn after it is determined that student is receiving veterans education benefits.</a:t>
            </a:r>
          </a:p>
          <a:p>
            <a:pPr algn="l"/>
            <a:endParaRPr lang="en-US" sz="2800" dirty="0">
              <a:solidFill>
                <a:schemeClr val="tx1"/>
              </a:solidFill>
            </a:endParaRP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3469555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19200"/>
            <a:ext cx="7772400" cy="609600"/>
          </a:xfrm>
        </p:spPr>
        <p:txBody>
          <a:bodyPr/>
          <a:lstStyle/>
          <a:p>
            <a:br>
              <a:rPr lang="en-US" dirty="0">
                <a:solidFill>
                  <a:srgbClr val="FF0000"/>
                </a:solidFill>
              </a:rPr>
            </a:br>
            <a:r>
              <a:rPr lang="en-US" dirty="0"/>
              <a:t>IRS Form 1098-T</a:t>
            </a: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828800"/>
            <a:ext cx="8178800" cy="4114800"/>
          </a:xfrm>
        </p:spPr>
        <p:txBody>
          <a:bodyPr/>
          <a:lstStyle/>
          <a:p>
            <a:pPr marL="457200" indent="-457200" algn="l">
              <a:buFont typeface="Arial" panose="020B0604020202020204" pitchFamily="34" charset="0"/>
              <a:buChar char="•"/>
            </a:pPr>
            <a:r>
              <a:rPr lang="en-US" sz="2800" dirty="0">
                <a:solidFill>
                  <a:schemeClr val="tx1"/>
                </a:solidFill>
              </a:rPr>
              <a:t>Many schools report Chapter 33 veterans education benefits received by the school, on behalf of the student, in Block 5 of the IRS Form 1098-T.</a:t>
            </a:r>
          </a:p>
          <a:p>
            <a:pPr marL="457200" indent="-457200" algn="l">
              <a:buFont typeface="Arial" panose="020B0604020202020204" pitchFamily="34" charset="0"/>
              <a:buChar char="•"/>
            </a:pPr>
            <a:r>
              <a:rPr lang="en-US" sz="2800" dirty="0">
                <a:solidFill>
                  <a:schemeClr val="tx1"/>
                </a:solidFill>
              </a:rPr>
              <a:t>Veterans students who are provided with a 1098-T should be informed that the amount in Block 5 </a:t>
            </a:r>
            <a:r>
              <a:rPr lang="en-US" sz="2800" u="sng" dirty="0">
                <a:solidFill>
                  <a:schemeClr val="tx1"/>
                </a:solidFill>
              </a:rPr>
              <a:t>may</a:t>
            </a:r>
            <a:r>
              <a:rPr lang="en-US" sz="2800" dirty="0">
                <a:solidFill>
                  <a:schemeClr val="tx1"/>
                </a:solidFill>
              </a:rPr>
              <a:t> represent both taxable and non-taxable funds.</a:t>
            </a:r>
          </a:p>
          <a:p>
            <a:pPr marL="457200" indent="-457200" algn="l">
              <a:buFont typeface="Arial" panose="020B0604020202020204" pitchFamily="34" charset="0"/>
              <a:buChar char="•"/>
            </a:pPr>
            <a:r>
              <a:rPr lang="en-US" sz="2800" dirty="0">
                <a:solidFill>
                  <a:schemeClr val="tx1"/>
                </a:solidFill>
              </a:rPr>
              <a:t>The dollar amount of veterans education benefits placed in Block 5 is not taxable.</a:t>
            </a:r>
          </a:p>
          <a:p>
            <a:pPr marL="457200" indent="-457200" algn="l">
              <a:buFont typeface="Arial" panose="020B0604020202020204" pitchFamily="34" charset="0"/>
              <a:buChar char="•"/>
            </a:pPr>
            <a:r>
              <a:rPr lang="en-US" sz="2800" dirty="0">
                <a:solidFill>
                  <a:schemeClr val="tx1"/>
                </a:solidFill>
              </a:rPr>
              <a:t>See FAQ # 172 and IRS Publication 970.</a:t>
            </a:r>
          </a:p>
          <a:p>
            <a:pPr algn="l"/>
            <a:endParaRPr lang="en-US" sz="2800" dirty="0">
              <a:solidFill>
                <a:schemeClr val="tx1"/>
              </a:solidFill>
            </a:endParaRP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1059881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19200"/>
            <a:ext cx="7772400" cy="609600"/>
          </a:xfrm>
        </p:spPr>
        <p:txBody>
          <a:bodyPr/>
          <a:lstStyle/>
          <a:p>
            <a:br>
              <a:rPr lang="en-US" dirty="0">
                <a:solidFill>
                  <a:srgbClr val="FF0000"/>
                </a:solidFill>
              </a:rPr>
            </a:br>
            <a:r>
              <a:rPr lang="en-US" dirty="0"/>
              <a:t>Regulations and Policies</a:t>
            </a: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828800"/>
            <a:ext cx="8178800" cy="4114800"/>
          </a:xfrm>
        </p:spPr>
        <p:txBody>
          <a:bodyPr/>
          <a:lstStyle/>
          <a:p>
            <a:pPr marL="342900" indent="-342900" algn="l">
              <a:buFont typeface="Arial" panose="020B0604020202020204" pitchFamily="34" charset="0"/>
              <a:buChar char="•"/>
            </a:pPr>
            <a:r>
              <a:rPr lang="en-US" sz="2400" dirty="0">
                <a:solidFill>
                  <a:schemeClr val="tx1"/>
                </a:solidFill>
              </a:rPr>
              <a:t>The regulations and policies concerning veterans education benefits and financial aid are entirely different.</a:t>
            </a:r>
          </a:p>
          <a:p>
            <a:pPr marL="342900" indent="-342900" algn="l">
              <a:buFont typeface="Arial" panose="020B0604020202020204" pitchFamily="34" charset="0"/>
              <a:buChar char="•"/>
            </a:pPr>
            <a:r>
              <a:rPr lang="en-US" sz="2400" dirty="0">
                <a:solidFill>
                  <a:schemeClr val="tx1"/>
                </a:solidFill>
              </a:rPr>
              <a:t>Do not apply financial aid regulations and policy to veterans education benefits.</a:t>
            </a:r>
          </a:p>
          <a:p>
            <a:pPr marL="342900" indent="-342900" algn="l">
              <a:buFont typeface="Arial" panose="020B0604020202020204" pitchFamily="34" charset="0"/>
              <a:buChar char="•"/>
            </a:pPr>
            <a:r>
              <a:rPr lang="en-US" sz="2400" dirty="0">
                <a:solidFill>
                  <a:schemeClr val="tx1"/>
                </a:solidFill>
              </a:rPr>
              <a:t>Do not apply veterans education benefits regulations and policy to financial aid.</a:t>
            </a:r>
          </a:p>
          <a:p>
            <a:pPr marL="342900" indent="-342900" algn="l">
              <a:buFont typeface="Arial" panose="020B0604020202020204" pitchFamily="34" charset="0"/>
              <a:buChar char="•"/>
            </a:pPr>
            <a:r>
              <a:rPr lang="en-US" sz="2400" dirty="0">
                <a:solidFill>
                  <a:schemeClr val="tx1"/>
                </a:solidFill>
              </a:rPr>
              <a:t>The Department of Education regulates financial aid while the Department of Veterans Affairs regulates veterans education benefits.</a:t>
            </a:r>
          </a:p>
          <a:p>
            <a:pPr marL="342900" indent="-342900" algn="l">
              <a:buFont typeface="Arial" panose="020B0604020202020204" pitchFamily="34" charset="0"/>
              <a:buChar char="•"/>
            </a:pPr>
            <a:r>
              <a:rPr lang="en-US" sz="2400" dirty="0">
                <a:solidFill>
                  <a:schemeClr val="tx1"/>
                </a:solidFill>
              </a:rPr>
              <a:t>Do not get these two confused.</a:t>
            </a: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972391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762000" y="1219200"/>
            <a:ext cx="7772400" cy="609600"/>
          </a:xfrm>
        </p:spPr>
        <p:txBody>
          <a:bodyPr/>
          <a:lstStyle/>
          <a:p>
            <a:br>
              <a:rPr lang="en-US" dirty="0">
                <a:solidFill>
                  <a:srgbClr val="FF0000"/>
                </a:solidFill>
              </a:rPr>
            </a:br>
            <a:r>
              <a:rPr lang="en-US" dirty="0" err="1"/>
              <a:t>Colmery</a:t>
            </a:r>
            <a:r>
              <a:rPr lang="en-US" dirty="0"/>
              <a:t> Act Updates</a:t>
            </a:r>
            <a:br>
              <a:rPr lang="en-US" altLang="en-US" sz="4000" dirty="0">
                <a:latin typeface="Verdana" pitchFamily="34" charset="0"/>
                <a:ea typeface="Verdana" pitchFamily="34" charset="0"/>
                <a:cs typeface="Arial" charset="0"/>
              </a:rPr>
            </a:br>
            <a:endParaRPr lang="en-US" altLang="en-US" sz="4000"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828800"/>
            <a:ext cx="8178800" cy="4114800"/>
          </a:xfrm>
        </p:spPr>
        <p:txBody>
          <a:bodyPr/>
          <a:lstStyle/>
          <a:p>
            <a:pPr marL="342900" indent="-342900" algn="l">
              <a:buFont typeface="Arial" panose="020B0604020202020204" pitchFamily="34" charset="0"/>
              <a:buChar char="•"/>
            </a:pPr>
            <a:r>
              <a:rPr lang="en-US" sz="2300" dirty="0">
                <a:solidFill>
                  <a:schemeClr val="tx1"/>
                </a:solidFill>
              </a:rPr>
              <a:t>Also Known as the Forever GI Bill®</a:t>
            </a:r>
          </a:p>
          <a:p>
            <a:pPr marL="342900" indent="-342900" algn="l">
              <a:buFont typeface="Arial" panose="020B0604020202020204" pitchFamily="34" charset="0"/>
              <a:buChar char="•"/>
            </a:pPr>
            <a:r>
              <a:rPr lang="en-US" sz="2300" dirty="0">
                <a:solidFill>
                  <a:schemeClr val="tx1"/>
                </a:solidFill>
              </a:rPr>
              <a:t>Many provisions already effective</a:t>
            </a:r>
          </a:p>
          <a:p>
            <a:pPr marL="800100" lvl="1" indent="-342900" algn="l">
              <a:buFont typeface="Arial" panose="020B0604020202020204" pitchFamily="34" charset="0"/>
              <a:buChar char="•"/>
            </a:pPr>
            <a:r>
              <a:rPr lang="en-US" sz="1900" dirty="0">
                <a:solidFill>
                  <a:schemeClr val="tx1"/>
                </a:solidFill>
              </a:rPr>
              <a:t>Elimination of the 15-year time limit to use Post 9/11 GI Bill®</a:t>
            </a:r>
          </a:p>
          <a:p>
            <a:pPr marL="800100" lvl="1" indent="-342900" algn="l">
              <a:buFont typeface="Arial" panose="020B0604020202020204" pitchFamily="34" charset="0"/>
              <a:buChar char="•"/>
            </a:pPr>
            <a:r>
              <a:rPr lang="en-US" sz="1900" dirty="0">
                <a:solidFill>
                  <a:schemeClr val="tx1"/>
                </a:solidFill>
              </a:rPr>
              <a:t>Priority enrollment</a:t>
            </a:r>
          </a:p>
          <a:p>
            <a:pPr marL="800100" lvl="1" indent="-342900" algn="l">
              <a:buFont typeface="Arial" panose="020B0604020202020204" pitchFamily="34" charset="0"/>
              <a:buChar char="•"/>
            </a:pPr>
            <a:r>
              <a:rPr lang="en-US" sz="1900" dirty="0">
                <a:solidFill>
                  <a:schemeClr val="tx1"/>
                </a:solidFill>
              </a:rPr>
              <a:t>REAP eligibility credited toward Post 9/11 GI Bill®</a:t>
            </a:r>
          </a:p>
          <a:p>
            <a:pPr marL="800100" lvl="1" indent="-342900" algn="l">
              <a:buFont typeface="Arial" panose="020B0604020202020204" pitchFamily="34" charset="0"/>
              <a:buChar char="•"/>
            </a:pPr>
            <a:r>
              <a:rPr lang="en-US" sz="1900" dirty="0">
                <a:solidFill>
                  <a:schemeClr val="tx1"/>
                </a:solidFill>
              </a:rPr>
              <a:t>Work Study expansion</a:t>
            </a:r>
          </a:p>
          <a:p>
            <a:pPr marL="800100" lvl="1" indent="-342900" algn="l">
              <a:buFont typeface="Arial" panose="020B0604020202020204" pitchFamily="34" charset="0"/>
              <a:buChar char="•"/>
            </a:pPr>
            <a:r>
              <a:rPr lang="en-US" sz="1900" dirty="0">
                <a:solidFill>
                  <a:schemeClr val="tx1"/>
                </a:solidFill>
              </a:rPr>
              <a:t>Changes to transfer of benefit (TEB)</a:t>
            </a:r>
          </a:p>
          <a:p>
            <a:pPr marL="800100" lvl="1" indent="-342900" algn="l">
              <a:buFont typeface="Arial" panose="020B0604020202020204" pitchFamily="34" charset="0"/>
              <a:buChar char="•"/>
            </a:pPr>
            <a:r>
              <a:rPr lang="en-US" sz="1900" dirty="0">
                <a:solidFill>
                  <a:schemeClr val="tx1"/>
                </a:solidFill>
              </a:rPr>
              <a:t>Informing schools about beneficiary entitlement</a:t>
            </a:r>
          </a:p>
          <a:p>
            <a:pPr marL="800100" lvl="1" indent="-342900" algn="l">
              <a:buFont typeface="Arial" panose="020B0604020202020204" pitchFamily="34" charset="0"/>
              <a:buChar char="•"/>
            </a:pPr>
            <a:r>
              <a:rPr lang="en-US" sz="1900" dirty="0">
                <a:solidFill>
                  <a:schemeClr val="tx1"/>
                </a:solidFill>
              </a:rPr>
              <a:t>Purple Heart Recipients</a:t>
            </a:r>
          </a:p>
          <a:p>
            <a:pPr marL="342900" indent="-342900" algn="l">
              <a:buFont typeface="Arial" panose="020B0604020202020204" pitchFamily="34" charset="0"/>
              <a:buChar char="•"/>
            </a:pPr>
            <a:endParaRPr lang="en-US" sz="2300" dirty="0">
              <a:solidFill>
                <a:schemeClr val="tx1"/>
              </a:solidFill>
            </a:endParaRPr>
          </a:p>
          <a:p>
            <a:r>
              <a:rPr lang="en-US" sz="2300" dirty="0">
                <a:solidFill>
                  <a:schemeClr val="tx1"/>
                </a:solidFill>
                <a:hlinkClick r:id="rId4"/>
              </a:rPr>
              <a:t>https://www.benefits.va.gov/GIBILL/ForeverGIBill.asp</a:t>
            </a:r>
            <a:r>
              <a:rPr lang="en-US" sz="2300" dirty="0">
                <a:solidFill>
                  <a:schemeClr val="tx1"/>
                </a:solidFill>
              </a:rPr>
              <a:t> </a:t>
            </a: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22511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762000" y="1219200"/>
            <a:ext cx="7772400" cy="609600"/>
          </a:xfrm>
        </p:spPr>
        <p:txBody>
          <a:bodyPr/>
          <a:lstStyle/>
          <a:p>
            <a:br>
              <a:rPr lang="en-US" dirty="0">
                <a:solidFill>
                  <a:srgbClr val="FF0000"/>
                </a:solidFill>
              </a:rPr>
            </a:br>
            <a:r>
              <a:rPr lang="en-US" dirty="0"/>
              <a:t>PA Veterans Registry</a:t>
            </a:r>
            <a:br>
              <a:rPr lang="en-US" altLang="en-US" sz="4000" dirty="0">
                <a:latin typeface="Verdana" pitchFamily="34" charset="0"/>
                <a:ea typeface="Verdana" pitchFamily="34" charset="0"/>
                <a:cs typeface="Arial" charset="0"/>
              </a:rPr>
            </a:br>
            <a:endParaRPr lang="en-US" altLang="en-US" sz="4000"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828800"/>
            <a:ext cx="8178800" cy="4114800"/>
          </a:xfrm>
        </p:spPr>
        <p:txBody>
          <a:bodyPr/>
          <a:lstStyle/>
          <a:p>
            <a:pPr marL="342900" indent="-342900" algn="l">
              <a:buFont typeface="Arial" panose="020B0604020202020204" pitchFamily="34" charset="0"/>
              <a:buChar char="•"/>
            </a:pPr>
            <a:r>
              <a:rPr lang="en-US" sz="2400" dirty="0">
                <a:solidFill>
                  <a:schemeClr val="tx1"/>
                </a:solidFill>
              </a:rPr>
              <a:t>The PA VETERANS REGISTRY is an online application that allows veterans, family members and people who work with veterans to connect with DMVA to request information related to the valuable state benefits, programs and services offered. By connecting with DMVA, registrants can also opt-in to receive ongoing communications such as the weekly DMVA DIGEST, breaking news and other updates. The PA VETERANS REGISTRY is DMVA’s first step in a long-term strategy to achieve a higher level of communication with our veterans as well as our partners who support them. </a:t>
            </a:r>
          </a:p>
          <a:p>
            <a:r>
              <a:rPr lang="en-US" sz="2300" dirty="0">
                <a:solidFill>
                  <a:schemeClr val="tx1"/>
                </a:solidFill>
                <a:hlinkClick r:id="rId4"/>
              </a:rPr>
              <a:t>https://register.dmva.pa.gov/</a:t>
            </a:r>
            <a:r>
              <a:rPr lang="en-US" sz="2300" dirty="0">
                <a:solidFill>
                  <a:schemeClr val="tx1"/>
                </a:solidFill>
              </a:rPr>
              <a:t> </a:t>
            </a: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2724660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19200"/>
            <a:ext cx="7772400" cy="838200"/>
          </a:xfrm>
        </p:spPr>
        <p:txBody>
          <a:bodyPr/>
          <a:lstStyle/>
          <a:p>
            <a:br>
              <a:rPr lang="en-US" dirty="0">
                <a:solidFill>
                  <a:srgbClr val="FF0000"/>
                </a:solidFill>
              </a:rPr>
            </a:br>
            <a:r>
              <a:rPr lang="en-US" dirty="0"/>
              <a:t>GI Bill</a:t>
            </a:r>
            <a:r>
              <a:rPr lang="en-US" baseline="30000" dirty="0"/>
              <a:t>®</a:t>
            </a:r>
            <a:r>
              <a:rPr lang="en-US" dirty="0"/>
              <a:t> Registered Trademark</a:t>
            </a: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1371600" y="2209800"/>
            <a:ext cx="6400800" cy="3276600"/>
          </a:xfrm>
        </p:spPr>
        <p:txBody>
          <a:bodyPr/>
          <a:lstStyle/>
          <a:p>
            <a:r>
              <a:rPr lang="en-US" dirty="0">
                <a:solidFill>
                  <a:schemeClr val="tx1"/>
                </a:solidFill>
              </a:rPr>
              <a:t>“GI Bill</a:t>
            </a:r>
            <a:r>
              <a:rPr lang="en-US" baseline="30000" dirty="0">
                <a:solidFill>
                  <a:schemeClr val="tx1"/>
                </a:solidFill>
              </a:rPr>
              <a:t>®” </a:t>
            </a:r>
            <a:r>
              <a:rPr lang="en-US" dirty="0">
                <a:solidFill>
                  <a:schemeClr val="tx1"/>
                </a:solidFill>
              </a:rPr>
              <a:t>is a registered trademark of the U.S. Department of Veterans Affairs (VA). More information about education benefits offered by VA is available at the official U.S. government website at </a:t>
            </a:r>
            <a:r>
              <a:rPr lang="en-US" dirty="0">
                <a:solidFill>
                  <a:srgbClr val="0070C0"/>
                </a:solidFill>
                <a:hlinkClick r:id="rId4"/>
              </a:rPr>
              <a:t>www.benefits.va.gov/gibill</a:t>
            </a:r>
            <a:r>
              <a:rPr lang="en-US" dirty="0"/>
              <a:t>.</a:t>
            </a: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2182613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762000" y="1219200"/>
            <a:ext cx="7772400" cy="609600"/>
          </a:xfrm>
        </p:spPr>
        <p:txBody>
          <a:bodyPr/>
          <a:lstStyle/>
          <a:p>
            <a:br>
              <a:rPr lang="en-US" dirty="0">
                <a:solidFill>
                  <a:srgbClr val="FF0000"/>
                </a:solidFill>
              </a:rPr>
            </a:br>
            <a:r>
              <a:rPr lang="en-US" dirty="0">
                <a:solidFill>
                  <a:srgbClr val="FF0000"/>
                </a:solidFill>
              </a:rPr>
              <a:t>Contact Information</a:t>
            </a:r>
            <a:br>
              <a:rPr lang="en-US" altLang="en-US" sz="4000" dirty="0">
                <a:latin typeface="Verdana" pitchFamily="34" charset="0"/>
                <a:ea typeface="Verdana" pitchFamily="34" charset="0"/>
                <a:cs typeface="Arial" charset="0"/>
              </a:rPr>
            </a:br>
            <a:endParaRPr lang="en-US" altLang="en-US" sz="4000"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828800"/>
            <a:ext cx="8178800" cy="4114800"/>
          </a:xfrm>
        </p:spPr>
        <p:txBody>
          <a:bodyPr/>
          <a:lstStyle/>
          <a:p>
            <a:pPr eaLnBrk="1" hangingPunct="1"/>
            <a:r>
              <a:rPr lang="en-US" altLang="en-US" sz="2000" dirty="0">
                <a:solidFill>
                  <a:srgbClr val="7030A0"/>
                </a:solidFill>
                <a:latin typeface="Arial" charset="0"/>
                <a:ea typeface="Verdana" pitchFamily="34" charset="0"/>
                <a:cs typeface="Arial" charset="0"/>
              </a:rPr>
              <a:t>Pennsylvania State Approving Agency – Veterans &amp; Military Education</a:t>
            </a:r>
          </a:p>
          <a:p>
            <a:pPr eaLnBrk="1" hangingPunct="1"/>
            <a:endParaRPr lang="en-US" altLang="en-US" sz="2000" dirty="0">
              <a:solidFill>
                <a:schemeClr val="tx1"/>
              </a:solidFill>
              <a:latin typeface="Arial" charset="0"/>
              <a:ea typeface="Verdana" pitchFamily="34" charset="0"/>
              <a:cs typeface="Arial" charset="0"/>
            </a:endParaRPr>
          </a:p>
          <a:p>
            <a:pPr eaLnBrk="1" hangingPunct="1"/>
            <a:r>
              <a:rPr lang="en-US" altLang="en-US" sz="2000" dirty="0">
                <a:solidFill>
                  <a:schemeClr val="tx1"/>
                </a:solidFill>
                <a:latin typeface="Arial" charset="0"/>
                <a:ea typeface="Verdana" pitchFamily="34" charset="0"/>
                <a:cs typeface="Arial" charset="0"/>
              </a:rPr>
              <a:t>Harrisburg Office – (717) 787-2414</a:t>
            </a:r>
          </a:p>
          <a:p>
            <a:pPr eaLnBrk="1" hangingPunct="1"/>
            <a:r>
              <a:rPr lang="en-US" altLang="en-US" sz="2000" dirty="0">
                <a:solidFill>
                  <a:schemeClr val="tx1"/>
                </a:solidFill>
                <a:latin typeface="Arial" charset="0"/>
                <a:ea typeface="Verdana" pitchFamily="34" charset="0"/>
                <a:cs typeface="Arial" charset="0"/>
              </a:rPr>
              <a:t>Christine Hawk, Division Chief</a:t>
            </a:r>
          </a:p>
          <a:p>
            <a:pPr eaLnBrk="1" hangingPunct="1"/>
            <a:r>
              <a:rPr lang="en-US" altLang="en-US" sz="2000" dirty="0">
                <a:solidFill>
                  <a:schemeClr val="tx1"/>
                </a:solidFill>
                <a:latin typeface="Arial" charset="0"/>
                <a:ea typeface="Verdana" pitchFamily="34" charset="0"/>
                <a:cs typeface="Arial" charset="0"/>
                <a:hlinkClick r:id="rId4"/>
              </a:rPr>
              <a:t>chhawk@pa.gov</a:t>
            </a:r>
            <a:r>
              <a:rPr lang="en-US" altLang="en-US" sz="2000" dirty="0">
                <a:solidFill>
                  <a:schemeClr val="tx1"/>
                </a:solidFill>
                <a:latin typeface="Arial" charset="0"/>
                <a:ea typeface="Verdana" pitchFamily="34" charset="0"/>
                <a:cs typeface="Arial" charset="0"/>
              </a:rPr>
              <a:t> </a:t>
            </a:r>
          </a:p>
          <a:p>
            <a:pPr eaLnBrk="1" hangingPunct="1"/>
            <a:endParaRPr lang="en-US" altLang="en-US" sz="2000" dirty="0">
              <a:solidFill>
                <a:schemeClr val="tx1"/>
              </a:solidFill>
              <a:latin typeface="Arial" charset="0"/>
              <a:ea typeface="Verdana" pitchFamily="34" charset="0"/>
              <a:cs typeface="Arial" charset="0"/>
            </a:endParaRPr>
          </a:p>
          <a:p>
            <a:pPr eaLnBrk="1" hangingPunct="1"/>
            <a:r>
              <a:rPr lang="en-US" altLang="en-US" sz="2000" dirty="0">
                <a:solidFill>
                  <a:schemeClr val="tx1"/>
                </a:solidFill>
                <a:latin typeface="Arial" charset="0"/>
                <a:ea typeface="Verdana" pitchFamily="34" charset="0"/>
                <a:cs typeface="Arial" charset="0"/>
              </a:rPr>
              <a:t>Pittsburgh Office – (412) 565-5364</a:t>
            </a:r>
          </a:p>
          <a:p>
            <a:pPr eaLnBrk="1" hangingPunct="1"/>
            <a:r>
              <a:rPr lang="en-US" altLang="en-US" sz="2000" dirty="0">
                <a:solidFill>
                  <a:schemeClr val="tx1"/>
                </a:solidFill>
                <a:latin typeface="Arial" charset="0"/>
                <a:ea typeface="Verdana" pitchFamily="34" charset="0"/>
                <a:cs typeface="Arial" charset="0"/>
              </a:rPr>
              <a:t>John Ayres, PA State Approving Agency</a:t>
            </a:r>
          </a:p>
          <a:p>
            <a:pPr eaLnBrk="1" hangingPunct="1"/>
            <a:r>
              <a:rPr lang="en-US" altLang="en-US" sz="2000" dirty="0">
                <a:solidFill>
                  <a:schemeClr val="tx1"/>
                </a:solidFill>
                <a:latin typeface="Arial" charset="0"/>
                <a:ea typeface="Verdana" pitchFamily="34" charset="0"/>
                <a:cs typeface="Arial" charset="0"/>
              </a:rPr>
              <a:t>Pittsburgh Office</a:t>
            </a:r>
          </a:p>
          <a:p>
            <a:pPr eaLnBrk="1" hangingPunct="1"/>
            <a:r>
              <a:rPr lang="en-US" altLang="en-US" sz="2000" dirty="0">
                <a:solidFill>
                  <a:schemeClr val="tx1"/>
                </a:solidFill>
                <a:latin typeface="Arial" charset="0"/>
                <a:ea typeface="Verdana" pitchFamily="34" charset="0"/>
                <a:cs typeface="Arial" charset="0"/>
                <a:hlinkClick r:id="rId5"/>
              </a:rPr>
              <a:t>johnayres@pa.gov</a:t>
            </a:r>
            <a:r>
              <a:rPr lang="en-US" altLang="en-US" sz="2000" dirty="0">
                <a:solidFill>
                  <a:schemeClr val="tx1"/>
                </a:solidFill>
                <a:latin typeface="Arial" charset="0"/>
                <a:ea typeface="Verdana" pitchFamily="34" charset="0"/>
                <a:cs typeface="Arial" charset="0"/>
              </a:rPr>
              <a:t> </a:t>
            </a: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626979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762000" y="1219200"/>
            <a:ext cx="7772400" cy="609600"/>
          </a:xfrm>
        </p:spPr>
        <p:txBody>
          <a:bodyPr/>
          <a:lstStyle/>
          <a:p>
            <a:br>
              <a:rPr lang="en-US" dirty="0">
                <a:solidFill>
                  <a:srgbClr val="FF0000"/>
                </a:solidFill>
              </a:rPr>
            </a:br>
            <a:endParaRPr lang="en-US" altLang="en-US" sz="4000"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828800"/>
            <a:ext cx="8178800" cy="1600200"/>
          </a:xfrm>
        </p:spPr>
        <p:txBody>
          <a:bodyPr/>
          <a:lstStyle/>
          <a:p>
            <a:pPr eaLnBrk="1" hangingPunct="1"/>
            <a:r>
              <a:rPr lang="en-US" altLang="en-US" sz="6600" dirty="0">
                <a:solidFill>
                  <a:srgbClr val="FF0000"/>
                </a:solidFill>
                <a:latin typeface="Arial" charset="0"/>
                <a:ea typeface="Verdana" pitchFamily="34" charset="0"/>
                <a:cs typeface="Arial" charset="0"/>
              </a:rPr>
              <a:t>Questions?</a:t>
            </a: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1084725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19200"/>
            <a:ext cx="7772400" cy="609600"/>
          </a:xfrm>
        </p:spPr>
        <p:txBody>
          <a:bodyPr/>
          <a:lstStyle/>
          <a:p>
            <a:br>
              <a:rPr lang="en-US" dirty="0">
                <a:solidFill>
                  <a:srgbClr val="FF0000"/>
                </a:solidFill>
              </a:rPr>
            </a:br>
            <a:r>
              <a:rPr lang="en-US" sz="3200" dirty="0"/>
              <a:t>Veterans Education Benefits &amp; Financial Aid</a:t>
            </a: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981200"/>
            <a:ext cx="8178800" cy="3962400"/>
          </a:xfrm>
        </p:spPr>
        <p:txBody>
          <a:bodyPr/>
          <a:lstStyle/>
          <a:p>
            <a:pPr marL="285750" indent="-285750" algn="l">
              <a:buFont typeface="Arial" panose="020B0604020202020204" pitchFamily="34" charset="0"/>
              <a:buChar char="•"/>
            </a:pPr>
            <a:r>
              <a:rPr lang="en-US" sz="2000" b="1" dirty="0">
                <a:solidFill>
                  <a:srgbClr val="FF0000"/>
                </a:solidFill>
              </a:rPr>
              <a:t>References:</a:t>
            </a:r>
          </a:p>
          <a:p>
            <a:pPr marL="742950" lvl="1" indent="-285750" algn="l">
              <a:buFont typeface="Arial" panose="020B0604020202020204" pitchFamily="34" charset="0"/>
              <a:buChar char="•"/>
            </a:pPr>
            <a:r>
              <a:rPr lang="en-US" sz="2000" dirty="0">
                <a:solidFill>
                  <a:schemeClr val="tx1"/>
                </a:solidFill>
              </a:rPr>
              <a:t>Primary Reference is Certifying Official Newsletter # 96, dated July 9, 2015.</a:t>
            </a:r>
          </a:p>
          <a:p>
            <a:pPr marL="742950" lvl="1" indent="-285750" algn="l">
              <a:buFont typeface="Arial" panose="020B0604020202020204" pitchFamily="34" charset="0"/>
              <a:buChar char="•"/>
            </a:pPr>
            <a:r>
              <a:rPr lang="en-US" sz="2000" dirty="0">
                <a:solidFill>
                  <a:schemeClr val="tx1"/>
                </a:solidFill>
              </a:rPr>
              <a:t>This Newsletter lists all the current references for Veterans Education Benefits and Financial Aid as it pertains to Veterans Education Benefits.</a:t>
            </a:r>
          </a:p>
          <a:p>
            <a:pPr marL="742950" lvl="1" indent="-285750" algn="l">
              <a:buFont typeface="Arial" panose="020B0604020202020204" pitchFamily="34" charset="0"/>
              <a:buChar char="•"/>
            </a:pPr>
            <a:r>
              <a:rPr lang="en-US" sz="2000" dirty="0">
                <a:solidFill>
                  <a:schemeClr val="tx1"/>
                </a:solidFill>
              </a:rPr>
              <a:t>Most of the items in the Newsletter are links to the references.</a:t>
            </a:r>
          </a:p>
          <a:p>
            <a:pPr marL="742950" lvl="1" indent="-285750" algn="l">
              <a:buFont typeface="Arial" panose="020B0604020202020204" pitchFamily="34" charset="0"/>
              <a:buChar char="•"/>
            </a:pPr>
            <a:r>
              <a:rPr lang="en-US" sz="2000" dirty="0">
                <a:solidFill>
                  <a:schemeClr val="tx1"/>
                </a:solidFill>
              </a:rPr>
              <a:t>Every SCO and Financial Aid Office should have a copy of Newsletter # 96,  July 9, 2015.</a:t>
            </a:r>
            <a:endParaRPr lang="en-US" sz="1800" dirty="0">
              <a:hlinkClick r:id="rId4"/>
            </a:endParaRPr>
          </a:p>
          <a:p>
            <a:endParaRPr lang="en-US" dirty="0"/>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203759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19200"/>
            <a:ext cx="7772400" cy="609600"/>
          </a:xfrm>
        </p:spPr>
        <p:txBody>
          <a:bodyPr/>
          <a:lstStyle/>
          <a:p>
            <a:br>
              <a:rPr lang="en-US" dirty="0">
                <a:solidFill>
                  <a:srgbClr val="FF0000"/>
                </a:solidFill>
              </a:rPr>
            </a:br>
            <a:r>
              <a:rPr lang="en-US" dirty="0"/>
              <a:t>Veterans and FAFSA</a:t>
            </a: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981200"/>
            <a:ext cx="8178800" cy="3962400"/>
          </a:xfrm>
        </p:spPr>
        <p:txBody>
          <a:bodyPr/>
          <a:lstStyle/>
          <a:p>
            <a:pPr marL="342900" indent="-342900">
              <a:buFont typeface="Arial" panose="020B0604020202020204" pitchFamily="34" charset="0"/>
              <a:buChar char="•"/>
            </a:pPr>
            <a:r>
              <a:rPr lang="en-US" sz="2800" dirty="0">
                <a:solidFill>
                  <a:schemeClr val="tx1"/>
                </a:solidFill>
              </a:rPr>
              <a:t>All veterans should be encouraged to complete the Free Application for Federal Student Aid (FAFSA) each academic year.</a:t>
            </a:r>
          </a:p>
          <a:p>
            <a:pPr marL="342900" indent="-342900">
              <a:buFont typeface="Arial" panose="020B0604020202020204" pitchFamily="34" charset="0"/>
              <a:buChar char="•"/>
            </a:pPr>
            <a:endParaRPr lang="en-US" sz="2800" dirty="0">
              <a:solidFill>
                <a:schemeClr val="tx1"/>
              </a:solidFill>
            </a:endParaRPr>
          </a:p>
          <a:p>
            <a:pPr marL="342900" indent="-342900">
              <a:buFont typeface="Arial" panose="020B0604020202020204" pitchFamily="34" charset="0"/>
              <a:buChar char="•"/>
            </a:pPr>
            <a:r>
              <a:rPr lang="en-US" sz="2800" dirty="0">
                <a:solidFill>
                  <a:schemeClr val="tx1"/>
                </a:solidFill>
              </a:rPr>
              <a:t>Veterans Education Benefits are not considered when awarding federal student aid so the veteran may receive federal aid in addition to their veterans education benefit.</a:t>
            </a: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335046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19200"/>
            <a:ext cx="7772400" cy="609600"/>
          </a:xfrm>
        </p:spPr>
        <p:txBody>
          <a:bodyPr/>
          <a:lstStyle/>
          <a:p>
            <a:br>
              <a:rPr lang="en-US" dirty="0">
                <a:solidFill>
                  <a:srgbClr val="FF0000"/>
                </a:solidFill>
              </a:rPr>
            </a:br>
            <a:r>
              <a:rPr lang="en-US" dirty="0"/>
              <a:t>GI Bill</a:t>
            </a:r>
            <a:r>
              <a:rPr lang="en-US" baseline="30000" dirty="0"/>
              <a:t>®</a:t>
            </a:r>
            <a:r>
              <a:rPr lang="en-US" dirty="0"/>
              <a:t> Provisions</a:t>
            </a: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981200"/>
            <a:ext cx="8178800" cy="3962400"/>
          </a:xfrm>
        </p:spPr>
        <p:txBody>
          <a:bodyPr/>
          <a:lstStyle/>
          <a:p>
            <a:pPr algn="l">
              <a:lnSpc>
                <a:spcPct val="80000"/>
              </a:lnSpc>
            </a:pPr>
            <a:r>
              <a:rPr lang="en-US" sz="2600" dirty="0">
                <a:solidFill>
                  <a:srgbClr val="FF0000"/>
                </a:solidFill>
              </a:rPr>
              <a:t>Financial Aid and Veterans Education Benefits</a:t>
            </a:r>
          </a:p>
          <a:p>
            <a:pPr marL="342900" indent="-342900" algn="l">
              <a:lnSpc>
                <a:spcPct val="80000"/>
              </a:lnSpc>
              <a:buFont typeface="Arial" panose="020B0604020202020204" pitchFamily="34" charset="0"/>
              <a:buChar char="•"/>
            </a:pPr>
            <a:r>
              <a:rPr lang="en-US" sz="2600" dirty="0">
                <a:solidFill>
                  <a:schemeClr val="tx1"/>
                </a:solidFill>
              </a:rPr>
              <a:t>Federal rules, regulations, policy and procedures apply before the school applies policies related to institution based aid.</a:t>
            </a:r>
          </a:p>
          <a:p>
            <a:pPr marL="342900" indent="-342900" algn="l">
              <a:lnSpc>
                <a:spcPct val="80000"/>
              </a:lnSpc>
              <a:buFont typeface="Arial" panose="020B0604020202020204" pitchFamily="34" charset="0"/>
              <a:buChar char="•"/>
            </a:pPr>
            <a:r>
              <a:rPr lang="en-US" sz="2600" dirty="0">
                <a:solidFill>
                  <a:schemeClr val="tx1"/>
                </a:solidFill>
              </a:rPr>
              <a:t>Veterans and non-veterans must be treated the same when determining tuition and fee costs.</a:t>
            </a:r>
          </a:p>
          <a:p>
            <a:pPr marL="342900" indent="-342900" algn="l">
              <a:lnSpc>
                <a:spcPct val="80000"/>
              </a:lnSpc>
              <a:buFont typeface="Arial" panose="020B0604020202020204" pitchFamily="34" charset="0"/>
              <a:buChar char="•"/>
            </a:pPr>
            <a:r>
              <a:rPr lang="en-US" sz="2600" dirty="0">
                <a:solidFill>
                  <a:schemeClr val="tx1"/>
                </a:solidFill>
              </a:rPr>
              <a:t>Veterans education benefits are not scholarships, grants, aid, or assistance for federal student aid purposes.</a:t>
            </a:r>
          </a:p>
          <a:p>
            <a:pPr marL="342900" indent="-342900" algn="l">
              <a:lnSpc>
                <a:spcPct val="80000"/>
              </a:lnSpc>
              <a:buFont typeface="Arial" panose="020B0604020202020204" pitchFamily="34" charset="0"/>
              <a:buChar char="•"/>
            </a:pPr>
            <a:r>
              <a:rPr lang="en-US" sz="2600" dirty="0">
                <a:solidFill>
                  <a:schemeClr val="tx1"/>
                </a:solidFill>
              </a:rPr>
              <a:t>In all cases, there must be close coordination between the School Certifying Official and the financial aid office at the school.</a:t>
            </a: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76617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19200"/>
            <a:ext cx="7772400" cy="609600"/>
          </a:xfrm>
        </p:spPr>
        <p:txBody>
          <a:bodyPr/>
          <a:lstStyle/>
          <a:p>
            <a:br>
              <a:rPr lang="en-US" dirty="0">
                <a:solidFill>
                  <a:srgbClr val="FF0000"/>
                </a:solidFill>
              </a:rPr>
            </a:br>
            <a:r>
              <a:rPr lang="en-US" dirty="0"/>
              <a:t>GI Bill</a:t>
            </a:r>
            <a:r>
              <a:rPr lang="en-US" baseline="30000" dirty="0"/>
              <a:t>®</a:t>
            </a:r>
            <a:r>
              <a:rPr lang="en-US" dirty="0"/>
              <a:t> Provisions</a:t>
            </a: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981200"/>
            <a:ext cx="8178800" cy="3962400"/>
          </a:xfrm>
        </p:spPr>
        <p:txBody>
          <a:bodyPr/>
          <a:lstStyle/>
          <a:p>
            <a:pPr>
              <a:lnSpc>
                <a:spcPct val="80000"/>
              </a:lnSpc>
            </a:pPr>
            <a:endParaRPr lang="en-US" dirty="0">
              <a:solidFill>
                <a:srgbClr val="FF0000"/>
              </a:solidFill>
            </a:endParaRPr>
          </a:p>
          <a:p>
            <a:pPr>
              <a:lnSpc>
                <a:spcPct val="80000"/>
              </a:lnSpc>
            </a:pPr>
            <a:r>
              <a:rPr lang="en-US" dirty="0">
                <a:solidFill>
                  <a:srgbClr val="FF0000"/>
                </a:solidFill>
              </a:rPr>
              <a:t>Financial Aid and Veterans Education Benefits</a:t>
            </a:r>
          </a:p>
          <a:p>
            <a:pPr>
              <a:lnSpc>
                <a:spcPct val="80000"/>
              </a:lnSpc>
            </a:pPr>
            <a:endParaRPr lang="en-US" sz="2400" dirty="0">
              <a:solidFill>
                <a:srgbClr val="FF0000"/>
              </a:solidFill>
            </a:endParaRPr>
          </a:p>
          <a:p>
            <a:pPr marL="457200" indent="-457200" algn="l">
              <a:lnSpc>
                <a:spcPct val="80000"/>
              </a:lnSpc>
              <a:buFont typeface="Arial" panose="020B0604020202020204" pitchFamily="34" charset="0"/>
              <a:buChar char="•"/>
            </a:pPr>
            <a:r>
              <a:rPr lang="en-US" sz="2800" dirty="0">
                <a:solidFill>
                  <a:schemeClr val="tx1"/>
                </a:solidFill>
              </a:rPr>
              <a:t>Veterans education benefits may cause the veteran to receive benefits/funds in excess of the cost of attendance (COA).  There is no federal statute, regulation or policy that prohibits this.</a:t>
            </a: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043190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19200"/>
            <a:ext cx="7772400" cy="609600"/>
          </a:xfrm>
        </p:spPr>
        <p:txBody>
          <a:bodyPr/>
          <a:lstStyle/>
          <a:p>
            <a:br>
              <a:rPr lang="en-US" dirty="0">
                <a:solidFill>
                  <a:srgbClr val="FF0000"/>
                </a:solidFill>
              </a:rPr>
            </a:br>
            <a:r>
              <a:rPr lang="en-US" dirty="0"/>
              <a:t>Financial Aid Implications</a:t>
            </a: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981200"/>
            <a:ext cx="8178800" cy="3962400"/>
          </a:xfrm>
        </p:spPr>
        <p:txBody>
          <a:bodyPr/>
          <a:lstStyle/>
          <a:p>
            <a:r>
              <a:rPr lang="en-US" u="sng" dirty="0">
                <a:solidFill>
                  <a:srgbClr val="FF0000"/>
                </a:solidFill>
              </a:rPr>
              <a:t>Title IV Financial Aid</a:t>
            </a:r>
            <a:r>
              <a:rPr lang="en-US" sz="2400" u="sng" dirty="0">
                <a:solidFill>
                  <a:srgbClr val="FF0000"/>
                </a:solidFill>
              </a:rPr>
              <a:t> </a:t>
            </a:r>
          </a:p>
          <a:p>
            <a:pPr algn="l"/>
            <a:r>
              <a:rPr lang="en-US" sz="2400" b="1" dirty="0">
                <a:solidFill>
                  <a:schemeClr val="tx1"/>
                </a:solidFill>
              </a:rPr>
              <a:t>NASFAA Summary of the Higher Education Opportunity Act</a:t>
            </a:r>
            <a:r>
              <a:rPr lang="en-US" sz="2400" dirty="0">
                <a:solidFill>
                  <a:schemeClr val="tx1"/>
                </a:solidFill>
              </a:rPr>
              <a:t> </a:t>
            </a:r>
          </a:p>
          <a:p>
            <a:pPr marL="342900" indent="-342900" algn="l">
              <a:buFont typeface="Arial" panose="020B0604020202020204" pitchFamily="34" charset="0"/>
              <a:buChar char="•"/>
            </a:pPr>
            <a:r>
              <a:rPr lang="en-US" sz="2400" b="1" dirty="0">
                <a:solidFill>
                  <a:schemeClr val="tx1"/>
                </a:solidFill>
              </a:rPr>
              <a:t>Section 473. Definitions</a:t>
            </a:r>
            <a:r>
              <a:rPr lang="en-US" sz="2400" dirty="0">
                <a:solidFill>
                  <a:schemeClr val="tx1"/>
                </a:solidFill>
              </a:rPr>
              <a:t> </a:t>
            </a:r>
          </a:p>
          <a:p>
            <a:pPr marL="342900" indent="-342900" algn="l">
              <a:buFont typeface="Arial" panose="020B0604020202020204" pitchFamily="34" charset="0"/>
              <a:buChar char="•"/>
            </a:pPr>
            <a:r>
              <a:rPr lang="en-US" sz="2400" b="1" dirty="0">
                <a:solidFill>
                  <a:schemeClr val="tx1"/>
                </a:solidFill>
              </a:rPr>
              <a:t>Exclude veteran's education benefits from being counted as available financial assistance when determining eligibility for federal student financial aid, effective July 1, 2010   </a:t>
            </a:r>
            <a:r>
              <a:rPr lang="en-US" sz="2400" dirty="0">
                <a:solidFill>
                  <a:schemeClr val="tx1"/>
                </a:solidFill>
              </a:rPr>
              <a:t>(amended to be July 1, 2009 by 111</a:t>
            </a:r>
            <a:r>
              <a:rPr lang="en-US" sz="2400" baseline="30000" dirty="0">
                <a:solidFill>
                  <a:schemeClr val="tx1"/>
                </a:solidFill>
              </a:rPr>
              <a:t>th</a:t>
            </a:r>
            <a:r>
              <a:rPr lang="en-US" sz="2400" dirty="0">
                <a:solidFill>
                  <a:schemeClr val="tx1"/>
                </a:solidFill>
              </a:rPr>
              <a:t> Congress, HR 1777, Technical Corrections to the Higher Education Act of 1965, Section 406)</a:t>
            </a: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537278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19200"/>
            <a:ext cx="7772400" cy="609600"/>
          </a:xfrm>
        </p:spPr>
        <p:txBody>
          <a:bodyPr/>
          <a:lstStyle/>
          <a:p>
            <a:br>
              <a:rPr lang="en-US" dirty="0">
                <a:solidFill>
                  <a:srgbClr val="FF0000"/>
                </a:solidFill>
              </a:rPr>
            </a:br>
            <a:r>
              <a:rPr lang="en-US" dirty="0"/>
              <a:t>Financial Aid Implications</a:t>
            </a: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981200"/>
            <a:ext cx="8178800" cy="3962400"/>
          </a:xfrm>
        </p:spPr>
        <p:txBody>
          <a:bodyPr/>
          <a:lstStyle/>
          <a:p>
            <a:r>
              <a:rPr lang="en-US" sz="2800" u="sng" dirty="0">
                <a:solidFill>
                  <a:srgbClr val="FF0000"/>
                </a:solidFill>
              </a:rPr>
              <a:t>Actual Net Cost - Chapter 33 Only</a:t>
            </a:r>
            <a:r>
              <a:rPr lang="en-US" sz="2400" u="sng" dirty="0">
                <a:solidFill>
                  <a:srgbClr val="FF0000"/>
                </a:solidFill>
              </a:rPr>
              <a:t> </a:t>
            </a:r>
          </a:p>
          <a:p>
            <a:endParaRPr lang="en-US" sz="2400" u="sng" dirty="0">
              <a:solidFill>
                <a:srgbClr val="FF0000"/>
              </a:solidFill>
            </a:endParaRPr>
          </a:p>
          <a:p>
            <a:pPr marL="342900" indent="-342900" algn="l">
              <a:buFont typeface="Arial" panose="020B0604020202020204" pitchFamily="34" charset="0"/>
              <a:buChar char="•"/>
            </a:pPr>
            <a:r>
              <a:rPr lang="en-US" sz="2400" dirty="0">
                <a:solidFill>
                  <a:schemeClr val="tx1"/>
                </a:solidFill>
              </a:rPr>
              <a:t>Schools should certify the total amount of in-state tuition and fees that a student is charged as an “actual net cost.”</a:t>
            </a:r>
          </a:p>
          <a:p>
            <a:pPr marL="342900" indent="-342900" algn="l">
              <a:buFont typeface="Arial" panose="020B0604020202020204" pitchFamily="34" charset="0"/>
              <a:buChar char="•"/>
            </a:pPr>
            <a:r>
              <a:rPr lang="en-US" sz="2400" dirty="0">
                <a:solidFill>
                  <a:schemeClr val="tx1"/>
                </a:solidFill>
              </a:rPr>
              <a:t>“Actual net cost” is determined by taking the gross in-state tuition and fees charged and excluding (subtracting) any funds received from scholarships, aid, assistance, or waivers that the school received which are </a:t>
            </a:r>
            <a:r>
              <a:rPr lang="en-US" sz="2400" u="sng" dirty="0">
                <a:solidFill>
                  <a:schemeClr val="tx1"/>
                </a:solidFill>
              </a:rPr>
              <a:t>solely for the purpose of defraying the cost of tuition and fees</a:t>
            </a:r>
            <a:r>
              <a:rPr lang="en-US" sz="2400" dirty="0">
                <a:solidFill>
                  <a:schemeClr val="tx1"/>
                </a:solidFill>
              </a:rPr>
              <a:t>.</a:t>
            </a: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16345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2"/>
          <p:cNvGrpSpPr>
            <a:grpSpLocks/>
          </p:cNvGrpSpPr>
          <p:nvPr/>
        </p:nvGrpSpPr>
        <p:grpSpPr bwMode="auto">
          <a:xfrm>
            <a:off x="508000" y="381000"/>
            <a:ext cx="8178800" cy="660400"/>
            <a:chOff x="507727" y="381000"/>
            <a:chExt cx="8179073" cy="660400"/>
          </a:xfrm>
        </p:grpSpPr>
        <p:grpSp>
          <p:nvGrpSpPr>
            <p:cNvPr id="13323" name="Group 7"/>
            <p:cNvGrpSpPr>
              <a:grpSpLocks/>
            </p:cNvGrpSpPr>
            <p:nvPr/>
          </p:nvGrpSpPr>
          <p:grpSpPr bwMode="auto">
            <a:xfrm>
              <a:off x="507727" y="381000"/>
              <a:ext cx="5769864" cy="660400"/>
              <a:chOff x="1687068" y="2743200"/>
              <a:chExt cx="5769864" cy="660400"/>
            </a:xfrm>
          </p:grpSpPr>
          <p:sp>
            <p:nvSpPr>
              <p:cNvPr id="10" name="Rectangle 9"/>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1" name="Rectangle 10"/>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1332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itle 1"/>
          <p:cNvSpPr>
            <a:spLocks noGrp="1"/>
          </p:cNvSpPr>
          <p:nvPr>
            <p:ph type="ctrTitle"/>
          </p:nvPr>
        </p:nvSpPr>
        <p:spPr>
          <a:xfrm>
            <a:off x="685800" y="1219200"/>
            <a:ext cx="7772400" cy="609600"/>
          </a:xfrm>
        </p:spPr>
        <p:txBody>
          <a:bodyPr/>
          <a:lstStyle/>
          <a:p>
            <a:br>
              <a:rPr lang="en-US" dirty="0">
                <a:solidFill>
                  <a:srgbClr val="FF0000"/>
                </a:solidFill>
              </a:rPr>
            </a:br>
            <a:r>
              <a:rPr lang="en-US" dirty="0"/>
              <a:t>Financial Aid Implications</a:t>
            </a:r>
            <a:br>
              <a:rPr lang="en-US" altLang="en-US" dirty="0">
                <a:latin typeface="Verdana" pitchFamily="34" charset="0"/>
                <a:ea typeface="Verdana" pitchFamily="34" charset="0"/>
                <a:cs typeface="Arial" charset="0"/>
              </a:rPr>
            </a:br>
            <a:endParaRPr lang="en-US" altLang="en-US" dirty="0">
              <a:latin typeface="Verdana" pitchFamily="34" charset="0"/>
              <a:ea typeface="Verdana" pitchFamily="34" charset="0"/>
              <a:cs typeface="Arial" charset="0"/>
            </a:endParaRPr>
          </a:p>
        </p:txBody>
      </p:sp>
      <p:sp>
        <p:nvSpPr>
          <p:cNvPr id="13316" name="Subtitle 2"/>
          <p:cNvSpPr>
            <a:spLocks noGrp="1"/>
          </p:cNvSpPr>
          <p:nvPr>
            <p:ph type="subTitle" idx="1"/>
          </p:nvPr>
        </p:nvSpPr>
        <p:spPr>
          <a:xfrm>
            <a:off x="508000" y="1981200"/>
            <a:ext cx="8178800" cy="3962400"/>
          </a:xfrm>
        </p:spPr>
        <p:txBody>
          <a:bodyPr/>
          <a:lstStyle/>
          <a:p>
            <a:r>
              <a:rPr lang="en-US" sz="2800" u="sng" dirty="0">
                <a:solidFill>
                  <a:srgbClr val="FF0000"/>
                </a:solidFill>
              </a:rPr>
              <a:t>Title IV Financial Aid (Chapter 33)</a:t>
            </a:r>
            <a:r>
              <a:rPr lang="en-US" sz="2400" u="sng" dirty="0">
                <a:solidFill>
                  <a:srgbClr val="FF0000"/>
                </a:solidFill>
              </a:rPr>
              <a:t> </a:t>
            </a:r>
          </a:p>
          <a:p>
            <a:pPr marL="342900" indent="-342900" algn="l">
              <a:buFont typeface="Arial" panose="020B0604020202020204" pitchFamily="34" charset="0"/>
              <a:buChar char="•"/>
            </a:pPr>
            <a:r>
              <a:rPr lang="en-US" sz="2400" dirty="0">
                <a:solidFill>
                  <a:schemeClr val="tx1"/>
                </a:solidFill>
              </a:rPr>
              <a:t>Funds which are credited to the student for the purpose of defraying the “cost of attendance” are NOT excluded (subtracted) to determine “actual net Cost”.</a:t>
            </a:r>
          </a:p>
          <a:p>
            <a:pPr marL="342900" indent="-342900" algn="l">
              <a:buFont typeface="Arial" panose="020B0604020202020204" pitchFamily="34" charset="0"/>
              <a:buChar char="•"/>
            </a:pPr>
            <a:r>
              <a:rPr lang="en-US" sz="2400" dirty="0">
                <a:solidFill>
                  <a:schemeClr val="tx1"/>
                </a:solidFill>
              </a:rPr>
              <a:t>Title IV funds, PA State Grant and the PA NG EAP are not excluded (subtracted).</a:t>
            </a:r>
          </a:p>
          <a:p>
            <a:pPr marL="342900" indent="-342900" algn="l">
              <a:buFont typeface="Arial" panose="020B0604020202020204" pitchFamily="34" charset="0"/>
              <a:buChar char="•"/>
            </a:pPr>
            <a:r>
              <a:rPr lang="en-US" sz="2400" dirty="0">
                <a:solidFill>
                  <a:schemeClr val="tx1"/>
                </a:solidFill>
              </a:rPr>
              <a:t>VA will pay “actual net cost” based on the amount the student is charged for in-state tuition and fees, not the amount the student has remaining after Title IV, State and other programs that have contributed funds.</a:t>
            </a:r>
          </a:p>
          <a:p>
            <a:pPr eaLnBrk="1" hangingPunct="1"/>
            <a:endParaRPr lang="en-US" altLang="en-US" sz="2400" dirty="0">
              <a:solidFill>
                <a:schemeClr val="tx1"/>
              </a:solidFill>
              <a:latin typeface="Arial" charset="0"/>
              <a:ea typeface="Verdana" pitchFamily="34" charset="0"/>
              <a:cs typeface="Arial" charset="0"/>
            </a:endParaRPr>
          </a:p>
        </p:txBody>
      </p:sp>
      <p:grpSp>
        <p:nvGrpSpPr>
          <p:cNvPr id="13317" name="Group 16"/>
          <p:cNvGrpSpPr>
            <a:grpSpLocks/>
          </p:cNvGrpSpPr>
          <p:nvPr/>
        </p:nvGrpSpPr>
        <p:grpSpPr bwMode="auto">
          <a:xfrm>
            <a:off x="457200" y="6089650"/>
            <a:ext cx="8229600" cy="387350"/>
            <a:chOff x="457200" y="5632704"/>
            <a:chExt cx="8229600" cy="387096"/>
          </a:xfrm>
        </p:grpSpPr>
        <p:grpSp>
          <p:nvGrpSpPr>
            <p:cNvPr id="13318" name="Group 15"/>
            <p:cNvGrpSpPr>
              <a:grpSpLocks/>
            </p:cNvGrpSpPr>
            <p:nvPr/>
          </p:nvGrpSpPr>
          <p:grpSpPr bwMode="auto">
            <a:xfrm>
              <a:off x="457200" y="5638800"/>
              <a:ext cx="8229600" cy="374904"/>
              <a:chOff x="457200" y="5638800"/>
              <a:chExt cx="8229600" cy="374904"/>
            </a:xfrm>
          </p:grpSpPr>
          <p:sp>
            <p:nvSpPr>
              <p:cNvPr id="14" name="Rectangle 13"/>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5" name="Rectangle 14"/>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5"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Arial" panose="020B0604020202020204" pitchFamily="34" charset="0"/>
                  <a:cs typeface="Arial" panose="020B0604020202020204" pitchFamily="34" charset="0"/>
                </a:rPr>
                <a:t>www.education.state.pa.us</a:t>
              </a:r>
            </a:p>
          </p:txBody>
        </p:sp>
        <p:sp>
          <p:nvSpPr>
            <p:cNvPr id="6"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2679824326"/>
      </p:ext>
    </p:extLst>
  </p:cSld>
  <p:clrMapOvr>
    <a:masterClrMapping/>
  </p:clrMapOvr>
</p:sld>
</file>

<file path=ppt/theme/theme1.xml><?xml version="1.0" encoding="utf-8"?>
<a:theme xmlns:a="http://schemas.openxmlformats.org/drawingml/2006/main" name="pd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pde2</Template>
  <TotalTime>453</TotalTime>
  <Words>1615</Words>
  <Application>Microsoft Office PowerPoint</Application>
  <PresentationFormat>On-screen Show (4:3)</PresentationFormat>
  <Paragraphs>200</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Verdana</vt:lpstr>
      <vt:lpstr>pde2</vt:lpstr>
      <vt:lpstr>  Veterans Education Benefits And Financial Aid  </vt:lpstr>
      <vt:lpstr> GI Bill® Registered Trademark </vt:lpstr>
      <vt:lpstr> Veterans Education Benefits &amp; Financial Aid </vt:lpstr>
      <vt:lpstr> Veterans and FAFSA </vt:lpstr>
      <vt:lpstr> GI Bill® Provisions </vt:lpstr>
      <vt:lpstr> GI Bill® Provisions </vt:lpstr>
      <vt:lpstr> Financial Aid Implications </vt:lpstr>
      <vt:lpstr> Financial Aid Implications </vt:lpstr>
      <vt:lpstr> Financial Aid Implications </vt:lpstr>
      <vt:lpstr> Financial Aid Implications </vt:lpstr>
      <vt:lpstr> Financial Aid Implications </vt:lpstr>
      <vt:lpstr> Financial Aid Implications </vt:lpstr>
      <vt:lpstr> Financial Aid Implications </vt:lpstr>
      <vt:lpstr> Institutional Aid </vt:lpstr>
      <vt:lpstr> Institutional Aid </vt:lpstr>
      <vt:lpstr> IRS Form 1098-T </vt:lpstr>
      <vt:lpstr> Regulations and Policies </vt:lpstr>
      <vt:lpstr> Colmery Act Updates </vt:lpstr>
      <vt:lpstr> PA Veterans Registry </vt:lpstr>
      <vt:lpstr> Contact Information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Certifying Official Training</dc:title>
  <dc:creator>Culp, Jeffrey</dc:creator>
  <cp:lastModifiedBy>Ayres, John</cp:lastModifiedBy>
  <cp:revision>36</cp:revision>
  <cp:lastPrinted>2015-10-06T15:01:39Z</cp:lastPrinted>
  <dcterms:created xsi:type="dcterms:W3CDTF">2006-08-16T00:00:00Z</dcterms:created>
  <dcterms:modified xsi:type="dcterms:W3CDTF">2018-09-20T18:27:53Z</dcterms:modified>
</cp:coreProperties>
</file>