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3"/>
  </p:sldMasterIdLst>
  <p:notesMasterIdLst>
    <p:notesMasterId r:id="rId37"/>
  </p:notesMasterIdLst>
  <p:handoutMasterIdLst>
    <p:handoutMasterId r:id="rId38"/>
  </p:handoutMasterIdLst>
  <p:sldIdLst>
    <p:sldId id="399" r:id="rId4"/>
    <p:sldId id="431" r:id="rId5"/>
    <p:sldId id="400" r:id="rId6"/>
    <p:sldId id="401" r:id="rId7"/>
    <p:sldId id="344" r:id="rId8"/>
    <p:sldId id="257" r:id="rId9"/>
    <p:sldId id="331" r:id="rId10"/>
    <p:sldId id="405" r:id="rId11"/>
    <p:sldId id="406" r:id="rId12"/>
    <p:sldId id="407" r:id="rId13"/>
    <p:sldId id="408" r:id="rId14"/>
    <p:sldId id="409" r:id="rId15"/>
    <p:sldId id="410" r:id="rId16"/>
    <p:sldId id="411" r:id="rId17"/>
    <p:sldId id="412" r:id="rId18"/>
    <p:sldId id="413" r:id="rId19"/>
    <p:sldId id="414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26" r:id="rId32"/>
    <p:sldId id="427" r:id="rId33"/>
    <p:sldId id="428" r:id="rId34"/>
    <p:sldId id="429" r:id="rId35"/>
    <p:sldId id="430" r:id="rId36"/>
  </p:sldIdLst>
  <p:sldSz cx="24387175" cy="13716000"/>
  <p:notesSz cx="6858000" cy="9144000"/>
  <p:defaultTextStyle>
    <a:defPPr>
      <a:defRPr lang="en-US"/>
    </a:defPPr>
    <a:lvl1pPr marL="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ster notes" id="{A3F63EA9-B55F-8A40-8835-09841014E93F}">
          <p14:sldIdLst/>
        </p14:section>
        <p14:section name="General Slides" id="{B83889E1-0046-6843-A144-A8583684D632}">
          <p14:sldIdLst>
            <p14:sldId id="399"/>
            <p14:sldId id="431"/>
            <p14:sldId id="400"/>
            <p14:sldId id="401"/>
            <p14:sldId id="344"/>
            <p14:sldId id="257"/>
            <p14:sldId id="331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</p14:sldIdLst>
        </p14:section>
        <p14:section name="Company brand slides" id="{3E35117A-73D5-F14E-ACE8-7A73EE612537}">
          <p14:sldIdLst/>
        </p14:section>
        <p14:section name="Templates from layout" id="{2C4CB87B-1537-3549-B4D7-CBB18FB1B2B3}">
          <p14:sldIdLst/>
        </p14:section>
      </p14:sectionLst>
    </p:ext>
    <p:ext uri="{EFAFB233-063F-42B5-8137-9DF3F51BA10A}">
      <p15:sldGuideLst xmlns:p15="http://schemas.microsoft.com/office/powerpoint/2012/main">
        <p15:guide id="1" pos="13873" userDrawn="1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D93"/>
    <a:srgbClr val="DDE3EC"/>
    <a:srgbClr val="000000"/>
    <a:srgbClr val="292929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/>
    <p:restoredTop sz="86382"/>
  </p:normalViewPr>
  <p:slideViewPr>
    <p:cSldViewPr snapToGrid="0" snapToObjects="1" showGuides="1">
      <p:cViewPr>
        <p:scale>
          <a:sx n="45" d="100"/>
          <a:sy n="45" d="100"/>
        </p:scale>
        <p:origin x="1992" y="672"/>
      </p:cViewPr>
      <p:guideLst>
        <p:guide pos="13873"/>
        <p:guide orient="horz" pos="4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6" d="100"/>
          <a:sy n="86" d="100"/>
        </p:scale>
        <p:origin x="27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16966343937298"/>
          <c:y val="0.0352835514498332"/>
          <c:w val="0.952511277826382"/>
          <c:h val="0.82075882274395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'Slide 4'!$B$2:$E$2</c:f>
              <c:numCache>
                <c:formatCode>General</c:formatCode>
                <c:ptCount val="4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</c:numCache>
            </c:numRef>
          </c:cat>
          <c:val>
            <c:numRef>
              <c:f>'Slide 4'!$B$3:$E$3</c:f>
              <c:numCache>
                <c:formatCode>"$"#,##0_);\("$"#,##0\)</c:formatCode>
                <c:ptCount val="4"/>
                <c:pt idx="0">
                  <c:v>87.0</c:v>
                </c:pt>
                <c:pt idx="1">
                  <c:v>273.0</c:v>
                </c:pt>
                <c:pt idx="2">
                  <c:v>470.0</c:v>
                </c:pt>
                <c:pt idx="3" formatCode="\~&quot;$&quot;#,##0_);\(&quot;$&quot;#,##0\)">
                  <c:v>770.0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31B-BE43-ADB3-465C78C49E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-1129475424"/>
        <c:axId val="-1129578240"/>
      </c:barChart>
      <c:catAx>
        <c:axId val="-112947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/>
                </a:solidFill>
                <a:latin typeface="Avenir Next LT Pro Demi" panose="020B0503020202020204" pitchFamily="34" charset="77"/>
                <a:ea typeface="+mn-ea"/>
                <a:cs typeface="+mn-cs"/>
              </a:defRPr>
            </a:pPr>
            <a:endParaRPr lang="en-US"/>
          </a:p>
        </c:txPr>
        <c:crossAx val="-1129578240"/>
        <c:crosses val="autoZero"/>
        <c:auto val="1"/>
        <c:lblAlgn val="ctr"/>
        <c:lblOffset val="100"/>
        <c:noMultiLvlLbl val="0"/>
      </c:catAx>
      <c:valAx>
        <c:axId val="-112957824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&quot;$&quot;#,##0_);\(&quot;$&quot;#,##0\)" sourceLinked="1"/>
        <c:majorTickMark val="none"/>
        <c:minorTickMark val="none"/>
        <c:tickLblPos val="none"/>
        <c:crossAx val="-1129475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accent6"/>
          </a:solidFill>
          <a:latin typeface="Avenir Nex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35B3351-34C0-8D4B-A007-669E02A5BD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366E695-9E56-8C4F-9C98-2132BDC3C2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FC005-0764-474A-88C5-8445FBA40C90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6D3EDC-A348-FE4B-B469-FD18449E5B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D6D0DF-9204-414D-BFF2-BBB972ED6A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53544-01B2-754B-A48B-C00C4A98C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1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4C5D4-C73D-444E-A844-7FBB2A25461B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25569-5B3E-F643-AE84-F6B36E396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0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85C87-CD9D-4267-8F9C-D8DD9D85A7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936804" y="6679684"/>
            <a:ext cx="84959" cy="184666"/>
          </a:xfrm>
        </p:spPr>
        <p:txBody>
          <a:bodyPr/>
          <a:lstStyle/>
          <a:p>
            <a:pPr>
              <a:defRPr/>
            </a:pPr>
            <a:fld id="{76134FB3-3B75-41EA-9DCF-8FF4C857AA1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24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936804" y="6679684"/>
            <a:ext cx="84959" cy="184666"/>
          </a:xfrm>
        </p:spPr>
        <p:txBody>
          <a:bodyPr/>
          <a:lstStyle/>
          <a:p>
            <a:pPr>
              <a:defRPr/>
            </a:pPr>
            <a:fld id="{76134FB3-3B75-41EA-9DCF-8FF4C857AA1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1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85C87-CD9D-4267-8F9C-D8DD9D85A7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82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5569-5B3E-F643-AE84-F6B36E396A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89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5569-5B3E-F643-AE84-F6B36E396A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01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25569-5B3E-F643-AE84-F6B36E396A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95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936804" y="6679684"/>
            <a:ext cx="84959" cy="184666"/>
          </a:xfrm>
        </p:spPr>
        <p:txBody>
          <a:bodyPr/>
          <a:lstStyle/>
          <a:p>
            <a:pPr>
              <a:defRPr/>
            </a:pPr>
            <a:fld id="{76134FB3-3B75-41EA-9DCF-8FF4C857AA1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10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936804" y="6679684"/>
            <a:ext cx="84959" cy="184666"/>
          </a:xfrm>
        </p:spPr>
        <p:txBody>
          <a:bodyPr/>
          <a:lstStyle/>
          <a:p>
            <a:pPr>
              <a:defRPr/>
            </a:pPr>
            <a:fld id="{76134FB3-3B75-41EA-9DCF-8FF4C857AA1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71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936804" y="6679684"/>
            <a:ext cx="84959" cy="18466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134FB3-3B75-41EA-9DCF-8FF4C857AA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53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936804" y="6679684"/>
            <a:ext cx="84959" cy="184666"/>
          </a:xfrm>
        </p:spPr>
        <p:txBody>
          <a:bodyPr/>
          <a:lstStyle/>
          <a:p>
            <a:pPr>
              <a:defRPr/>
            </a:pPr>
            <a:fld id="{76134FB3-3B75-41EA-9DCF-8FF4C857AA1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5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">
            <a:extLst>
              <a:ext uri="{FF2B5EF4-FFF2-40B4-BE49-F238E27FC236}">
                <a16:creationId xmlns:a16="http://schemas.microsoft.com/office/drawing/2014/main" xmlns="" id="{031394E0-8253-4979-AC43-3C590D9637E5}"/>
              </a:ext>
            </a:extLst>
          </p:cNvPr>
          <p:cNvSpPr/>
          <p:nvPr/>
        </p:nvSpPr>
        <p:spPr>
          <a:xfrm>
            <a:off x="381992" y="366993"/>
            <a:ext cx="23620016" cy="12982014"/>
          </a:xfrm>
          <a:prstGeom prst="rect">
            <a:avLst/>
          </a:prstGeom>
          <a:solidFill>
            <a:srgbClr val="DDE4E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9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95144" y="5266944"/>
            <a:ext cx="20391120" cy="1472184"/>
          </a:xfrm>
        </p:spPr>
        <p:txBody>
          <a:bodyPr anchor="t">
            <a:noAutofit/>
          </a:bodyPr>
          <a:lstStyle>
            <a:lvl1pPr algn="l">
              <a:defRPr sz="9000"/>
            </a:lvl1pPr>
          </a:lstStyle>
          <a:p>
            <a:r>
              <a:rPr lang="en-US" dirty="0"/>
              <a:t>This is a Title Slide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95144" y="6958584"/>
            <a:ext cx="20391120" cy="557784"/>
          </a:xfrm>
        </p:spPr>
        <p:txBody>
          <a:bodyPr>
            <a:noAutofit/>
          </a:bodyPr>
          <a:lstStyle>
            <a:lvl1pPr marL="0" indent="0" algn="l">
              <a:buNone/>
              <a:defRPr sz="30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Month 00, 201X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xmlns="" id="{8ADE0C1B-48FD-844D-8ADD-9DDFDB549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2822" y="3399350"/>
            <a:ext cx="3995280" cy="7003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13420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3-up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9151" y="3172968"/>
            <a:ext cx="6400800" cy="10058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8207" y="3172968"/>
            <a:ext cx="6400800" cy="10058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07BF9D0C-465D-2D48-9575-F1C1A38555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197262" y="3172968"/>
            <a:ext cx="6400800" cy="10058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2815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-up NoBox Lt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0" y="1353312"/>
            <a:ext cx="20574000" cy="1527048"/>
          </a:xfrm>
        </p:spPr>
        <p:txBody>
          <a:bodyPr/>
          <a:lstStyle/>
          <a:p>
            <a:r>
              <a:rPr lang="en-US" dirty="0"/>
              <a:t>Title and 3-up </a:t>
            </a:r>
            <a:r>
              <a:rPr lang="en-US" dirty="0" err="1"/>
              <a:t>NoBox</a:t>
            </a:r>
            <a:r>
              <a:rPr lang="en-US" dirty="0"/>
              <a:t> </a:t>
            </a:r>
            <a:r>
              <a:rPr lang="en-US" dirty="0" err="1"/>
              <a:t>LtAli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77440" y="4596131"/>
            <a:ext cx="6126480" cy="5340096"/>
          </a:xfrm>
        </p:spPr>
        <p:txBody>
          <a:bodyPr lIns="0" rIns="0"/>
          <a:lstStyle>
            <a:lvl1pPr algn="l">
              <a:spcAft>
                <a:spcPts val="1800"/>
              </a:spcAft>
              <a:defRPr>
                <a:solidFill>
                  <a:schemeClr val="accent1"/>
                </a:solidFill>
              </a:defRPr>
            </a:lvl1pPr>
            <a:lvl2pPr algn="l">
              <a:defRPr/>
            </a:lvl2pPr>
            <a:lvl3pPr algn="l">
              <a:lnSpc>
                <a:spcPct val="130000"/>
              </a:lnSpc>
              <a:spcAft>
                <a:spcPts val="2400"/>
              </a:spcAft>
              <a:defRPr/>
            </a:lvl3pPr>
            <a:lvl4pPr algn="l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JSM40</a:t>
            </a:r>
          </a:p>
          <a:p>
            <a:pPr lvl="1"/>
            <a:r>
              <a:rPr lang="en-US" dirty="0"/>
              <a:t>GM28</a:t>
            </a:r>
          </a:p>
          <a:p>
            <a:pPr lvl="2"/>
            <a:r>
              <a:rPr lang="en-US" dirty="0"/>
              <a:t>This is text this is text this is text this is text 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01200" y="4596131"/>
            <a:ext cx="6126480" cy="5340096"/>
          </a:xfrm>
        </p:spPr>
        <p:txBody>
          <a:bodyPr lIns="0" rIns="0"/>
          <a:lstStyle>
            <a:lvl1pPr algn="l">
              <a:spcAft>
                <a:spcPts val="1800"/>
              </a:spcAft>
              <a:defRPr>
                <a:solidFill>
                  <a:schemeClr val="accent1"/>
                </a:solidFill>
              </a:defRPr>
            </a:lvl1pPr>
            <a:lvl2pPr algn="l">
              <a:defRPr/>
            </a:lvl2pPr>
            <a:lvl3pPr algn="l">
              <a:lnSpc>
                <a:spcPct val="130000"/>
              </a:lnSpc>
              <a:spcAft>
                <a:spcPts val="2400"/>
              </a:spcAft>
              <a:defRPr/>
            </a:lvl3pPr>
            <a:lvl4pPr algn="l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07BF9D0C-465D-2D48-9575-F1C1A38555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824960" y="4596131"/>
            <a:ext cx="6126480" cy="5340096"/>
          </a:xfrm>
        </p:spPr>
        <p:txBody>
          <a:bodyPr lIns="0" rIns="0"/>
          <a:lstStyle>
            <a:lvl1pPr algn="l">
              <a:spcAft>
                <a:spcPts val="1800"/>
              </a:spcAft>
              <a:defRPr>
                <a:solidFill>
                  <a:schemeClr val="accent1"/>
                </a:solidFill>
              </a:defRPr>
            </a:lvl1pPr>
            <a:lvl2pPr algn="l">
              <a:defRPr/>
            </a:lvl2pPr>
            <a:lvl3pPr algn="l">
              <a:lnSpc>
                <a:spcPct val="130000"/>
              </a:lnSpc>
              <a:spcAft>
                <a:spcPts val="2400"/>
              </a:spcAft>
              <a:defRPr/>
            </a:lvl3pPr>
            <a:lvl4pPr algn="l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225607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1777">
          <p15:clr>
            <a:srgbClr val="FBAE40"/>
          </p15:clr>
        </p15:guide>
        <p15:guide id="3" pos="1416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-up NoBo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0" y="1353312"/>
            <a:ext cx="20574000" cy="1527048"/>
          </a:xfrm>
        </p:spPr>
        <p:txBody>
          <a:bodyPr/>
          <a:lstStyle/>
          <a:p>
            <a:r>
              <a:rPr lang="en-US" dirty="0"/>
              <a:t>Title and 3-up </a:t>
            </a:r>
            <a:r>
              <a:rPr lang="en-US" dirty="0" err="1"/>
              <a:t>NoBox</a:t>
            </a:r>
            <a:r>
              <a:rPr lang="en-US" dirty="0"/>
              <a:t>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77440" y="9672828"/>
            <a:ext cx="5276088" cy="2617725"/>
          </a:xfrm>
        </p:spPr>
        <p:txBody>
          <a:bodyPr lIns="0" rIns="0"/>
          <a:lstStyle>
            <a:lvl1pPr algn="ctr">
              <a:spcAft>
                <a:spcPts val="1200"/>
              </a:spcAft>
              <a:defRPr sz="9000" b="1" i="0">
                <a:solidFill>
                  <a:schemeClr val="accent1"/>
                </a:solidFill>
                <a:latin typeface="Juli Sans" pitchFamily="2" charset="77"/>
              </a:defRPr>
            </a:lvl1pPr>
            <a:lvl2pPr algn="ctr">
              <a:defRPr/>
            </a:lvl2pPr>
            <a:lvl3pPr algn="ctr">
              <a:lnSpc>
                <a:spcPct val="130000"/>
              </a:lnSpc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JSB90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558775" y="9672828"/>
            <a:ext cx="5276088" cy="2617725"/>
          </a:xfrm>
        </p:spPr>
        <p:txBody>
          <a:bodyPr lIns="0" rIns="0"/>
          <a:lstStyle>
            <a:lvl1pPr algn="ctr">
              <a:spcAft>
                <a:spcPts val="1200"/>
              </a:spcAft>
              <a:defRPr sz="9000" b="1" i="0">
                <a:solidFill>
                  <a:schemeClr val="accent1"/>
                </a:solidFill>
                <a:latin typeface="Juli Sans" pitchFamily="2" charset="77"/>
              </a:defRPr>
            </a:lvl1pPr>
            <a:lvl2pPr algn="ctr">
              <a:defRPr/>
            </a:lvl2pPr>
            <a:lvl3pPr algn="ctr">
              <a:lnSpc>
                <a:spcPct val="130000"/>
              </a:lnSpc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JSB90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07BF9D0C-465D-2D48-9575-F1C1A38555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740111" y="9672828"/>
            <a:ext cx="5276088" cy="2617725"/>
          </a:xfrm>
        </p:spPr>
        <p:txBody>
          <a:bodyPr lIns="0" rIns="0"/>
          <a:lstStyle>
            <a:lvl1pPr algn="ctr">
              <a:spcAft>
                <a:spcPts val="1200"/>
              </a:spcAft>
              <a:defRPr sz="9000" b="1" i="0">
                <a:solidFill>
                  <a:schemeClr val="accent1"/>
                </a:solidFill>
                <a:latin typeface="Juli Sans" pitchFamily="2" charset="77"/>
              </a:defRPr>
            </a:lvl1pPr>
            <a:lvl2pPr algn="ctr">
              <a:defRPr/>
            </a:lvl2pPr>
            <a:lvl3pPr algn="ctr">
              <a:lnSpc>
                <a:spcPct val="130000"/>
              </a:lnSpc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JSB90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52A3617D-A8B4-A54E-83EE-4753FC1E2F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77440" y="4187952"/>
            <a:ext cx="5276088" cy="5340096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xmlns="" id="{2BDF7721-BE6A-D347-A5BA-267D7DB8B9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58775" y="4187952"/>
            <a:ext cx="5276088" cy="534009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xmlns="" id="{AF4A666A-F93D-2544-8F3C-FB21683BFD3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40111" y="4187952"/>
            <a:ext cx="5276088" cy="534009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995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1777">
          <p15:clr>
            <a:srgbClr val="FBAE40"/>
          </p15:clr>
        </p15:guide>
        <p15:guide id="3" pos="14161">
          <p15:clr>
            <a:srgbClr val="FBAE40"/>
          </p15:clr>
        </p15:guide>
        <p15:guide id="4" orient="horz" pos="2616" userDrawn="1">
          <p15:clr>
            <a:srgbClr val="FBAE40"/>
          </p15:clr>
        </p15:guide>
        <p15:guide id="5" pos="1387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-up NoBox C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0" y="1353312"/>
            <a:ext cx="20574000" cy="1527048"/>
          </a:xfrm>
        </p:spPr>
        <p:txBody>
          <a:bodyPr/>
          <a:lstStyle/>
          <a:p>
            <a:r>
              <a:rPr lang="en-US" dirty="0"/>
              <a:t>Title and 3-up </a:t>
            </a:r>
            <a:r>
              <a:rPr lang="en-US" dirty="0" err="1"/>
              <a:t>NoBox</a:t>
            </a:r>
            <a:r>
              <a:rPr lang="en-US" dirty="0"/>
              <a:t> </a:t>
            </a:r>
            <a:r>
              <a:rPr lang="en-US" dirty="0" err="1"/>
              <a:t>Ctr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41448" y="5296904"/>
            <a:ext cx="5669280" cy="5340096"/>
          </a:xfrm>
        </p:spPr>
        <p:txBody>
          <a:bodyPr lIns="0" rIns="0" anchor="t" anchorCtr="0"/>
          <a:lstStyle>
            <a:lvl1pPr algn="ctr">
              <a:spcAft>
                <a:spcPts val="1800"/>
              </a:spcAft>
              <a:defRPr>
                <a:solidFill>
                  <a:schemeClr val="accent1"/>
                </a:solidFill>
              </a:defRPr>
            </a:lvl1pPr>
            <a:lvl2pPr algn="ctr">
              <a:defRPr/>
            </a:lvl2pPr>
            <a:lvl3pPr algn="ctr">
              <a:lnSpc>
                <a:spcPct val="130000"/>
              </a:lnSpc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02708" y="5296904"/>
            <a:ext cx="5669280" cy="5340096"/>
          </a:xfrm>
        </p:spPr>
        <p:txBody>
          <a:bodyPr lIns="0" rIns="0" anchor="t" anchorCtr="0"/>
          <a:lstStyle>
            <a:lvl1pPr algn="ctr">
              <a:spcAft>
                <a:spcPts val="1800"/>
              </a:spcAft>
              <a:defRPr>
                <a:solidFill>
                  <a:schemeClr val="accent1"/>
                </a:solidFill>
              </a:defRPr>
            </a:lvl1pPr>
            <a:lvl2pPr algn="ctr">
              <a:defRPr/>
            </a:lvl2pPr>
            <a:lvl3pPr algn="ctr">
              <a:lnSpc>
                <a:spcPct val="130000"/>
              </a:lnSpc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07BF9D0C-465D-2D48-9575-F1C1A38555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763968" y="5296904"/>
            <a:ext cx="5669280" cy="5340096"/>
          </a:xfrm>
        </p:spPr>
        <p:txBody>
          <a:bodyPr lIns="0" rIns="0" anchor="t" anchorCtr="0"/>
          <a:lstStyle>
            <a:lvl1pPr algn="ctr">
              <a:spcAft>
                <a:spcPts val="1800"/>
              </a:spcAft>
              <a:defRPr>
                <a:solidFill>
                  <a:schemeClr val="accent1"/>
                </a:solidFill>
              </a:defRPr>
            </a:lvl1pPr>
            <a:lvl2pPr algn="ctr">
              <a:defRPr/>
            </a:lvl2pPr>
            <a:lvl3pPr algn="ctr">
              <a:lnSpc>
                <a:spcPct val="130000"/>
              </a:lnSpc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857102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1777">
          <p15:clr>
            <a:srgbClr val="FBAE40"/>
          </p15:clr>
        </p15:guide>
        <p15:guide id="3" pos="141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up NoBox Lt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0" y="1353312"/>
            <a:ext cx="20574000" cy="1527048"/>
          </a:xfrm>
        </p:spPr>
        <p:txBody>
          <a:bodyPr/>
          <a:lstStyle/>
          <a:p>
            <a:r>
              <a:rPr lang="en-US" dirty="0"/>
              <a:t>Title and 4-up </a:t>
            </a:r>
            <a:r>
              <a:rPr lang="en-US" dirty="0" err="1"/>
              <a:t>NoBox</a:t>
            </a:r>
            <a:r>
              <a:rPr lang="en-US" dirty="0"/>
              <a:t> </a:t>
            </a:r>
            <a:r>
              <a:rPr lang="en-US" dirty="0" err="1"/>
              <a:t>LtAli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77439" y="4572000"/>
            <a:ext cx="4480560" cy="5340096"/>
          </a:xfrm>
        </p:spPr>
        <p:txBody>
          <a:bodyPr lIns="0" rIns="0"/>
          <a:lstStyle>
            <a:lvl1pPr algn="l">
              <a:spcAft>
                <a:spcPts val="1800"/>
              </a:spcAft>
              <a:defRPr>
                <a:solidFill>
                  <a:schemeClr val="accent1"/>
                </a:solidFill>
              </a:defRPr>
            </a:lvl1pPr>
            <a:lvl2pPr algn="l">
              <a:defRPr/>
            </a:lvl2pPr>
            <a:lvl3pPr algn="l">
              <a:lnSpc>
                <a:spcPct val="130000"/>
              </a:lnSpc>
              <a:defRPr/>
            </a:lvl3pPr>
            <a:lvl4pPr algn="l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JSM40</a:t>
            </a:r>
          </a:p>
          <a:p>
            <a:pPr lvl="1"/>
            <a:r>
              <a:rPr lang="en-US" dirty="0"/>
              <a:t>GM28</a:t>
            </a:r>
          </a:p>
          <a:p>
            <a:pPr lvl="2"/>
            <a:r>
              <a:rPr lang="en-US" dirty="0"/>
              <a:t>This is text this is text this is text this is text 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3423" y="4572000"/>
            <a:ext cx="4480560" cy="5340096"/>
          </a:xfrm>
        </p:spPr>
        <p:txBody>
          <a:bodyPr lIns="0" rIns="0"/>
          <a:lstStyle>
            <a:lvl1pPr algn="l">
              <a:spcAft>
                <a:spcPts val="1800"/>
              </a:spcAft>
              <a:defRPr>
                <a:solidFill>
                  <a:schemeClr val="accent1"/>
                </a:solidFill>
              </a:defRPr>
            </a:lvl1pPr>
            <a:lvl2pPr algn="l">
              <a:defRPr/>
            </a:lvl2pPr>
            <a:lvl3pPr algn="l">
              <a:lnSpc>
                <a:spcPct val="130000"/>
              </a:lnSpc>
              <a:defRPr/>
            </a:lvl3pPr>
            <a:lvl4pPr algn="l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07BF9D0C-465D-2D48-9575-F1C1A38555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89407" y="4572000"/>
            <a:ext cx="4480560" cy="5340096"/>
          </a:xfrm>
        </p:spPr>
        <p:txBody>
          <a:bodyPr lIns="0" rIns="0"/>
          <a:lstStyle>
            <a:lvl1pPr algn="l">
              <a:spcAft>
                <a:spcPts val="1800"/>
              </a:spcAft>
              <a:defRPr>
                <a:solidFill>
                  <a:schemeClr val="accent1"/>
                </a:solidFill>
              </a:defRPr>
            </a:lvl1pPr>
            <a:lvl2pPr algn="l">
              <a:defRPr/>
            </a:lvl2pPr>
            <a:lvl3pPr algn="l">
              <a:lnSpc>
                <a:spcPct val="130000"/>
              </a:lnSpc>
              <a:defRPr/>
            </a:lvl3pPr>
            <a:lvl4pPr algn="l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xmlns="" id="{7548C282-A8E1-9B4B-81D4-61902F39BAC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7995392" y="4572000"/>
            <a:ext cx="4480560" cy="5340096"/>
          </a:xfrm>
        </p:spPr>
        <p:txBody>
          <a:bodyPr lIns="0" rIns="0"/>
          <a:lstStyle>
            <a:lvl1pPr algn="l">
              <a:spcAft>
                <a:spcPts val="1800"/>
              </a:spcAft>
              <a:defRPr>
                <a:solidFill>
                  <a:schemeClr val="accent1"/>
                </a:solidFill>
              </a:defRPr>
            </a:lvl1pPr>
            <a:lvl2pPr algn="l">
              <a:defRPr/>
            </a:lvl2pPr>
            <a:lvl3pPr algn="l">
              <a:lnSpc>
                <a:spcPct val="130000"/>
              </a:lnSpc>
              <a:defRPr/>
            </a:lvl3pPr>
            <a:lvl4pPr algn="l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878115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1777">
          <p15:clr>
            <a:srgbClr val="FBAE40"/>
          </p15:clr>
        </p15:guide>
        <p15:guide id="3" pos="1416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up Rule LtAl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0" y="1353312"/>
            <a:ext cx="20574000" cy="1527048"/>
          </a:xfrm>
        </p:spPr>
        <p:txBody>
          <a:bodyPr/>
          <a:lstStyle/>
          <a:p>
            <a:r>
              <a:rPr lang="en-US" dirty="0"/>
              <a:t>Title and 2-up Rule </a:t>
            </a:r>
            <a:r>
              <a:rPr lang="en-US" dirty="0" err="1"/>
              <a:t>LtAli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18888" y="5295900"/>
            <a:ext cx="6400800" cy="5340096"/>
          </a:xfrm>
        </p:spPr>
        <p:txBody>
          <a:bodyPr lIns="0" rIns="0"/>
          <a:lstStyle>
            <a:lvl1pPr algn="l">
              <a:spcAft>
                <a:spcPts val="1800"/>
              </a:spcAft>
              <a:defRPr>
                <a:solidFill>
                  <a:schemeClr val="accent1"/>
                </a:solidFill>
              </a:defRPr>
            </a:lvl1pPr>
            <a:lvl2pPr algn="l">
              <a:defRPr/>
            </a:lvl2pPr>
            <a:lvl3pPr algn="l">
              <a:lnSpc>
                <a:spcPct val="130000"/>
              </a:lnSpc>
              <a:defRPr/>
            </a:lvl3pPr>
            <a:lvl4pPr algn="l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JSM40</a:t>
            </a:r>
          </a:p>
          <a:p>
            <a:pPr lvl="1"/>
            <a:r>
              <a:rPr lang="en-US" dirty="0"/>
              <a:t>GM28</a:t>
            </a:r>
          </a:p>
          <a:p>
            <a:pPr lvl="2"/>
            <a:r>
              <a:rPr lang="en-US" dirty="0"/>
              <a:t>This is text this is text this is text this is text 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185648" y="5295900"/>
            <a:ext cx="6400800" cy="5340096"/>
          </a:xfrm>
        </p:spPr>
        <p:txBody>
          <a:bodyPr lIns="0" rIns="0"/>
          <a:lstStyle>
            <a:lvl1pPr algn="l">
              <a:spcAft>
                <a:spcPts val="1800"/>
              </a:spcAft>
              <a:defRPr>
                <a:solidFill>
                  <a:schemeClr val="accent1"/>
                </a:solidFill>
              </a:defRPr>
            </a:lvl1pPr>
            <a:lvl2pPr algn="l">
              <a:defRPr/>
            </a:lvl2pPr>
            <a:lvl3pPr algn="l">
              <a:lnSpc>
                <a:spcPct val="130000"/>
              </a:lnSpc>
              <a:defRPr/>
            </a:lvl3pPr>
            <a:lvl4pPr algn="l">
              <a:lnSpc>
                <a:spcPct val="100000"/>
              </a:lnSpc>
              <a:spcBef>
                <a:spcPts val="1800"/>
              </a:spcBef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xmlns="" id="{3152D5BD-5D30-4841-AFD1-CA952A349495}"/>
              </a:ext>
            </a:extLst>
          </p:cNvPr>
          <p:cNvSpPr/>
          <p:nvPr userDrawn="1"/>
        </p:nvSpPr>
        <p:spPr>
          <a:xfrm>
            <a:off x="4818888" y="4534373"/>
            <a:ext cx="1270000" cy="127000"/>
          </a:xfrm>
          <a:prstGeom prst="rect">
            <a:avLst/>
          </a:prstGeom>
          <a:solidFill>
            <a:srgbClr val="FDD4C7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xmlns="" id="{563A39DE-5D3B-5F46-8AF3-B7DFAC51398A}"/>
              </a:ext>
            </a:extLst>
          </p:cNvPr>
          <p:cNvSpPr/>
          <p:nvPr userDrawn="1"/>
        </p:nvSpPr>
        <p:spPr>
          <a:xfrm>
            <a:off x="13185648" y="4534373"/>
            <a:ext cx="1270000" cy="127000"/>
          </a:xfrm>
          <a:prstGeom prst="rect">
            <a:avLst/>
          </a:prstGeom>
          <a:solidFill>
            <a:srgbClr val="FDD4C7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5601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1777">
          <p15:clr>
            <a:srgbClr val="FBAE40"/>
          </p15:clr>
        </p15:guide>
        <p15:guide id="3" pos="1416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up Rule LtAl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0" y="1353312"/>
            <a:ext cx="20574000" cy="1527048"/>
          </a:xfrm>
        </p:spPr>
        <p:txBody>
          <a:bodyPr/>
          <a:lstStyle/>
          <a:p>
            <a:r>
              <a:rPr lang="en-US" dirty="0"/>
              <a:t>Title and 2-up Rule </a:t>
            </a:r>
            <a:r>
              <a:rPr lang="en-US" dirty="0" err="1"/>
              <a:t>Ctr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xmlns="" id="{DD76FE41-2900-EE44-AB4C-DE264BC77352}"/>
              </a:ext>
            </a:extLst>
          </p:cNvPr>
          <p:cNvSpPr/>
          <p:nvPr userDrawn="1"/>
        </p:nvSpPr>
        <p:spPr>
          <a:xfrm>
            <a:off x="7405688" y="7391400"/>
            <a:ext cx="1270000" cy="127000"/>
          </a:xfrm>
          <a:prstGeom prst="rect">
            <a:avLst/>
          </a:prstGeom>
          <a:solidFill>
            <a:srgbClr val="FDD4C7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xmlns="" id="{A641FE88-177F-2F46-BC43-5D9BFFB3AF8E}"/>
              </a:ext>
            </a:extLst>
          </p:cNvPr>
          <p:cNvSpPr/>
          <p:nvPr userDrawn="1"/>
        </p:nvSpPr>
        <p:spPr>
          <a:xfrm>
            <a:off x="15723680" y="7391400"/>
            <a:ext cx="1270000" cy="127000"/>
          </a:xfrm>
          <a:prstGeom prst="rect">
            <a:avLst/>
          </a:prstGeom>
          <a:solidFill>
            <a:srgbClr val="FDD4C7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5D97E8F3-C33A-664B-8561-B7D26B368C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0288" y="4572000"/>
            <a:ext cx="6400800" cy="5340096"/>
          </a:xfrm>
        </p:spPr>
        <p:txBody>
          <a:bodyPr tIns="1188720"/>
          <a:lstStyle>
            <a:lvl1pPr algn="ctr">
              <a:spcAft>
                <a:spcPts val="6000"/>
              </a:spcAft>
              <a:defRPr sz="9000" b="1" i="0">
                <a:solidFill>
                  <a:schemeClr val="accent1"/>
                </a:solidFill>
                <a:latin typeface="Juli Sans" pitchFamily="2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JSB90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258DB932-996F-EB4C-B8F0-32A89DCDC0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146088" y="4572000"/>
            <a:ext cx="6400800" cy="5340096"/>
          </a:xfrm>
        </p:spPr>
        <p:txBody>
          <a:bodyPr tIns="1188720"/>
          <a:lstStyle>
            <a:lvl1pPr algn="ctr">
              <a:spcAft>
                <a:spcPts val="6000"/>
              </a:spcAft>
              <a:defRPr sz="9000" b="1" i="0">
                <a:solidFill>
                  <a:schemeClr val="accent1"/>
                </a:solidFill>
                <a:latin typeface="Juli Sans" pitchFamily="2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JSB90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43250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1777">
          <p15:clr>
            <a:srgbClr val="FBAE40"/>
          </p15:clr>
        </p15:guide>
        <p15:guide id="3" pos="1416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-up Rule LtAl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0" y="1353312"/>
            <a:ext cx="20574000" cy="1527048"/>
          </a:xfrm>
        </p:spPr>
        <p:txBody>
          <a:bodyPr/>
          <a:lstStyle/>
          <a:p>
            <a:r>
              <a:rPr lang="en-US" dirty="0"/>
              <a:t>Title and 3-up Rule </a:t>
            </a:r>
            <a:r>
              <a:rPr lang="en-US" dirty="0" err="1"/>
              <a:t>Ctr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xmlns="" id="{DD76FE41-2900-EE44-AB4C-DE264BC77352}"/>
              </a:ext>
            </a:extLst>
          </p:cNvPr>
          <p:cNvSpPr/>
          <p:nvPr userDrawn="1"/>
        </p:nvSpPr>
        <p:spPr>
          <a:xfrm>
            <a:off x="5386388" y="7391400"/>
            <a:ext cx="1270000" cy="127000"/>
          </a:xfrm>
          <a:prstGeom prst="rect">
            <a:avLst/>
          </a:prstGeom>
          <a:solidFill>
            <a:srgbClr val="FDD4C7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xmlns="" id="{A641FE88-177F-2F46-BC43-5D9BFFB3AF8E}"/>
              </a:ext>
            </a:extLst>
          </p:cNvPr>
          <p:cNvSpPr/>
          <p:nvPr userDrawn="1"/>
        </p:nvSpPr>
        <p:spPr>
          <a:xfrm>
            <a:off x="11996589" y="7391400"/>
            <a:ext cx="1270000" cy="127000"/>
          </a:xfrm>
          <a:prstGeom prst="rect">
            <a:avLst/>
          </a:prstGeom>
          <a:solidFill>
            <a:srgbClr val="FDD4C7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xmlns="" id="{56AB9CE4-C9BE-7840-B389-F65730DBFF2C}"/>
              </a:ext>
            </a:extLst>
          </p:cNvPr>
          <p:cNvSpPr/>
          <p:nvPr userDrawn="1"/>
        </p:nvSpPr>
        <p:spPr>
          <a:xfrm>
            <a:off x="18606790" y="7391400"/>
            <a:ext cx="1270000" cy="127000"/>
          </a:xfrm>
          <a:prstGeom prst="rect">
            <a:avLst/>
          </a:prstGeom>
          <a:solidFill>
            <a:srgbClr val="FDD4C7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C3E00D7D-C5A5-1349-AA23-F6C3310896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20988" y="4572000"/>
            <a:ext cx="6400800" cy="5340096"/>
          </a:xfrm>
        </p:spPr>
        <p:txBody>
          <a:bodyPr tIns="1188720"/>
          <a:lstStyle>
            <a:lvl1pPr algn="ctr">
              <a:spcAft>
                <a:spcPts val="6000"/>
              </a:spcAft>
              <a:defRPr sz="9000" b="1" i="0">
                <a:solidFill>
                  <a:schemeClr val="accent1"/>
                </a:solidFill>
                <a:latin typeface="Juli Sans" pitchFamily="2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JSB90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F43AEAEF-9042-B245-8138-A5C9921C6F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36100" y="4572000"/>
            <a:ext cx="6400800" cy="5340096"/>
          </a:xfrm>
        </p:spPr>
        <p:txBody>
          <a:bodyPr tIns="1188720"/>
          <a:lstStyle>
            <a:lvl1pPr algn="ctr">
              <a:spcAft>
                <a:spcPts val="6000"/>
              </a:spcAft>
              <a:defRPr sz="9000" b="1" i="0">
                <a:solidFill>
                  <a:schemeClr val="accent1"/>
                </a:solidFill>
                <a:latin typeface="Juli Sans" pitchFamily="2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JSB90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FB9F8232-EA23-CD49-93AA-F6BAD4FB77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051213" y="4572000"/>
            <a:ext cx="6400800" cy="5340096"/>
          </a:xfrm>
        </p:spPr>
        <p:txBody>
          <a:bodyPr tIns="1188720"/>
          <a:lstStyle>
            <a:lvl1pPr algn="ctr">
              <a:spcAft>
                <a:spcPts val="6000"/>
              </a:spcAft>
              <a:defRPr sz="9000" b="1" i="0">
                <a:solidFill>
                  <a:schemeClr val="accent1"/>
                </a:solidFill>
                <a:latin typeface="Juli Sans" pitchFamily="2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JSB90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73623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1777">
          <p15:clr>
            <a:srgbClr val="FBAE40"/>
          </p15:clr>
        </p15:guide>
        <p15:guide id="3" pos="1416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-up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0" y="1353312"/>
            <a:ext cx="20574000" cy="1527048"/>
          </a:xfrm>
        </p:spPr>
        <p:txBody>
          <a:bodyPr/>
          <a:lstStyle/>
          <a:p>
            <a:r>
              <a:rPr lang="en-US" dirty="0"/>
              <a:t>Title and 2-up Rectangle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15840" y="4152900"/>
            <a:ext cx="6400800" cy="6739467"/>
          </a:xfrm>
          <a:solidFill>
            <a:schemeClr val="bg2">
              <a:alpha val="50000"/>
            </a:schemeClr>
          </a:solidFill>
        </p:spPr>
        <p:txBody>
          <a:bodyPr tIns="1298448"/>
          <a:lstStyle>
            <a:lvl1pPr algn="ctr">
              <a:spcAft>
                <a:spcPts val="1800"/>
              </a:spcAft>
              <a:defRPr sz="2600" b="1" i="0" cap="all" spc="440" baseline="0">
                <a:solidFill>
                  <a:schemeClr val="accent3"/>
                </a:solidFill>
                <a:latin typeface="Juli Sans" pitchFamily="2" charset="77"/>
              </a:defRPr>
            </a:lvl1pPr>
            <a:lvl2pPr algn="ctr">
              <a:lnSpc>
                <a:spcPct val="130000"/>
              </a:lnSpc>
              <a:defRPr sz="9000" b="1" i="0">
                <a:solidFill>
                  <a:schemeClr val="accent1"/>
                </a:solidFill>
                <a:latin typeface="Juli Sans" pitchFamily="2" charset="77"/>
              </a:defRPr>
            </a:lvl2pPr>
            <a:lvl3pPr algn="ctr">
              <a:lnSpc>
                <a:spcPct val="130000"/>
              </a:lnSpc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marL="28575" lvl="1" indent="0" algn="ctr" defTabSz="1828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2nd level</a:t>
            </a:r>
          </a:p>
          <a:p>
            <a:pPr marL="28575" lvl="2" indent="0" algn="ctr" defTabSz="1828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3163363" y="4152900"/>
            <a:ext cx="6400800" cy="6739467"/>
          </a:xfrm>
          <a:solidFill>
            <a:schemeClr val="bg2">
              <a:alpha val="50000"/>
            </a:schemeClr>
          </a:solidFill>
        </p:spPr>
        <p:txBody>
          <a:bodyPr tIns="1298448"/>
          <a:lstStyle>
            <a:lvl1pPr algn="ctr">
              <a:spcAft>
                <a:spcPts val="1800"/>
              </a:spcAft>
              <a:defRPr lang="en-US" sz="2600" b="1" i="0" kern="1200" cap="all" spc="440" baseline="0" dirty="0">
                <a:solidFill>
                  <a:schemeClr val="accent3"/>
                </a:solidFill>
                <a:latin typeface="Juli Sans" pitchFamily="2" charset="77"/>
                <a:ea typeface="+mn-ea"/>
                <a:cs typeface="+mn-cs"/>
              </a:defRPr>
            </a:lvl1pPr>
            <a:lvl2pPr algn="ctr">
              <a:lnSpc>
                <a:spcPct val="130000"/>
              </a:lnSpc>
              <a:defRPr lang="en-US" sz="9000" b="1" i="0" kern="1200" dirty="0" smtClean="0">
                <a:solidFill>
                  <a:schemeClr val="accent1"/>
                </a:solidFill>
                <a:latin typeface="Juli Sans" pitchFamily="2" charset="77"/>
                <a:ea typeface="+mn-ea"/>
                <a:cs typeface="+mn-cs"/>
              </a:defRPr>
            </a:lvl2pPr>
            <a:lvl3pPr algn="ctr">
              <a:lnSpc>
                <a:spcPct val="130000"/>
              </a:lnSpc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1828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dirty="0"/>
              <a:t>First level</a:t>
            </a:r>
          </a:p>
          <a:p>
            <a:pPr marL="28575" lvl="1" indent="0" algn="ctr" defTabSz="1828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2nd level</a:t>
            </a:r>
          </a:p>
          <a:p>
            <a:pPr marL="28575" lvl="2" indent="0" algn="ctr" defTabSz="1828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960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1777">
          <p15:clr>
            <a:srgbClr val="FBAE40"/>
          </p15:clr>
        </p15:guide>
        <p15:guide id="3" pos="1416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-up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0" y="1353312"/>
            <a:ext cx="20574000" cy="1527048"/>
          </a:xfrm>
        </p:spPr>
        <p:txBody>
          <a:bodyPr/>
          <a:lstStyle/>
          <a:p>
            <a:r>
              <a:rPr lang="en-US" dirty="0"/>
              <a:t>Title and 2-up Rectangle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59152" y="3872484"/>
            <a:ext cx="9144000" cy="8165592"/>
          </a:xfrm>
          <a:solidFill>
            <a:srgbClr val="DDE3EC">
              <a:alpha val="50196"/>
            </a:srgbClr>
          </a:solidFill>
        </p:spPr>
        <p:txBody>
          <a:bodyPr vert="horz" lIns="457200" tIns="457200" rIns="457200" bIns="457200" rtlCol="0">
            <a:noAutofit/>
          </a:bodyPr>
          <a:lstStyle>
            <a:lvl1pPr>
              <a:lnSpc>
                <a:spcPct val="130000"/>
              </a:lnSpc>
              <a:spcAft>
                <a:spcPts val="600"/>
              </a:spcAft>
              <a:defRPr lang="en-US" cap="all" baseline="0" dirty="0">
                <a:solidFill>
                  <a:schemeClr val="accent1"/>
                </a:solidFill>
              </a:defRPr>
            </a:lvl1pPr>
            <a:lvl2pPr>
              <a:lnSpc>
                <a:spcPct val="130000"/>
              </a:lnSpc>
              <a:spcAft>
                <a:spcPts val="600"/>
              </a:spcAft>
              <a:defRPr lang="en-US" dirty="0"/>
            </a:lvl2pPr>
            <a:lvl3pPr>
              <a:lnSpc>
                <a:spcPct val="130000"/>
              </a:lnSpc>
              <a:spcAft>
                <a:spcPts val="600"/>
              </a:spcAft>
              <a:defRPr lang="en-US" dirty="0"/>
            </a:lvl3pPr>
          </a:lstStyle>
          <a:p>
            <a:pPr lvl="0">
              <a:spcAft>
                <a:spcPts val="1800"/>
              </a:spcAft>
            </a:pPr>
            <a:r>
              <a:rPr lang="en-US" dirty="0"/>
              <a:t>First level</a:t>
            </a:r>
          </a:p>
          <a:p>
            <a:pPr lvl="1"/>
            <a:r>
              <a:rPr lang="en-US" dirty="0"/>
              <a:t>2nd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F0B070CE-1684-AC44-9E77-6E1796AD4F0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3312496" y="3872484"/>
            <a:ext cx="9144000" cy="8165592"/>
          </a:xfrm>
          <a:solidFill>
            <a:srgbClr val="DDE3EC">
              <a:alpha val="50196"/>
            </a:srgbClr>
          </a:solidFill>
        </p:spPr>
        <p:txBody>
          <a:bodyPr vert="horz" lIns="457200" tIns="457200" rIns="457200" bIns="457200" rtlCol="0">
            <a:noAutofit/>
          </a:bodyPr>
          <a:lstStyle>
            <a:lvl1pPr>
              <a:lnSpc>
                <a:spcPct val="130000"/>
              </a:lnSpc>
              <a:spcAft>
                <a:spcPts val="600"/>
              </a:spcAft>
              <a:defRPr lang="en-US" cap="all" baseline="0" dirty="0">
                <a:solidFill>
                  <a:schemeClr val="accent1"/>
                </a:solidFill>
              </a:defRPr>
            </a:lvl1pPr>
            <a:lvl2pPr>
              <a:lnSpc>
                <a:spcPct val="130000"/>
              </a:lnSpc>
              <a:spcAft>
                <a:spcPts val="600"/>
              </a:spcAft>
              <a:defRPr lang="en-US" dirty="0"/>
            </a:lvl2pPr>
            <a:lvl3pPr>
              <a:lnSpc>
                <a:spcPct val="130000"/>
              </a:lnSpc>
              <a:spcAft>
                <a:spcPts val="600"/>
              </a:spcAft>
              <a:defRPr lang="en-US" dirty="0"/>
            </a:lvl3pPr>
          </a:lstStyle>
          <a:p>
            <a:pPr lvl="0">
              <a:spcAft>
                <a:spcPts val="1800"/>
              </a:spcAft>
            </a:pPr>
            <a:r>
              <a:rPr lang="en-US" dirty="0"/>
              <a:t>First level</a:t>
            </a:r>
          </a:p>
          <a:p>
            <a:pPr lvl="1"/>
            <a:r>
              <a:rPr lang="en-US" dirty="0"/>
              <a:t>2nd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30690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24">
          <p15:clr>
            <a:srgbClr val="FBAE40"/>
          </p15:clr>
        </p15:guide>
        <p15:guide id="2" pos="1777">
          <p15:clr>
            <a:srgbClr val="FBAE40"/>
          </p15:clr>
        </p15:guide>
        <p15:guide id="3" pos="14161">
          <p15:clr>
            <a:srgbClr val="FBAE40"/>
          </p15:clr>
        </p15:guide>
        <p15:guide id="4" orient="horz" pos="40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">
            <a:extLst>
              <a:ext uri="{FF2B5EF4-FFF2-40B4-BE49-F238E27FC236}">
                <a16:creationId xmlns:a16="http://schemas.microsoft.com/office/drawing/2014/main" xmlns="" id="{7BC0DF28-3458-44F2-8D5E-7D924178ACE7}"/>
              </a:ext>
            </a:extLst>
          </p:cNvPr>
          <p:cNvSpPr/>
          <p:nvPr/>
        </p:nvSpPr>
        <p:spPr>
          <a:xfrm>
            <a:off x="381992" y="366993"/>
            <a:ext cx="23620016" cy="1298201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9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22576" y="4818888"/>
            <a:ext cx="21706864" cy="1472184"/>
          </a:xfrm>
        </p:spPr>
        <p:txBody>
          <a:bodyPr anchor="t">
            <a:noAutofit/>
          </a:bodyPr>
          <a:lstStyle>
            <a:lvl1pPr algn="l"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Transition Slide Layout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xmlns="" id="{D54836A2-4B07-8144-AB6F-BF5C8E58E1D5}"/>
              </a:ext>
            </a:extLst>
          </p:cNvPr>
          <p:cNvSpPr/>
          <p:nvPr/>
        </p:nvSpPr>
        <p:spPr>
          <a:xfrm>
            <a:off x="2413000" y="3937000"/>
            <a:ext cx="1736977" cy="0"/>
          </a:xfrm>
          <a:prstGeom prst="line">
            <a:avLst/>
          </a:prstGeom>
          <a:ln w="114300">
            <a:solidFill>
              <a:srgbClr val="F8AD9E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xmlns="" id="{24F93B68-282A-FA4B-929F-8231ADD8F9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417026" y="11579284"/>
            <a:ext cx="3599723" cy="6310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590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-up Squar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0" y="1353312"/>
            <a:ext cx="20574000" cy="1527048"/>
          </a:xfrm>
        </p:spPr>
        <p:txBody>
          <a:bodyPr/>
          <a:lstStyle/>
          <a:p>
            <a:r>
              <a:rPr lang="en-US" dirty="0"/>
              <a:t>Title and 3-up Rectangle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77440" y="4187952"/>
            <a:ext cx="5276088" cy="5340096"/>
          </a:xfrm>
          <a:solidFill>
            <a:schemeClr val="bg2">
              <a:alpha val="50000"/>
            </a:schemeClr>
          </a:solidFill>
        </p:spPr>
        <p:txBody>
          <a:bodyPr tIns="1463040"/>
          <a:lstStyle>
            <a:lvl1pPr algn="ctr">
              <a:spcAft>
                <a:spcPts val="2000"/>
              </a:spcAft>
              <a:defRPr sz="9000" b="1" i="0">
                <a:solidFill>
                  <a:schemeClr val="accent1"/>
                </a:solidFill>
                <a:latin typeface="Juli Sans" pitchFamily="2" charset="77"/>
              </a:defRPr>
            </a:lvl1pPr>
            <a:lvl2pPr algn="ctr">
              <a:lnSpc>
                <a:spcPct val="150000"/>
              </a:lnSpc>
              <a:spcAft>
                <a:spcPts val="1200"/>
              </a:spcAft>
              <a:defRPr>
                <a:latin typeface="+mn-lt"/>
              </a:defRPr>
            </a:lvl2pPr>
            <a:lvl3pPr algn="ctr"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JSB90|20</a:t>
            </a:r>
          </a:p>
          <a:p>
            <a:pPr marL="28575" lvl="1" indent="0" algn="ctr" defTabSz="1828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Second level Second level 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562370" y="4187952"/>
            <a:ext cx="5276088" cy="5340096"/>
          </a:xfrm>
          <a:solidFill>
            <a:schemeClr val="bg2">
              <a:alpha val="50000"/>
            </a:schemeClr>
          </a:solidFill>
        </p:spPr>
        <p:txBody>
          <a:bodyPr tIns="1463040"/>
          <a:lstStyle>
            <a:lvl1pPr algn="ctr">
              <a:spcAft>
                <a:spcPts val="2000"/>
              </a:spcAft>
              <a:defRPr sz="9000" b="1" i="0">
                <a:solidFill>
                  <a:schemeClr val="accent1"/>
                </a:solidFill>
                <a:latin typeface="Juli Sans" pitchFamily="2" charset="77"/>
              </a:defRPr>
            </a:lvl1pPr>
            <a:lvl2pPr algn="ctr">
              <a:lnSpc>
                <a:spcPct val="130000"/>
              </a:lnSpc>
              <a:defRPr b="0" i="0">
                <a:latin typeface="Graphik Light" panose="020B0403030202060203" pitchFamily="34" charset="0"/>
              </a:defRPr>
            </a:lvl2pPr>
            <a:lvl3pPr algn="ctr"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JSB90|20</a:t>
            </a:r>
          </a:p>
          <a:p>
            <a:pPr marL="28575" lvl="1" indent="0" algn="ctr" defTabSz="1828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07BF9D0C-465D-2D48-9575-F1C1A38555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747300" y="4187952"/>
            <a:ext cx="5276088" cy="5340096"/>
          </a:xfrm>
          <a:solidFill>
            <a:schemeClr val="bg2">
              <a:alpha val="50000"/>
            </a:schemeClr>
          </a:solidFill>
        </p:spPr>
        <p:txBody>
          <a:bodyPr tIns="1463040"/>
          <a:lstStyle>
            <a:lvl1pPr algn="ctr">
              <a:spcAft>
                <a:spcPts val="2000"/>
              </a:spcAft>
              <a:defRPr sz="9000" b="1" i="0">
                <a:solidFill>
                  <a:schemeClr val="accent1"/>
                </a:solidFill>
                <a:latin typeface="Juli Sans" pitchFamily="2" charset="77"/>
              </a:defRPr>
            </a:lvl1pPr>
            <a:lvl2pPr algn="ctr">
              <a:lnSpc>
                <a:spcPct val="130000"/>
              </a:lnSpc>
              <a:defRPr b="0" i="0">
                <a:latin typeface="Graphik Light" panose="020B0403030202060203" pitchFamily="34" charset="0"/>
              </a:defRPr>
            </a:lvl2pPr>
            <a:lvl3pPr algn="ctr"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JSB90|20</a:t>
            </a:r>
          </a:p>
          <a:p>
            <a:pPr marL="28575" lvl="1" indent="0" algn="ctr" defTabSz="1828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242862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1777">
          <p15:clr>
            <a:srgbClr val="FBAE40"/>
          </p15:clr>
        </p15:guide>
        <p15:guide id="3" pos="13873" userDrawn="1">
          <p15:clr>
            <a:srgbClr val="FBAE40"/>
          </p15:clr>
        </p15:guide>
        <p15:guide id="4" orient="horz" pos="4968">
          <p15:clr>
            <a:srgbClr val="FBAE40"/>
          </p15:clr>
        </p15:guide>
        <p15:guide id="5" orient="horz" pos="530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-up Squa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0" y="1353312"/>
            <a:ext cx="20574000" cy="1527048"/>
          </a:xfrm>
        </p:spPr>
        <p:txBody>
          <a:bodyPr/>
          <a:lstStyle/>
          <a:p>
            <a:r>
              <a:rPr lang="en-US" dirty="0"/>
              <a:t>Title and 3-up Rectangle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77440" y="4187952"/>
            <a:ext cx="5276088" cy="5340096"/>
          </a:xfrm>
          <a:solidFill>
            <a:schemeClr val="bg2">
              <a:alpha val="50000"/>
            </a:schemeClr>
          </a:solidFill>
        </p:spPr>
        <p:txBody>
          <a:bodyPr tIns="1463040"/>
          <a:lstStyle>
            <a:lvl1pPr algn="ctr">
              <a:spcAft>
                <a:spcPts val="2000"/>
              </a:spcAft>
              <a:defRPr sz="4200" b="1" i="0">
                <a:solidFill>
                  <a:schemeClr val="accent1"/>
                </a:solidFill>
                <a:latin typeface="Juli Sans" pitchFamily="2" charset="77"/>
              </a:defRPr>
            </a:lvl1pPr>
            <a:lvl2pPr algn="ctr">
              <a:lnSpc>
                <a:spcPct val="150000"/>
              </a:lnSpc>
              <a:spcAft>
                <a:spcPts val="1200"/>
              </a:spcAft>
              <a:defRPr>
                <a:latin typeface="+mn-lt"/>
              </a:defRPr>
            </a:lvl2pPr>
            <a:lvl3pPr algn="ctr"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JSB42|20</a:t>
            </a:r>
          </a:p>
          <a:p>
            <a:pPr marL="28575" lvl="1" indent="0" algn="ctr" defTabSz="1828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Second level Second level 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505220" y="4187952"/>
            <a:ext cx="5276088" cy="5340096"/>
          </a:xfrm>
          <a:solidFill>
            <a:schemeClr val="bg2">
              <a:alpha val="50000"/>
            </a:schemeClr>
          </a:solidFill>
        </p:spPr>
        <p:txBody>
          <a:bodyPr tIns="1463040"/>
          <a:lstStyle>
            <a:lvl1pPr algn="ctr">
              <a:spcAft>
                <a:spcPts val="2000"/>
              </a:spcAft>
              <a:defRPr sz="4200" b="1" i="0">
                <a:solidFill>
                  <a:schemeClr val="accent1"/>
                </a:solidFill>
                <a:latin typeface="Juli Sans" pitchFamily="2" charset="77"/>
              </a:defRPr>
            </a:lvl1pPr>
            <a:lvl2pPr algn="ctr">
              <a:lnSpc>
                <a:spcPct val="130000"/>
              </a:lnSpc>
              <a:defRPr b="0" i="0">
                <a:latin typeface="Graphik Light" panose="020B0403030202060203" pitchFamily="34" charset="0"/>
              </a:defRPr>
            </a:lvl2pPr>
            <a:lvl3pPr algn="ctr"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JSB42|20</a:t>
            </a:r>
          </a:p>
          <a:p>
            <a:pPr marL="28575" lvl="1" indent="0" algn="ctr" defTabSz="1828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07BF9D0C-465D-2D48-9575-F1C1A385556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633000" y="4187952"/>
            <a:ext cx="5276088" cy="5340096"/>
          </a:xfrm>
          <a:solidFill>
            <a:schemeClr val="bg2">
              <a:alpha val="50000"/>
            </a:schemeClr>
          </a:solidFill>
        </p:spPr>
        <p:txBody>
          <a:bodyPr tIns="1463040"/>
          <a:lstStyle>
            <a:lvl1pPr algn="ctr">
              <a:spcAft>
                <a:spcPts val="2000"/>
              </a:spcAft>
              <a:defRPr sz="4200" b="1" i="0">
                <a:solidFill>
                  <a:schemeClr val="accent1"/>
                </a:solidFill>
                <a:latin typeface="Juli Sans" pitchFamily="2" charset="77"/>
              </a:defRPr>
            </a:lvl1pPr>
            <a:lvl2pPr algn="ctr">
              <a:lnSpc>
                <a:spcPct val="130000"/>
              </a:lnSpc>
              <a:defRPr b="0" i="0">
                <a:latin typeface="Graphik Light" panose="020B0403030202060203" pitchFamily="34" charset="0"/>
              </a:defRPr>
            </a:lvl2pPr>
            <a:lvl3pPr algn="ctr"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JSB42|20</a:t>
            </a:r>
          </a:p>
          <a:p>
            <a:pPr marL="28575" lvl="1" indent="0" algn="ctr" defTabSz="1828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696483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1777">
          <p15:clr>
            <a:srgbClr val="FBAE40"/>
          </p15:clr>
        </p15:guide>
        <p15:guide id="3" pos="13801" userDrawn="1">
          <p15:clr>
            <a:srgbClr val="FBAE40"/>
          </p15:clr>
        </p15:guide>
        <p15:guide id="4" orient="horz" pos="4968" userDrawn="1">
          <p15:clr>
            <a:srgbClr val="FBAE40"/>
          </p15:clr>
        </p15:guide>
        <p15:guide id="5" orient="horz" pos="530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-up Squar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0" y="1353312"/>
            <a:ext cx="20574000" cy="1527048"/>
          </a:xfrm>
        </p:spPr>
        <p:txBody>
          <a:bodyPr/>
          <a:lstStyle/>
          <a:p>
            <a:r>
              <a:rPr lang="en-US" dirty="0"/>
              <a:t>Title and 3-up Rectangle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77440" y="4187952"/>
            <a:ext cx="5943600" cy="6217920"/>
          </a:xfrm>
          <a:solidFill>
            <a:schemeClr val="bg2">
              <a:alpha val="50000"/>
            </a:schemeClr>
          </a:solidFill>
        </p:spPr>
        <p:txBody>
          <a:bodyPr lIns="457200" tIns="640080" rIns="457200"/>
          <a:lstStyle>
            <a:lvl1pPr marL="0" algn="ctr" defTabSz="1828891" rtl="0" eaLnBrk="1" latinLnBrk="0" hangingPunct="1">
              <a:spcAft>
                <a:spcPts val="2000"/>
              </a:spcAft>
              <a:defRPr lang="en-US" sz="2600" b="0" kern="1200" cap="all" spc="440" baseline="0" dirty="0">
                <a:solidFill>
                  <a:schemeClr val="accent3"/>
                </a:solidFill>
                <a:latin typeface="Juli Sans Bold"/>
                <a:ea typeface="Juli Sans Bold"/>
                <a:cs typeface="Juli Sans Bold"/>
                <a:sym typeface="Juli Sans Bold"/>
              </a:defRPr>
            </a:lvl1pPr>
            <a:lvl2pPr marL="0" algn="ctr" defTabSz="1828891" rtl="0" eaLnBrk="1" latinLnBrk="0" hangingPunct="1">
              <a:lnSpc>
                <a:spcPct val="90000"/>
              </a:lnSpc>
              <a:spcAft>
                <a:spcPts val="1200"/>
              </a:spcAft>
              <a:defRPr lang="en-US" sz="3600" b="0" kern="1200" dirty="0" smtClean="0">
                <a:solidFill>
                  <a:srgbClr val="292929"/>
                </a:solidFill>
                <a:latin typeface="Juli Sans Bold"/>
                <a:ea typeface="Juli Sans Bold"/>
                <a:cs typeface="Juli Sans Bold"/>
                <a:sym typeface="Juli Sans Bold"/>
              </a:defRPr>
            </a:lvl2pPr>
            <a:lvl3pPr algn="ctr">
              <a:lnSpc>
                <a:spcPct val="130000"/>
              </a:lnSpc>
              <a:defRPr lang="en-US" sz="2800" b="0" kern="1200" dirty="0">
                <a:solidFill>
                  <a:srgbClr val="292929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JSB26|20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Third level Third level 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56A34422-EBCD-C24C-A721-EFFC597C76D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43683" y="4187952"/>
            <a:ext cx="5943600" cy="6217920"/>
          </a:xfrm>
          <a:solidFill>
            <a:schemeClr val="bg2">
              <a:alpha val="50000"/>
            </a:schemeClr>
          </a:solidFill>
        </p:spPr>
        <p:txBody>
          <a:bodyPr lIns="457200" tIns="640080" rIns="457200"/>
          <a:lstStyle>
            <a:lvl1pPr marL="0" algn="ctr" defTabSz="1828891" rtl="0" eaLnBrk="1" latinLnBrk="0" hangingPunct="1">
              <a:spcAft>
                <a:spcPts val="2000"/>
              </a:spcAft>
              <a:defRPr lang="en-US" sz="2600" b="0" kern="1200" cap="all" spc="440" baseline="0" dirty="0">
                <a:solidFill>
                  <a:schemeClr val="accent3"/>
                </a:solidFill>
                <a:latin typeface="Juli Sans Bold"/>
                <a:ea typeface="Juli Sans Bold"/>
                <a:cs typeface="Juli Sans Bold"/>
                <a:sym typeface="Juli Sans Bold"/>
              </a:defRPr>
            </a:lvl1pPr>
            <a:lvl2pPr marL="0" algn="ctr" defTabSz="1828891" rtl="0" eaLnBrk="1" latinLnBrk="0" hangingPunct="1">
              <a:lnSpc>
                <a:spcPct val="90000"/>
              </a:lnSpc>
              <a:spcAft>
                <a:spcPts val="1200"/>
              </a:spcAft>
              <a:defRPr lang="en-US" sz="3600" b="0" kern="1200" dirty="0" smtClean="0">
                <a:solidFill>
                  <a:srgbClr val="292929"/>
                </a:solidFill>
                <a:latin typeface="Juli Sans Bold"/>
                <a:ea typeface="Juli Sans Bold"/>
                <a:cs typeface="Juli Sans Bold"/>
                <a:sym typeface="Juli Sans Bold"/>
              </a:defRPr>
            </a:lvl2pPr>
            <a:lvl3pPr algn="ctr">
              <a:lnSpc>
                <a:spcPct val="130000"/>
              </a:lnSpc>
              <a:defRPr lang="en-US" sz="2800" b="0" kern="1200" dirty="0">
                <a:solidFill>
                  <a:srgbClr val="292929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JSB26|20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Third level Third level 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015D9769-C173-704E-B2A4-97CDF3364CE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909925" y="4187952"/>
            <a:ext cx="5943600" cy="6217920"/>
          </a:xfrm>
          <a:solidFill>
            <a:schemeClr val="bg2">
              <a:alpha val="50000"/>
            </a:schemeClr>
          </a:solidFill>
        </p:spPr>
        <p:txBody>
          <a:bodyPr lIns="457200" tIns="640080" rIns="457200"/>
          <a:lstStyle>
            <a:lvl1pPr marL="0" algn="ctr" defTabSz="1828891" rtl="0" eaLnBrk="1" latinLnBrk="0" hangingPunct="1">
              <a:spcAft>
                <a:spcPts val="2000"/>
              </a:spcAft>
              <a:defRPr lang="en-US" sz="2600" b="0" kern="1200" cap="all" spc="440" baseline="0" dirty="0">
                <a:solidFill>
                  <a:schemeClr val="accent3"/>
                </a:solidFill>
                <a:latin typeface="Juli Sans Bold"/>
                <a:ea typeface="Juli Sans Bold"/>
                <a:cs typeface="Juli Sans Bold"/>
                <a:sym typeface="Juli Sans Bold"/>
              </a:defRPr>
            </a:lvl1pPr>
            <a:lvl2pPr marL="0" algn="ctr" defTabSz="1828891" rtl="0" eaLnBrk="1" latinLnBrk="0" hangingPunct="1">
              <a:lnSpc>
                <a:spcPct val="90000"/>
              </a:lnSpc>
              <a:spcAft>
                <a:spcPts val="1200"/>
              </a:spcAft>
              <a:defRPr lang="en-US" sz="3600" b="0" kern="1200" dirty="0" smtClean="0">
                <a:solidFill>
                  <a:srgbClr val="292929"/>
                </a:solidFill>
                <a:latin typeface="Juli Sans Bold"/>
                <a:ea typeface="Juli Sans Bold"/>
                <a:cs typeface="Juli Sans Bold"/>
                <a:sym typeface="Juli Sans Bold"/>
              </a:defRPr>
            </a:lvl2pPr>
            <a:lvl3pPr algn="ctr">
              <a:lnSpc>
                <a:spcPct val="130000"/>
              </a:lnSpc>
              <a:defRPr lang="en-US" sz="2800" b="0" kern="1200" dirty="0">
                <a:solidFill>
                  <a:srgbClr val="292929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JSB26|20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Third level Third level Third level</a:t>
            </a:r>
          </a:p>
        </p:txBody>
      </p:sp>
    </p:spTree>
    <p:extLst>
      <p:ext uri="{BB962C8B-B14F-4D97-AF65-F5344CB8AC3E}">
        <p14:creationId xmlns:p14="http://schemas.microsoft.com/office/powerpoint/2010/main" val="10672046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1777">
          <p15:clr>
            <a:srgbClr val="FBAE40"/>
          </p15:clr>
        </p15:guide>
        <p15:guide id="3" pos="13801">
          <p15:clr>
            <a:srgbClr val="FBAE40"/>
          </p15:clr>
        </p15:guide>
        <p15:guide id="4" orient="horz" pos="4968">
          <p15:clr>
            <a:srgbClr val="FBAE40"/>
          </p15:clr>
        </p15:guide>
        <p15:guide id="5" orient="horz" pos="530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-up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0" y="1353312"/>
            <a:ext cx="20574000" cy="1527048"/>
          </a:xfrm>
        </p:spPr>
        <p:txBody>
          <a:bodyPr/>
          <a:lstStyle/>
          <a:p>
            <a:r>
              <a:rPr lang="en-US" dirty="0"/>
              <a:t>Title and 3-up Grid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xmlns="" id="{B84BECEC-2394-AE46-9743-9503C132F78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586501113"/>
              </p:ext>
            </p:extLst>
          </p:nvPr>
        </p:nvGraphicFramePr>
        <p:xfrm>
          <a:off x="2378075" y="4635499"/>
          <a:ext cx="19465116" cy="4445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8372">
                  <a:extLst>
                    <a:ext uri="{9D8B030D-6E8A-4147-A177-3AD203B41FA5}">
                      <a16:colId xmlns:a16="http://schemas.microsoft.com/office/drawing/2014/main" xmlns="" val="2702499979"/>
                    </a:ext>
                  </a:extLst>
                </a:gridCol>
                <a:gridCol w="6488372">
                  <a:extLst>
                    <a:ext uri="{9D8B030D-6E8A-4147-A177-3AD203B41FA5}">
                      <a16:colId xmlns:a16="http://schemas.microsoft.com/office/drawing/2014/main" xmlns="" val="517183932"/>
                    </a:ext>
                  </a:extLst>
                </a:gridCol>
                <a:gridCol w="6488372">
                  <a:extLst>
                    <a:ext uri="{9D8B030D-6E8A-4147-A177-3AD203B41FA5}">
                      <a16:colId xmlns:a16="http://schemas.microsoft.com/office/drawing/2014/main" xmlns="" val="3038150324"/>
                    </a:ext>
                  </a:extLst>
                </a:gridCol>
              </a:tblGrid>
              <a:tr h="44450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05820846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77439" y="4635499"/>
            <a:ext cx="6483531" cy="4445001"/>
          </a:xfrm>
          <a:noFill/>
        </p:spPr>
        <p:txBody>
          <a:bodyPr lIns="91440" tIns="91440" rIns="91440" bIns="91440" anchor="ctr" anchorCtr="0"/>
          <a:lstStyle>
            <a:lvl1pPr marL="0" algn="ctr" defTabSz="1828891" rtl="0" eaLnBrk="1" latinLnBrk="0" hangingPunct="1">
              <a:spcAft>
                <a:spcPts val="2000"/>
              </a:spcAft>
              <a:defRPr lang="en-US" sz="2600" b="0" kern="1200" cap="all" spc="440" baseline="0" dirty="0">
                <a:solidFill>
                  <a:schemeClr val="accent3"/>
                </a:solidFill>
                <a:latin typeface="Juli Sans Bold"/>
                <a:ea typeface="Juli Sans Bold"/>
                <a:cs typeface="Juli Sans Bold"/>
                <a:sym typeface="Juli Sans Bold"/>
              </a:defRPr>
            </a:lvl1pPr>
            <a:lvl2pPr marL="0" algn="ctr" defTabSz="1828891" rtl="0" eaLnBrk="1" latinLnBrk="0" hangingPunct="1">
              <a:lnSpc>
                <a:spcPct val="90000"/>
              </a:lnSpc>
              <a:spcAft>
                <a:spcPts val="1200"/>
              </a:spcAft>
              <a:defRPr lang="en-US" sz="3600" b="0" kern="1200" dirty="0" smtClean="0">
                <a:solidFill>
                  <a:srgbClr val="292929"/>
                </a:solidFill>
                <a:latin typeface="Juli Sans Bold"/>
                <a:ea typeface="Juli Sans Bold"/>
                <a:cs typeface="Juli Sans Bold"/>
                <a:sym typeface="Juli Sans Bold"/>
              </a:defRPr>
            </a:lvl2pPr>
            <a:lvl3pPr algn="ctr">
              <a:lnSpc>
                <a:spcPct val="150000"/>
              </a:lnSpc>
              <a:defRPr lang="en-US" sz="2800" b="0" kern="1200" dirty="0">
                <a:solidFill>
                  <a:srgbClr val="292929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JSB26|20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Third level Third level 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56A34422-EBCD-C24C-A721-EFFC597C76D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860970" y="4635499"/>
            <a:ext cx="6487887" cy="4445001"/>
          </a:xfrm>
          <a:noFill/>
        </p:spPr>
        <p:txBody>
          <a:bodyPr lIns="91440" tIns="91440" rIns="91440" bIns="91440" anchor="ctr" anchorCtr="0"/>
          <a:lstStyle>
            <a:lvl1pPr marL="0" algn="ctr" defTabSz="1828891" rtl="0" eaLnBrk="1" latinLnBrk="0" hangingPunct="1">
              <a:spcAft>
                <a:spcPts val="2000"/>
              </a:spcAft>
              <a:defRPr lang="en-US" sz="2600" b="0" kern="1200" cap="all" spc="440" baseline="0" dirty="0">
                <a:solidFill>
                  <a:schemeClr val="accent3"/>
                </a:solidFill>
                <a:latin typeface="Juli Sans Bold"/>
                <a:ea typeface="Juli Sans Bold"/>
                <a:cs typeface="Juli Sans Bold"/>
                <a:sym typeface="Juli Sans Bold"/>
              </a:defRPr>
            </a:lvl1pPr>
            <a:lvl2pPr marL="0" algn="ctr" defTabSz="1828891" rtl="0" eaLnBrk="1" latinLnBrk="0" hangingPunct="1">
              <a:lnSpc>
                <a:spcPct val="90000"/>
              </a:lnSpc>
              <a:spcAft>
                <a:spcPts val="1200"/>
              </a:spcAft>
              <a:defRPr lang="en-US" sz="3600" b="0" kern="1200" dirty="0" smtClean="0">
                <a:solidFill>
                  <a:srgbClr val="292929"/>
                </a:solidFill>
                <a:latin typeface="Juli Sans Bold"/>
                <a:ea typeface="Juli Sans Bold"/>
                <a:cs typeface="Juli Sans Bold"/>
                <a:sym typeface="Juli Sans Bold"/>
              </a:defRPr>
            </a:lvl2pPr>
            <a:lvl3pPr algn="ctr">
              <a:lnSpc>
                <a:spcPct val="150000"/>
              </a:lnSpc>
              <a:defRPr lang="en-US" sz="2800" b="0" kern="1200" dirty="0">
                <a:solidFill>
                  <a:srgbClr val="292929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JSB26|20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Third level Third level 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015D9769-C173-704E-B2A4-97CDF3364CE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365639" y="4635499"/>
            <a:ext cx="6466114" cy="4445001"/>
          </a:xfrm>
          <a:noFill/>
        </p:spPr>
        <p:txBody>
          <a:bodyPr lIns="91440" tIns="91440" rIns="91440" bIns="91440" anchor="ctr" anchorCtr="0"/>
          <a:lstStyle>
            <a:lvl1pPr marL="0" algn="ctr" defTabSz="1828891" rtl="0" eaLnBrk="1" latinLnBrk="0" hangingPunct="1">
              <a:spcAft>
                <a:spcPts val="2000"/>
              </a:spcAft>
              <a:defRPr lang="en-US" sz="2600" b="0" kern="1200" cap="all" spc="440" baseline="0" dirty="0">
                <a:solidFill>
                  <a:schemeClr val="accent3"/>
                </a:solidFill>
                <a:latin typeface="Juli Sans Bold"/>
                <a:ea typeface="Juli Sans Bold"/>
                <a:cs typeface="Juli Sans Bold"/>
                <a:sym typeface="Juli Sans Bold"/>
              </a:defRPr>
            </a:lvl1pPr>
            <a:lvl2pPr marL="0" algn="ctr" defTabSz="1828891" rtl="0" eaLnBrk="1" latinLnBrk="0" hangingPunct="1">
              <a:lnSpc>
                <a:spcPct val="90000"/>
              </a:lnSpc>
              <a:spcAft>
                <a:spcPts val="1200"/>
              </a:spcAft>
              <a:defRPr lang="en-US" sz="3600" b="0" kern="1200" dirty="0" smtClean="0">
                <a:solidFill>
                  <a:srgbClr val="292929"/>
                </a:solidFill>
                <a:latin typeface="Juli Sans Bold"/>
                <a:ea typeface="Juli Sans Bold"/>
                <a:cs typeface="Juli Sans Bold"/>
                <a:sym typeface="Juli Sans Bold"/>
              </a:defRPr>
            </a:lvl2pPr>
            <a:lvl3pPr algn="ctr">
              <a:lnSpc>
                <a:spcPct val="150000"/>
              </a:lnSpc>
              <a:defRPr lang="en-US" sz="2800" b="0" kern="1200" dirty="0">
                <a:solidFill>
                  <a:srgbClr val="292929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JSB26|20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Third level Third level Third level</a:t>
            </a:r>
          </a:p>
        </p:txBody>
      </p:sp>
    </p:spTree>
    <p:extLst>
      <p:ext uri="{BB962C8B-B14F-4D97-AF65-F5344CB8AC3E}">
        <p14:creationId xmlns:p14="http://schemas.microsoft.com/office/powerpoint/2010/main" val="15646665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1777">
          <p15:clr>
            <a:srgbClr val="FBAE40"/>
          </p15:clr>
        </p15:guide>
        <p15:guide id="3" pos="13801">
          <p15:clr>
            <a:srgbClr val="FBAE40"/>
          </p15:clr>
        </p15:guide>
        <p15:guide id="4" orient="horz" pos="4968">
          <p15:clr>
            <a:srgbClr val="FBAE40"/>
          </p15:clr>
        </p15:guide>
        <p15:guide id="5" orient="horz" pos="530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-up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77440" y="1353312"/>
            <a:ext cx="20574000" cy="1527048"/>
          </a:xfrm>
        </p:spPr>
        <p:txBody>
          <a:bodyPr/>
          <a:lstStyle/>
          <a:p>
            <a:r>
              <a:rPr lang="en-US" dirty="0"/>
              <a:t>Title and 2-up Grid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xmlns="" id="{B84BECEC-2394-AE46-9743-9503C132F78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831413549"/>
              </p:ext>
            </p:extLst>
          </p:nvPr>
        </p:nvGraphicFramePr>
        <p:xfrm>
          <a:off x="5705215" y="4572000"/>
          <a:ext cx="12976744" cy="4445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8372">
                  <a:extLst>
                    <a:ext uri="{9D8B030D-6E8A-4147-A177-3AD203B41FA5}">
                      <a16:colId xmlns:a16="http://schemas.microsoft.com/office/drawing/2014/main" xmlns="" val="2702499979"/>
                    </a:ext>
                  </a:extLst>
                </a:gridCol>
                <a:gridCol w="6488372">
                  <a:extLst>
                    <a:ext uri="{9D8B030D-6E8A-4147-A177-3AD203B41FA5}">
                      <a16:colId xmlns:a16="http://schemas.microsoft.com/office/drawing/2014/main" xmlns="" val="517183932"/>
                    </a:ext>
                  </a:extLst>
                </a:gridCol>
              </a:tblGrid>
              <a:tr h="44450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05820846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704579" y="4572000"/>
            <a:ext cx="6483531" cy="4445001"/>
          </a:xfrm>
          <a:noFill/>
        </p:spPr>
        <p:txBody>
          <a:bodyPr lIns="91440" tIns="640080" rIns="91440"/>
          <a:lstStyle>
            <a:lvl1pPr marL="0" algn="ctr" defTabSz="1828891" rtl="0" eaLnBrk="1" latinLnBrk="0" hangingPunct="1">
              <a:spcAft>
                <a:spcPts val="2000"/>
              </a:spcAft>
              <a:defRPr lang="en-US" sz="2600" b="0" kern="1200" cap="all" spc="440" baseline="0" dirty="0">
                <a:solidFill>
                  <a:schemeClr val="accent3"/>
                </a:solidFill>
                <a:latin typeface="Juli Sans Bold"/>
                <a:ea typeface="Juli Sans Bold"/>
                <a:cs typeface="Juli Sans Bold"/>
                <a:sym typeface="Juli Sans Bold"/>
              </a:defRPr>
            </a:lvl1pPr>
            <a:lvl2pPr marL="0" algn="ctr" defTabSz="1828891" rtl="0" eaLnBrk="1" latinLnBrk="0" hangingPunct="1">
              <a:lnSpc>
                <a:spcPct val="90000"/>
              </a:lnSpc>
              <a:spcAft>
                <a:spcPts val="1200"/>
              </a:spcAft>
              <a:defRPr lang="en-US" sz="3600" b="0" kern="1200" dirty="0" smtClean="0">
                <a:solidFill>
                  <a:srgbClr val="292929"/>
                </a:solidFill>
                <a:latin typeface="Juli Sans Bold"/>
                <a:ea typeface="Juli Sans Bold"/>
                <a:cs typeface="Juli Sans Bold"/>
                <a:sym typeface="Juli Sans Bold"/>
              </a:defRPr>
            </a:lvl2pPr>
            <a:lvl3pPr algn="ctr">
              <a:lnSpc>
                <a:spcPct val="150000"/>
              </a:lnSpc>
              <a:defRPr lang="en-US" sz="2800" b="0" kern="1200" dirty="0">
                <a:solidFill>
                  <a:srgbClr val="292929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JSB26|20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Third level Third level 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56A34422-EBCD-C24C-A721-EFFC597C76D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2188110" y="4572000"/>
            <a:ext cx="6487887" cy="4445001"/>
          </a:xfrm>
          <a:noFill/>
        </p:spPr>
        <p:txBody>
          <a:bodyPr lIns="91440" tIns="640080" rIns="91440"/>
          <a:lstStyle>
            <a:lvl1pPr marL="0" algn="ctr" defTabSz="1828891" rtl="0" eaLnBrk="1" latinLnBrk="0" hangingPunct="1">
              <a:spcAft>
                <a:spcPts val="2000"/>
              </a:spcAft>
              <a:defRPr lang="en-US" sz="2600" b="0" kern="1200" cap="all" spc="440" baseline="0" dirty="0">
                <a:solidFill>
                  <a:schemeClr val="accent3"/>
                </a:solidFill>
                <a:latin typeface="Juli Sans Bold"/>
                <a:ea typeface="Juli Sans Bold"/>
                <a:cs typeface="Juli Sans Bold"/>
                <a:sym typeface="Juli Sans Bold"/>
              </a:defRPr>
            </a:lvl1pPr>
            <a:lvl2pPr marL="0" algn="ctr" defTabSz="1828891" rtl="0" eaLnBrk="1" latinLnBrk="0" hangingPunct="1">
              <a:lnSpc>
                <a:spcPct val="90000"/>
              </a:lnSpc>
              <a:spcAft>
                <a:spcPts val="1200"/>
              </a:spcAft>
              <a:defRPr lang="en-US" sz="3600" b="0" kern="1200" dirty="0" smtClean="0">
                <a:solidFill>
                  <a:srgbClr val="292929"/>
                </a:solidFill>
                <a:latin typeface="Juli Sans Bold"/>
                <a:ea typeface="Juli Sans Bold"/>
                <a:cs typeface="Juli Sans Bold"/>
                <a:sym typeface="Juli Sans Bold"/>
              </a:defRPr>
            </a:lvl2pPr>
            <a:lvl3pPr algn="ctr">
              <a:lnSpc>
                <a:spcPct val="150000"/>
              </a:lnSpc>
              <a:defRPr lang="en-US" sz="2800" b="0" kern="1200" dirty="0">
                <a:solidFill>
                  <a:srgbClr val="292929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JSB26|20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Third level Third level Third level</a:t>
            </a:r>
          </a:p>
        </p:txBody>
      </p:sp>
    </p:spTree>
    <p:extLst>
      <p:ext uri="{BB962C8B-B14F-4D97-AF65-F5344CB8AC3E}">
        <p14:creationId xmlns:p14="http://schemas.microsoft.com/office/powerpoint/2010/main" val="28653614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1777">
          <p15:clr>
            <a:srgbClr val="FBAE40"/>
          </p15:clr>
        </p15:guide>
        <p15:guide id="3" pos="13801">
          <p15:clr>
            <a:srgbClr val="FBAE40"/>
          </p15:clr>
        </p15:guide>
        <p15:guide id="4" orient="horz" pos="4968">
          <p15:clr>
            <a:srgbClr val="FBAE40"/>
          </p15:clr>
        </p15:guide>
        <p15:guide id="5" orient="horz" pos="530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full 3-up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4E63798-993D-7543-A990-F86F7AAE61D8}"/>
              </a:ext>
            </a:extLst>
          </p:cNvPr>
          <p:cNvGrpSpPr/>
          <p:nvPr userDrawn="1"/>
        </p:nvGrpSpPr>
        <p:grpSpPr>
          <a:xfrm>
            <a:off x="2464175" y="4572000"/>
            <a:ext cx="19993599" cy="4693486"/>
            <a:chOff x="2464175" y="5188167"/>
            <a:chExt cx="19993599" cy="469348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61C28BFC-DE2F-214A-B6AD-0D112DC82E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7764288" y="5188167"/>
              <a:ext cx="4693486" cy="4693486"/>
            </a:xfrm>
            <a:prstGeom prst="ellipse">
              <a:avLst/>
            </a:prstGeom>
            <a:solidFill>
              <a:srgbClr val="EEF3F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F5673A1E-3947-944F-AD1C-386AE38A899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653444" y="5188167"/>
              <a:ext cx="4693486" cy="4693486"/>
            </a:xfrm>
            <a:prstGeom prst="ellipse">
              <a:avLst/>
            </a:prstGeom>
            <a:solidFill>
              <a:srgbClr val="EEF3F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4F3B86C0-5392-1C4F-B5CA-FAE2FC46CB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557722" y="5188167"/>
              <a:ext cx="4693486" cy="4693486"/>
            </a:xfrm>
            <a:prstGeom prst="ellipse">
              <a:avLst/>
            </a:prstGeom>
            <a:solidFill>
              <a:srgbClr val="EEF3F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09D656F0-6991-8647-BEBE-D4B3373793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464175" y="5188167"/>
              <a:ext cx="4693486" cy="4693486"/>
            </a:xfrm>
            <a:prstGeom prst="ellipse">
              <a:avLst/>
            </a:prstGeom>
            <a:solidFill>
              <a:srgbClr val="EEF3F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9" name="Line">
              <a:extLst>
                <a:ext uri="{FF2B5EF4-FFF2-40B4-BE49-F238E27FC236}">
                  <a16:creationId xmlns:a16="http://schemas.microsoft.com/office/drawing/2014/main" xmlns="" id="{0ADC3606-A766-D446-8464-30E83FC6DCA5}"/>
                </a:ext>
              </a:extLst>
            </p:cNvPr>
            <p:cNvSpPr/>
            <p:nvPr userDrawn="1"/>
          </p:nvSpPr>
          <p:spPr>
            <a:xfrm>
              <a:off x="4251024" y="6561670"/>
              <a:ext cx="1053341" cy="0"/>
            </a:xfrm>
            <a:prstGeom prst="line">
              <a:avLst/>
            </a:prstGeom>
            <a:ln w="63500">
              <a:solidFill>
                <a:srgbClr val="F7D5C9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20" name="Line">
              <a:extLst>
                <a:ext uri="{FF2B5EF4-FFF2-40B4-BE49-F238E27FC236}">
                  <a16:creationId xmlns:a16="http://schemas.microsoft.com/office/drawing/2014/main" xmlns="" id="{C4D22271-E423-634E-951C-C6B6420C3DFE}"/>
                </a:ext>
              </a:extLst>
            </p:cNvPr>
            <p:cNvSpPr/>
            <p:nvPr userDrawn="1"/>
          </p:nvSpPr>
          <p:spPr>
            <a:xfrm>
              <a:off x="9395241" y="6561670"/>
              <a:ext cx="1051560" cy="0"/>
            </a:xfrm>
            <a:prstGeom prst="line">
              <a:avLst/>
            </a:prstGeom>
            <a:ln w="63500">
              <a:solidFill>
                <a:srgbClr val="F7D5C9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xmlns="" id="{28648452-23AC-D547-A98E-D664C5696A18}"/>
                </a:ext>
              </a:extLst>
            </p:cNvPr>
            <p:cNvSpPr/>
            <p:nvPr userDrawn="1"/>
          </p:nvSpPr>
          <p:spPr>
            <a:xfrm>
              <a:off x="14490964" y="6561670"/>
              <a:ext cx="1051560" cy="0"/>
            </a:xfrm>
            <a:prstGeom prst="line">
              <a:avLst/>
            </a:prstGeom>
            <a:ln w="63500">
              <a:solidFill>
                <a:srgbClr val="F7D5C9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" name="Line">
              <a:extLst>
                <a:ext uri="{FF2B5EF4-FFF2-40B4-BE49-F238E27FC236}">
                  <a16:creationId xmlns:a16="http://schemas.microsoft.com/office/drawing/2014/main" xmlns="" id="{1F03B32F-695B-1B4E-A5A6-A15A02115578}"/>
                </a:ext>
              </a:extLst>
            </p:cNvPr>
            <p:cNvSpPr/>
            <p:nvPr userDrawn="1"/>
          </p:nvSpPr>
          <p:spPr>
            <a:xfrm>
              <a:off x="19532220" y="6561670"/>
              <a:ext cx="1051560" cy="0"/>
            </a:xfrm>
            <a:prstGeom prst="line">
              <a:avLst/>
            </a:prstGeom>
            <a:ln w="63500">
              <a:solidFill>
                <a:srgbClr val="F7D5C9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Title, full, and 4-up Circle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BE6AAC1C-374B-3D45-A5C0-853180934B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74574" y="6400800"/>
            <a:ext cx="4206240" cy="914400"/>
          </a:xfrm>
        </p:spPr>
        <p:txBody>
          <a:bodyPr/>
          <a:lstStyle>
            <a:lvl1pPr algn="ctr">
              <a:lnSpc>
                <a:spcPct val="130000"/>
              </a:lnSpc>
              <a:defRPr sz="2800" b="0" i="0">
                <a:solidFill>
                  <a:schemeClr val="accent1"/>
                </a:solidFill>
                <a:latin typeface="Graphik Medium" panose="020B050303020206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xmlns="" id="{60D98EB1-5A0E-5C46-886A-4F3C0BBA0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01345" y="6400800"/>
            <a:ext cx="4206240" cy="914400"/>
          </a:xfrm>
        </p:spPr>
        <p:txBody>
          <a:bodyPr/>
          <a:lstStyle>
            <a:lvl1pPr algn="ctr">
              <a:lnSpc>
                <a:spcPct val="130000"/>
              </a:lnSpc>
              <a:defRPr sz="2800" b="0" i="0">
                <a:solidFill>
                  <a:schemeClr val="accent1"/>
                </a:solidFill>
                <a:latin typeface="Graphik Medium" panose="020B050303020206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xmlns="" id="{E887837E-1B50-B046-BCEA-B4358BF8E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897067" y="6400800"/>
            <a:ext cx="4206240" cy="914400"/>
          </a:xfrm>
        </p:spPr>
        <p:txBody>
          <a:bodyPr/>
          <a:lstStyle>
            <a:lvl1pPr algn="ctr">
              <a:lnSpc>
                <a:spcPct val="130000"/>
              </a:lnSpc>
              <a:defRPr sz="2800" b="0" i="0">
                <a:solidFill>
                  <a:schemeClr val="accent1"/>
                </a:solidFill>
                <a:latin typeface="Graphik Medium" panose="020B050303020206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xmlns="" id="{E2346DED-DAF3-2647-8F58-3F0586383D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007911" y="6400800"/>
            <a:ext cx="4206240" cy="914400"/>
          </a:xfrm>
        </p:spPr>
        <p:txBody>
          <a:bodyPr/>
          <a:lstStyle>
            <a:lvl1pPr algn="ctr">
              <a:lnSpc>
                <a:spcPct val="130000"/>
              </a:lnSpc>
              <a:defRPr sz="2800" b="0" i="0">
                <a:solidFill>
                  <a:schemeClr val="accent1"/>
                </a:solidFill>
                <a:latin typeface="Graphik Medium" panose="020B050303020206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3882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-up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0B08B42-56EA-7645-AF9B-97269FCB31D4}"/>
              </a:ext>
            </a:extLst>
          </p:cNvPr>
          <p:cNvGrpSpPr/>
          <p:nvPr userDrawn="1"/>
        </p:nvGrpSpPr>
        <p:grpSpPr>
          <a:xfrm>
            <a:off x="2464175" y="4572000"/>
            <a:ext cx="19993599" cy="4693486"/>
            <a:chOff x="2464175" y="5188167"/>
            <a:chExt cx="19993599" cy="469348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61C28BFC-DE2F-214A-B6AD-0D112DC82E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7764288" y="5188167"/>
              <a:ext cx="4693486" cy="4693486"/>
            </a:xfrm>
            <a:prstGeom prst="ellipse">
              <a:avLst/>
            </a:prstGeom>
            <a:solidFill>
              <a:srgbClr val="EEF3F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F5673A1E-3947-944F-AD1C-386AE38A899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653444" y="5188167"/>
              <a:ext cx="4693486" cy="4693486"/>
            </a:xfrm>
            <a:prstGeom prst="ellipse">
              <a:avLst/>
            </a:prstGeom>
            <a:solidFill>
              <a:srgbClr val="EEF3F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4F3B86C0-5392-1C4F-B5CA-FAE2FC46CB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557722" y="5188167"/>
              <a:ext cx="4693486" cy="4693486"/>
            </a:xfrm>
            <a:prstGeom prst="ellipse">
              <a:avLst/>
            </a:prstGeom>
            <a:solidFill>
              <a:srgbClr val="EEF3F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09D656F0-6991-8647-BEBE-D4B3373793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464175" y="5188167"/>
              <a:ext cx="4693486" cy="4693486"/>
            </a:xfrm>
            <a:prstGeom prst="ellipse">
              <a:avLst/>
            </a:prstGeom>
            <a:solidFill>
              <a:srgbClr val="EEF3F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3" name="Line">
              <a:extLst>
                <a:ext uri="{FF2B5EF4-FFF2-40B4-BE49-F238E27FC236}">
                  <a16:creationId xmlns:a16="http://schemas.microsoft.com/office/drawing/2014/main" xmlns="" id="{650C8BB9-DEFF-C342-AC56-F00CB9D01507}"/>
                </a:ext>
              </a:extLst>
            </p:cNvPr>
            <p:cNvSpPr/>
            <p:nvPr userDrawn="1"/>
          </p:nvSpPr>
          <p:spPr>
            <a:xfrm>
              <a:off x="4231451" y="7255937"/>
              <a:ext cx="1053341" cy="0"/>
            </a:xfrm>
            <a:prstGeom prst="line">
              <a:avLst/>
            </a:prstGeom>
            <a:ln w="63500">
              <a:solidFill>
                <a:srgbClr val="F7D5C9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 dirty="0"/>
            </a:p>
          </p:txBody>
        </p:sp>
        <p:sp>
          <p:nvSpPr>
            <p:cNvPr id="24" name="Line">
              <a:extLst>
                <a:ext uri="{FF2B5EF4-FFF2-40B4-BE49-F238E27FC236}">
                  <a16:creationId xmlns:a16="http://schemas.microsoft.com/office/drawing/2014/main" xmlns="" id="{8E3FA4A2-8298-ED4E-8694-CE129FF3AE7C}"/>
                </a:ext>
              </a:extLst>
            </p:cNvPr>
            <p:cNvSpPr/>
            <p:nvPr userDrawn="1"/>
          </p:nvSpPr>
          <p:spPr>
            <a:xfrm>
              <a:off x="9394412" y="7255937"/>
              <a:ext cx="1051560" cy="0"/>
            </a:xfrm>
            <a:prstGeom prst="line">
              <a:avLst/>
            </a:prstGeom>
            <a:ln w="63500">
              <a:solidFill>
                <a:srgbClr val="F7D5C9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/>
            </a:p>
          </p:txBody>
        </p:sp>
        <p:sp>
          <p:nvSpPr>
            <p:cNvPr id="30" name="Line">
              <a:extLst>
                <a:ext uri="{FF2B5EF4-FFF2-40B4-BE49-F238E27FC236}">
                  <a16:creationId xmlns:a16="http://schemas.microsoft.com/office/drawing/2014/main" xmlns="" id="{41A90A0C-CC2A-3D40-9623-0300CD766C6F}"/>
                </a:ext>
              </a:extLst>
            </p:cNvPr>
            <p:cNvSpPr/>
            <p:nvPr userDrawn="1"/>
          </p:nvSpPr>
          <p:spPr>
            <a:xfrm>
              <a:off x="14525209" y="7255937"/>
              <a:ext cx="1051560" cy="0"/>
            </a:xfrm>
            <a:prstGeom prst="line">
              <a:avLst/>
            </a:prstGeom>
            <a:ln w="63500">
              <a:solidFill>
                <a:srgbClr val="F7D5C9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/>
            </a:p>
          </p:txBody>
        </p:sp>
        <p:sp>
          <p:nvSpPr>
            <p:cNvPr id="31" name="Line">
              <a:extLst>
                <a:ext uri="{FF2B5EF4-FFF2-40B4-BE49-F238E27FC236}">
                  <a16:creationId xmlns:a16="http://schemas.microsoft.com/office/drawing/2014/main" xmlns="" id="{52B45CA1-0484-F547-B0CF-19C17D5F4905}"/>
                </a:ext>
              </a:extLst>
            </p:cNvPr>
            <p:cNvSpPr/>
            <p:nvPr userDrawn="1"/>
          </p:nvSpPr>
          <p:spPr>
            <a:xfrm>
              <a:off x="19620284" y="7255937"/>
              <a:ext cx="1051560" cy="0"/>
            </a:xfrm>
            <a:prstGeom prst="line">
              <a:avLst/>
            </a:prstGeom>
            <a:ln w="63500">
              <a:solidFill>
                <a:srgbClr val="F7D5C9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4-up Circle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BE6AAC1C-374B-3D45-A5C0-853180934B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3518" y="5845743"/>
            <a:ext cx="4114800" cy="1406358"/>
          </a:xfrm>
        </p:spPr>
        <p:txBody>
          <a:bodyPr/>
          <a:lstStyle>
            <a:lvl1pPr algn="ctr">
              <a:spcAft>
                <a:spcPts val="3300"/>
              </a:spcAft>
              <a:defRPr sz="4000" b="0" i="0">
                <a:solidFill>
                  <a:schemeClr val="accent3"/>
                </a:solidFill>
                <a:latin typeface="+mj-lt"/>
              </a:defRPr>
            </a:lvl1pPr>
            <a:lvl2pPr algn="ctr">
              <a:defRPr sz="3500" b="0" i="0">
                <a:solidFill>
                  <a:schemeClr val="accent1"/>
                </a:solidFill>
                <a:latin typeface="Graphik Medium" panose="020B0503030202060203" pitchFamily="34" charset="0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JSB40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xmlns="" id="{60D98EB1-5A0E-5C46-886A-4F3C0BBA0A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7065" y="5857785"/>
            <a:ext cx="4114800" cy="1406358"/>
          </a:xfrm>
        </p:spPr>
        <p:txBody>
          <a:bodyPr/>
          <a:lstStyle>
            <a:lvl1pPr algn="ctr">
              <a:spcAft>
                <a:spcPts val="3300"/>
              </a:spcAft>
              <a:defRPr sz="4000" b="1" i="0">
                <a:solidFill>
                  <a:schemeClr val="accent3"/>
                </a:solidFill>
                <a:latin typeface="Juli Sans" pitchFamily="2" charset="77"/>
              </a:defRPr>
            </a:lvl1pPr>
            <a:lvl2pPr algn="ctr">
              <a:defRPr sz="3500">
                <a:solidFill>
                  <a:schemeClr val="accent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JSB40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xmlns="" id="{E887837E-1B50-B046-BCEA-B4358BF8E4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942787" y="5845743"/>
            <a:ext cx="4114800" cy="1406358"/>
          </a:xfrm>
        </p:spPr>
        <p:txBody>
          <a:bodyPr/>
          <a:lstStyle>
            <a:lvl1pPr algn="ctr">
              <a:spcAft>
                <a:spcPts val="3300"/>
              </a:spcAft>
              <a:defRPr sz="4000" b="1" i="0">
                <a:solidFill>
                  <a:schemeClr val="accent3"/>
                </a:solidFill>
                <a:latin typeface="Juli Sans" pitchFamily="2" charset="77"/>
              </a:defRPr>
            </a:lvl1pPr>
            <a:lvl2pPr algn="ctr">
              <a:defRPr sz="3500">
                <a:solidFill>
                  <a:schemeClr val="accent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JSB40</a:t>
            </a:r>
          </a:p>
          <a:p>
            <a:pPr lvl="1"/>
            <a:r>
              <a:rPr lang="en-US" dirty="0"/>
              <a:t>Second level </a:t>
            </a:r>
          </a:p>
          <a:p>
            <a:pPr lvl="0"/>
            <a:endParaRPr lang="en-US" dirty="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xmlns="" id="{E2346DED-DAF3-2647-8F58-3F0586383D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53631" y="5845743"/>
            <a:ext cx="4114800" cy="1406358"/>
          </a:xfrm>
        </p:spPr>
        <p:txBody>
          <a:bodyPr/>
          <a:lstStyle>
            <a:lvl1pPr algn="ctr">
              <a:spcAft>
                <a:spcPts val="3300"/>
              </a:spcAft>
              <a:defRPr sz="4000" b="1" i="0">
                <a:solidFill>
                  <a:schemeClr val="accent3"/>
                </a:solidFill>
                <a:latin typeface="Juli Sans" pitchFamily="2" charset="77"/>
              </a:defRPr>
            </a:lvl1pPr>
            <a:lvl2pPr algn="ctr">
              <a:defRPr sz="3500">
                <a:solidFill>
                  <a:schemeClr val="accent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JSB40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54826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-up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D861BAE-62DB-A446-A502-12F1FEA7377C}"/>
              </a:ext>
            </a:extLst>
          </p:cNvPr>
          <p:cNvGrpSpPr/>
          <p:nvPr userDrawn="1"/>
        </p:nvGrpSpPr>
        <p:grpSpPr>
          <a:xfrm>
            <a:off x="3858768" y="4572000"/>
            <a:ext cx="16480102" cy="4697005"/>
            <a:chOff x="3858768" y="5184648"/>
            <a:chExt cx="16480102" cy="469700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C8172B22-B70B-2E44-99B4-2C951097D5E2}"/>
                </a:ext>
              </a:extLst>
            </p:cNvPr>
            <p:cNvGrpSpPr/>
            <p:nvPr userDrawn="1"/>
          </p:nvGrpSpPr>
          <p:grpSpPr>
            <a:xfrm>
              <a:off x="3858768" y="5184648"/>
              <a:ext cx="4693486" cy="4693486"/>
              <a:chOff x="2464175" y="5188167"/>
              <a:chExt cx="4693486" cy="469348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82102BC5-0405-654D-AF49-B4F6596606A7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2464175" y="5188167"/>
                <a:ext cx="4693486" cy="4693486"/>
              </a:xfrm>
              <a:prstGeom prst="ellipse">
                <a:avLst/>
              </a:prstGeom>
              <a:solidFill>
                <a:srgbClr val="EEF3F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1" name="Line">
                <a:extLst>
                  <a:ext uri="{FF2B5EF4-FFF2-40B4-BE49-F238E27FC236}">
                    <a16:creationId xmlns:a16="http://schemas.microsoft.com/office/drawing/2014/main" xmlns="" id="{CB659543-6A2E-C74E-8AC3-76BC1D6E96C8}"/>
                  </a:ext>
                </a:extLst>
              </p:cNvPr>
              <p:cNvSpPr/>
              <p:nvPr userDrawn="1"/>
            </p:nvSpPr>
            <p:spPr>
              <a:xfrm>
                <a:off x="4251024" y="6561670"/>
                <a:ext cx="1053341" cy="0"/>
              </a:xfrm>
              <a:prstGeom prst="line">
                <a:avLst/>
              </a:prstGeom>
              <a:ln w="63500">
                <a:solidFill>
                  <a:srgbClr val="F7D5C9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99A219A3-1C80-D942-A83B-D945B1F10235}"/>
                </a:ext>
              </a:extLst>
            </p:cNvPr>
            <p:cNvGrpSpPr/>
            <p:nvPr userDrawn="1"/>
          </p:nvGrpSpPr>
          <p:grpSpPr>
            <a:xfrm>
              <a:off x="9752076" y="5188167"/>
              <a:ext cx="4693486" cy="4693486"/>
              <a:chOff x="7557722" y="5188167"/>
              <a:chExt cx="4693486" cy="4693486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139BF649-A986-F140-AD22-4E68900AE9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7557722" y="5188167"/>
                <a:ext cx="4693486" cy="4693486"/>
              </a:xfrm>
              <a:prstGeom prst="ellipse">
                <a:avLst/>
              </a:prstGeom>
              <a:solidFill>
                <a:srgbClr val="EEF3F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2" name="Line">
                <a:extLst>
                  <a:ext uri="{FF2B5EF4-FFF2-40B4-BE49-F238E27FC236}">
                    <a16:creationId xmlns:a16="http://schemas.microsoft.com/office/drawing/2014/main" xmlns="" id="{BC9617D7-E19B-3B4F-89CD-383F3ABA1527}"/>
                  </a:ext>
                </a:extLst>
              </p:cNvPr>
              <p:cNvSpPr/>
              <p:nvPr userDrawn="1"/>
            </p:nvSpPr>
            <p:spPr>
              <a:xfrm>
                <a:off x="9395241" y="6561670"/>
                <a:ext cx="1051560" cy="0"/>
              </a:xfrm>
              <a:prstGeom prst="line">
                <a:avLst/>
              </a:prstGeom>
              <a:ln w="63500">
                <a:solidFill>
                  <a:srgbClr val="F7D5C9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8724F621-5832-B447-9E49-C2D86B6113B3}"/>
                </a:ext>
              </a:extLst>
            </p:cNvPr>
            <p:cNvGrpSpPr/>
            <p:nvPr userDrawn="1"/>
          </p:nvGrpSpPr>
          <p:grpSpPr>
            <a:xfrm>
              <a:off x="15645384" y="5184648"/>
              <a:ext cx="4693486" cy="4693486"/>
              <a:chOff x="17764288" y="5188167"/>
              <a:chExt cx="4693486" cy="469348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992FC7A0-AC5A-244A-A08D-96DC8BEB958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7764288" y="5188167"/>
                <a:ext cx="4693486" cy="4693486"/>
              </a:xfrm>
              <a:prstGeom prst="ellipse">
                <a:avLst/>
              </a:prstGeom>
              <a:solidFill>
                <a:srgbClr val="EEF3F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4" name="Line">
                <a:extLst>
                  <a:ext uri="{FF2B5EF4-FFF2-40B4-BE49-F238E27FC236}">
                    <a16:creationId xmlns:a16="http://schemas.microsoft.com/office/drawing/2014/main" xmlns="" id="{2207A19E-F05F-C34E-8F67-3021545DDED9}"/>
                  </a:ext>
                </a:extLst>
              </p:cNvPr>
              <p:cNvSpPr/>
              <p:nvPr userDrawn="1"/>
            </p:nvSpPr>
            <p:spPr>
              <a:xfrm>
                <a:off x="19532220" y="6561670"/>
                <a:ext cx="1051560" cy="0"/>
              </a:xfrm>
              <a:prstGeom prst="line">
                <a:avLst/>
              </a:prstGeom>
              <a:ln w="63500">
                <a:solidFill>
                  <a:srgbClr val="F7D5C9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3-up Circle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xmlns="" id="{D279CA93-C9F8-7643-8040-A726972C815A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3707856" y="6295644"/>
            <a:ext cx="4956048" cy="914400"/>
          </a:xfrm>
        </p:spPr>
        <p:txBody>
          <a:bodyPr/>
          <a:lstStyle>
            <a:lvl1pPr algn="ctr">
              <a:defRPr sz="2800" b="0" i="0">
                <a:solidFill>
                  <a:schemeClr val="accent1"/>
                </a:solidFill>
                <a:latin typeface="Graphik Medium" panose="020B050303020206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xmlns="" id="{50ABEAEB-D9EF-D043-AFE2-16E3F5FF7640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9610980" y="6295644"/>
            <a:ext cx="4956048" cy="914400"/>
          </a:xfrm>
        </p:spPr>
        <p:txBody>
          <a:bodyPr/>
          <a:lstStyle>
            <a:lvl1pPr algn="ctr">
              <a:defRPr sz="2800" b="0" i="0">
                <a:solidFill>
                  <a:schemeClr val="accent1"/>
                </a:solidFill>
                <a:latin typeface="Graphik Medium" panose="020B050303020206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xmlns="" id="{D33C153D-DDA7-ED4E-85C6-C398C65232E2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15514103" y="6295644"/>
            <a:ext cx="4956048" cy="914400"/>
          </a:xfrm>
        </p:spPr>
        <p:txBody>
          <a:bodyPr/>
          <a:lstStyle>
            <a:lvl1pPr algn="ctr">
              <a:defRPr sz="2800" b="0" i="0">
                <a:solidFill>
                  <a:schemeClr val="accent1"/>
                </a:solidFill>
                <a:latin typeface="Graphik Medium" panose="020B050303020206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360122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67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5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15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D8A40122-1BF3-3640-B779-475E19923C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13726" y="4512564"/>
            <a:ext cx="13359723" cy="4690872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600"/>
              </a:spcAft>
              <a:defRPr sz="6000" b="1" i="0">
                <a:solidFill>
                  <a:schemeClr val="accent1"/>
                </a:solidFill>
                <a:latin typeface="Juli Sans" pitchFamily="2" charset="77"/>
              </a:defRPr>
            </a:lvl1pPr>
            <a:lvl2pPr algn="ctr">
              <a:lnSpc>
                <a:spcPct val="120000"/>
              </a:lnSpc>
              <a:spcAft>
                <a:spcPts val="4200"/>
              </a:spcAft>
              <a:defRPr sz="6000" b="1" i="0">
                <a:solidFill>
                  <a:schemeClr val="accent1"/>
                </a:solidFill>
                <a:latin typeface="Juli Sans" pitchFamily="2" charset="77"/>
              </a:defRPr>
            </a:lvl2pPr>
            <a:lvl3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1828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</a:pPr>
            <a:r>
              <a:rPr lang="en-US" dirty="0"/>
              <a:t>First level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01E3864-ACCF-3B42-8517-E38C5892DE03}"/>
              </a:ext>
            </a:extLst>
          </p:cNvPr>
          <p:cNvGrpSpPr/>
          <p:nvPr userDrawn="1"/>
        </p:nvGrpSpPr>
        <p:grpSpPr>
          <a:xfrm>
            <a:off x="0" y="13553968"/>
            <a:ext cx="24387175" cy="182880"/>
            <a:chOff x="0" y="13553968"/>
            <a:chExt cx="24387175" cy="18288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1F613C54-C970-D946-8D14-ABB4B4B2B220}"/>
                </a:ext>
              </a:extLst>
            </p:cNvPr>
            <p:cNvSpPr/>
            <p:nvPr/>
          </p:nvSpPr>
          <p:spPr>
            <a:xfrm>
              <a:off x="0" y="13553968"/>
              <a:ext cx="3454777" cy="182880"/>
            </a:xfrm>
            <a:prstGeom prst="rect">
              <a:avLst/>
            </a:prstGeom>
            <a:solidFill>
              <a:srgbClr val="3173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E3AD228-F4B5-CC49-AF23-10EB6A78A83E}"/>
                </a:ext>
              </a:extLst>
            </p:cNvPr>
            <p:cNvSpPr/>
            <p:nvPr/>
          </p:nvSpPr>
          <p:spPr>
            <a:xfrm>
              <a:off x="3454777" y="13553968"/>
              <a:ext cx="5363653" cy="1828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91A08A9D-7186-484E-8C25-4FDC4245C8B4}"/>
                </a:ext>
              </a:extLst>
            </p:cNvPr>
            <p:cNvSpPr/>
            <p:nvPr/>
          </p:nvSpPr>
          <p:spPr>
            <a:xfrm>
              <a:off x="8818430" y="13553968"/>
              <a:ext cx="3547121" cy="1828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0D8BEA33-F59E-214F-AC8B-58B046C91C5E}"/>
                </a:ext>
              </a:extLst>
            </p:cNvPr>
            <p:cNvSpPr/>
            <p:nvPr/>
          </p:nvSpPr>
          <p:spPr>
            <a:xfrm>
              <a:off x="12365551" y="13553968"/>
              <a:ext cx="3583879" cy="182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98BA9894-AE9A-A644-9E26-563877CAC9C1}"/>
                </a:ext>
              </a:extLst>
            </p:cNvPr>
            <p:cNvSpPr/>
            <p:nvPr/>
          </p:nvSpPr>
          <p:spPr>
            <a:xfrm>
              <a:off x="15949430" y="13553968"/>
              <a:ext cx="3449143" cy="18288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07B431B-60BA-A24E-A5F8-2332655A9620}"/>
                </a:ext>
              </a:extLst>
            </p:cNvPr>
            <p:cNvSpPr/>
            <p:nvPr/>
          </p:nvSpPr>
          <p:spPr>
            <a:xfrm>
              <a:off x="19398573" y="13553968"/>
              <a:ext cx="4988602" cy="182880"/>
            </a:xfrm>
            <a:prstGeom prst="rect">
              <a:avLst/>
            </a:prstGeom>
            <a:solidFill>
              <a:srgbClr val="DD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724260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Hide BG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36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 Hide BG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41DB1A8-F248-744F-B1E2-98355B97FF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25" y="1"/>
            <a:ext cx="24444206" cy="1374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56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 Hide BG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2CB249-F56C-5842-B9D1-390D6239C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745" t="3425" r="14"/>
          <a:stretch/>
        </p:blipFill>
        <p:spPr>
          <a:xfrm>
            <a:off x="10045949" y="-437323"/>
            <a:ext cx="14338051" cy="1436986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xmlns="" id="{4E805A9D-A775-C049-8536-64FA749B7E69}"/>
              </a:ext>
            </a:extLst>
          </p:cNvPr>
          <p:cNvSpPr/>
          <p:nvPr userDrawn="1"/>
        </p:nvSpPr>
        <p:spPr>
          <a:xfrm>
            <a:off x="-79794" y="-437323"/>
            <a:ext cx="10122695" cy="145090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" name="Our Social Promise">
            <a:extLst>
              <a:ext uri="{FF2B5EF4-FFF2-40B4-BE49-F238E27FC236}">
                <a16:creationId xmlns:a16="http://schemas.microsoft.com/office/drawing/2014/main" xmlns="" id="{26E304C0-973E-A848-9C5B-5FE0E33E1A2D}"/>
              </a:ext>
            </a:extLst>
          </p:cNvPr>
          <p:cNvSpPr txBox="1"/>
          <p:nvPr userDrawn="1"/>
        </p:nvSpPr>
        <p:spPr>
          <a:xfrm>
            <a:off x="1054830" y="4083356"/>
            <a:ext cx="671654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 anchorCtr="0">
            <a:noAutofit/>
          </a:bodyPr>
          <a:lstStyle>
            <a:lvl1pPr algn="l">
              <a:defRPr sz="6000" b="0">
                <a:solidFill>
                  <a:srgbClr val="0058BF"/>
                </a:solidFill>
                <a:latin typeface="Juli Sans Bold"/>
                <a:ea typeface="Juli Sans Bold"/>
                <a:cs typeface="Juli Sans Bold"/>
                <a:sym typeface="Juli Sans Bold"/>
              </a:defRPr>
            </a:lvl1pPr>
          </a:lstStyle>
          <a:p>
            <a:r>
              <a:rPr dirty="0"/>
              <a:t>Our Social Promise</a:t>
            </a:r>
          </a:p>
        </p:txBody>
      </p:sp>
      <p:sp>
        <p:nvSpPr>
          <p:cNvPr id="18" name="Every time we fund a loan, we cover the cost of a child’s education in the developing world.">
            <a:extLst>
              <a:ext uri="{FF2B5EF4-FFF2-40B4-BE49-F238E27FC236}">
                <a16:creationId xmlns:a16="http://schemas.microsoft.com/office/drawing/2014/main" xmlns="" id="{0E7DB933-6EF5-1E4C-B5F0-A4E43F17EB98}"/>
              </a:ext>
            </a:extLst>
          </p:cNvPr>
          <p:cNvSpPr txBox="1"/>
          <p:nvPr userDrawn="1"/>
        </p:nvSpPr>
        <p:spPr>
          <a:xfrm>
            <a:off x="1118330" y="5145065"/>
            <a:ext cx="7128203" cy="1047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t" anchorCtr="0">
            <a:noAutofit/>
          </a:bodyPr>
          <a:lstStyle>
            <a:lvl1pPr algn="l" defTabSz="12700">
              <a:lnSpc>
                <a:spcPct val="130000"/>
              </a:lnSpc>
              <a:spcBef>
                <a:spcPts val="12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 b="0">
                <a:solidFill>
                  <a:srgbClr val="292929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sz="2500" dirty="0"/>
              <a:t>Every time we fund a loan, we cover the cost </a:t>
            </a:r>
            <a:r>
              <a:rPr lang="en-US" sz="2500" dirty="0"/>
              <a:t/>
            </a:r>
            <a:br>
              <a:rPr lang="en-US" sz="2500" dirty="0"/>
            </a:br>
            <a:r>
              <a:rPr sz="2500" dirty="0"/>
              <a:t>of a child’s education in the developing world.</a:t>
            </a:r>
          </a:p>
        </p:txBody>
      </p:sp>
      <p:sp>
        <p:nvSpPr>
          <p:cNvPr id="19" name="Rectangle">
            <a:extLst>
              <a:ext uri="{FF2B5EF4-FFF2-40B4-BE49-F238E27FC236}">
                <a16:creationId xmlns:a16="http://schemas.microsoft.com/office/drawing/2014/main" xmlns="" id="{D412E3B1-7FF9-C74F-A691-6AB45F9587AA}"/>
              </a:ext>
            </a:extLst>
          </p:cNvPr>
          <p:cNvSpPr/>
          <p:nvPr userDrawn="1"/>
        </p:nvSpPr>
        <p:spPr>
          <a:xfrm>
            <a:off x="1164896" y="6930226"/>
            <a:ext cx="6548141" cy="3674582"/>
          </a:xfrm>
          <a:prstGeom prst="rect">
            <a:avLst/>
          </a:prstGeom>
          <a:ln w="25400">
            <a:solidFill>
              <a:srgbClr val="0058B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20" name="Group">
            <a:extLst>
              <a:ext uri="{FF2B5EF4-FFF2-40B4-BE49-F238E27FC236}">
                <a16:creationId xmlns:a16="http://schemas.microsoft.com/office/drawing/2014/main" xmlns="" id="{C3079835-42DA-8344-A63E-B02735B9260A}"/>
              </a:ext>
            </a:extLst>
          </p:cNvPr>
          <p:cNvGrpSpPr/>
          <p:nvPr userDrawn="1"/>
        </p:nvGrpSpPr>
        <p:grpSpPr>
          <a:xfrm>
            <a:off x="1810015" y="7569777"/>
            <a:ext cx="5257903" cy="2260227"/>
            <a:chOff x="0" y="-135254"/>
            <a:chExt cx="5257902" cy="2260225"/>
          </a:xfrm>
        </p:grpSpPr>
        <p:sp>
          <p:nvSpPr>
            <p:cNvPr id="21" name="Donated to students in need through our Social Promise">
              <a:extLst>
                <a:ext uri="{FF2B5EF4-FFF2-40B4-BE49-F238E27FC236}">
                  <a16:creationId xmlns:a16="http://schemas.microsoft.com/office/drawing/2014/main" xmlns="" id="{1C4F8F93-2212-3E4B-A376-9A7F8ECD0941}"/>
                </a:ext>
              </a:extLst>
            </p:cNvPr>
            <p:cNvSpPr txBox="1"/>
            <p:nvPr/>
          </p:nvSpPr>
          <p:spPr>
            <a:xfrm>
              <a:off x="0" y="1303534"/>
              <a:ext cx="5257902" cy="821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 anchorCtr="0">
              <a:noAutofit/>
            </a:bodyPr>
            <a:lstStyle>
              <a:lvl1pPr algn="l">
                <a:lnSpc>
                  <a:spcPct val="130000"/>
                </a:lnSpc>
                <a:spcBef>
                  <a:spcPts val="1200"/>
                </a:spcBef>
                <a:defRPr sz="2400" b="0">
                  <a:solidFill>
                    <a:srgbClr val="292929"/>
                  </a:solidFill>
                  <a:latin typeface="Graphik Light"/>
                  <a:ea typeface="Graphik Light"/>
                  <a:cs typeface="Graphik Light"/>
                  <a:sym typeface="Graphik Light"/>
                </a:defRPr>
              </a:lvl1pPr>
            </a:lstStyle>
            <a:p>
              <a:r>
                <a:rPr dirty="0"/>
                <a:t>Donated to students in need </a:t>
              </a:r>
              <a:r>
                <a:rPr lang="en-US" dirty="0"/>
                <a:t/>
              </a:r>
              <a:br>
                <a:rPr lang="en-US" dirty="0"/>
              </a:br>
              <a:r>
                <a:rPr dirty="0"/>
                <a:t>through our Social Promise</a:t>
              </a:r>
            </a:p>
          </p:txBody>
        </p:sp>
        <p:sp>
          <p:nvSpPr>
            <p:cNvPr id="22" name="$1MM">
              <a:extLst>
                <a:ext uri="{FF2B5EF4-FFF2-40B4-BE49-F238E27FC236}">
                  <a16:creationId xmlns:a16="http://schemas.microsoft.com/office/drawing/2014/main" xmlns="" id="{43342810-CDC3-CE41-9103-11260DD82479}"/>
                </a:ext>
              </a:extLst>
            </p:cNvPr>
            <p:cNvSpPr txBox="1"/>
            <p:nvPr/>
          </p:nvSpPr>
          <p:spPr>
            <a:xfrm>
              <a:off x="0" y="252133"/>
              <a:ext cx="1835759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 anchorCtr="0">
              <a:noAutofit/>
            </a:bodyPr>
            <a:lstStyle>
              <a:lvl1pPr algn="l">
                <a:defRPr sz="4000" b="0">
                  <a:solidFill>
                    <a:srgbClr val="0058BF"/>
                  </a:solidFill>
                  <a:latin typeface="Juli Sans Bold"/>
                  <a:ea typeface="Juli Sans Bold"/>
                  <a:cs typeface="Juli Sans Bold"/>
                  <a:sym typeface="Juli Sans Bold"/>
                </a:defRPr>
              </a:lvl1pPr>
            </a:lstStyle>
            <a:p>
              <a:r>
                <a:rPr dirty="0"/>
                <a:t>$1MM</a:t>
              </a:r>
            </a:p>
          </p:txBody>
        </p:sp>
        <p:sp>
          <p:nvSpPr>
            <p:cNvPr id="23" name="Over">
              <a:extLst>
                <a:ext uri="{FF2B5EF4-FFF2-40B4-BE49-F238E27FC236}">
                  <a16:creationId xmlns:a16="http://schemas.microsoft.com/office/drawing/2014/main" xmlns="" id="{680C18BF-5EDE-8C45-AF03-396B45C54A26}"/>
                </a:ext>
              </a:extLst>
            </p:cNvPr>
            <p:cNvSpPr txBox="1"/>
            <p:nvPr/>
          </p:nvSpPr>
          <p:spPr>
            <a:xfrm>
              <a:off x="0" y="-135254"/>
              <a:ext cx="4758688" cy="309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 anchorCtr="0">
              <a:noAutofit/>
            </a:bodyPr>
            <a:lstStyle>
              <a:lvl1pPr algn="l">
                <a:lnSpc>
                  <a:spcPct val="130000"/>
                </a:lnSpc>
                <a:spcBef>
                  <a:spcPts val="1200"/>
                </a:spcBef>
                <a:defRPr sz="1600" b="0" cap="all" spc="80">
                  <a:solidFill>
                    <a:srgbClr val="75A6D3"/>
                  </a:solidFill>
                  <a:latin typeface="Graphik Semibold"/>
                  <a:ea typeface="Graphik Semibold"/>
                  <a:cs typeface="Graphik Semibold"/>
                  <a:sym typeface="Graphik Semibold"/>
                </a:defRPr>
              </a:lvl1pPr>
            </a:lstStyle>
            <a:p>
              <a:r>
                <a:rPr sz="1800" b="1" spc="140" dirty="0">
                  <a:latin typeface="Juli Sans" pitchFamily="2" charset="77"/>
                </a:rPr>
                <a:t>Over</a:t>
              </a:r>
            </a:p>
          </p:txBody>
        </p:sp>
      </p:grpSp>
      <p:sp>
        <p:nvSpPr>
          <p:cNvPr id="24" name="Line">
            <a:extLst>
              <a:ext uri="{FF2B5EF4-FFF2-40B4-BE49-F238E27FC236}">
                <a16:creationId xmlns:a16="http://schemas.microsoft.com/office/drawing/2014/main" xmlns="" id="{AC8D76D9-706F-314E-874D-400B27EBAE2C}"/>
              </a:ext>
            </a:extLst>
          </p:cNvPr>
          <p:cNvSpPr/>
          <p:nvPr userDrawn="1"/>
        </p:nvSpPr>
        <p:spPr>
          <a:xfrm>
            <a:off x="1143000" y="3615266"/>
            <a:ext cx="1736977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7974A3-6AFA-FE4B-9871-D4BABB13BF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113" t="5294" r="-1520"/>
          <a:stretch/>
        </p:blipFill>
        <p:spPr>
          <a:xfrm>
            <a:off x="10042901" y="-437323"/>
            <a:ext cx="14341099" cy="1450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96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 Hide BG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xmlns="" id="{B2DE7C5B-FA83-7B4A-8559-A245CAF4D8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24085" t="8847" r="16862" b="21318"/>
          <a:stretch/>
        </p:blipFill>
        <p:spPr>
          <a:xfrm>
            <a:off x="0" y="0"/>
            <a:ext cx="2438717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9E342471-562A-324F-A699-7D28D537BC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92987" y="3971925"/>
            <a:ext cx="9601200" cy="2286000"/>
          </a:xfrm>
        </p:spPr>
        <p:txBody>
          <a:bodyPr/>
          <a:lstStyle>
            <a:lvl1pPr algn="ctr">
              <a:lnSpc>
                <a:spcPct val="120000"/>
              </a:lnSpc>
              <a:defRPr sz="4000" b="1" i="0">
                <a:solidFill>
                  <a:schemeClr val="accent1"/>
                </a:solidFill>
                <a:latin typeface="Juli Sans" pitchFamily="2" charset="77"/>
              </a:defRPr>
            </a:lvl1pPr>
            <a:lvl2pPr algn="ctr">
              <a:lnSpc>
                <a:spcPct val="120000"/>
              </a:lnSpc>
              <a:defRPr sz="4000" b="1" i="0">
                <a:solidFill>
                  <a:schemeClr val="accent1"/>
                </a:solidFill>
                <a:latin typeface="Juli Sans" pitchFamily="2" charset="77"/>
              </a:defRPr>
            </a:lvl2pPr>
            <a:lvl3pPr algn="ctr">
              <a:lnSpc>
                <a:spcPct val="120000"/>
              </a:lnSpc>
              <a:defRPr sz="4000" b="1" i="0">
                <a:solidFill>
                  <a:schemeClr val="accent1"/>
                </a:solidFill>
                <a:latin typeface="Juli Sans" pitchFamily="2" charset="77"/>
              </a:defRPr>
            </a:lvl3pPr>
            <a:lvl4pPr algn="ctr">
              <a:lnSpc>
                <a:spcPct val="120000"/>
              </a:lnSpc>
              <a:defRPr sz="4000" b="1" i="0">
                <a:solidFill>
                  <a:schemeClr val="accent1"/>
                </a:solidFill>
                <a:latin typeface="Juli Sans" pitchFamily="2" charset="77"/>
              </a:defRPr>
            </a:lvl4pPr>
            <a:lvl5pPr algn="ctr">
              <a:lnSpc>
                <a:spcPct val="120000"/>
              </a:lnSpc>
              <a:defRPr sz="4000" b="1" i="0">
                <a:solidFill>
                  <a:schemeClr val="accent1"/>
                </a:solidFill>
                <a:latin typeface="Juli Sans" pitchFamily="2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017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BG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94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82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442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6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Agenda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3787" y="5295900"/>
            <a:ext cx="9829800" cy="7229436"/>
          </a:xfrm>
        </p:spPr>
        <p:txBody>
          <a:bodyPr/>
          <a:lstStyle>
            <a:lvl1pPr>
              <a:spcAft>
                <a:spcPts val="24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xmlns="" id="{188244F8-4C15-5747-9707-145D63D2750F}"/>
              </a:ext>
            </a:extLst>
          </p:cNvPr>
          <p:cNvSpPr/>
          <p:nvPr userDrawn="1"/>
        </p:nvSpPr>
        <p:spPr>
          <a:xfrm>
            <a:off x="2431074" y="4724401"/>
            <a:ext cx="1270001" cy="127000"/>
          </a:xfrm>
          <a:prstGeom prst="rect">
            <a:avLst/>
          </a:prstGeom>
          <a:solidFill>
            <a:srgbClr val="FCD4C8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/>
          </a:p>
        </p:txBody>
      </p:sp>
      <p:pic>
        <p:nvPicPr>
          <p:cNvPr id="16" name="Image" descr="Image">
            <a:extLst>
              <a:ext uri="{FF2B5EF4-FFF2-40B4-BE49-F238E27FC236}">
                <a16:creationId xmlns:a16="http://schemas.microsoft.com/office/drawing/2014/main" xmlns="" id="{828B9A45-437F-5B4F-8D1F-09B195C171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rcRect r="81467"/>
          <a:stretch>
            <a:fillRect/>
          </a:stretch>
        </p:blipFill>
        <p:spPr>
          <a:xfrm>
            <a:off x="1162479" y="1308232"/>
            <a:ext cx="939200" cy="888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62F8CB-B330-AB45-A958-0D4169DA91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932"/>
          <a:stretch/>
        </p:blipFill>
        <p:spPr>
          <a:xfrm>
            <a:off x="14234849" y="1"/>
            <a:ext cx="10152326" cy="1371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23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ster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full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24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3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B0FF51-87FF-024B-89EA-67EF5EB5D1C0}"/>
              </a:ext>
            </a:extLst>
          </p:cNvPr>
          <p:cNvSpPr txBox="1"/>
          <p:nvPr userDrawn="1"/>
        </p:nvSpPr>
        <p:spPr>
          <a:xfrm>
            <a:off x="19844264" y="332077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Master notes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D5060C2-2F75-9740-A383-DE64BA29A6B0}"/>
              </a:ext>
            </a:extLst>
          </p:cNvPr>
          <p:cNvSpPr/>
          <p:nvPr userDrawn="1"/>
        </p:nvSpPr>
        <p:spPr>
          <a:xfrm>
            <a:off x="0" y="583785"/>
            <a:ext cx="19623346" cy="1893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E5215D4-055F-464A-AFED-2D6C1C3EC2B5}"/>
              </a:ext>
            </a:extLst>
          </p:cNvPr>
          <p:cNvSpPr/>
          <p:nvPr userDrawn="1"/>
        </p:nvSpPr>
        <p:spPr>
          <a:xfrm>
            <a:off x="22924135" y="583785"/>
            <a:ext cx="1463040" cy="1893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1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92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only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55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full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3787" y="3172968"/>
            <a:ext cx="20574000" cy="9144000"/>
          </a:xfrm>
        </p:spPr>
        <p:txBody>
          <a:bodyPr/>
          <a:lstStyle>
            <a:lvl1pPr>
              <a:spcAft>
                <a:spcPts val="24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3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43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Middle Al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full content middle align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3787" y="3172968"/>
            <a:ext cx="20574000" cy="9144000"/>
          </a:xfrm>
        </p:spPr>
        <p:txBody>
          <a:bodyPr anchor="ctr"/>
          <a:lstStyle>
            <a:lvl1pPr>
              <a:spcAft>
                <a:spcPts val="24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7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2-up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9152" y="3197859"/>
            <a:ext cx="9922898" cy="9156067"/>
          </a:xfrm>
        </p:spPr>
        <p:txBody>
          <a:bodyPr/>
          <a:lstStyle>
            <a:lvl3pPr>
              <a:lnSpc>
                <a:spcPct val="130000"/>
              </a:lnSpc>
              <a:spcAft>
                <a:spcPts val="5600"/>
              </a:spcAf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028542" y="3197859"/>
            <a:ext cx="9922898" cy="9156067"/>
          </a:xfrm>
        </p:spPr>
        <p:txBody>
          <a:bodyPr/>
          <a:lstStyle>
            <a:lvl3pPr>
              <a:lnSpc>
                <a:spcPct val="130000"/>
              </a:lnSpc>
              <a:spcAft>
                <a:spcPts val="5600"/>
              </a:spcAf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64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theme" Target="../theme/theme1.xml"/><Relationship Id="rId42" Type="http://schemas.openxmlformats.org/officeDocument/2006/relationships/image" Target="../media/image1.png"/><Relationship Id="rId43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77440" y="1353312"/>
            <a:ext cx="20574000" cy="15270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3787" y="3172968"/>
            <a:ext cx="20574000" cy="1005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59152" y="13030200"/>
            <a:ext cx="17830800" cy="2377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lnSpc>
                <a:spcPct val="110000"/>
              </a:lnSpc>
              <a:defRPr sz="15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937787" y="12765024"/>
            <a:ext cx="1449261" cy="5486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fld id="{1B0EE8F4-229A-DD49-9EC1-02E5C09B77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xmlns="" id="{F154C229-9F35-B144-A245-3DAACCE45E45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/>
          </a:blip>
          <a:srcRect r="81467"/>
          <a:stretch>
            <a:fillRect/>
          </a:stretch>
        </p:blipFill>
        <p:spPr>
          <a:xfrm>
            <a:off x="1162479" y="1308232"/>
            <a:ext cx="939200" cy="8884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E1B56AC-1914-5E4E-993B-4C2B752046E9}"/>
              </a:ext>
            </a:extLst>
          </p:cNvPr>
          <p:cNvGrpSpPr/>
          <p:nvPr userDrawn="1"/>
        </p:nvGrpSpPr>
        <p:grpSpPr>
          <a:xfrm>
            <a:off x="0" y="13531743"/>
            <a:ext cx="24387175" cy="182880"/>
            <a:chOff x="0" y="13553968"/>
            <a:chExt cx="24387175" cy="1828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1392C75-2032-CD40-9233-B60CCCB2F2F7}"/>
                </a:ext>
              </a:extLst>
            </p:cNvPr>
            <p:cNvSpPr/>
            <p:nvPr/>
          </p:nvSpPr>
          <p:spPr>
            <a:xfrm>
              <a:off x="0" y="13553968"/>
              <a:ext cx="3454777" cy="182880"/>
            </a:xfrm>
            <a:prstGeom prst="rect">
              <a:avLst/>
            </a:prstGeom>
            <a:solidFill>
              <a:srgbClr val="3173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C808D8-E103-7743-A4D7-C0C098304BC8}"/>
                </a:ext>
              </a:extLst>
            </p:cNvPr>
            <p:cNvSpPr/>
            <p:nvPr/>
          </p:nvSpPr>
          <p:spPr>
            <a:xfrm>
              <a:off x="3454777" y="13553968"/>
              <a:ext cx="5363653" cy="1828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C934C75-DD84-F048-85C7-464AB3818C71}"/>
                </a:ext>
              </a:extLst>
            </p:cNvPr>
            <p:cNvSpPr/>
            <p:nvPr/>
          </p:nvSpPr>
          <p:spPr>
            <a:xfrm>
              <a:off x="8818430" y="13553968"/>
              <a:ext cx="3547121" cy="1828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F05CCFD-2625-1044-AC9C-E6F167BCEBFE}"/>
                </a:ext>
              </a:extLst>
            </p:cNvPr>
            <p:cNvSpPr/>
            <p:nvPr/>
          </p:nvSpPr>
          <p:spPr>
            <a:xfrm>
              <a:off x="12365551" y="13553968"/>
              <a:ext cx="3583879" cy="1828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5C285BB4-6585-9C4A-90D3-94C82CCE7432}"/>
                </a:ext>
              </a:extLst>
            </p:cNvPr>
            <p:cNvSpPr/>
            <p:nvPr/>
          </p:nvSpPr>
          <p:spPr>
            <a:xfrm>
              <a:off x="15949430" y="13553968"/>
              <a:ext cx="3449143" cy="18288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92ACAD12-17FD-9647-91F2-EAC3091B77FC}"/>
                </a:ext>
              </a:extLst>
            </p:cNvPr>
            <p:cNvSpPr/>
            <p:nvPr/>
          </p:nvSpPr>
          <p:spPr>
            <a:xfrm>
              <a:off x="19398573" y="13553968"/>
              <a:ext cx="4988602" cy="182880"/>
            </a:xfrm>
            <a:prstGeom prst="rect">
              <a:avLst/>
            </a:prstGeom>
            <a:solidFill>
              <a:srgbClr val="DD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D1BD72B-1DF2-9E40-999E-C5EC67698FBF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20553363" y="13019524"/>
            <a:ext cx="22606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73" r:id="rId3"/>
    <p:sldLayoutId id="2147483711" r:id="rId4"/>
    <p:sldLayoutId id="2147483675" r:id="rId5"/>
    <p:sldLayoutId id="2147483678" r:id="rId6"/>
    <p:sldLayoutId id="2147483674" r:id="rId7"/>
    <p:sldLayoutId id="2147483716" r:id="rId8"/>
    <p:sldLayoutId id="2147483676" r:id="rId9"/>
    <p:sldLayoutId id="2147483690" r:id="rId10"/>
    <p:sldLayoutId id="2147483696" r:id="rId11"/>
    <p:sldLayoutId id="2147483698" r:id="rId12"/>
    <p:sldLayoutId id="2147483692" r:id="rId13"/>
    <p:sldLayoutId id="2147483699" r:id="rId14"/>
    <p:sldLayoutId id="2147483704" r:id="rId15"/>
    <p:sldLayoutId id="2147483705" r:id="rId16"/>
    <p:sldLayoutId id="2147483706" r:id="rId17"/>
    <p:sldLayoutId id="2147483695" r:id="rId18"/>
    <p:sldLayoutId id="2147483703" r:id="rId19"/>
    <p:sldLayoutId id="2147483701" r:id="rId20"/>
    <p:sldLayoutId id="2147483694" r:id="rId21"/>
    <p:sldLayoutId id="2147483702" r:id="rId22"/>
    <p:sldLayoutId id="2147483707" r:id="rId23"/>
    <p:sldLayoutId id="2147483708" r:id="rId24"/>
    <p:sldLayoutId id="2147483709" r:id="rId25"/>
    <p:sldLayoutId id="2147483710" r:id="rId26"/>
    <p:sldLayoutId id="2147483713" r:id="rId27"/>
    <p:sldLayoutId id="2147483677" r:id="rId28"/>
    <p:sldLayoutId id="2147483679" r:id="rId29"/>
    <p:sldLayoutId id="2147483689" r:id="rId30"/>
    <p:sldLayoutId id="2147483688" r:id="rId31"/>
    <p:sldLayoutId id="2147483697" r:id="rId32"/>
    <p:sldLayoutId id="2147483700" r:id="rId33"/>
    <p:sldLayoutId id="2147483712" r:id="rId34"/>
    <p:sldLayoutId id="2147483714" r:id="rId35"/>
    <p:sldLayoutId id="2147483680" r:id="rId36"/>
    <p:sldLayoutId id="2147483681" r:id="rId37"/>
    <p:sldLayoutId id="2147483682" r:id="rId38"/>
    <p:sldLayoutId id="2147483683" r:id="rId39"/>
    <p:sldLayoutId id="2147483715" r:id="rId40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4000" b="0" i="0" kern="1200">
          <a:solidFill>
            <a:schemeClr val="tx1"/>
          </a:solidFill>
          <a:latin typeface="Juli Sans Medium" pitchFamily="2" charset="77"/>
          <a:ea typeface="+mn-ea"/>
          <a:cs typeface="+mn-cs"/>
        </a:defRPr>
      </a:lvl1pPr>
      <a:lvl2pPr marL="28575" indent="0" algn="l" defTabSz="18288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2800" b="0" i="0" kern="1200">
          <a:solidFill>
            <a:schemeClr val="tx1"/>
          </a:solidFill>
          <a:latin typeface="Graphik Medium" panose="020B0503030202060203" pitchFamily="34" charset="0"/>
          <a:ea typeface="+mn-ea"/>
          <a:cs typeface="+mn-cs"/>
        </a:defRPr>
      </a:lvl2pPr>
      <a:lvl3pPr marL="28575" indent="0" algn="l" defTabSz="18288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485775" indent="-292608" algn="l" defTabSz="18288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575" indent="0" algn="l" defTabSz="18288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489" userDrawn="1">
          <p15:clr>
            <a:srgbClr val="F26B43"/>
          </p15:clr>
        </p15:guide>
        <p15:guide id="2" pos="14449" userDrawn="1">
          <p15:clr>
            <a:srgbClr val="F26B43"/>
          </p15:clr>
        </p15:guide>
        <p15:guide id="3" orient="horz" pos="816" userDrawn="1">
          <p15:clr>
            <a:srgbClr val="F26B43"/>
          </p15:clr>
        </p15:guide>
        <p15:guide id="4" orient="horz" pos="1824" userDrawn="1">
          <p15:clr>
            <a:srgbClr val="F26B43"/>
          </p15:clr>
        </p15:guide>
        <p15:guide id="5" orient="horz" pos="1992" userDrawn="1">
          <p15:clr>
            <a:srgbClr val="F26B43"/>
          </p15:clr>
        </p15:guide>
        <p15:guide id="6" orient="horz" pos="8328" userDrawn="1">
          <p15:clr>
            <a:srgbClr val="F26B43"/>
          </p15:clr>
        </p15:guide>
        <p15:guide id="7" userDrawn="1">
          <p15:clr>
            <a:srgbClr val="F26B43"/>
          </p15:clr>
        </p15:guide>
        <p15:guide id="8" pos="15362" userDrawn="1">
          <p15:clr>
            <a:srgbClr val="F26B43"/>
          </p15:clr>
        </p15:guide>
        <p15:guide id="9" orient="horz" userDrawn="1">
          <p15:clr>
            <a:srgbClr val="F26B43"/>
          </p15:clr>
        </p15:guide>
        <p15:guide id="10" orient="horz" pos="8640" userDrawn="1">
          <p15:clr>
            <a:srgbClr val="F26B43"/>
          </p15:clr>
        </p15:guide>
        <p15:guide id="11" orient="horz" pos="3336" userDrawn="1">
          <p15:clr>
            <a:srgbClr val="F26B43"/>
          </p15:clr>
        </p15:guide>
        <p15:guide id="12" orient="horz" pos="4320" userDrawn="1">
          <p15:clr>
            <a:srgbClr val="F26B43"/>
          </p15:clr>
        </p15:guide>
        <p15:guide id="13" pos="7681" userDrawn="1">
          <p15:clr>
            <a:srgbClr val="F26B43"/>
          </p15:clr>
        </p15:guide>
        <p15:guide id="14" orient="horz" pos="2880" userDrawn="1">
          <p15:clr>
            <a:srgbClr val="F26B43"/>
          </p15:clr>
        </p15:guide>
        <p15:guide id="15" pos="7081" userDrawn="1">
          <p15:clr>
            <a:srgbClr val="F26B43"/>
          </p15:clr>
        </p15:guide>
        <p15:guide id="16" pos="82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gif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6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7.xml"/><Relationship Id="rId5" Type="http://schemas.openxmlformats.org/officeDocument/2006/relationships/oleObject" Target="../embeddings/oleObject2.bin"/><Relationship Id="rId6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8.xml"/><Relationship Id="rId5" Type="http://schemas.openxmlformats.org/officeDocument/2006/relationships/oleObject" Target="../embeddings/oleObject3.bin"/><Relationship Id="rId6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9.xml"/><Relationship Id="rId5" Type="http://schemas.openxmlformats.org/officeDocument/2006/relationships/oleObject" Target="../embeddings/oleObject4.bin"/><Relationship Id="rId6" Type="http://schemas.openxmlformats.org/officeDocument/2006/relationships/image" Target="../media/image19.emf"/><Relationship Id="rId1" Type="http://schemas.openxmlformats.org/officeDocument/2006/relationships/vmlDrawing" Target="../drawings/vmlDrawing4.vml"/><Relationship Id="rId2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10.xml"/><Relationship Id="rId5" Type="http://schemas.openxmlformats.org/officeDocument/2006/relationships/oleObject" Target="../embeddings/oleObject5.bin"/><Relationship Id="rId6" Type="http://schemas.openxmlformats.org/officeDocument/2006/relationships/image" Target="../media/image19.emf"/><Relationship Id="rId1" Type="http://schemas.openxmlformats.org/officeDocument/2006/relationships/vmlDrawing" Target="../drawings/vmlDrawing5.vml"/><Relationship Id="rId2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11.xml"/><Relationship Id="rId5" Type="http://schemas.openxmlformats.org/officeDocument/2006/relationships/oleObject" Target="../embeddings/oleObject6.bin"/><Relationship Id="rId6" Type="http://schemas.openxmlformats.org/officeDocument/2006/relationships/image" Target="../media/image19.emf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vmlDrawing" Target="../drawings/vmlDrawing6.vml"/><Relationship Id="rId2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9.emf"/><Relationship Id="rId6" Type="http://schemas.openxmlformats.org/officeDocument/2006/relationships/image" Target="../media/image24.gif"/><Relationship Id="rId1" Type="http://schemas.openxmlformats.org/officeDocument/2006/relationships/vmlDrawing" Target="../drawings/vmlDrawing7.vml"/><Relationship Id="rId2" Type="http://schemas.openxmlformats.org/officeDocument/2006/relationships/tags" Target="../tags/tag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4" Type="http://schemas.openxmlformats.org/officeDocument/2006/relationships/tags" Target="../tags/tag12.xml"/><Relationship Id="rId5" Type="http://schemas.openxmlformats.org/officeDocument/2006/relationships/slideLayout" Target="../slideLayouts/slideLayout29.xml"/><Relationship Id="rId6" Type="http://schemas.openxmlformats.org/officeDocument/2006/relationships/oleObject" Target="../embeddings/oleObject8.bin"/><Relationship Id="rId7" Type="http://schemas.openxmlformats.org/officeDocument/2006/relationships/image" Target="../media/image19.emf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vmlDrawing" Target="../drawings/vmlDrawing8.vml"/><Relationship Id="rId2" Type="http://schemas.openxmlformats.org/officeDocument/2006/relationships/tags" Target="../tags/tag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9.emf"/><Relationship Id="rId1" Type="http://schemas.openxmlformats.org/officeDocument/2006/relationships/vmlDrawing" Target="../drawings/vmlDrawing9.vml"/><Relationship Id="rId2" Type="http://schemas.openxmlformats.org/officeDocument/2006/relationships/tags" Target="../tags/tag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9.emf"/><Relationship Id="rId1" Type="http://schemas.openxmlformats.org/officeDocument/2006/relationships/vmlDrawing" Target="../drawings/vmlDrawing10.vml"/><Relationship Id="rId2" Type="http://schemas.openxmlformats.org/officeDocument/2006/relationships/tags" Target="../tags/tag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9.emf"/><Relationship Id="rId1" Type="http://schemas.openxmlformats.org/officeDocument/2006/relationships/vmlDrawing" Target="../drawings/vmlDrawing11.vml"/><Relationship Id="rId2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19.emf"/><Relationship Id="rId6" Type="http://schemas.openxmlformats.org/officeDocument/2006/relationships/image" Target="../media/image27.jpg"/><Relationship Id="rId7" Type="http://schemas.openxmlformats.org/officeDocument/2006/relationships/image" Target="../media/image28.png"/><Relationship Id="rId8" Type="http://schemas.microsoft.com/office/2007/relationships/hdphoto" Target="../media/hdphoto1.wdp"/><Relationship Id="rId1" Type="http://schemas.openxmlformats.org/officeDocument/2006/relationships/vmlDrawing" Target="../drawings/vmlDrawing12.vml"/><Relationship Id="rId2" Type="http://schemas.openxmlformats.org/officeDocument/2006/relationships/tags" Target="../tags/tag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19.emf"/><Relationship Id="rId6" Type="http://schemas.openxmlformats.org/officeDocument/2006/relationships/image" Target="../media/image29.jpg"/><Relationship Id="rId7" Type="http://schemas.openxmlformats.org/officeDocument/2006/relationships/image" Target="../media/image26.png"/><Relationship Id="rId1" Type="http://schemas.openxmlformats.org/officeDocument/2006/relationships/vmlDrawing" Target="../drawings/vmlDrawing13.vml"/><Relationship Id="rId2" Type="http://schemas.openxmlformats.org/officeDocument/2006/relationships/tags" Target="../tags/tag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0.jpe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tocksy_txp45a40df5UdN100_Medium_681942.jpg" descr="Stocksy_txp45a40df5UdN100_Medium_6819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256841"/>
            <a:ext cx="18351556" cy="10948188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Rectangle"/>
          <p:cNvSpPr/>
          <p:nvPr/>
        </p:nvSpPr>
        <p:spPr>
          <a:xfrm>
            <a:off x="14876824" y="1235632"/>
            <a:ext cx="8206774" cy="9609192"/>
          </a:xfrm>
          <a:prstGeom prst="rect">
            <a:avLst/>
          </a:prstGeom>
          <a:solidFill>
            <a:schemeClr val="accent1">
              <a:alpha val="95000"/>
            </a:schemeClr>
          </a:solidFill>
          <a:ln w="12700">
            <a:miter lim="400000"/>
          </a:ln>
        </p:spPr>
        <p:txBody>
          <a:bodyPr lIns="71432" tIns="71432" rIns="71432" bIns="71432" anchor="ctr"/>
          <a:lstStyle/>
          <a:p>
            <a:pPr defTabSz="821444" hangingPunct="0"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56" name="How To Pay For Your MBA"/>
          <p:cNvSpPr/>
          <p:nvPr/>
        </p:nvSpPr>
        <p:spPr>
          <a:xfrm>
            <a:off x="15652425" y="3234988"/>
            <a:ext cx="6050640" cy="483495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2" tIns="71432" rIns="71432" bIns="71432">
            <a:noAutofit/>
          </a:bodyPr>
          <a:lstStyle>
            <a:lvl1pPr algn="l">
              <a:lnSpc>
                <a:spcPts val="6500"/>
              </a:lnSpc>
              <a:defRPr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defTabSz="821444" hangingPunct="0"/>
            <a:r>
              <a:rPr lang="en-US" sz="2800" kern="0" dirty="0">
                <a:latin typeface="+mj-lt"/>
              </a:rPr>
              <a:t>Student Refi 101</a:t>
            </a:r>
          </a:p>
          <a:p>
            <a:pPr defTabSz="821444" hangingPunct="0">
              <a:lnSpc>
                <a:spcPct val="150000"/>
              </a:lnSpc>
            </a:pPr>
            <a:r>
              <a:rPr lang="en-US" sz="2800" dirty="0">
                <a:latin typeface="+mn-lt"/>
                <a:ea typeface="Avenir Next" charset="0"/>
                <a:cs typeface="Avenir Next" charset="0"/>
                <a:sym typeface="Arial"/>
              </a:rPr>
              <a:t>A money-saving guide to assisting your students with loan repayment.</a:t>
            </a:r>
          </a:p>
          <a:p>
            <a:pPr defTabSz="821444" hangingPunct="0">
              <a:lnSpc>
                <a:spcPct val="150000"/>
              </a:lnSpc>
            </a:pPr>
            <a:endParaRPr lang="en-US" sz="2800" kern="0" dirty="0">
              <a:latin typeface="Avenir Next" charset="0"/>
              <a:ea typeface="Avenir Next" charset="0"/>
              <a:cs typeface="Avenir Next" charset="0"/>
              <a:sym typeface="Arial"/>
            </a:endParaRPr>
          </a:p>
          <a:p>
            <a:pPr defTabSz="821444" hangingPunct="0">
              <a:lnSpc>
                <a:spcPct val="150000"/>
              </a:lnSpc>
            </a:pPr>
            <a:endParaRPr lang="en-US" sz="2800" kern="0" dirty="0">
              <a:latin typeface="Avenir Next" charset="0"/>
              <a:ea typeface="Avenir Next" charset="0"/>
              <a:cs typeface="Avenir Next" charset="0"/>
              <a:sym typeface="Arial"/>
            </a:endParaRPr>
          </a:p>
          <a:p>
            <a:pPr defTabSz="821444" hangingPunct="0">
              <a:lnSpc>
                <a:spcPct val="150000"/>
              </a:lnSpc>
            </a:pPr>
            <a:r>
              <a:rPr lang="en-US" sz="2800" kern="0" dirty="0">
                <a:latin typeface="+mj-lt"/>
                <a:ea typeface="Avenir Next" charset="0"/>
                <a:cs typeface="Avenir Next" charset="0"/>
                <a:sym typeface="Arial"/>
              </a:rPr>
              <a:t>Julie Moreno Rehder</a:t>
            </a:r>
          </a:p>
          <a:p>
            <a:pPr defTabSz="821444" hangingPunct="0">
              <a:lnSpc>
                <a:spcPct val="150000"/>
              </a:lnSpc>
            </a:pPr>
            <a:r>
              <a:rPr lang="en-US" sz="2800" kern="0" dirty="0" smtClean="0">
                <a:latin typeface="+mj-lt"/>
                <a:ea typeface="Avenir Next" charset="0"/>
                <a:cs typeface="Avenir Next" charset="0"/>
                <a:sym typeface="Arial"/>
              </a:rPr>
              <a:t>Pete Wylie</a:t>
            </a:r>
            <a:endParaRPr lang="en-US" sz="2800" kern="0" dirty="0">
              <a:latin typeface="+mj-lt"/>
            </a:endParaRPr>
          </a:p>
        </p:txBody>
      </p:sp>
      <p:sp>
        <p:nvSpPr>
          <p:cNvPr id="57" name="PRESENTED BY"/>
          <p:cNvSpPr/>
          <p:nvPr/>
        </p:nvSpPr>
        <p:spPr>
          <a:xfrm>
            <a:off x="15852921" y="7374799"/>
            <a:ext cx="7030180" cy="924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2" tIns="71432" rIns="71432" bIns="71432">
            <a:normAutofit/>
          </a:bodyPr>
          <a:lstStyle>
            <a:lvl1pPr algn="l" defTabSz="591502">
              <a:lnSpc>
                <a:spcPts val="3000"/>
              </a:lnSpc>
              <a:defRPr sz="2016" spc="141">
                <a:solidFill>
                  <a:schemeClr val="accent1">
                    <a:hueOff val="-11753102"/>
                    <a:satOff val="2937"/>
                    <a:lumOff val="25667"/>
                  </a:schemeClr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defTabSz="591440" hangingPunct="0"/>
            <a:endParaRPr kern="0" spc="140" dirty="0">
              <a:solidFill>
                <a:srgbClr val="0365C0">
                  <a:hueOff val="-11753102"/>
                  <a:satOff val="2937"/>
                  <a:lumOff val="25667"/>
                </a:srgbClr>
              </a:solidFill>
            </a:endParaRPr>
          </a:p>
        </p:txBody>
      </p:sp>
      <p:sp>
        <p:nvSpPr>
          <p:cNvPr id="58" name="Dave at CommonBond"/>
          <p:cNvSpPr/>
          <p:nvPr/>
        </p:nvSpPr>
        <p:spPr>
          <a:xfrm>
            <a:off x="15727781" y="7863910"/>
            <a:ext cx="246851" cy="682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2" tIns="71432" rIns="71432" bIns="71432" anchor="ctr">
            <a:spAutoFit/>
          </a:bodyPr>
          <a:lstStyle>
            <a:lvl1pPr algn="l">
              <a:lnSpc>
                <a:spcPts val="4200"/>
              </a:lnSpc>
              <a:defRPr sz="3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defTabSz="821444" hangingPunct="0"/>
            <a:r>
              <a:rPr kern="0" dirty="0"/>
              <a:t> </a:t>
            </a:r>
          </a:p>
        </p:txBody>
      </p:sp>
      <p:sp>
        <p:nvSpPr>
          <p:cNvPr id="59" name="Rectangle"/>
          <p:cNvSpPr/>
          <p:nvPr/>
        </p:nvSpPr>
        <p:spPr>
          <a:xfrm>
            <a:off x="15852250" y="2529710"/>
            <a:ext cx="5206506" cy="107444"/>
          </a:xfrm>
          <a:prstGeom prst="rect">
            <a:avLst/>
          </a:prstGeom>
          <a:solidFill>
            <a:schemeClr val="accent1">
              <a:hueOff val="-11753102"/>
              <a:satOff val="2937"/>
              <a:lumOff val="25667"/>
            </a:schemeClr>
          </a:solidFill>
          <a:ln w="12700">
            <a:miter lim="400000"/>
          </a:ln>
          <a:effectLst>
            <a:outerShdw dir="5400000" rotWithShape="0">
              <a:srgbClr val="000000">
                <a:alpha val="0"/>
              </a:srgbClr>
            </a:outerShdw>
          </a:effectLst>
        </p:spPr>
        <p:txBody>
          <a:bodyPr lIns="71432" tIns="71432" rIns="71432" bIns="71432" anchor="ctr"/>
          <a:lstStyle/>
          <a:p>
            <a:pPr defTabSz="821444" hangingPunct="0">
              <a:defRPr sz="3200">
                <a:solidFill>
                  <a:srgbClr val="FFFFFF"/>
                </a:solidFill>
              </a:defRPr>
            </a:pPr>
            <a:endParaRPr sz="32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260" y="7972633"/>
            <a:ext cx="4912806" cy="2763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47" y="8546778"/>
            <a:ext cx="237744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gray">
          <a:xfrm>
            <a:off x="2428875" y="1257300"/>
            <a:ext cx="18547501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defTabSz="895350" eaLnBrk="1" hangingPunct="1">
              <a:defRPr sz="3600" kern="0">
                <a:solidFill>
                  <a:srgbClr val="939598"/>
                </a:solidFill>
                <a:latin typeface="+mj-lt"/>
                <a:ea typeface="+mj-ea"/>
                <a:cs typeface="+mj-cs"/>
              </a:defRPr>
            </a:lvl1pPr>
            <a:lvl2pPr algn="l" defTabSz="895350" eaLnBrk="1" hangingPunct="1">
              <a:defRPr sz="1900">
                <a:solidFill>
                  <a:schemeClr val="tx2"/>
                </a:solidFill>
              </a:defRPr>
            </a:lvl2pPr>
            <a:lvl3pPr algn="l" defTabSz="895350" eaLnBrk="1" hangingPunct="1">
              <a:defRPr sz="1900">
                <a:solidFill>
                  <a:schemeClr val="tx2"/>
                </a:solidFill>
              </a:defRPr>
            </a:lvl3pPr>
            <a:lvl4pPr algn="l" defTabSz="895350" eaLnBrk="1" hangingPunct="1">
              <a:defRPr sz="1900">
                <a:solidFill>
                  <a:schemeClr val="tx2"/>
                </a:solidFill>
              </a:defRPr>
            </a:lvl4pPr>
            <a:lvl5pPr algn="l" defTabSz="895350" eaLnBrk="1" hangingPunct="1">
              <a:defRPr sz="1900">
                <a:solidFill>
                  <a:schemeClr val="tx2"/>
                </a:solidFill>
              </a:defRPr>
            </a:lvl5pPr>
            <a:lvl6pPr marL="457200" defTabSz="89535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2"/>
                </a:solidFill>
              </a:defRPr>
            </a:lvl6pPr>
            <a:lvl7pPr marL="914400" defTabSz="89535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2"/>
                </a:solidFill>
              </a:defRPr>
            </a:lvl7pPr>
            <a:lvl8pPr marL="1371600" defTabSz="89535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2"/>
                </a:solidFill>
              </a:defRPr>
            </a:lvl8pPr>
            <a:lvl9pPr marL="1828800" defTabSz="89535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2"/>
                </a:solidFill>
              </a:defRPr>
            </a:lvl9pPr>
          </a:lstStyle>
          <a:p>
            <a:r>
              <a:rPr lang="en-US" sz="6000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Choice of employer has a large impact on the appropriate method of loan repayment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65015" y="5689601"/>
            <a:ext cx="4209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25" y="4375330"/>
            <a:ext cx="10303300" cy="58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1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gray">
          <a:xfrm>
            <a:off x="4484135" y="1604933"/>
            <a:ext cx="164922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defTabSz="895350" eaLnBrk="1" hangingPunct="1">
              <a:defRPr sz="3600" kern="0">
                <a:solidFill>
                  <a:srgbClr val="939598"/>
                </a:solidFill>
                <a:latin typeface="+mj-lt"/>
                <a:ea typeface="+mj-ea"/>
                <a:cs typeface="+mj-cs"/>
              </a:defRPr>
            </a:lvl1pPr>
            <a:lvl2pPr algn="l" defTabSz="895350" eaLnBrk="1" hangingPunct="1">
              <a:defRPr sz="1900">
                <a:solidFill>
                  <a:schemeClr val="tx2"/>
                </a:solidFill>
              </a:defRPr>
            </a:lvl2pPr>
            <a:lvl3pPr algn="l" defTabSz="895350" eaLnBrk="1" hangingPunct="1">
              <a:defRPr sz="1900">
                <a:solidFill>
                  <a:schemeClr val="tx2"/>
                </a:solidFill>
              </a:defRPr>
            </a:lvl3pPr>
            <a:lvl4pPr algn="l" defTabSz="895350" eaLnBrk="1" hangingPunct="1">
              <a:defRPr sz="1900">
                <a:solidFill>
                  <a:schemeClr val="tx2"/>
                </a:solidFill>
              </a:defRPr>
            </a:lvl4pPr>
            <a:lvl5pPr algn="l" defTabSz="895350" eaLnBrk="1" hangingPunct="1">
              <a:defRPr sz="1900">
                <a:solidFill>
                  <a:schemeClr val="tx2"/>
                </a:solidFill>
              </a:defRPr>
            </a:lvl5pPr>
            <a:lvl6pPr marL="457200" defTabSz="89535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2"/>
                </a:solidFill>
              </a:defRPr>
            </a:lvl6pPr>
            <a:lvl7pPr marL="914400" defTabSz="89535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2"/>
                </a:solidFill>
              </a:defRPr>
            </a:lvl7pPr>
            <a:lvl8pPr marL="1371600" defTabSz="89535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2"/>
                </a:solidFill>
              </a:defRPr>
            </a:lvl8pPr>
            <a:lvl9pPr marL="1828800" defTabSz="89535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2"/>
                </a:solidFill>
              </a:defRPr>
            </a:lvl9pPr>
          </a:lstStyle>
          <a:p>
            <a:r>
              <a:rPr lang="en-US" sz="6000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Working for a </a:t>
            </a:r>
            <a:r>
              <a:rPr lang="en-US" sz="6000" dirty="0">
                <a:solidFill>
                  <a:schemeClr val="accent2"/>
                </a:solidFill>
                <a:ea typeface="Avenir Next" charset="0"/>
                <a:cs typeface="Avenir Next" charset="0"/>
              </a:rPr>
              <a:t>non-profit</a:t>
            </a:r>
            <a:r>
              <a:rPr lang="en-US" sz="6000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 employer</a:t>
            </a:r>
          </a:p>
        </p:txBody>
      </p:sp>
      <p:sp>
        <p:nvSpPr>
          <p:cNvPr id="5" name="Title 6">
            <a:extLst>
              <a:ext uri="{FF2B5EF4-FFF2-40B4-BE49-F238E27FC236}">
                <a16:creationId xmlns="" xmlns:a16="http://schemas.microsoft.com/office/drawing/2014/main" id="{3B49E5A9-67FD-45B0-9501-D37125958F4E}"/>
              </a:ext>
            </a:extLst>
          </p:cNvPr>
          <p:cNvSpPr txBox="1">
            <a:spLocks/>
          </p:cNvSpPr>
          <p:nvPr/>
        </p:nvSpPr>
        <p:spPr bwMode="gray">
          <a:xfrm>
            <a:off x="5261082" y="3976775"/>
            <a:ext cx="12666182" cy="471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Options for Federal Loans:</a:t>
            </a:r>
          </a:p>
          <a:p>
            <a:pPr marL="699722" indent="-699722">
              <a:buFontTx/>
              <a:buChar char="-"/>
            </a:pPr>
            <a:r>
              <a:rPr lang="en-US" sz="4082" b="0" dirty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Income-driven repayment plans</a:t>
            </a:r>
          </a:p>
          <a:p>
            <a:pPr marL="699722" indent="-699722">
              <a:buFontTx/>
              <a:buChar char="-"/>
            </a:pPr>
            <a:r>
              <a:rPr lang="en-US" sz="4082" b="0" dirty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Public service loan forgiveness</a:t>
            </a:r>
          </a:p>
          <a:p>
            <a:endParaRPr lang="en-US" sz="4082" b="0" dirty="0">
              <a:solidFill>
                <a:schemeClr val="accent1"/>
              </a:solidFill>
              <a:ea typeface="Avenir Next" charset="0"/>
              <a:cs typeface="Avenir Next" charset="0"/>
            </a:endParaRPr>
          </a:p>
          <a:p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For Private Loans:</a:t>
            </a:r>
          </a:p>
          <a:p>
            <a:pPr marL="699722" indent="-699722">
              <a:buFontTx/>
              <a:buChar char="-"/>
            </a:pPr>
            <a:r>
              <a:rPr lang="en-US" sz="4082" b="0" dirty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Student loan refinancing</a:t>
            </a:r>
            <a:endParaRPr lang="en-US" sz="4082" b="0" kern="0" dirty="0">
              <a:solidFill>
                <a:schemeClr val="accent1"/>
              </a:solidFill>
              <a:latin typeface="+mn-lt"/>
              <a:sym typeface="Arial"/>
            </a:endParaRPr>
          </a:p>
          <a:p>
            <a:pPr defTabSz="821444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</a:pPr>
            <a:endParaRPr lang="en-US" sz="4082" b="0" kern="0" dirty="0">
              <a:solidFill>
                <a:srgbClr val="C82506">
                  <a:hueOff val="11848785"/>
                  <a:satOff val="5538"/>
                  <a:lumOff val="-25319"/>
                </a:srgbClr>
              </a:solidFill>
              <a:latin typeface="Avenir Nex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6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gray">
          <a:xfrm>
            <a:off x="5245281" y="3180280"/>
            <a:ext cx="14969944" cy="57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defTabSz="895350" eaLnBrk="1" hangingPunct="1">
              <a:defRPr sz="3600" kern="0">
                <a:solidFill>
                  <a:srgbClr val="939598"/>
                </a:solidFill>
                <a:latin typeface="+mj-lt"/>
                <a:ea typeface="+mj-ea"/>
                <a:cs typeface="+mj-cs"/>
              </a:defRPr>
            </a:lvl1pPr>
            <a:lvl2pPr algn="l" defTabSz="895350" eaLnBrk="1" hangingPunct="1">
              <a:defRPr sz="1900">
                <a:solidFill>
                  <a:schemeClr val="tx2"/>
                </a:solidFill>
              </a:defRPr>
            </a:lvl2pPr>
            <a:lvl3pPr algn="l" defTabSz="895350" eaLnBrk="1" hangingPunct="1">
              <a:defRPr sz="1900">
                <a:solidFill>
                  <a:schemeClr val="tx2"/>
                </a:solidFill>
              </a:defRPr>
            </a:lvl3pPr>
            <a:lvl4pPr algn="l" defTabSz="895350" eaLnBrk="1" hangingPunct="1">
              <a:defRPr sz="1900">
                <a:solidFill>
                  <a:schemeClr val="tx2"/>
                </a:solidFill>
              </a:defRPr>
            </a:lvl4pPr>
            <a:lvl5pPr algn="l" defTabSz="895350" eaLnBrk="1" hangingPunct="1">
              <a:defRPr sz="1900">
                <a:solidFill>
                  <a:schemeClr val="tx2"/>
                </a:solidFill>
              </a:defRPr>
            </a:lvl5pPr>
            <a:lvl6pPr marL="457200" defTabSz="89535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2"/>
                </a:solidFill>
              </a:defRPr>
            </a:lvl6pPr>
            <a:lvl7pPr marL="914400" defTabSz="89535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2"/>
                </a:solidFill>
              </a:defRPr>
            </a:lvl7pPr>
            <a:lvl8pPr marL="1371600" defTabSz="89535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2"/>
                </a:solidFill>
              </a:defRPr>
            </a:lvl8pPr>
            <a:lvl9pPr marL="1828800" defTabSz="89535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2"/>
                </a:solidFill>
              </a:defRPr>
            </a:lvl9pPr>
          </a:lstStyle>
          <a:p>
            <a:endParaRPr lang="en-US" sz="4898" dirty="0">
              <a:solidFill>
                <a:srgbClr val="4AC9F2"/>
              </a:solidFill>
              <a:ea typeface="Avenir Next" charset="0"/>
              <a:cs typeface="Avenir Next" charset="0"/>
            </a:endParaRPr>
          </a:p>
          <a:p>
            <a:r>
              <a:rPr lang="en-US" sz="4082" b="1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Options for Federal loans:</a:t>
            </a:r>
          </a:p>
          <a:p>
            <a:pPr marL="699722" indent="-699722">
              <a:buFontTx/>
              <a:buChar char="-"/>
            </a:pPr>
            <a:r>
              <a:rPr lang="en-US" sz="4082" dirty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Income-driven repayment plans</a:t>
            </a:r>
          </a:p>
          <a:p>
            <a:pPr marL="699722" indent="-699722">
              <a:buFontTx/>
              <a:buChar char="-"/>
            </a:pPr>
            <a:r>
              <a:rPr lang="en-US" sz="4082" dirty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Standard repayment plans</a:t>
            </a:r>
          </a:p>
          <a:p>
            <a:pPr marL="699722" indent="-699722">
              <a:buFontTx/>
              <a:buChar char="-"/>
            </a:pPr>
            <a:r>
              <a:rPr lang="en-US" sz="4082" dirty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Student loan refinancing</a:t>
            </a:r>
          </a:p>
          <a:p>
            <a:pPr marL="699722" indent="-699722">
              <a:buFontTx/>
              <a:buChar char="-"/>
            </a:pPr>
            <a:endParaRPr lang="en-US" sz="4082" dirty="0">
              <a:solidFill>
                <a:schemeClr val="accent1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4082" b="1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For Private Loans:</a:t>
            </a:r>
          </a:p>
          <a:p>
            <a:pPr marL="699722" indent="-699722">
              <a:buFontTx/>
              <a:buChar char="-"/>
            </a:pPr>
            <a:r>
              <a:rPr lang="en-US" sz="4082" dirty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Student loan refinancing</a:t>
            </a:r>
            <a:r>
              <a:rPr lang="en-US" sz="3674" dirty="0">
                <a:solidFill>
                  <a:srgbClr val="4AC9F2"/>
                </a:solidFill>
                <a:latin typeface="Avenir Next" charset="0"/>
                <a:ea typeface="Avenir Next" charset="0"/>
                <a:cs typeface="Avenir Next" charset="0"/>
              </a:rPr>
              <a:t/>
            </a:r>
            <a:br>
              <a:rPr lang="en-US" sz="3674" dirty="0">
                <a:solidFill>
                  <a:srgbClr val="4AC9F2"/>
                </a:solidFill>
                <a:latin typeface="Avenir Next" charset="0"/>
                <a:ea typeface="Avenir Next" charset="0"/>
                <a:cs typeface="Avenir Next" charset="0"/>
              </a:rPr>
            </a:br>
            <a:endParaRPr lang="en-US" sz="3674" dirty="0">
              <a:solidFill>
                <a:srgbClr val="4AC9F2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="" xmlns:a16="http://schemas.microsoft.com/office/drawing/2014/main" id="{AAAE5BF8-5A30-4951-8FE1-38DD401236AC}"/>
              </a:ext>
            </a:extLst>
          </p:cNvPr>
          <p:cNvSpPr txBox="1">
            <a:spLocks/>
          </p:cNvSpPr>
          <p:nvPr/>
        </p:nvSpPr>
        <p:spPr bwMode="gray">
          <a:xfrm>
            <a:off x="4484135" y="1604933"/>
            <a:ext cx="164922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defTabSz="895350" eaLnBrk="1" hangingPunct="1">
              <a:defRPr sz="3600" kern="0">
                <a:solidFill>
                  <a:srgbClr val="939598"/>
                </a:solidFill>
                <a:latin typeface="+mj-lt"/>
                <a:ea typeface="+mj-ea"/>
                <a:cs typeface="+mj-cs"/>
              </a:defRPr>
            </a:lvl1pPr>
            <a:lvl2pPr algn="l" defTabSz="895350" eaLnBrk="1" hangingPunct="1">
              <a:defRPr sz="1900">
                <a:solidFill>
                  <a:schemeClr val="tx2"/>
                </a:solidFill>
              </a:defRPr>
            </a:lvl2pPr>
            <a:lvl3pPr algn="l" defTabSz="895350" eaLnBrk="1" hangingPunct="1">
              <a:defRPr sz="1900">
                <a:solidFill>
                  <a:schemeClr val="tx2"/>
                </a:solidFill>
              </a:defRPr>
            </a:lvl3pPr>
            <a:lvl4pPr algn="l" defTabSz="895350" eaLnBrk="1" hangingPunct="1">
              <a:defRPr sz="1900">
                <a:solidFill>
                  <a:schemeClr val="tx2"/>
                </a:solidFill>
              </a:defRPr>
            </a:lvl4pPr>
            <a:lvl5pPr algn="l" defTabSz="895350" eaLnBrk="1" hangingPunct="1">
              <a:defRPr sz="1900">
                <a:solidFill>
                  <a:schemeClr val="tx2"/>
                </a:solidFill>
              </a:defRPr>
            </a:lvl5pPr>
            <a:lvl6pPr marL="457200" defTabSz="89535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2"/>
                </a:solidFill>
              </a:defRPr>
            </a:lvl6pPr>
            <a:lvl7pPr marL="914400" defTabSz="89535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2"/>
                </a:solidFill>
              </a:defRPr>
            </a:lvl7pPr>
            <a:lvl8pPr marL="1371600" defTabSz="89535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2"/>
                </a:solidFill>
              </a:defRPr>
            </a:lvl8pPr>
            <a:lvl9pPr marL="1828800" defTabSz="89535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2"/>
                </a:solidFill>
              </a:defRPr>
            </a:lvl9pPr>
          </a:lstStyle>
          <a:p>
            <a:r>
              <a:rPr lang="en-US" sz="6000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Working for a </a:t>
            </a:r>
            <a:r>
              <a:rPr lang="en-US" sz="6000" dirty="0">
                <a:solidFill>
                  <a:schemeClr val="accent2"/>
                </a:solidFill>
                <a:ea typeface="Avenir Next" charset="0"/>
                <a:cs typeface="Avenir Next" charset="0"/>
              </a:rPr>
              <a:t>for-profit</a:t>
            </a:r>
            <a:r>
              <a:rPr lang="en-US" sz="6000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 employer</a:t>
            </a:r>
          </a:p>
        </p:txBody>
      </p:sp>
    </p:spTree>
    <p:extLst>
      <p:ext uri="{BB962C8B-B14F-4D97-AF65-F5344CB8AC3E}">
        <p14:creationId xmlns:p14="http://schemas.microsoft.com/office/powerpoint/2010/main" val="15873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053370" y="3243"/>
          <a:ext cx="323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think-cell Slide" r:id="rId5" imgW="381" imgH="381" progId="TCLayout.ActiveDocument.1">
                  <p:embed/>
                </p:oleObj>
              </mc:Choice>
              <mc:Fallback>
                <p:oleObj name="think-cell Slide" r:id="rId5" imgW="381" imgH="38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53370" y="3243"/>
                        <a:ext cx="323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775771" y="3291325"/>
            <a:ext cx="16793516" cy="7127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346" dirty="0">
                <a:solidFill>
                  <a:srgbClr val="FF9D93"/>
                </a:solidFill>
                <a:latin typeface="+mj-lt"/>
                <a:ea typeface="Avenir Next" charset="0"/>
                <a:cs typeface="Avenir Next" charset="0"/>
              </a:rPr>
              <a:t>Income-driven</a:t>
            </a:r>
            <a:r>
              <a:rPr lang="en-US" sz="7346" dirty="0">
                <a:solidFill>
                  <a:srgbClr val="FD8C34"/>
                </a:solidFill>
                <a:latin typeface="+mj-lt"/>
                <a:ea typeface="Avenir Next" charset="0"/>
                <a:cs typeface="Avenir Next" charset="0"/>
              </a:rPr>
              <a:t> </a:t>
            </a:r>
            <a:r>
              <a:rPr lang="en-US" sz="7346" dirty="0">
                <a:solidFill>
                  <a:schemeClr val="accent1"/>
                </a:solidFill>
                <a:latin typeface="+mj-lt"/>
                <a:ea typeface="Avenir Next" charset="0"/>
                <a:cs typeface="Avenir Next" charset="0"/>
              </a:rPr>
              <a:t>repayment plans </a:t>
            </a:r>
          </a:p>
          <a:p>
            <a:endParaRPr lang="en-US" sz="4082" dirty="0">
              <a:solidFill>
                <a:schemeClr val="accent1"/>
              </a:solidFill>
              <a:latin typeface="+mj-lt"/>
              <a:ea typeface="Avenir Next" charset="0"/>
              <a:cs typeface="Avenir Next" charset="0"/>
            </a:endParaRPr>
          </a:p>
          <a:p>
            <a:pPr marL="1166202" indent="-1166202">
              <a:buFont typeface="Wingdings" charset="2"/>
              <a:buChar char="§"/>
            </a:pPr>
            <a:r>
              <a:rPr lang="en-US" sz="4898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Your monthly payment is capped at a certain percentage of your income</a:t>
            </a:r>
          </a:p>
          <a:p>
            <a:pPr marL="1166202" indent="-1166202">
              <a:buFont typeface="Wingdings" charset="2"/>
              <a:buChar char="§"/>
            </a:pPr>
            <a:r>
              <a:rPr lang="en-US" sz="4898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May be a good plan for those with a lower income who wouldn’t be able to afford standard monthly payments</a:t>
            </a:r>
          </a:p>
          <a:p>
            <a:pPr marL="1166202" indent="-1166202">
              <a:buFont typeface="Wingdings" charset="2"/>
              <a:buChar char="§"/>
            </a:pPr>
            <a:r>
              <a:rPr lang="en-US" sz="4898" dirty="0">
                <a:solidFill>
                  <a:schemeClr val="accent2"/>
                </a:solidFill>
                <a:ea typeface="Avenir Next" charset="0"/>
                <a:cs typeface="Avenir Next" charset="0"/>
              </a:rPr>
              <a:t>Pro: </a:t>
            </a:r>
            <a:r>
              <a:rPr lang="en-US" sz="4898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Keeps monthly payment low</a:t>
            </a:r>
          </a:p>
          <a:p>
            <a:pPr marL="1166202" indent="-1166202">
              <a:buFont typeface="Wingdings" charset="2"/>
              <a:buChar char="§"/>
            </a:pPr>
            <a:r>
              <a:rPr lang="en-US" sz="4898" dirty="0">
                <a:solidFill>
                  <a:schemeClr val="accent2"/>
                </a:solidFill>
                <a:ea typeface="Avenir Next" charset="0"/>
                <a:cs typeface="Avenir Next" charset="0"/>
              </a:rPr>
              <a:t>Con: </a:t>
            </a:r>
            <a:r>
              <a:rPr lang="en-US" sz="4898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Increases total cost of the loan</a:t>
            </a:r>
          </a:p>
          <a:p>
            <a:pPr marL="1166202" indent="-1166202">
              <a:buFont typeface="Wingdings" charset="2"/>
              <a:buChar char="§"/>
            </a:pPr>
            <a:r>
              <a:rPr lang="en-US" sz="4898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Use these plans if pursuing PSLF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 bwMode="gray">
          <a:xfrm>
            <a:off x="4470171" y="1633834"/>
            <a:ext cx="134700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Arial"/>
                <a:ea typeface="+mj-ea"/>
                <a:cs typeface="Arial"/>
                <a:sym typeface="Arial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6000" kern="0" cap="none" dirty="0">
                <a:solidFill>
                  <a:schemeClr val="accent1"/>
                </a:solidFill>
                <a:latin typeface="+mj-lt"/>
                <a:ea typeface="Avenir Next" charset="0"/>
                <a:cs typeface="Avenir Next" charset="0"/>
              </a:rPr>
              <a:t>Repayment Options for Federal Loans</a:t>
            </a:r>
          </a:p>
        </p:txBody>
      </p:sp>
    </p:spTree>
    <p:extLst>
      <p:ext uri="{BB962C8B-B14F-4D97-AF65-F5344CB8AC3E}">
        <p14:creationId xmlns:p14="http://schemas.microsoft.com/office/powerpoint/2010/main" val="85032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899" y="1000125"/>
            <a:ext cx="21030971" cy="1699534"/>
          </a:xfrm>
        </p:spPr>
        <p:txBody>
          <a:bodyPr>
            <a:normAutofit/>
          </a:bodyPr>
          <a:lstStyle/>
          <a:p>
            <a:r>
              <a:rPr lang="en-GB" sz="4200" b="1" kern="0" dirty="0">
                <a:ea typeface="Avenir Next" charset="0"/>
                <a:cs typeface="Avenir Next" charset="0"/>
              </a:rPr>
              <a:t>Repayment Options for Federal Loans </a:t>
            </a:r>
            <a:r>
              <a:rPr lang="mr-IN" sz="4200" b="1" kern="0" dirty="0">
                <a:ea typeface="Avenir Next" charset="0"/>
                <a:cs typeface="Avenir Next" charset="0"/>
              </a:rPr>
              <a:t>–</a:t>
            </a:r>
            <a:r>
              <a:rPr lang="en-GB" sz="4200" b="1" kern="0" dirty="0">
                <a:ea typeface="Avenir Next" charset="0"/>
                <a:cs typeface="Avenir Next" charset="0"/>
              </a:rPr>
              <a:t> </a:t>
            </a:r>
            <a:r>
              <a:rPr lang="en-GB" sz="4200" b="1" kern="0" dirty="0">
                <a:solidFill>
                  <a:schemeClr val="accent2"/>
                </a:solidFill>
                <a:ea typeface="Avenir Next" charset="0"/>
                <a:cs typeface="Avenir Next" charset="0"/>
              </a:rPr>
              <a:t>Income Driven Plans</a:t>
            </a:r>
            <a:r>
              <a:rPr lang="en-GB" sz="4200" b="1" kern="0" dirty="0">
                <a:solidFill>
                  <a:schemeClr val="accent2"/>
                </a:solidFill>
                <a:latin typeface="Avenir Next" charset="0"/>
                <a:ea typeface="Avenir Next" charset="0"/>
                <a:cs typeface="Avenir Next" charset="0"/>
                <a:sym typeface="Arial"/>
              </a:rPr>
              <a:t/>
            </a:r>
            <a:br>
              <a:rPr lang="en-GB" sz="4200" b="1" kern="0" dirty="0">
                <a:solidFill>
                  <a:schemeClr val="accent2"/>
                </a:solidFill>
                <a:latin typeface="Avenir Next" charset="0"/>
                <a:ea typeface="Avenir Next" charset="0"/>
                <a:cs typeface="Avenir Next" charset="0"/>
                <a:sym typeface="Arial"/>
              </a:rPr>
            </a:br>
            <a:endParaRPr lang="en-US" sz="4200" b="1" dirty="0">
              <a:solidFill>
                <a:schemeClr val="accent2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1846961"/>
              </p:ext>
            </p:extLst>
          </p:nvPr>
        </p:nvGraphicFramePr>
        <p:xfrm>
          <a:off x="2410959" y="2699658"/>
          <a:ext cx="19187888" cy="95160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837578"/>
                <a:gridCol w="3837578"/>
                <a:gridCol w="3837578"/>
                <a:gridCol w="4017082"/>
                <a:gridCol w="3658072"/>
              </a:tblGrid>
              <a:tr h="1670607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+mj-lt"/>
                          <a:ea typeface="Avenir Next" charset="0"/>
                          <a:cs typeface="Avenir Next" charset="0"/>
                        </a:rPr>
                        <a:t>Revised Pay As You Earn Repayment Plan (REPAYE)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+mj-lt"/>
                          <a:ea typeface="Avenir Next" charset="0"/>
                          <a:cs typeface="Avenir Next" charset="0"/>
                        </a:rPr>
                        <a:t>Pay</a:t>
                      </a:r>
                      <a:r>
                        <a:rPr lang="en-US" sz="2600" baseline="0" dirty="0">
                          <a:latin typeface="+mj-lt"/>
                          <a:ea typeface="Avenir Next" charset="0"/>
                          <a:cs typeface="Avenir Next" charset="0"/>
                        </a:rPr>
                        <a:t> As You Earn Repayment Plan (PAYE)</a:t>
                      </a:r>
                      <a:endParaRPr lang="en-US" sz="2600" dirty="0">
                        <a:latin typeface="+mj-lt"/>
                        <a:ea typeface="Avenir Next" charset="0"/>
                        <a:cs typeface="Avenir Next" charset="0"/>
                      </a:endParaRP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+mj-lt"/>
                          <a:ea typeface="Avenir Next" charset="0"/>
                          <a:cs typeface="Avenir Next" charset="0"/>
                        </a:rPr>
                        <a:t>Income Based Repayment (IBR)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+mj-lt"/>
                          <a:ea typeface="Avenir Next" charset="0"/>
                          <a:cs typeface="Avenir Next" charset="0"/>
                        </a:rPr>
                        <a:t>Income Contingent</a:t>
                      </a:r>
                      <a:r>
                        <a:rPr lang="en-US" sz="2600" baseline="0" dirty="0">
                          <a:latin typeface="+mj-lt"/>
                          <a:ea typeface="Avenir Next" charset="0"/>
                          <a:cs typeface="Avenir Next" charset="0"/>
                        </a:rPr>
                        <a:t> Repayment (ICR)</a:t>
                      </a:r>
                      <a:endParaRPr lang="en-US" sz="2600" dirty="0">
                        <a:latin typeface="+mj-lt"/>
                        <a:ea typeface="Avenir Next" charset="0"/>
                        <a:cs typeface="Avenir Next" charset="0"/>
                      </a:endParaRP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1555393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+mj-lt"/>
                          <a:ea typeface="Avenir Next" charset="0"/>
                          <a:cs typeface="Avenir Next" charset="0"/>
                        </a:rPr>
                        <a:t>Eligibility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Direct Loan</a:t>
                      </a:r>
                      <a:r>
                        <a:rPr lang="en-US" sz="2400" baseline="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 borrowers</a:t>
                      </a:r>
                      <a:endParaRPr lang="en-US" sz="2400" dirty="0">
                        <a:solidFill>
                          <a:schemeClr val="accent1"/>
                        </a:solidFill>
                        <a:latin typeface="+mn-lt"/>
                        <a:ea typeface="Avenir Next" charset="0"/>
                        <a:cs typeface="Avenir Next" charset="0"/>
                      </a:endParaRP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Direct Loan borrowers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Direct Loan and FFEL borrowers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Direct Loan borrowers (only</a:t>
                      </a:r>
                      <a:r>
                        <a:rPr lang="en-US" sz="2400" baseline="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 plan for Parent PLUS loans)</a:t>
                      </a:r>
                      <a:endParaRPr lang="en-US" sz="2400" dirty="0">
                        <a:solidFill>
                          <a:schemeClr val="accent1"/>
                        </a:solidFill>
                        <a:latin typeface="+mn-lt"/>
                        <a:ea typeface="Avenir Next" charset="0"/>
                        <a:cs typeface="Avenir Next" charset="0"/>
                      </a:endParaRP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</a:tr>
              <a:tr h="190103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+mj-lt"/>
                          <a:ea typeface="Avenir Next" charset="0"/>
                          <a:cs typeface="Avenir Next" charset="0"/>
                        </a:rPr>
                        <a:t>Monthly payment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10% of discretionary income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10% of discretionary income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accent1"/>
                        </a:solidFill>
                        <a:latin typeface="+mn-lt"/>
                        <a:ea typeface="Avenir Next" charset="0"/>
                        <a:cs typeface="Avenir Next" charset="0"/>
                      </a:endParaRP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10% of discretionary income if you borrowed on or after 7/1/14, or 15% if older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accent1"/>
                        </a:solidFill>
                        <a:latin typeface="+mn-lt"/>
                        <a:ea typeface="Avenir Next" charset="0"/>
                        <a:cs typeface="Avenir Next" charset="0"/>
                      </a:endParaRP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20% of discretionary income or what you would pay on a 12 year fixed plan adjusted for income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103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+mj-lt"/>
                          <a:ea typeface="Avenir Next" charset="0"/>
                          <a:cs typeface="Avenir Next" charset="0"/>
                        </a:rPr>
                        <a:t>Repayment period (remaining</a:t>
                      </a:r>
                      <a:r>
                        <a:rPr lang="en-US" sz="3200" b="1" baseline="0" dirty="0">
                          <a:solidFill>
                            <a:schemeClr val="accent1"/>
                          </a:solidFill>
                          <a:latin typeface="+mj-lt"/>
                          <a:ea typeface="Avenir Next" charset="0"/>
                          <a:cs typeface="Avenir Next" charset="0"/>
                        </a:rPr>
                        <a:t> balance is forgiven after this time)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+mj-lt"/>
                        <a:ea typeface="Avenir Next" charset="0"/>
                        <a:cs typeface="Avenir Next" charset="0"/>
                      </a:endParaRP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20 years for undergrad loans, 25 years for grad or professional loans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TAXABLE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20 years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accent1"/>
                        </a:solidFill>
                        <a:latin typeface="+mn-lt"/>
                        <a:ea typeface="Avenir Next" charset="0"/>
                        <a:cs typeface="Avenir Next" charset="0"/>
                      </a:endParaRPr>
                    </a:p>
                    <a:p>
                      <a:pPr marL="0" marR="0" lvl="0" indent="0" algn="ctr" defTabSz="40254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TAXABLE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accent1"/>
                        </a:solidFill>
                        <a:latin typeface="+mn-lt"/>
                        <a:ea typeface="Avenir Next" charset="0"/>
                        <a:cs typeface="Avenir Next" charset="0"/>
                      </a:endParaRP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20</a:t>
                      </a:r>
                      <a:r>
                        <a:rPr lang="en-US" sz="2400" baseline="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 years 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if you borrowed on or after 7/1/14, or 25</a:t>
                      </a:r>
                      <a:r>
                        <a:rPr lang="en-US" sz="2400" baseline="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 years</a:t>
                      </a:r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 if older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TAXABLE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25 years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accent1"/>
                        </a:solidFill>
                        <a:latin typeface="+mn-lt"/>
                        <a:ea typeface="Avenir Next" charset="0"/>
                        <a:cs typeface="Avenir Next" charset="0"/>
                      </a:endParaRPr>
                    </a:p>
                    <a:p>
                      <a:pPr marL="0" marR="0" lvl="0" indent="0" algn="ctr" defTabSz="40254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TAXABLE</a:t>
                      </a:r>
                    </a:p>
                    <a:p>
                      <a:pPr algn="ctr"/>
                      <a:endParaRPr lang="en-US" sz="2400" b="1" dirty="0">
                        <a:solidFill>
                          <a:schemeClr val="accent1"/>
                        </a:solidFill>
                        <a:latin typeface="+mn-lt"/>
                        <a:ea typeface="Avenir Next" charset="0"/>
                        <a:cs typeface="Avenir Next" charset="0"/>
                      </a:endParaRP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</a:tr>
              <a:tr h="1593415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+mj-lt"/>
                          <a:ea typeface="Avenir Next" charset="0"/>
                          <a:cs typeface="Avenir Next" charset="0"/>
                        </a:rPr>
                        <a:t>Income requirement to enter plan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None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Your income must be low compared to your eligible federal student loan debt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Your income must be low compared to your eligible federal student loan debt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None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87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053370" y="3243"/>
          <a:ext cx="323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think-cell Slide" r:id="rId5" imgW="381" imgH="381" progId="TCLayout.ActiveDocument.1">
                  <p:embed/>
                </p:oleObj>
              </mc:Choice>
              <mc:Fallback>
                <p:oleObj name="think-cell Slide" r:id="rId5" imgW="381" imgH="38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53370" y="3243"/>
                        <a:ext cx="323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92733" y="3344108"/>
            <a:ext cx="16793516" cy="7001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714" dirty="0">
                <a:solidFill>
                  <a:srgbClr val="FF7733"/>
                </a:solidFill>
                <a:latin typeface="Avenir Next" charset="0"/>
                <a:ea typeface="Avenir Next" charset="0"/>
                <a:cs typeface="Avenir Next" charset="0"/>
              </a:rPr>
              <a:t>       </a:t>
            </a:r>
            <a:r>
              <a:rPr lang="en-US" sz="7346" dirty="0">
                <a:solidFill>
                  <a:schemeClr val="accent2"/>
                </a:solidFill>
                <a:ea typeface="Avenir Next" charset="0"/>
                <a:cs typeface="Avenir Next" charset="0"/>
              </a:rPr>
              <a:t>Standard</a:t>
            </a:r>
            <a:r>
              <a:rPr lang="en-US" sz="7346" dirty="0">
                <a:solidFill>
                  <a:srgbClr val="FF7733"/>
                </a:solidFill>
                <a:ea typeface="Avenir Next" charset="0"/>
                <a:cs typeface="Avenir Next" charset="0"/>
              </a:rPr>
              <a:t> </a:t>
            </a:r>
            <a:r>
              <a:rPr lang="en-US" sz="7346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repayment plans </a:t>
            </a:r>
          </a:p>
          <a:p>
            <a:endParaRPr lang="en-US" sz="4082" dirty="0">
              <a:solidFill>
                <a:srgbClr val="939598"/>
              </a:solidFill>
              <a:ea typeface="Avenir Next" charset="0"/>
              <a:cs typeface="Avenir Next" charset="0"/>
            </a:endParaRPr>
          </a:p>
          <a:p>
            <a:pPr marL="1166202" indent="-1166202">
              <a:buFont typeface="Wingdings" charset="2"/>
              <a:buChar char="§"/>
            </a:pPr>
            <a:r>
              <a:rPr lang="en-US" sz="4898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Repay your loan in full in </a:t>
            </a:r>
            <a:r>
              <a:rPr lang="en-US" sz="4898" dirty="0">
                <a:solidFill>
                  <a:srgbClr val="FF9D93"/>
                </a:solidFill>
                <a:ea typeface="Avenir Next" charset="0"/>
                <a:cs typeface="Avenir Next" charset="0"/>
              </a:rPr>
              <a:t>10-25 years </a:t>
            </a:r>
            <a:r>
              <a:rPr lang="en-US" sz="4898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based on type of loan</a:t>
            </a:r>
          </a:p>
          <a:p>
            <a:pPr marL="1166202" indent="-1166202">
              <a:buFont typeface="Wingdings" charset="2"/>
              <a:buChar char="§"/>
            </a:pPr>
            <a:endParaRPr lang="en-US" sz="2040" dirty="0">
              <a:solidFill>
                <a:srgbClr val="002A4D"/>
              </a:solidFill>
              <a:ea typeface="Avenir Next" charset="0"/>
              <a:cs typeface="Avenir Next" charset="0"/>
            </a:endParaRPr>
          </a:p>
          <a:p>
            <a:pPr marL="1166202" indent="-1166202">
              <a:buFont typeface="Wingdings" charset="2"/>
              <a:buChar char="§"/>
            </a:pPr>
            <a:r>
              <a:rPr lang="en-US" sz="4898" dirty="0">
                <a:solidFill>
                  <a:srgbClr val="FF9D93"/>
                </a:solidFill>
                <a:ea typeface="Avenir Next" charset="0"/>
                <a:cs typeface="Avenir Next" charset="0"/>
              </a:rPr>
              <a:t>Pro: </a:t>
            </a:r>
            <a:r>
              <a:rPr lang="en-US" sz="4898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Lower overall cost than income-driven plans</a:t>
            </a:r>
          </a:p>
          <a:p>
            <a:pPr marL="1166202" indent="-1166202">
              <a:buFont typeface="Wingdings" charset="2"/>
              <a:buChar char="§"/>
            </a:pPr>
            <a:endParaRPr lang="en-US" sz="2040" dirty="0">
              <a:solidFill>
                <a:srgbClr val="002A4D"/>
              </a:solidFill>
              <a:ea typeface="Avenir Next" charset="0"/>
              <a:cs typeface="Avenir Next" charset="0"/>
            </a:endParaRPr>
          </a:p>
          <a:p>
            <a:pPr marL="1166202" indent="-1166202">
              <a:buFont typeface="Wingdings" charset="2"/>
              <a:buChar char="§"/>
            </a:pPr>
            <a:r>
              <a:rPr lang="en-US" sz="4898" dirty="0">
                <a:solidFill>
                  <a:srgbClr val="FF9D93"/>
                </a:solidFill>
                <a:ea typeface="Avenir Next" charset="0"/>
                <a:cs typeface="Avenir Next" charset="0"/>
              </a:rPr>
              <a:t>Con: </a:t>
            </a:r>
            <a:r>
              <a:rPr lang="en-US" sz="4898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Higher monthly payment than income-driven plans</a:t>
            </a:r>
            <a:endParaRPr lang="en-US" sz="3674" dirty="0">
              <a:solidFill>
                <a:schemeClr val="accent1"/>
              </a:solidFill>
            </a:endParaRPr>
          </a:p>
          <a:p>
            <a:pPr marL="1166202" indent="-1166202">
              <a:buFont typeface="Wingdings" charset="2"/>
              <a:buChar char="§"/>
            </a:pPr>
            <a:endParaRPr lang="en-US" sz="4898" dirty="0">
              <a:solidFill>
                <a:srgbClr val="939598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 bwMode="gray">
          <a:xfrm>
            <a:off x="4470171" y="1633834"/>
            <a:ext cx="14673889" cy="100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Arial"/>
                <a:ea typeface="+mj-ea"/>
                <a:cs typeface="Arial"/>
                <a:sym typeface="Arial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6530" kern="0" cap="none" dirty="0">
                <a:solidFill>
                  <a:schemeClr val="accent1"/>
                </a:solidFill>
                <a:latin typeface="+mj-lt"/>
                <a:ea typeface="Avenir Next" charset="0"/>
                <a:cs typeface="Avenir Next" charset="0"/>
              </a:rPr>
              <a:t>Repayment Options for Federal Loans</a:t>
            </a:r>
          </a:p>
        </p:txBody>
      </p:sp>
    </p:spTree>
    <p:extLst>
      <p:ext uri="{BB962C8B-B14F-4D97-AF65-F5344CB8AC3E}">
        <p14:creationId xmlns:p14="http://schemas.microsoft.com/office/powerpoint/2010/main" val="139383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053370" y="3243"/>
          <a:ext cx="323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think-cell Slide" r:id="rId5" imgW="381" imgH="381" progId="TCLayout.ActiveDocument.1">
                  <p:embed/>
                </p:oleObj>
              </mc:Choice>
              <mc:Fallback>
                <p:oleObj name="think-cell Slide" r:id="rId5" imgW="381" imgH="38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53370" y="3243"/>
                        <a:ext cx="323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934538"/>
              </p:ext>
            </p:extLst>
          </p:nvPr>
        </p:nvGraphicFramePr>
        <p:xfrm>
          <a:off x="3528505" y="2478212"/>
          <a:ext cx="16923096" cy="81168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307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307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307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2307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306162">
                <a:tc>
                  <a:txBody>
                    <a:bodyPr/>
                    <a:lstStyle/>
                    <a:p>
                      <a:endParaRPr lang="en-US" sz="3600" dirty="0"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+mj-lt"/>
                          <a:ea typeface="Avenir Next" charset="0"/>
                          <a:cs typeface="Avenir Next" charset="0"/>
                        </a:rPr>
                        <a:t>Standard Repayment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+mj-lt"/>
                          <a:ea typeface="Avenir Next" charset="0"/>
                          <a:cs typeface="Avenir Next" charset="0"/>
                        </a:rPr>
                        <a:t>Graduated Repayment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+mj-lt"/>
                          <a:ea typeface="Avenir Next" charset="0"/>
                          <a:cs typeface="Avenir Next" charset="0"/>
                        </a:rPr>
                        <a:t>Extended Repayment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19568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+mj-lt"/>
                          <a:ea typeface="Avenir Next" charset="0"/>
                          <a:cs typeface="Avenir Next" charset="0"/>
                        </a:rPr>
                        <a:t>Repayment period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Pay off your loan in 10 years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Pay off your loan in 10 years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Pay off your loan in 25</a:t>
                      </a:r>
                      <a:r>
                        <a:rPr lang="en-US" sz="3000" baseline="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 years</a:t>
                      </a:r>
                      <a:endParaRPr lang="en-US" sz="3000" dirty="0">
                        <a:solidFill>
                          <a:schemeClr val="accent1"/>
                        </a:solidFill>
                        <a:latin typeface="+mn-lt"/>
                        <a:ea typeface="Avenir Next" charset="0"/>
                        <a:cs typeface="Avenir Next" charset="0"/>
                      </a:endParaRP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52540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+mj-lt"/>
                          <a:ea typeface="Avenir Next" charset="0"/>
                          <a:cs typeface="Avenir Next" charset="0"/>
                        </a:rPr>
                        <a:t>Monthly payment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Same</a:t>
                      </a:r>
                      <a:r>
                        <a:rPr lang="en-US" sz="3000" baseline="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 payment each month</a:t>
                      </a:r>
                      <a:endParaRPr lang="en-US" sz="3000" dirty="0">
                        <a:solidFill>
                          <a:schemeClr val="accent1"/>
                        </a:solidFill>
                        <a:latin typeface="+mn-lt"/>
                        <a:ea typeface="Avenir Next" charset="0"/>
                        <a:cs typeface="Avenir Next" charset="0"/>
                      </a:endParaRP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Payments start low and go up every 2 years</a:t>
                      </a:r>
                    </a:p>
                    <a:p>
                      <a:endParaRPr lang="en-US" sz="3000" dirty="0">
                        <a:solidFill>
                          <a:schemeClr val="accent1"/>
                        </a:solidFill>
                        <a:latin typeface="+mn-lt"/>
                        <a:ea typeface="Avenir Next" charset="0"/>
                        <a:cs typeface="Avenir Next" charset="0"/>
                      </a:endParaRP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Can be fixed or graduated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2540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+mj-lt"/>
                          <a:ea typeface="Avenir Next" charset="0"/>
                          <a:cs typeface="Avenir Next" charset="0"/>
                        </a:rPr>
                        <a:t>Benefits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Save money on interest vs. longer plans</a:t>
                      </a:r>
                    </a:p>
                    <a:p>
                      <a:endParaRPr lang="en-US" sz="3000" dirty="0">
                        <a:solidFill>
                          <a:schemeClr val="accent1"/>
                        </a:solidFill>
                        <a:latin typeface="+mn-lt"/>
                        <a:ea typeface="Avenir Next" charset="0"/>
                        <a:cs typeface="Avenir Next" charset="0"/>
                      </a:endParaRP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Save now while your income is low and pay more when your income can</a:t>
                      </a:r>
                      <a:r>
                        <a:rPr lang="en-US" sz="3000" baseline="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 handle it</a:t>
                      </a:r>
                      <a:endParaRPr lang="en-US" sz="3000" dirty="0">
                        <a:solidFill>
                          <a:schemeClr val="accent1"/>
                        </a:solidFill>
                        <a:latin typeface="+mn-lt"/>
                        <a:ea typeface="Avenir Next" charset="0"/>
                        <a:cs typeface="Avenir Next" charset="0"/>
                      </a:endParaRP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Generally</a:t>
                      </a:r>
                      <a:r>
                        <a:rPr lang="en-US" sz="3000" baseline="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 lower monthly payments then any other plan</a:t>
                      </a:r>
                      <a:endParaRPr lang="en-US" sz="3000" dirty="0">
                        <a:solidFill>
                          <a:schemeClr val="accent1"/>
                        </a:solidFill>
                        <a:latin typeface="+mn-lt"/>
                        <a:ea typeface="Avenir Next" charset="0"/>
                        <a:cs typeface="Avenir Next" charset="0"/>
                      </a:endParaRP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86054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+mj-lt"/>
                          <a:ea typeface="Avenir Next" charset="0"/>
                          <a:cs typeface="Avenir Next" charset="0"/>
                        </a:rPr>
                        <a:t>Drawbacks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Highest monthly payments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You’re betting on making more money later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Highest total cost</a:t>
                      </a:r>
                    </a:p>
                    <a:p>
                      <a:r>
                        <a:rPr lang="en-US" sz="3000" dirty="0">
                          <a:solidFill>
                            <a:schemeClr val="accent1"/>
                          </a:solidFill>
                          <a:latin typeface="+mn-lt"/>
                          <a:ea typeface="Avenir Next" charset="0"/>
                          <a:cs typeface="Avenir Next" charset="0"/>
                        </a:rPr>
                        <a:t>No forgiveness</a:t>
                      </a:r>
                    </a:p>
                  </a:txBody>
                  <a:tcPr marL="186594" marR="186594" marT="93298" marB="9329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="" xmlns:a16="http://schemas.microsoft.com/office/drawing/2014/main" id="{F5BC3700-74A2-4F0F-BEB1-7451D46FC82B}"/>
              </a:ext>
            </a:extLst>
          </p:cNvPr>
          <p:cNvSpPr txBox="1">
            <a:spLocks/>
          </p:cNvSpPr>
          <p:nvPr/>
        </p:nvSpPr>
        <p:spPr bwMode="gray">
          <a:xfrm>
            <a:off x="3528503" y="1331912"/>
            <a:ext cx="17584942" cy="65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Arial"/>
                <a:ea typeface="+mj-ea"/>
                <a:cs typeface="Arial"/>
                <a:sym typeface="Arial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GB" sz="4286" kern="0" cap="none" dirty="0">
                <a:solidFill>
                  <a:schemeClr val="accent1"/>
                </a:solidFill>
                <a:latin typeface="+mj-lt"/>
                <a:ea typeface="Avenir Next" charset="0"/>
                <a:cs typeface="Avenir Next" charset="0"/>
              </a:rPr>
              <a:t>Repayment Options for Federal Loans</a:t>
            </a:r>
            <a:r>
              <a:rPr lang="en-GB" sz="4286" kern="0" cap="none" dirty="0">
                <a:solidFill>
                  <a:srgbClr val="002A4D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GB" sz="4286" kern="0" cap="none" dirty="0">
                <a:solidFill>
                  <a:srgbClr val="FF9D93"/>
                </a:solidFill>
                <a:latin typeface="+mj-lt"/>
                <a:ea typeface="Avenir Next" charset="0"/>
                <a:cs typeface="Avenir Next" charset="0"/>
              </a:rPr>
              <a:t>- Standard repayment plans</a:t>
            </a:r>
          </a:p>
        </p:txBody>
      </p:sp>
    </p:spTree>
    <p:extLst>
      <p:ext uri="{BB962C8B-B14F-4D97-AF65-F5344CB8AC3E}">
        <p14:creationId xmlns:p14="http://schemas.microsoft.com/office/powerpoint/2010/main" val="180481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053370" y="3243"/>
          <a:ext cx="323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think-cell Slide" r:id="rId5" imgW="381" imgH="381" progId="TCLayout.ActiveDocument.1">
                  <p:embed/>
                </p:oleObj>
              </mc:Choice>
              <mc:Fallback>
                <p:oleObj name="think-cell Slide" r:id="rId5" imgW="381" imgH="38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53370" y="3243"/>
                        <a:ext cx="323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43534" y="3372290"/>
            <a:ext cx="15980926" cy="6906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714" dirty="0">
                <a:solidFill>
                  <a:srgbClr val="FF9D93"/>
                </a:solidFill>
                <a:ea typeface="Avenir Next" charset="0"/>
                <a:cs typeface="Avenir Next" charset="0"/>
              </a:rPr>
              <a:t>Forbearance</a:t>
            </a:r>
          </a:p>
          <a:p>
            <a:endParaRPr lang="en-US" sz="3060" dirty="0">
              <a:solidFill>
                <a:srgbClr val="939598"/>
              </a:solidFill>
              <a:ea typeface="Avenir Next" charset="0"/>
              <a:cs typeface="Avenir Next" charset="0"/>
            </a:endParaRPr>
          </a:p>
          <a:p>
            <a:pPr marL="1166202" indent="-1166202">
              <a:buFont typeface="Wingdings" charset="2"/>
              <a:buChar char="§"/>
            </a:pPr>
            <a:r>
              <a:rPr lang="en-US" sz="4898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You can put your federal loans in forbearance, which pauses repayment completely</a:t>
            </a:r>
          </a:p>
          <a:p>
            <a:pPr marL="1166202" indent="-1166202">
              <a:buFont typeface="Wingdings" charset="2"/>
              <a:buChar char="§"/>
            </a:pPr>
            <a:endParaRPr lang="en-US" sz="2040" dirty="0">
              <a:solidFill>
                <a:schemeClr val="accent1"/>
              </a:solidFill>
              <a:ea typeface="Avenir Next" charset="0"/>
              <a:cs typeface="Avenir Next" charset="0"/>
            </a:endParaRPr>
          </a:p>
          <a:p>
            <a:pPr marL="1166202" indent="-1166202">
              <a:buFont typeface="Wingdings" charset="2"/>
              <a:buChar char="§"/>
            </a:pPr>
            <a:r>
              <a:rPr lang="en-US" sz="4898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Interest will continue to accrue and will be capitalized at the end of the forbearance period</a:t>
            </a:r>
          </a:p>
          <a:p>
            <a:pPr marL="1166202" indent="-1166202">
              <a:buFont typeface="Wingdings" charset="2"/>
              <a:buChar char="§"/>
            </a:pPr>
            <a:endParaRPr lang="en-US" sz="2040" dirty="0">
              <a:solidFill>
                <a:schemeClr val="accent1"/>
              </a:solidFill>
              <a:ea typeface="Avenir Next" charset="0"/>
              <a:cs typeface="Avenir Next" charset="0"/>
            </a:endParaRPr>
          </a:p>
          <a:p>
            <a:pPr marL="1166202" indent="-1166202">
              <a:buFont typeface="Wingdings" charset="2"/>
              <a:buChar char="§"/>
            </a:pPr>
            <a:r>
              <a:rPr lang="en-US" sz="4898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You can do this for up to 12 months at a time</a:t>
            </a:r>
          </a:p>
          <a:p>
            <a:pPr marL="1166202" indent="-1166202">
              <a:buFont typeface="Wingdings" charset="2"/>
              <a:buChar char="§"/>
            </a:pPr>
            <a:endParaRPr lang="en-US" sz="2040" dirty="0">
              <a:solidFill>
                <a:schemeClr val="accent1"/>
              </a:solidFill>
              <a:ea typeface="Avenir Next" charset="0"/>
              <a:cs typeface="Avenir Next" charset="0"/>
            </a:endParaRPr>
          </a:p>
          <a:p>
            <a:pPr marL="1166202" indent="-1166202">
              <a:buFont typeface="Wingdings" charset="2"/>
              <a:buChar char="§"/>
            </a:pPr>
            <a:r>
              <a:rPr lang="en-US" sz="4898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Increases total cost of the loan</a:t>
            </a:r>
            <a:endParaRPr lang="en-US" sz="3674" dirty="0">
              <a:solidFill>
                <a:schemeClr val="accent1"/>
              </a:solidFill>
            </a:endParaRPr>
          </a:p>
        </p:txBody>
      </p:sp>
      <p:sp>
        <p:nvSpPr>
          <p:cNvPr id="8" name="Title 6"/>
          <p:cNvSpPr txBox="1">
            <a:spLocks/>
          </p:cNvSpPr>
          <p:nvPr/>
        </p:nvSpPr>
        <p:spPr bwMode="gray">
          <a:xfrm>
            <a:off x="4641943" y="1815528"/>
            <a:ext cx="14673889" cy="100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Arial"/>
                <a:ea typeface="+mj-ea"/>
                <a:cs typeface="Arial"/>
                <a:sym typeface="Arial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6530" kern="0" cap="none" dirty="0">
                <a:solidFill>
                  <a:schemeClr val="accent1"/>
                </a:solidFill>
                <a:latin typeface="+mj-lt"/>
                <a:ea typeface="Avenir Next" charset="0"/>
                <a:cs typeface="Avenir Next" charset="0"/>
              </a:rPr>
              <a:t>Repayment Options for Federal Loans</a:t>
            </a:r>
          </a:p>
        </p:txBody>
      </p:sp>
    </p:spTree>
    <p:extLst>
      <p:ext uri="{BB962C8B-B14F-4D97-AF65-F5344CB8AC3E}">
        <p14:creationId xmlns:p14="http://schemas.microsoft.com/office/powerpoint/2010/main" val="20703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053370" y="3243"/>
          <a:ext cx="323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think-cell Slide" r:id="rId5" imgW="381" imgH="381" progId="TCLayout.ActiveDocument.1">
                  <p:embed/>
                </p:oleObj>
              </mc:Choice>
              <mc:Fallback>
                <p:oleObj name="think-cell Slide" r:id="rId5" imgW="381" imgH="38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53370" y="3243"/>
                        <a:ext cx="323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6"/>
          <p:cNvSpPr txBox="1">
            <a:spLocks/>
          </p:cNvSpPr>
          <p:nvPr/>
        </p:nvSpPr>
        <p:spPr bwMode="gray">
          <a:xfrm>
            <a:off x="4571797" y="1843640"/>
            <a:ext cx="14883883" cy="100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Arial"/>
                <a:ea typeface="+mj-ea"/>
                <a:cs typeface="Arial"/>
                <a:sym typeface="Arial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6530" kern="0" cap="none" dirty="0">
                <a:solidFill>
                  <a:schemeClr val="accent1"/>
                </a:solidFill>
                <a:latin typeface="+mj-lt"/>
                <a:ea typeface="Avenir Next" charset="0"/>
                <a:cs typeface="Avenir Next" charset="0"/>
              </a:rPr>
              <a:t>Repayment Options for Federal Loans </a:t>
            </a:r>
            <a:endParaRPr lang="en-US" sz="6530" kern="0" cap="none" dirty="0">
              <a:solidFill>
                <a:schemeClr val="accent1"/>
              </a:solidFill>
              <a:latin typeface="+mj-lt"/>
              <a:ea typeface="Avenir Next" charset="0"/>
              <a:cs typeface="Avenir Next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282320"/>
              </p:ext>
            </p:extLst>
          </p:nvPr>
        </p:nvGraphicFramePr>
        <p:xfrm>
          <a:off x="4064529" y="4171950"/>
          <a:ext cx="16258118" cy="4714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9059"/>
                <a:gridCol w="8129059"/>
              </a:tblGrid>
              <a:tr h="471487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1"/>
                          </a:solidFill>
                          <a:latin typeface="+mj-lt"/>
                        </a:rPr>
                        <a:t>The Public Service</a:t>
                      </a:r>
                      <a:r>
                        <a:rPr lang="en-US" baseline="0" dirty="0" smtClean="0">
                          <a:solidFill>
                            <a:schemeClr val="accent1"/>
                          </a:solidFill>
                          <a:latin typeface="+mj-lt"/>
                        </a:rPr>
                        <a:t> Loan Forgiveness Program (PSLF)</a:t>
                      </a:r>
                      <a:endParaRPr lang="en-US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1"/>
                          </a:solidFill>
                        </a:rPr>
                        <a:t>Forgives</a:t>
                      </a:r>
                      <a:r>
                        <a:rPr lang="en-US" baseline="0" dirty="0" smtClean="0">
                          <a:solidFill>
                            <a:schemeClr val="accent1"/>
                          </a:solidFill>
                        </a:rPr>
                        <a:t> the remaining balance on your Direct Loans after you’ve made 120 qualifying monthly payments under a qualifying repayment plan, while working full-time for a qualifying employer.</a:t>
                      </a:r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75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053370" y="3243"/>
          <a:ext cx="323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think-cell Slide" r:id="rId5" imgW="381" imgH="381" progId="TCLayout.ActiveDocument.1">
                  <p:embed/>
                </p:oleObj>
              </mc:Choice>
              <mc:Fallback>
                <p:oleObj name="think-cell Slide" r:id="rId5" imgW="381" imgH="38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53370" y="3243"/>
                        <a:ext cx="323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2" r="7557" b="21037"/>
          <a:stretch/>
        </p:blipFill>
        <p:spPr>
          <a:xfrm>
            <a:off x="2875740" y="4548529"/>
            <a:ext cx="16706322" cy="6443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624" y="3462486"/>
            <a:ext cx="5234174" cy="1295308"/>
          </a:xfrm>
          <a:prstGeom prst="rect">
            <a:avLst/>
          </a:prstGeom>
        </p:spPr>
      </p:pic>
      <p:sp>
        <p:nvSpPr>
          <p:cNvPr id="9" name="Title 6"/>
          <p:cNvSpPr txBox="1">
            <a:spLocks/>
          </p:cNvSpPr>
          <p:nvPr/>
        </p:nvSpPr>
        <p:spPr bwMode="gray">
          <a:xfrm>
            <a:off x="4371975" y="1000124"/>
            <a:ext cx="12630150" cy="100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Arial"/>
                <a:ea typeface="+mj-ea"/>
                <a:cs typeface="Arial"/>
                <a:sym typeface="Arial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6530" kern="0" cap="none" dirty="0">
                <a:solidFill>
                  <a:schemeClr val="accent1"/>
                </a:solidFill>
                <a:latin typeface="+mj-lt"/>
                <a:ea typeface="Avenir Next" charset="0"/>
                <a:cs typeface="Avenir Next" charset="0"/>
              </a:rPr>
              <a:t>Public Service Loan Forgiveness</a:t>
            </a:r>
            <a:endParaRPr lang="en-US" sz="6530" kern="0" cap="none" dirty="0">
              <a:solidFill>
                <a:schemeClr val="accent1"/>
              </a:solidFill>
              <a:latin typeface="+mj-lt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8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49" y="1866137"/>
            <a:ext cx="17316451" cy="96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4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86050" y="1371601"/>
            <a:ext cx="19718336" cy="3086100"/>
          </a:xfrm>
        </p:spPr>
        <p:txBody>
          <a:bodyPr>
            <a:normAutofit/>
          </a:bodyPr>
          <a:lstStyle/>
          <a:p>
            <a:r>
              <a:rPr lang="en-US" b="1" kern="0" dirty="0">
                <a:ea typeface="Avenir Next" charset="0"/>
                <a:cs typeface="Avenir Next" charset="0"/>
              </a:rPr>
              <a:t>What about </a:t>
            </a:r>
            <a:r>
              <a:rPr lang="en-US" b="1" kern="0" dirty="0">
                <a:solidFill>
                  <a:schemeClr val="accent2"/>
                </a:solidFill>
                <a:ea typeface="Avenir Next" charset="0"/>
                <a:cs typeface="Avenir Next" charset="0"/>
              </a:rPr>
              <a:t>refinancing</a:t>
            </a:r>
            <a:r>
              <a:rPr lang="en-US" b="1" kern="0" dirty="0">
                <a:ea typeface="Avenir Next" charset="0"/>
                <a:cs typeface="Avenir Next" charset="0"/>
              </a:rPr>
              <a:t> those student loans?</a:t>
            </a:r>
            <a:r>
              <a:rPr lang="en-GB" b="1" kern="0" dirty="0">
                <a:ea typeface="Avenir Next" charset="0"/>
                <a:cs typeface="Avenir Next" charset="0"/>
              </a:rPr>
              <a:t/>
            </a:r>
            <a:br>
              <a:rPr lang="en-GB" b="1" kern="0" dirty="0">
                <a:ea typeface="Avenir Next" charset="0"/>
                <a:cs typeface="Avenir Next" charset="0"/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37" y="5635225"/>
            <a:ext cx="7932738" cy="448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3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4527343" y="1617975"/>
            <a:ext cx="16492240" cy="100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US" sz="6530" kern="0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What is student loan </a:t>
            </a:r>
            <a:r>
              <a:rPr lang="en-US" sz="6530" kern="0" dirty="0">
                <a:solidFill>
                  <a:schemeClr val="accent2"/>
                </a:solidFill>
                <a:ea typeface="Avenir Next" charset="0"/>
                <a:cs typeface="Avenir Next" charset="0"/>
              </a:rPr>
              <a:t>refinancing?</a:t>
            </a:r>
            <a:endParaRPr lang="en-GB" sz="6530" kern="0" dirty="0">
              <a:solidFill>
                <a:schemeClr val="accent2"/>
              </a:solidFill>
              <a:ea typeface="Avenir Next" charset="0"/>
              <a:cs typeface="Avenir Nex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13074" y="3628372"/>
            <a:ext cx="11632378" cy="1348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82" b="1" dirty="0">
                <a:solidFill>
                  <a:srgbClr val="FF9D93"/>
                </a:solidFill>
                <a:latin typeface="Avenir Next" charset="0"/>
                <a:ea typeface="Avenir Next" charset="0"/>
                <a:cs typeface="Avenir Next" charset="0"/>
              </a:rPr>
              <a:t>Refinancing</a:t>
            </a:r>
            <a:r>
              <a:rPr lang="en-US" sz="4082" b="1" dirty="0">
                <a:solidFill>
                  <a:srgbClr val="4AC9F2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4082" dirty="0">
                <a:solidFill>
                  <a:schemeClr val="accent1"/>
                </a:solidFill>
                <a:latin typeface="Avenir Next" charset="0"/>
                <a:ea typeface="Avenir Next" charset="0"/>
                <a:cs typeface="Avenir Next" charset="0"/>
              </a:rPr>
              <a:t>means taking out a new loan to</a:t>
            </a:r>
          </a:p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82" dirty="0">
                <a:solidFill>
                  <a:schemeClr val="accent1"/>
                </a:solidFill>
                <a:latin typeface="Avenir Next" charset="0"/>
                <a:ea typeface="Avenir Next" charset="0"/>
                <a:cs typeface="Avenir Next" charset="0"/>
              </a:rPr>
              <a:t>replace an existing loan</a:t>
            </a:r>
            <a:endParaRPr lang="en-GB" sz="4082" dirty="0">
              <a:solidFill>
                <a:schemeClr val="accent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050127" y="4059082"/>
            <a:ext cx="42452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D8C3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7295379" y="3991276"/>
            <a:ext cx="135612" cy="135612"/>
          </a:xfrm>
          <a:prstGeom prst="rect">
            <a:avLst/>
          </a:prstGeom>
          <a:solidFill>
            <a:srgbClr val="FD8C3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rgbClr val="0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13074" y="6375708"/>
            <a:ext cx="11632378" cy="1348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82" dirty="0">
                <a:solidFill>
                  <a:schemeClr val="accent1"/>
                </a:solidFill>
                <a:latin typeface="Avenir Next" charset="0"/>
                <a:ea typeface="Avenir Next" charset="0"/>
                <a:cs typeface="Avenir Next" charset="0"/>
              </a:rPr>
              <a:t>Lenders</a:t>
            </a:r>
            <a:r>
              <a:rPr lang="en-US" sz="4082" b="1" dirty="0">
                <a:solidFill>
                  <a:srgbClr val="4AC9F2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4082" b="1" dirty="0">
                <a:solidFill>
                  <a:srgbClr val="FF9D93"/>
                </a:solidFill>
                <a:latin typeface="Avenir Next" charset="0"/>
                <a:ea typeface="Avenir Next" charset="0"/>
                <a:cs typeface="Avenir Next" charset="0"/>
              </a:rPr>
              <a:t>pay off existing </a:t>
            </a:r>
            <a:r>
              <a:rPr lang="en-US" sz="4082" dirty="0">
                <a:solidFill>
                  <a:schemeClr val="accent1"/>
                </a:solidFill>
                <a:latin typeface="Avenir Next" charset="0"/>
                <a:ea typeface="Avenir Next" charset="0"/>
                <a:cs typeface="Avenir Next" charset="0"/>
              </a:rPr>
              <a:t>loans, and create a new loan at a lower interest rate</a:t>
            </a:r>
            <a:endParaRPr lang="en-GB" sz="4082" dirty="0">
              <a:solidFill>
                <a:schemeClr val="accent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050127" y="6874226"/>
            <a:ext cx="42452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9D9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7295379" y="6738614"/>
            <a:ext cx="135612" cy="135612"/>
          </a:xfrm>
          <a:prstGeom prst="rect">
            <a:avLst/>
          </a:prstGeom>
          <a:solidFill>
            <a:srgbClr val="FD8C3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rgbClr val="0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13071" y="9123042"/>
            <a:ext cx="13823976" cy="1348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82" dirty="0">
                <a:solidFill>
                  <a:schemeClr val="accent1"/>
                </a:solidFill>
                <a:latin typeface="Avenir Next" charset="0"/>
                <a:ea typeface="Avenir Next" charset="0"/>
                <a:cs typeface="Avenir Next" charset="0"/>
              </a:rPr>
              <a:t>Borrowers can refinance </a:t>
            </a:r>
            <a:r>
              <a:rPr lang="en-US" sz="4082" b="1" dirty="0">
                <a:solidFill>
                  <a:srgbClr val="FF9D93"/>
                </a:solidFill>
                <a:latin typeface="Avenir Next" charset="0"/>
                <a:ea typeface="Avenir Next" charset="0"/>
                <a:cs typeface="Avenir Next" charset="0"/>
              </a:rPr>
              <a:t>federal, private, Parent Plus </a:t>
            </a:r>
            <a:r>
              <a:rPr lang="en-US" sz="4082" dirty="0">
                <a:solidFill>
                  <a:srgbClr val="FF9D93"/>
                </a:solidFill>
                <a:latin typeface="Avenir Next" charset="0"/>
                <a:ea typeface="Avenir Next" charset="0"/>
                <a:cs typeface="Avenir Next" charset="0"/>
              </a:rPr>
              <a:t>and </a:t>
            </a:r>
            <a:r>
              <a:rPr lang="en-US" sz="4082" b="1" dirty="0">
                <a:solidFill>
                  <a:srgbClr val="FF9D93"/>
                </a:solidFill>
                <a:latin typeface="Avenir Next" charset="0"/>
                <a:ea typeface="Avenir Next" charset="0"/>
                <a:cs typeface="Avenir Next" charset="0"/>
              </a:rPr>
              <a:t>previously consolidated </a:t>
            </a:r>
            <a:r>
              <a:rPr lang="en-US" sz="4082" dirty="0">
                <a:solidFill>
                  <a:schemeClr val="accent1"/>
                </a:solidFill>
                <a:latin typeface="Avenir Next" charset="0"/>
                <a:ea typeface="Avenir Next" charset="0"/>
                <a:cs typeface="Avenir Next" charset="0"/>
              </a:rPr>
              <a:t>student loans</a:t>
            </a:r>
            <a:endParaRPr lang="en-GB" sz="4082" dirty="0">
              <a:solidFill>
                <a:schemeClr val="accent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050127" y="9553754"/>
            <a:ext cx="42452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9D9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7275689" y="9458806"/>
            <a:ext cx="135612" cy="135612"/>
          </a:xfrm>
          <a:prstGeom prst="rect">
            <a:avLst/>
          </a:prstGeom>
          <a:solidFill>
            <a:srgbClr val="FD8C3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rgbClr val="0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9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86024" y="1485900"/>
            <a:ext cx="18546761" cy="2943225"/>
          </a:xfrm>
        </p:spPr>
        <p:txBody>
          <a:bodyPr>
            <a:normAutofit/>
          </a:bodyPr>
          <a:lstStyle/>
          <a:p>
            <a:r>
              <a:rPr lang="en-US" b="1" kern="0" dirty="0">
                <a:ea typeface="Avenir Next" charset="0"/>
                <a:cs typeface="Avenir Next" charset="0"/>
              </a:rPr>
              <a:t>What are the benefits of</a:t>
            </a:r>
            <a:r>
              <a:rPr lang="en-US" b="1" kern="0" dirty="0">
                <a:solidFill>
                  <a:srgbClr val="002A4D"/>
                </a:solidFill>
                <a:ea typeface="Avenir Next" charset="0"/>
                <a:cs typeface="Avenir Next" charset="0"/>
              </a:rPr>
              <a:t> </a:t>
            </a:r>
            <a:r>
              <a:rPr lang="en-US" b="1" kern="0" dirty="0">
                <a:solidFill>
                  <a:srgbClr val="FF9D93"/>
                </a:solidFill>
                <a:ea typeface="Avenir Next" charset="0"/>
                <a:cs typeface="Avenir Next" charset="0"/>
              </a:rPr>
              <a:t>refinancing?</a:t>
            </a:r>
            <a:br>
              <a:rPr lang="en-US" b="1" kern="0" dirty="0">
                <a:solidFill>
                  <a:srgbClr val="FF9D93"/>
                </a:solidFill>
                <a:ea typeface="Avenir Next" charset="0"/>
                <a:cs typeface="Avenir Next" charset="0"/>
              </a:rPr>
            </a:br>
            <a:endParaRPr lang="en-US" dirty="0">
              <a:solidFill>
                <a:srgbClr val="FF9D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3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00324" y="1343025"/>
            <a:ext cx="18432461" cy="5276852"/>
          </a:xfrm>
        </p:spPr>
        <p:txBody>
          <a:bodyPr>
            <a:normAutofit/>
          </a:bodyPr>
          <a:lstStyle/>
          <a:p>
            <a:r>
              <a:rPr lang="en-US" b="1" dirty="0">
                <a:ea typeface="Avenir Next" charset="0"/>
                <a:cs typeface="Avenir Next" charset="0"/>
              </a:rPr>
              <a:t>Refinancing helps your </a:t>
            </a:r>
            <a:r>
              <a:rPr lang="en-US" dirty="0">
                <a:ea typeface="Avenir Next" charset="0"/>
                <a:cs typeface="Avenir Next" charset="0"/>
              </a:rPr>
              <a:t>students </a:t>
            </a:r>
            <a:r>
              <a:rPr lang="en-US" b="1" dirty="0">
                <a:ea typeface="Avenir Next" charset="0"/>
                <a:cs typeface="Avenir Next" charset="0"/>
              </a:rPr>
              <a:t>save by giving them a </a:t>
            </a:r>
            <a:r>
              <a:rPr lang="en-US" b="1" dirty="0">
                <a:solidFill>
                  <a:srgbClr val="FF9D93"/>
                </a:solidFill>
                <a:ea typeface="Avenir Next" charset="0"/>
                <a:cs typeface="Avenir Next" charset="0"/>
              </a:rPr>
              <a:t>tailored interest rate </a:t>
            </a:r>
            <a:r>
              <a:rPr lang="en-US" b="1" dirty="0">
                <a:ea typeface="Avenir Next" charset="0"/>
                <a:cs typeface="Avenir Next" charset="0"/>
              </a:rPr>
              <a:t>that is often </a:t>
            </a:r>
            <a:r>
              <a:rPr lang="en-US" b="1" dirty="0">
                <a:solidFill>
                  <a:srgbClr val="FF9D93"/>
                </a:solidFill>
                <a:ea typeface="Avenir Next" charset="0"/>
                <a:cs typeface="Avenir Next" charset="0"/>
              </a:rPr>
              <a:t>lower than the rate </a:t>
            </a:r>
            <a:r>
              <a:rPr lang="en-US" b="1" dirty="0">
                <a:ea typeface="Avenir Next" charset="0"/>
                <a:cs typeface="Avenir Next" charset="0"/>
              </a:rPr>
              <a:t>on their existing loans.</a:t>
            </a:r>
            <a:r>
              <a:rPr lang="en-US" b="1" dirty="0">
                <a:solidFill>
                  <a:srgbClr val="002A4D"/>
                </a:solidFill>
                <a:ea typeface="Avenir Next" charset="0"/>
                <a:cs typeface="Avenir Next" charset="0"/>
              </a:rPr>
              <a:t/>
            </a:r>
            <a:br>
              <a:rPr lang="en-US" b="1" dirty="0">
                <a:solidFill>
                  <a:srgbClr val="002A4D"/>
                </a:solidFill>
                <a:ea typeface="Avenir Next" charset="0"/>
                <a:cs typeface="Avenir Next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424" y="4956174"/>
            <a:ext cx="8556625" cy="641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0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56836" y="1214449"/>
            <a:ext cx="3171061" cy="1097223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30" b="1" dirty="0">
                <a:solidFill>
                  <a:srgbClr val="FF9D93"/>
                </a:solidFill>
                <a:latin typeface="+mj-lt"/>
                <a:ea typeface="Avenir Next" charset="0"/>
                <a:cs typeface="Avenir Next" charset="0"/>
              </a:rPr>
              <a:t>Savings</a:t>
            </a:r>
            <a:endParaRPr lang="en-GB" sz="6530" dirty="0">
              <a:solidFill>
                <a:srgbClr val="FF9D93"/>
              </a:solidFill>
              <a:latin typeface="+mj-lt"/>
              <a:ea typeface="Avenir Next" charset="0"/>
              <a:cs typeface="Avenir Next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79705" y="2391946"/>
            <a:ext cx="6475234" cy="531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56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Lower interest over the life of the loan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050125" y="2324140"/>
            <a:ext cx="89740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/>
          <p:cNvSpPr/>
          <p:nvPr/>
        </p:nvSpPr>
        <p:spPr>
          <a:xfrm flipH="1">
            <a:off x="12362962" y="3598417"/>
            <a:ext cx="2061783" cy="1097223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30" b="1" dirty="0">
                <a:solidFill>
                  <a:srgbClr val="FF9D93"/>
                </a:solidFill>
                <a:latin typeface="+mj-lt"/>
                <a:ea typeface="Avenir Next" charset="0"/>
                <a:cs typeface="Avenir Next" charset="0"/>
              </a:rPr>
              <a:t>Ease</a:t>
            </a:r>
            <a:endParaRPr lang="en-GB" sz="6530" dirty="0">
              <a:solidFill>
                <a:srgbClr val="FF9D93"/>
              </a:solidFill>
              <a:latin typeface="+mj-lt"/>
              <a:ea typeface="Avenir Next" charset="0"/>
              <a:cs typeface="Avenir Next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H="1">
            <a:off x="12362961" y="4744328"/>
            <a:ext cx="89740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/>
          <p:cNvSpPr/>
          <p:nvPr/>
        </p:nvSpPr>
        <p:spPr>
          <a:xfrm flipH="1">
            <a:off x="12381440" y="4786326"/>
            <a:ext cx="3105337" cy="971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56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One lower </a:t>
            </a:r>
          </a:p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56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monthly payment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78903" y="6054823"/>
            <a:ext cx="4761432" cy="1097223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30" b="1" dirty="0">
                <a:solidFill>
                  <a:srgbClr val="FF9D93"/>
                </a:solidFill>
                <a:latin typeface="+mj-lt"/>
                <a:ea typeface="Avenir Next" charset="0"/>
                <a:cs typeface="Avenir Next" charset="0"/>
              </a:rPr>
              <a:t>Protections</a:t>
            </a:r>
            <a:endParaRPr lang="en-GB" sz="6530" dirty="0">
              <a:solidFill>
                <a:srgbClr val="FF9D93"/>
              </a:solidFill>
              <a:latin typeface="+mj-lt"/>
              <a:ea typeface="Avenir Next" charset="0"/>
              <a:cs typeface="Avenir Next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18479" y="7206515"/>
            <a:ext cx="5736460" cy="1850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56" dirty="0">
              <a:solidFill>
                <a:schemeClr val="accent1"/>
              </a:solidFill>
              <a:ea typeface="Avenir Next" charset="0"/>
              <a:cs typeface="Avenir Next" charset="0"/>
            </a:endParaRPr>
          </a:p>
          <a:p>
            <a:pPr algn="r"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56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Borrowers can defer payments if they return to school or lose their job</a:t>
            </a:r>
            <a:endParaRPr lang="en-GB" sz="2856" dirty="0">
              <a:solidFill>
                <a:schemeClr val="accent1"/>
              </a:solidFill>
              <a:ea typeface="Avenir Next" charset="0"/>
              <a:cs typeface="Avenir Next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3050125" y="7164516"/>
            <a:ext cx="89740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Rectangle 26"/>
          <p:cNvSpPr/>
          <p:nvPr/>
        </p:nvSpPr>
        <p:spPr>
          <a:xfrm flipH="1">
            <a:off x="12381438" y="8475013"/>
            <a:ext cx="3265638" cy="1097223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30" b="1" dirty="0">
                <a:solidFill>
                  <a:srgbClr val="FF9D93"/>
                </a:solidFill>
                <a:latin typeface="+mj-lt"/>
                <a:ea typeface="Avenir Next" charset="0"/>
                <a:cs typeface="Avenir Next" charset="0"/>
              </a:rPr>
              <a:t>No </a:t>
            </a:r>
            <a:r>
              <a:rPr lang="en-US" sz="6530" b="1" dirty="0" smtClean="0">
                <a:solidFill>
                  <a:srgbClr val="FF9D93"/>
                </a:solidFill>
                <a:latin typeface="+mj-lt"/>
                <a:ea typeface="Avenir Next" charset="0"/>
                <a:cs typeface="Avenir Next" charset="0"/>
              </a:rPr>
              <a:t>Fees</a:t>
            </a:r>
            <a:endParaRPr lang="en-GB" sz="6530" dirty="0">
              <a:solidFill>
                <a:srgbClr val="FF9D93"/>
              </a:solidFill>
              <a:latin typeface="+mj-lt"/>
              <a:ea typeface="Avenir Next" charset="0"/>
              <a:cs typeface="Avenir Next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flipH="1">
            <a:off x="12362961" y="9584706"/>
            <a:ext cx="89740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tangle 28"/>
          <p:cNvSpPr/>
          <p:nvPr/>
        </p:nvSpPr>
        <p:spPr bwMode="auto">
          <a:xfrm>
            <a:off x="12014939" y="2256334"/>
            <a:ext cx="135612" cy="135612"/>
          </a:xfrm>
          <a:prstGeom prst="rect">
            <a:avLst/>
          </a:prstGeom>
          <a:solidFill>
            <a:srgbClr val="002A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rgbClr val="0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 flipH="1">
            <a:off x="12236623" y="4676522"/>
            <a:ext cx="135612" cy="135612"/>
          </a:xfrm>
          <a:prstGeom prst="rect">
            <a:avLst/>
          </a:prstGeom>
          <a:solidFill>
            <a:srgbClr val="002A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rgbClr val="0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2014939" y="7096710"/>
            <a:ext cx="135612" cy="135612"/>
          </a:xfrm>
          <a:prstGeom prst="rect">
            <a:avLst/>
          </a:prstGeom>
          <a:solidFill>
            <a:srgbClr val="002A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rgbClr val="0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 flipH="1">
            <a:off x="12236623" y="9516900"/>
            <a:ext cx="135612" cy="135612"/>
          </a:xfrm>
          <a:prstGeom prst="rect">
            <a:avLst/>
          </a:prstGeom>
          <a:solidFill>
            <a:srgbClr val="002A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rgbClr val="0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9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053370" y="3243"/>
          <a:ext cx="323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53370" y="3243"/>
                        <a:ext cx="323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le 6"/>
          <p:cNvSpPr txBox="1">
            <a:spLocks/>
          </p:cNvSpPr>
          <p:nvPr/>
        </p:nvSpPr>
        <p:spPr bwMode="gray">
          <a:xfrm>
            <a:off x="2857500" y="1257301"/>
            <a:ext cx="17119396" cy="200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US" sz="6530" kern="0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How do I know if </a:t>
            </a:r>
            <a:r>
              <a:rPr lang="en-US" sz="6530" kern="0" dirty="0">
                <a:solidFill>
                  <a:schemeClr val="accent2"/>
                </a:solidFill>
                <a:ea typeface="Avenir Next" charset="0"/>
                <a:cs typeface="Avenir Next" charset="0"/>
              </a:rPr>
              <a:t>refinancing</a:t>
            </a:r>
            <a:r>
              <a:rPr lang="en-US" sz="6530" kern="0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 is right</a:t>
            </a:r>
          </a:p>
          <a:p>
            <a:pPr defTabSz="1827052">
              <a:defRPr/>
            </a:pPr>
            <a:r>
              <a:rPr lang="en-US" sz="6530" kern="0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for my students?</a:t>
            </a:r>
            <a:endParaRPr lang="en-GB" sz="6530" kern="0" dirty="0">
              <a:solidFill>
                <a:schemeClr val="accent1"/>
              </a:solidFill>
              <a:ea typeface="Avenir Next" charset="0"/>
              <a:cs typeface="Avenir Nex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25" y="4721224"/>
            <a:ext cx="7956550" cy="52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5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053370" y="3243"/>
          <a:ext cx="323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think-cell Slide" r:id="rId6" imgW="381" imgH="381" progId="TCLayout.ActiveDocument.1">
                  <p:embed/>
                </p:oleObj>
              </mc:Choice>
              <mc:Fallback>
                <p:oleObj name="think-cell Slide" r:id="rId6" imgW="381" imgH="38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53370" y="3243"/>
                        <a:ext cx="323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4538849" y="4088525"/>
            <a:ext cx="7266080" cy="4919018"/>
            <a:chOff x="691515" y="1828800"/>
            <a:chExt cx="4117446" cy="2290169"/>
          </a:xfrm>
        </p:grpSpPr>
        <p:sp>
          <p:nvSpPr>
            <p:cNvPr id="5" name="Text Box 10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91516" y="1828800"/>
              <a:ext cx="4117445" cy="393023"/>
            </a:xfrm>
            <a:prstGeom prst="rect">
              <a:avLst/>
            </a:prstGeom>
            <a:solidFill>
              <a:schemeClr val="accent1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63528" tIns="63528" rIns="63528" bIns="63528" anchor="ctr" anchorCtr="1"/>
            <a:lstStyle/>
            <a:p>
              <a:pPr algn="ctr" defTabSz="168929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72" b="1" dirty="0">
                  <a:solidFill>
                    <a:srgbClr val="FFFFFF"/>
                  </a:solidFill>
                  <a:latin typeface="Avenir Next LT Pro" charset="0"/>
                  <a:ea typeface="Avenir Next LT Pro" charset="0"/>
                  <a:cs typeface="Avenir Next LT Pro" charset="0"/>
                </a:rPr>
                <a:t>When it’s right</a:t>
              </a:r>
            </a:p>
          </p:txBody>
        </p:sp>
        <p:sp>
          <p:nvSpPr>
            <p:cNvPr id="7" name="Text Placeholder 5"/>
            <p:cNvSpPr txBox="1">
              <a:spLocks/>
            </p:cNvSpPr>
            <p:nvPr/>
          </p:nvSpPr>
          <p:spPr>
            <a:xfrm>
              <a:off x="691515" y="2221823"/>
              <a:ext cx="4117445" cy="18971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50800" dist="50800" dir="5400000" algn="ctr" rotWithShape="0">
                <a:schemeClr val="accent3">
                  <a:alpha val="0"/>
                </a:schemeClr>
              </a:outerShdw>
            </a:effectLst>
          </p:spPr>
          <p:txBody>
            <a:bodyPr wrap="square" lIns="193636" tIns="258184" rIns="193636" bIns="80682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12428" indent="-406216" defTabSz="1953390">
                <a:spcBef>
                  <a:spcPts val="816"/>
                </a:spcBef>
                <a:buFont typeface="Wingdings" charset="2"/>
                <a:buChar char="§"/>
                <a:defRPr/>
              </a:pPr>
              <a:r>
                <a:rPr lang="en-US" sz="2824" dirty="0">
                  <a:solidFill>
                    <a:schemeClr val="accent1"/>
                  </a:solidFill>
                  <a:latin typeface="+mj-lt"/>
                  <a:ea typeface="Avenir Next LT Pro" charset="0"/>
                  <a:cs typeface="Avenir Next LT Pro" charset="0"/>
                </a:rPr>
                <a:t>Student should not be in an existing IBR program due to income or debt load</a:t>
              </a:r>
            </a:p>
            <a:p>
              <a:pPr marL="812428" indent="-406216" defTabSz="1953390">
                <a:spcBef>
                  <a:spcPts val="816"/>
                </a:spcBef>
                <a:buFont typeface="Wingdings" charset="2"/>
                <a:buChar char="§"/>
                <a:defRPr/>
              </a:pPr>
              <a:r>
                <a:rPr lang="en-US" sz="2824" dirty="0">
                  <a:solidFill>
                    <a:schemeClr val="accent1"/>
                  </a:solidFill>
                  <a:latin typeface="+mj-lt"/>
                  <a:ea typeface="Avenir Next LT Pro" charset="0"/>
                  <a:cs typeface="Avenir Next LT Pro" charset="0"/>
                </a:rPr>
                <a:t>Student has private loans that aren’t eligible for govt. programs</a:t>
              </a:r>
            </a:p>
            <a:p>
              <a:pPr marL="812428" indent="-406216" defTabSz="1953390">
                <a:spcBef>
                  <a:spcPts val="816"/>
                </a:spcBef>
                <a:buFont typeface="Wingdings" charset="2"/>
                <a:buChar char="§"/>
                <a:defRPr/>
              </a:pPr>
              <a:r>
                <a:rPr lang="en-US" sz="2824" dirty="0">
                  <a:solidFill>
                    <a:schemeClr val="accent1"/>
                  </a:solidFill>
                  <a:latin typeface="+mj-lt"/>
                  <a:ea typeface="Avenir Next LT Pro" charset="0"/>
                  <a:cs typeface="Avenir Next LT Pro" charset="0"/>
                </a:rPr>
                <a:t>Student meets refinancing criteria</a:t>
              </a:r>
            </a:p>
            <a:p>
              <a:pPr marL="812428" indent="-406216" defTabSz="1953390">
                <a:spcBef>
                  <a:spcPts val="816"/>
                </a:spcBef>
                <a:buFont typeface="Wingdings" charset="2"/>
                <a:buChar char="§"/>
                <a:defRPr/>
              </a:pPr>
              <a:r>
                <a:rPr lang="en-US" sz="2824" dirty="0" err="1">
                  <a:solidFill>
                    <a:schemeClr val="accent1"/>
                  </a:solidFill>
                  <a:latin typeface="+mj-lt"/>
                  <a:ea typeface="Avenir Next LT Pro" charset="0"/>
                  <a:cs typeface="Avenir Next LT Pro" charset="0"/>
                </a:rPr>
                <a:t>Studen</a:t>
              </a:r>
              <a:r>
                <a:rPr lang="en-US" sz="2824" dirty="0">
                  <a:solidFill>
                    <a:schemeClr val="accent1"/>
                  </a:solidFill>
                  <a:latin typeface="+mj-lt"/>
                  <a:ea typeface="Avenir Next LT Pro" charset="0"/>
                  <a:cs typeface="Avenir Next LT Pro" charset="0"/>
                </a:rPr>
                <a:t>t wants to pay off debt quickly and reduce interest costs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582248" y="4088524"/>
            <a:ext cx="7266078" cy="5011162"/>
            <a:chOff x="5249440" y="1828800"/>
            <a:chExt cx="4117445" cy="2839659"/>
          </a:xfrm>
        </p:grpSpPr>
        <p:sp>
          <p:nvSpPr>
            <p:cNvPr id="9" name="Text Box 10"/>
            <p:cNvSpPr txBox="1">
              <a:spLocks noChangeArrowheads="1"/>
            </p:cNvSpPr>
            <p:nvPr userDrawn="1">
              <p:custDataLst>
                <p:tags r:id="rId3"/>
              </p:custDataLst>
            </p:nvPr>
          </p:nvSpPr>
          <p:spPr bwMode="auto">
            <a:xfrm>
              <a:off x="5249440" y="1828800"/>
              <a:ext cx="4117445" cy="39302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63528" tIns="63528" rIns="63528" bIns="63528" anchor="ctr" anchorCtr="1"/>
            <a:lstStyle/>
            <a:p>
              <a:pPr algn="ctr" defTabSz="168929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72" b="1" dirty="0">
                  <a:solidFill>
                    <a:srgbClr val="FFFFFF"/>
                  </a:solidFill>
                  <a:latin typeface="+mj-lt"/>
                  <a:ea typeface="Avenir Next LT Pro" charset="0"/>
                  <a:cs typeface="Avenir Next LT Pro" charset="0"/>
                </a:rPr>
                <a:t>When it’s wrong</a:t>
              </a:r>
            </a:p>
          </p:txBody>
        </p:sp>
        <p:sp>
          <p:nvSpPr>
            <p:cNvPr id="10" name="Text Placeholder 5"/>
            <p:cNvSpPr txBox="1">
              <a:spLocks/>
            </p:cNvSpPr>
            <p:nvPr userDrawn="1"/>
          </p:nvSpPr>
          <p:spPr>
            <a:xfrm>
              <a:off x="5249440" y="2274037"/>
              <a:ext cx="4117445" cy="23944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txBody>
            <a:bodyPr wrap="square" lIns="193636" tIns="258184" rIns="193636" bIns="80682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12428" indent="-406216" defTabSz="1953390">
                <a:spcBef>
                  <a:spcPts val="816"/>
                </a:spcBef>
                <a:buFont typeface="Wingdings" charset="2"/>
                <a:buChar char="§"/>
                <a:defRPr/>
              </a:pPr>
              <a:r>
                <a:rPr lang="en-US" sz="2824" dirty="0">
                  <a:solidFill>
                    <a:srgbClr val="002A4D"/>
                  </a:solidFill>
                  <a:latin typeface="+mj-lt"/>
                  <a:ea typeface="Avenir Next LT Pro" charset="0"/>
                  <a:cs typeface="Avenir Next LT Pro" charset="0"/>
                </a:rPr>
                <a:t>Student did not graduate from a 4 year, Title IV school with a Bachelors degree or higher</a:t>
              </a:r>
            </a:p>
            <a:p>
              <a:pPr marL="812428" indent="-406216" defTabSz="1953390">
                <a:spcBef>
                  <a:spcPts val="816"/>
                </a:spcBef>
                <a:buFont typeface="Wingdings" charset="2"/>
                <a:buChar char="§"/>
                <a:defRPr/>
              </a:pPr>
              <a:r>
                <a:rPr lang="en-US" sz="2824" dirty="0">
                  <a:solidFill>
                    <a:srgbClr val="002A4D"/>
                  </a:solidFill>
                  <a:latin typeface="+mj-lt"/>
                  <a:ea typeface="Avenir Next LT Pro" charset="0"/>
                  <a:cs typeface="Avenir Next LT Pro" charset="0"/>
                </a:rPr>
                <a:t>Student works for non-profit that would be eligible for PSLF</a:t>
              </a:r>
            </a:p>
            <a:p>
              <a:pPr marL="812428" indent="-406216" defTabSz="1953390">
                <a:spcBef>
                  <a:spcPts val="816"/>
                </a:spcBef>
                <a:buFont typeface="Wingdings" charset="2"/>
                <a:buChar char="§"/>
                <a:defRPr/>
              </a:pPr>
              <a:r>
                <a:rPr lang="en-US" sz="2824" dirty="0">
                  <a:solidFill>
                    <a:srgbClr val="002A4D"/>
                  </a:solidFill>
                  <a:latin typeface="+mj-lt"/>
                  <a:ea typeface="Avenir Next LT Pro" charset="0"/>
                  <a:cs typeface="Avenir Next LT Pro" charset="0"/>
                </a:rPr>
                <a:t>Student has a low income compared to their student loan debt</a:t>
              </a:r>
            </a:p>
            <a:p>
              <a:pPr marL="812428" indent="-406216" defTabSz="1953390">
                <a:spcBef>
                  <a:spcPts val="816"/>
                </a:spcBef>
                <a:buFont typeface="Wingdings" charset="2"/>
                <a:buChar char="§"/>
                <a:defRPr/>
              </a:pPr>
              <a:r>
                <a:rPr lang="en-US" sz="2824" dirty="0">
                  <a:solidFill>
                    <a:srgbClr val="002A4D"/>
                  </a:solidFill>
                  <a:latin typeface="+mj-lt"/>
                  <a:ea typeface="Avenir Next LT Pro" charset="0"/>
                  <a:cs typeface="Avenir Next LT Pro" charset="0"/>
                </a:rPr>
                <a:t>Student has low interest rate loans</a:t>
              </a:r>
            </a:p>
            <a:p>
              <a:pPr marL="812428" indent="-406216" defTabSz="1953390">
                <a:spcBef>
                  <a:spcPts val="816"/>
                </a:spcBef>
                <a:buFont typeface="Wingdings" charset="2"/>
                <a:buChar char="§"/>
                <a:defRPr/>
              </a:pPr>
              <a:endParaRPr lang="en-US" sz="2824" b="1" dirty="0">
                <a:solidFill>
                  <a:srgbClr val="FFFFFF">
                    <a:lumMod val="50000"/>
                  </a:srgbClr>
                </a:solidFill>
                <a:latin typeface="Avenir Next LT Pro" charset="0"/>
                <a:ea typeface="Avenir Next LT Pro" charset="0"/>
                <a:cs typeface="Avenir Next LT Pro" charset="0"/>
              </a:endParaRPr>
            </a:p>
            <a:p>
              <a:pPr marL="812428" indent="-406216" defTabSz="1953390">
                <a:spcBef>
                  <a:spcPts val="816"/>
                </a:spcBef>
                <a:buFont typeface="Wingdings" charset="2"/>
                <a:buChar char="§"/>
                <a:defRPr/>
              </a:pPr>
              <a:endParaRPr lang="en-US" sz="882" b="1" dirty="0">
                <a:solidFill>
                  <a:srgbClr val="FFFFFF">
                    <a:lumMod val="50000"/>
                  </a:srgbClr>
                </a:solidFill>
                <a:latin typeface="Avenir Next LT Pro" charset="0"/>
                <a:ea typeface="Avenir Next LT Pro" charset="0"/>
                <a:cs typeface="Avenir Next LT Pro" charset="0"/>
              </a:endParaRPr>
            </a:p>
            <a:p>
              <a:pPr marL="812428" indent="-406216" defTabSz="1953390">
                <a:spcBef>
                  <a:spcPts val="816"/>
                </a:spcBef>
                <a:buFont typeface="Wingdings" charset="2"/>
                <a:buChar char="§"/>
                <a:defRPr/>
              </a:pPr>
              <a:endParaRPr lang="en-US" sz="2824" b="1" dirty="0">
                <a:solidFill>
                  <a:srgbClr val="FFFFFF">
                    <a:lumMod val="50000"/>
                  </a:srgbClr>
                </a:solidFill>
                <a:latin typeface="Avenir Next LT Pro" charset="0"/>
                <a:ea typeface="Avenir Next LT Pro" charset="0"/>
                <a:cs typeface="Avenir Next LT Pro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81" y="1331776"/>
            <a:ext cx="2230416" cy="22304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079" y="1331776"/>
            <a:ext cx="2230416" cy="223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053370" y="3243"/>
          <a:ext cx="323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53370" y="3243"/>
                        <a:ext cx="323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6"/>
          <p:cNvSpPr txBox="1">
            <a:spLocks/>
          </p:cNvSpPr>
          <p:nvPr/>
        </p:nvSpPr>
        <p:spPr bwMode="gray">
          <a:xfrm>
            <a:off x="4171950" y="1085850"/>
            <a:ext cx="16473832" cy="100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US" sz="6530" kern="0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Refinancing</a:t>
            </a:r>
            <a:r>
              <a:rPr lang="en-US" sz="6530" kern="0" dirty="0">
                <a:solidFill>
                  <a:srgbClr val="939598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6530" kern="0" dirty="0">
                <a:solidFill>
                  <a:srgbClr val="FF9D93"/>
                </a:solidFill>
                <a:ea typeface="Avenir Next" charset="0"/>
                <a:cs typeface="Avenir Next" charset="0"/>
              </a:rPr>
              <a:t>criteria</a:t>
            </a:r>
            <a:endParaRPr lang="en-GB" sz="6530" kern="0" dirty="0">
              <a:solidFill>
                <a:srgbClr val="FF9D93"/>
              </a:solidFill>
              <a:ea typeface="Avenir Next" charset="0"/>
              <a:cs typeface="Avenir Nex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FE3F68E-0248-4F09-A3BB-029CA4FF15DC}"/>
              </a:ext>
            </a:extLst>
          </p:cNvPr>
          <p:cNvSpPr txBox="1"/>
          <p:nvPr/>
        </p:nvSpPr>
        <p:spPr>
          <a:xfrm>
            <a:off x="5811670" y="2886076"/>
            <a:ext cx="57204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98" dirty="0">
                <a:solidFill>
                  <a:srgbClr val="FF9D93"/>
                </a:solidFill>
                <a:latin typeface="+mj-lt"/>
                <a:ea typeface="Avenir Next" charset="0"/>
                <a:cs typeface="Avenir Next" charset="0"/>
              </a:rPr>
              <a:t>Credit</a:t>
            </a:r>
          </a:p>
          <a:p>
            <a:endParaRPr lang="en-US" sz="2856" dirty="0">
              <a:solidFill>
                <a:srgbClr val="939598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1166202" indent="-1166202">
              <a:buFont typeface="Wingdings" charset="2"/>
              <a:buChar char="§"/>
            </a:pPr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660+ FICO</a:t>
            </a:r>
          </a:p>
          <a:p>
            <a:pPr marL="1166202" indent="-1166202">
              <a:buFont typeface="Wingdings" charset="2"/>
              <a:buChar char="§"/>
            </a:pPr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No derogatory credit</a:t>
            </a:r>
          </a:p>
          <a:p>
            <a:pPr marL="1166202" indent="-1166202">
              <a:buFont typeface="Wingdings" charset="2"/>
              <a:buChar char="§"/>
            </a:pPr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Cosigner if needed</a:t>
            </a:r>
          </a:p>
          <a:p>
            <a:pPr marL="1166202" indent="-1166202">
              <a:buFont typeface="Wingdings" charset="2"/>
              <a:buChar char="§"/>
            </a:pPr>
            <a:endParaRPr lang="en-US" sz="1836" dirty="0">
              <a:solidFill>
                <a:srgbClr val="002A4D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8C4E49B-F5CE-4124-ADBC-21E4E5E6C51A}"/>
              </a:ext>
            </a:extLst>
          </p:cNvPr>
          <p:cNvSpPr txBox="1"/>
          <p:nvPr/>
        </p:nvSpPr>
        <p:spPr>
          <a:xfrm>
            <a:off x="12855105" y="7747174"/>
            <a:ext cx="5563860" cy="345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98" dirty="0">
                <a:solidFill>
                  <a:srgbClr val="FF9D93"/>
                </a:solidFill>
                <a:latin typeface="+mj-lt"/>
                <a:ea typeface="Avenir Next" charset="0"/>
                <a:cs typeface="Avenir Next" charset="0"/>
              </a:rPr>
              <a:t>Country </a:t>
            </a:r>
          </a:p>
          <a:p>
            <a:endParaRPr lang="en-US" sz="2856" dirty="0">
              <a:solidFill>
                <a:srgbClr val="939598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1166202" indent="-1166202">
              <a:buFont typeface="Wingdings" charset="2"/>
              <a:buChar char="§"/>
            </a:pPr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US Citizen or perm resident</a:t>
            </a:r>
          </a:p>
          <a:p>
            <a:pPr marL="1166202" indent="-1166202">
              <a:buFont typeface="Wingdings" charset="2"/>
              <a:buChar char="§"/>
            </a:pPr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US SL debt</a:t>
            </a:r>
          </a:p>
          <a:p>
            <a:pPr marL="1166202" indent="-1166202">
              <a:buFont typeface="Wingdings" charset="2"/>
              <a:buChar char="§"/>
            </a:pPr>
            <a:endParaRPr lang="en-US" sz="1836" dirty="0">
              <a:solidFill>
                <a:srgbClr val="002A4D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A570B44-DDA1-4AEB-BADF-12E5B5F14629}"/>
              </a:ext>
            </a:extLst>
          </p:cNvPr>
          <p:cNvSpPr txBox="1"/>
          <p:nvPr/>
        </p:nvSpPr>
        <p:spPr>
          <a:xfrm>
            <a:off x="12855105" y="2886076"/>
            <a:ext cx="6775920" cy="2824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98" dirty="0">
                <a:solidFill>
                  <a:srgbClr val="FF9D93"/>
                </a:solidFill>
                <a:latin typeface="+mj-lt"/>
                <a:ea typeface="Avenir Next" charset="0"/>
                <a:cs typeface="Avenir Next" charset="0"/>
              </a:rPr>
              <a:t>Income </a:t>
            </a:r>
          </a:p>
          <a:p>
            <a:endParaRPr lang="en-US" sz="2856" dirty="0">
              <a:solidFill>
                <a:srgbClr val="939598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1166202" indent="-1166202">
              <a:buFont typeface="Wingdings" charset="2"/>
              <a:buChar char="§"/>
            </a:pPr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Strong free cash flow</a:t>
            </a:r>
          </a:p>
          <a:p>
            <a:pPr marL="1166202" indent="-1166202">
              <a:buFont typeface="Wingdings" charset="2"/>
              <a:buChar char="§"/>
            </a:pPr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Solid DTI</a:t>
            </a:r>
          </a:p>
          <a:p>
            <a:pPr marL="1166202" indent="-1166202">
              <a:buFont typeface="Wingdings" charset="2"/>
              <a:buChar char="§"/>
            </a:pPr>
            <a:endParaRPr lang="en-US" sz="1836" dirty="0">
              <a:solidFill>
                <a:srgbClr val="002A4D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7D8B720-D655-47D5-A607-4F14E8F3A1EE}"/>
              </a:ext>
            </a:extLst>
          </p:cNvPr>
          <p:cNvSpPr txBox="1"/>
          <p:nvPr/>
        </p:nvSpPr>
        <p:spPr>
          <a:xfrm>
            <a:off x="5811670" y="7747175"/>
            <a:ext cx="6304918" cy="345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98" dirty="0">
                <a:solidFill>
                  <a:srgbClr val="FF9D93"/>
                </a:solidFill>
                <a:latin typeface="+mj-lt"/>
                <a:ea typeface="Avenir Next" charset="0"/>
                <a:cs typeface="Avenir Next" charset="0"/>
              </a:rPr>
              <a:t>School</a:t>
            </a:r>
          </a:p>
          <a:p>
            <a:endParaRPr lang="en-US" sz="2856" dirty="0">
              <a:solidFill>
                <a:srgbClr val="939598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1166202" indent="-1166202">
              <a:buFont typeface="Wingdings" charset="2"/>
              <a:buChar char="§"/>
            </a:pPr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US Non-profit</a:t>
            </a:r>
          </a:p>
          <a:p>
            <a:pPr marL="1166202" indent="-1166202">
              <a:buFont typeface="Wingdings" charset="2"/>
              <a:buChar char="§"/>
            </a:pPr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4 year undergrad or grad program</a:t>
            </a:r>
          </a:p>
          <a:p>
            <a:pPr marL="1166202" indent="-1166202">
              <a:buFont typeface="Wingdings" charset="2"/>
              <a:buChar char="§"/>
            </a:pPr>
            <a:endParaRPr lang="en-US" sz="1836" dirty="0">
              <a:solidFill>
                <a:srgbClr val="002A4D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23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053370" y="3243"/>
          <a:ext cx="323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53370" y="3243"/>
                        <a:ext cx="323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6"/>
          <p:cNvSpPr txBox="1">
            <a:spLocks/>
          </p:cNvSpPr>
          <p:nvPr/>
        </p:nvSpPr>
        <p:spPr bwMode="gray">
          <a:xfrm>
            <a:off x="5000625" y="1200150"/>
            <a:ext cx="15902331" cy="100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US" sz="6530" kern="0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Refinancing </a:t>
            </a:r>
            <a:r>
              <a:rPr lang="en-US" sz="6530" kern="0" dirty="0">
                <a:solidFill>
                  <a:schemeClr val="accent2"/>
                </a:solidFill>
                <a:ea typeface="Avenir Next" charset="0"/>
                <a:cs typeface="Avenir Next" charset="0"/>
              </a:rPr>
              <a:t>specifics</a:t>
            </a:r>
            <a:endParaRPr lang="en-GB" sz="6530" kern="0" dirty="0">
              <a:solidFill>
                <a:schemeClr val="accent2"/>
              </a:solidFill>
              <a:ea typeface="Avenir Next" charset="0"/>
              <a:cs typeface="Avenir Next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D1C22C-0614-4A9F-869D-F8C2A30E93D0}"/>
              </a:ext>
            </a:extLst>
          </p:cNvPr>
          <p:cNvSpPr txBox="1"/>
          <p:nvPr/>
        </p:nvSpPr>
        <p:spPr>
          <a:xfrm>
            <a:off x="5811672" y="3592111"/>
            <a:ext cx="5862154" cy="4080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98" dirty="0">
                <a:solidFill>
                  <a:srgbClr val="FF9D93"/>
                </a:solidFill>
                <a:latin typeface="+mj-lt"/>
                <a:ea typeface="Avenir Next" charset="0"/>
                <a:cs typeface="Avenir Next" charset="0"/>
              </a:rPr>
              <a:t>Terms</a:t>
            </a:r>
          </a:p>
          <a:p>
            <a:endParaRPr lang="en-US" sz="2856" dirty="0">
              <a:solidFill>
                <a:srgbClr val="939598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1166202" indent="-1166202">
              <a:buFont typeface="Wingdings" charset="2"/>
              <a:buChar char="§"/>
            </a:pPr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5, 7, 10, 15, 20 years</a:t>
            </a:r>
          </a:p>
          <a:p>
            <a:pPr marL="1166202" indent="-1166202">
              <a:buFont typeface="Wingdings" charset="2"/>
              <a:buChar char="§"/>
            </a:pPr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Fixed, Variable, Hybrid</a:t>
            </a:r>
          </a:p>
          <a:p>
            <a:pPr marL="1166202" indent="-1166202">
              <a:buFont typeface="Wingdings" charset="2"/>
              <a:buChar char="§"/>
            </a:pPr>
            <a:endParaRPr lang="en-US" sz="1836" dirty="0">
              <a:solidFill>
                <a:srgbClr val="002A4D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C53715D-EAFF-4A40-BE8D-656D71741010}"/>
              </a:ext>
            </a:extLst>
          </p:cNvPr>
          <p:cNvSpPr txBox="1"/>
          <p:nvPr/>
        </p:nvSpPr>
        <p:spPr>
          <a:xfrm>
            <a:off x="12855103" y="7747176"/>
            <a:ext cx="5563860" cy="2541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98" dirty="0">
                <a:solidFill>
                  <a:schemeClr val="accent2"/>
                </a:solidFill>
                <a:latin typeface="+mj-lt"/>
                <a:ea typeface="Avenir Next" charset="0"/>
                <a:cs typeface="Avenir Next" charset="0"/>
              </a:rPr>
              <a:t>Types </a:t>
            </a:r>
          </a:p>
          <a:p>
            <a:endParaRPr lang="en-US" sz="2856" dirty="0">
              <a:solidFill>
                <a:srgbClr val="939598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1166202" indent="-1166202">
              <a:buFont typeface="Wingdings" charset="2"/>
              <a:buChar char="§"/>
            </a:pPr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Private, Federal or consolidated</a:t>
            </a:r>
            <a:endParaRPr lang="en-US" sz="1836" dirty="0">
              <a:solidFill>
                <a:schemeClr val="accent1"/>
              </a:solidFill>
              <a:ea typeface="Avenir Next" charset="0"/>
              <a:cs typeface="Avenir Next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200750C-48D8-4060-BA06-200BCD487FBC}"/>
              </a:ext>
            </a:extLst>
          </p:cNvPr>
          <p:cNvSpPr txBox="1"/>
          <p:nvPr/>
        </p:nvSpPr>
        <p:spPr>
          <a:xfrm>
            <a:off x="12855108" y="3592110"/>
            <a:ext cx="5563858" cy="2824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98" dirty="0">
                <a:solidFill>
                  <a:schemeClr val="accent2"/>
                </a:solidFill>
                <a:latin typeface="+mj-lt"/>
                <a:ea typeface="Avenir Next" charset="0"/>
                <a:cs typeface="Avenir Next" charset="0"/>
              </a:rPr>
              <a:t>Rates</a:t>
            </a:r>
          </a:p>
          <a:p>
            <a:endParaRPr lang="en-US" sz="2856" dirty="0">
              <a:solidFill>
                <a:srgbClr val="939598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1166202" indent="-1166202">
              <a:buFont typeface="Wingdings" charset="2"/>
              <a:buChar char="§"/>
            </a:pPr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2.57% - 7.25% (V)</a:t>
            </a:r>
          </a:p>
          <a:p>
            <a:pPr marL="1166202" indent="-1166202">
              <a:buFont typeface="Wingdings" charset="2"/>
              <a:buChar char="§"/>
            </a:pPr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3.20% - 7.25% (F)</a:t>
            </a:r>
          </a:p>
          <a:p>
            <a:pPr marL="1166202" indent="-1166202">
              <a:buFont typeface="Wingdings" charset="2"/>
              <a:buChar char="§"/>
            </a:pPr>
            <a:endParaRPr lang="en-US" sz="1836" dirty="0">
              <a:solidFill>
                <a:srgbClr val="002A4D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7368090-DA0F-434A-8DE6-8C64B38ABA76}"/>
              </a:ext>
            </a:extLst>
          </p:cNvPr>
          <p:cNvSpPr txBox="1"/>
          <p:nvPr/>
        </p:nvSpPr>
        <p:spPr>
          <a:xfrm>
            <a:off x="5811670" y="7747174"/>
            <a:ext cx="6304918" cy="345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98" dirty="0">
                <a:solidFill>
                  <a:schemeClr val="accent2"/>
                </a:solidFill>
                <a:latin typeface="+mj-lt"/>
                <a:ea typeface="Avenir Next" charset="0"/>
                <a:cs typeface="Avenir Next" charset="0"/>
              </a:rPr>
              <a:t>Protections</a:t>
            </a:r>
          </a:p>
          <a:p>
            <a:endParaRPr lang="en-US" sz="2856" dirty="0">
              <a:solidFill>
                <a:srgbClr val="939598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pPr marL="1166202" indent="-1166202">
              <a:buFont typeface="Wingdings" charset="2"/>
              <a:buChar char="§"/>
            </a:pPr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Deferment</a:t>
            </a:r>
          </a:p>
          <a:p>
            <a:pPr marL="1166202" indent="-1166202">
              <a:buFont typeface="Wingdings" charset="2"/>
              <a:buChar char="§"/>
            </a:pPr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Forbearance</a:t>
            </a:r>
          </a:p>
          <a:p>
            <a:pPr marL="1166202" indent="-1166202">
              <a:buFont typeface="Wingdings" charset="2"/>
              <a:buChar char="§"/>
            </a:pPr>
            <a:r>
              <a:rPr lang="en-US" sz="4082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Death &amp; disability</a:t>
            </a:r>
          </a:p>
          <a:p>
            <a:pPr marL="1166202" indent="-1166202">
              <a:buFont typeface="Wingdings" charset="2"/>
              <a:buChar char="§"/>
            </a:pPr>
            <a:endParaRPr lang="en-US" sz="1836" dirty="0">
              <a:solidFill>
                <a:srgbClr val="002A4D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5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053370" y="3243"/>
          <a:ext cx="323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53370" y="3243"/>
                        <a:ext cx="323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6"/>
          <p:cNvSpPr txBox="1">
            <a:spLocks/>
          </p:cNvSpPr>
          <p:nvPr/>
        </p:nvSpPr>
        <p:spPr bwMode="gray">
          <a:xfrm>
            <a:off x="4143376" y="1171574"/>
            <a:ext cx="16759582" cy="100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US" sz="6530" kern="0" dirty="0">
                <a:solidFill>
                  <a:schemeClr val="accent1"/>
                </a:solidFill>
                <a:ea typeface="Avenir Next" charset="0"/>
                <a:cs typeface="Avenir Next" charset="0"/>
              </a:rPr>
              <a:t>Let’s compare</a:t>
            </a:r>
            <a:endParaRPr lang="en-GB" sz="6530" kern="0" dirty="0">
              <a:solidFill>
                <a:schemeClr val="accent1"/>
              </a:solidFill>
              <a:ea typeface="Avenir Next" charset="0"/>
              <a:cs typeface="Avenir Next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200771"/>
              </p:ext>
            </p:extLst>
          </p:nvPr>
        </p:nvGraphicFramePr>
        <p:xfrm>
          <a:off x="3519859" y="3454402"/>
          <a:ext cx="17347464" cy="72191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9418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028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028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57122"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+mj-lt"/>
                        </a:rPr>
                        <a:t>Benefits</a:t>
                      </a:r>
                      <a:endParaRPr lang="en-GB" sz="2800" dirty="0">
                        <a:solidFill>
                          <a:schemeClr val="bg1"/>
                        </a:solidFill>
                        <a:latin typeface="+mj-lt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+mj-lt"/>
                        </a:rPr>
                        <a:t>Refinancing</a:t>
                      </a:r>
                      <a:r>
                        <a:rPr lang="en-GB" sz="2800" baseline="0" dirty="0">
                          <a:latin typeface="+mj-lt"/>
                        </a:rPr>
                        <a:t> </a:t>
                      </a:r>
                      <a:r>
                        <a:rPr lang="en-GB" sz="2800" dirty="0">
                          <a:latin typeface="+mj-lt"/>
                        </a:rPr>
                        <a:t>Benefits</a:t>
                      </a:r>
                      <a:endParaRPr lang="en-GB" sz="2800" dirty="0">
                        <a:solidFill>
                          <a:schemeClr val="bg1"/>
                        </a:solidFill>
                        <a:latin typeface="+mj-lt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Keeping</a:t>
                      </a:r>
                      <a:r>
                        <a:rPr lang="en-US" sz="2800" baseline="0" dirty="0">
                          <a:latin typeface="+mj-lt"/>
                        </a:rPr>
                        <a:t> </a:t>
                      </a:r>
                      <a:r>
                        <a:rPr lang="en-US" sz="2800" dirty="0">
                          <a:latin typeface="+mj-lt"/>
                        </a:rPr>
                        <a:t>federal student loans</a:t>
                      </a:r>
                      <a:endParaRPr lang="en-GB" sz="2800" dirty="0">
                        <a:solidFill>
                          <a:schemeClr val="bg1"/>
                        </a:solidFill>
                        <a:latin typeface="+mj-lt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4830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1"/>
                          </a:solidFill>
                        </a:rPr>
                        <a:t>Save with a lower interest rate</a:t>
                      </a:r>
                      <a:endParaRPr lang="en-GB" sz="2800" b="0" dirty="0">
                        <a:solidFill>
                          <a:schemeClr val="accent1"/>
                        </a:solidFill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solidFill>
                            <a:srgbClr val="FF9D93"/>
                          </a:solidFill>
                          <a:sym typeface="Wingdings"/>
                        </a:rPr>
                        <a:t></a:t>
                      </a:r>
                      <a:endParaRPr lang="en-GB" sz="4800" dirty="0">
                        <a:solidFill>
                          <a:srgbClr val="FF9D93"/>
                        </a:solidFill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4830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1"/>
                          </a:solidFill>
                        </a:rPr>
                        <a:t>Consolidate into one monthly payment</a:t>
                      </a:r>
                      <a:endParaRPr lang="en-GB" sz="2800" b="0" dirty="0">
                        <a:solidFill>
                          <a:schemeClr val="accent1"/>
                        </a:solidFill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solidFill>
                            <a:srgbClr val="FF9D93"/>
                          </a:solidFill>
                          <a:sym typeface="Wingdings"/>
                        </a:rPr>
                        <a:t></a:t>
                      </a:r>
                      <a:endParaRPr lang="en-GB" sz="4800" dirty="0">
                        <a:solidFill>
                          <a:srgbClr val="FF9D93"/>
                        </a:solidFill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solidFill>
                            <a:schemeClr val="accent1"/>
                          </a:solidFill>
                          <a:sym typeface="Wingdings"/>
                        </a:rPr>
                        <a:t></a:t>
                      </a:r>
                      <a:endParaRPr lang="en-GB" sz="4800" dirty="0">
                        <a:solidFill>
                          <a:schemeClr val="accent1"/>
                        </a:solidFill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747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1"/>
                          </a:solidFill>
                        </a:rPr>
                        <a:t>Discharge your obligation in the event of death or disability</a:t>
                      </a:r>
                      <a:endParaRPr lang="en-GB" sz="2800" b="0" dirty="0">
                        <a:solidFill>
                          <a:schemeClr val="accent1"/>
                        </a:solidFill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solidFill>
                            <a:srgbClr val="FF9D93"/>
                          </a:solidFill>
                          <a:sym typeface="Wingdings"/>
                        </a:rPr>
                        <a:t></a:t>
                      </a:r>
                      <a:endParaRPr lang="en-GB" sz="4800" dirty="0">
                        <a:solidFill>
                          <a:srgbClr val="FF9D93"/>
                        </a:solidFill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solidFill>
                            <a:schemeClr val="accent1"/>
                          </a:solidFill>
                          <a:sym typeface="Wingdings"/>
                        </a:rPr>
                        <a:t></a:t>
                      </a:r>
                      <a:endParaRPr lang="en-GB" sz="4800" dirty="0">
                        <a:solidFill>
                          <a:schemeClr val="accent1"/>
                        </a:solidFill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6765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1"/>
                          </a:solidFill>
                        </a:rPr>
                        <a:t>Add a co-signer to potentially reduce your rate</a:t>
                      </a:r>
                      <a:endParaRPr lang="en-GB" sz="2800" b="0" dirty="0">
                        <a:solidFill>
                          <a:schemeClr val="accent1"/>
                        </a:solidFill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solidFill>
                            <a:srgbClr val="FF9D93"/>
                          </a:solidFill>
                          <a:sym typeface="Wingdings"/>
                        </a:rPr>
                        <a:t></a:t>
                      </a:r>
                      <a:endParaRPr lang="en-GB" sz="4800" dirty="0">
                        <a:solidFill>
                          <a:srgbClr val="FF9D93"/>
                        </a:solidFill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A4D"/>
                        </a:solidFill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747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1"/>
                          </a:solidFill>
                        </a:rPr>
                        <a:t>Take advantage of</a:t>
                      </a:r>
                    </a:p>
                    <a:p>
                      <a:r>
                        <a:rPr lang="en-US" sz="2800" dirty="0">
                          <a:solidFill>
                            <a:schemeClr val="accent1"/>
                          </a:solidFill>
                        </a:rPr>
                        <a:t>income-driven repayment</a:t>
                      </a:r>
                      <a:endParaRPr lang="en-GB" sz="2800" b="0" dirty="0">
                        <a:solidFill>
                          <a:schemeClr val="accent1"/>
                        </a:solidFill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solidFill>
                            <a:schemeClr val="accent1"/>
                          </a:solidFill>
                          <a:sym typeface="Wingdings"/>
                        </a:rPr>
                        <a:t></a:t>
                      </a:r>
                      <a:endParaRPr lang="en-GB" sz="4800" dirty="0">
                        <a:solidFill>
                          <a:schemeClr val="accent1"/>
                        </a:solidFill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4830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1"/>
                          </a:solidFill>
                        </a:rPr>
                        <a:t>Use public service loan forgiveness</a:t>
                      </a:r>
                      <a:endParaRPr lang="en-GB" sz="2800" b="0" dirty="0">
                        <a:solidFill>
                          <a:schemeClr val="accent1"/>
                        </a:solidFill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solidFill>
                            <a:schemeClr val="accent1"/>
                          </a:solidFill>
                          <a:sym typeface="Wingdings"/>
                        </a:rPr>
                        <a:t></a:t>
                      </a:r>
                      <a:endParaRPr lang="en-GB" sz="4800" dirty="0">
                        <a:solidFill>
                          <a:schemeClr val="accent1"/>
                        </a:solidFill>
                        <a:latin typeface="Avenir Next" charset="0"/>
                        <a:ea typeface="Avenir Next" charset="0"/>
                        <a:cs typeface="Avenir Next" charset="0"/>
                      </a:endParaRPr>
                    </a:p>
                  </a:txBody>
                  <a:tcPr marL="149276" marR="149276" marT="93298" marB="93298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1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CCA7C09-FFD2-9C46-BFDD-8080CCCED866}"/>
              </a:ext>
            </a:extLst>
          </p:cNvPr>
          <p:cNvSpPr/>
          <p:nvPr/>
        </p:nvSpPr>
        <p:spPr>
          <a:xfrm>
            <a:off x="12531361" y="2513562"/>
            <a:ext cx="7863840" cy="878636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4061A7A-E870-DE45-8005-CBD5BB847F7A}"/>
              </a:ext>
            </a:extLst>
          </p:cNvPr>
          <p:cNvSpPr/>
          <p:nvPr/>
        </p:nvSpPr>
        <p:spPr>
          <a:xfrm>
            <a:off x="4124455" y="2531516"/>
            <a:ext cx="8046720" cy="528341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xmlns="" id="{DFB9CBAA-7FD5-084A-9FC0-30D08DE64C9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569718" y="3863602"/>
          <a:ext cx="7609262" cy="7436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xmlns="" id="{526EE934-1E05-454C-83B1-117BB46E32C7}"/>
              </a:ext>
            </a:extLst>
          </p:cNvPr>
          <p:cNvSpPr txBox="1">
            <a:spLocks/>
          </p:cNvSpPr>
          <p:nvPr/>
        </p:nvSpPr>
        <p:spPr>
          <a:xfrm>
            <a:off x="3963987" y="621859"/>
            <a:ext cx="9144000" cy="9133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 baseline="0">
                <a:solidFill>
                  <a:srgbClr val="5BCBF5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 sz="6000" dirty="0">
                <a:solidFill>
                  <a:schemeClr val="accent1"/>
                </a:solidFill>
                <a:latin typeface="+mj-lt"/>
              </a:rPr>
              <a:t>About </a:t>
            </a:r>
            <a:r>
              <a:rPr lang="en-US" sz="6000" dirty="0" err="1">
                <a:solidFill>
                  <a:schemeClr val="accent1"/>
                </a:solidFill>
                <a:latin typeface="+mj-lt"/>
              </a:rPr>
              <a:t>CommonBond</a:t>
            </a:r>
            <a:endParaRPr lang="en-US" sz="60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Right Arrow 34">
            <a:extLst>
              <a:ext uri="{FF2B5EF4-FFF2-40B4-BE49-F238E27FC236}">
                <a16:creationId xmlns:a16="http://schemas.microsoft.com/office/drawing/2014/main" xmlns="" id="{DCD81A14-498F-7744-B46A-38DBA7873B5D}"/>
              </a:ext>
            </a:extLst>
          </p:cNvPr>
          <p:cNvSpPr/>
          <p:nvPr/>
        </p:nvSpPr>
        <p:spPr>
          <a:xfrm rot="19367770">
            <a:off x="13725892" y="6000422"/>
            <a:ext cx="4803742" cy="1036424"/>
          </a:xfrm>
          <a:prstGeom prst="rightArrow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venir Next"/>
              </a:rPr>
              <a:t>9x Growth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6D5A3BAE-27DE-8442-A746-6496BD2E6A38}"/>
              </a:ext>
            </a:extLst>
          </p:cNvPr>
          <p:cNvSpPr txBox="1">
            <a:spLocks/>
          </p:cNvSpPr>
          <p:nvPr/>
        </p:nvSpPr>
        <p:spPr>
          <a:xfrm>
            <a:off x="3940924" y="1621596"/>
            <a:ext cx="16482266" cy="5254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chemeClr val="accent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Leading </a:t>
            </a:r>
            <a:r>
              <a:rPr lang="en-US" sz="3200" dirty="0">
                <a:latin typeface="+mj-lt"/>
              </a:rPr>
              <a:t>technology-enabled lender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focused on </a:t>
            </a:r>
            <a:r>
              <a:rPr lang="en-US" sz="3200" dirty="0">
                <a:latin typeface="+mj-lt"/>
              </a:rPr>
              <a:t>transforming consumer finance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03380FC-E1C8-4446-8041-963ADB820DFA}"/>
              </a:ext>
            </a:extLst>
          </p:cNvPr>
          <p:cNvSpPr/>
          <p:nvPr/>
        </p:nvSpPr>
        <p:spPr>
          <a:xfrm>
            <a:off x="4124455" y="2458696"/>
            <a:ext cx="8046720" cy="731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b="1" baseline="30000" dirty="0">
              <a:solidFill>
                <a:srgbClr val="FFFFFF"/>
              </a:solidFill>
              <a:latin typeface="Avenir Nex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E830ECC-2CDE-0449-ADCA-E4F58844EFAF}"/>
              </a:ext>
            </a:extLst>
          </p:cNvPr>
          <p:cNvSpPr/>
          <p:nvPr/>
        </p:nvSpPr>
        <p:spPr>
          <a:xfrm>
            <a:off x="4127572" y="3358757"/>
            <a:ext cx="7948974" cy="411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88620">
              <a:lnSpc>
                <a:spcPts val="3800"/>
              </a:lnSpc>
              <a:spcAft>
                <a:spcPts val="800"/>
              </a:spcAft>
              <a:buClr>
                <a:srgbClr val="005B99"/>
              </a:buClr>
              <a:buFont typeface="Arial" panose="020B0604020202020204" pitchFamily="34" charset="0"/>
              <a:buChar char="•"/>
            </a:pPr>
            <a:r>
              <a:rPr lang="en-US" sz="28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$1.5B+ in student loan originations</a:t>
            </a:r>
          </a:p>
          <a:p>
            <a:pPr marL="571500" indent="-388620">
              <a:lnSpc>
                <a:spcPts val="3800"/>
              </a:lnSpc>
              <a:spcAft>
                <a:spcPts val="800"/>
              </a:spcAft>
              <a:buClr>
                <a:srgbClr val="005B99"/>
              </a:buClr>
              <a:buFont typeface="Arial" panose="020B0604020202020204" pitchFamily="34" charset="0"/>
              <a:buChar char="•"/>
            </a:pPr>
            <a:r>
              <a:rPr lang="en-US" sz="28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20,000+ millennial customers</a:t>
            </a:r>
          </a:p>
          <a:p>
            <a:pPr marL="571500" indent="-388620">
              <a:lnSpc>
                <a:spcPts val="3800"/>
              </a:lnSpc>
              <a:spcAft>
                <a:spcPts val="800"/>
              </a:spcAft>
              <a:buClr>
                <a:srgbClr val="005B99"/>
              </a:buClr>
              <a:buFont typeface="Arial" panose="020B0604020202020204" pitchFamily="34" charset="0"/>
              <a:buChar char="•"/>
            </a:pPr>
            <a:r>
              <a:rPr lang="en-US" sz="28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Raised more than $2.5B in committed capital</a:t>
            </a:r>
          </a:p>
          <a:p>
            <a:pPr marL="571500" indent="-388620">
              <a:lnSpc>
                <a:spcPts val="3800"/>
              </a:lnSpc>
              <a:spcAft>
                <a:spcPts val="800"/>
              </a:spcAft>
              <a:buClr>
                <a:srgbClr val="005B99"/>
              </a:buClr>
              <a:buFont typeface="Arial" panose="020B0604020202020204" pitchFamily="34" charset="0"/>
              <a:buChar char="•"/>
            </a:pPr>
            <a:r>
              <a:rPr lang="en-US" sz="28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175+ corporate partners</a:t>
            </a:r>
          </a:p>
          <a:p>
            <a:pPr marL="571500" indent="-388620">
              <a:lnSpc>
                <a:spcPts val="3800"/>
              </a:lnSpc>
              <a:spcAft>
                <a:spcPts val="800"/>
              </a:spcAft>
              <a:buClr>
                <a:srgbClr val="005B99"/>
              </a:buClr>
              <a:buFont typeface="Arial" panose="020B0604020202020204" pitchFamily="34" charset="0"/>
              <a:buChar char="•"/>
            </a:pPr>
            <a:r>
              <a:rPr lang="en-US" sz="28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Lowest defaults in industry</a:t>
            </a:r>
          </a:p>
          <a:p>
            <a:pPr marL="571500" indent="-388620">
              <a:lnSpc>
                <a:spcPts val="3800"/>
              </a:lnSpc>
              <a:spcAft>
                <a:spcPts val="800"/>
              </a:spcAft>
              <a:buClr>
                <a:srgbClr val="005B99"/>
              </a:buClr>
              <a:buFont typeface="Arial" panose="020B0604020202020204" pitchFamily="34" charset="0"/>
              <a:buChar char="•"/>
            </a:pPr>
            <a:r>
              <a:rPr lang="en-US" sz="28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“AAA” rating from S&amp;P &amp; DBRS</a:t>
            </a:r>
          </a:p>
          <a:p>
            <a:pPr marL="571500" indent="-388620">
              <a:lnSpc>
                <a:spcPts val="3800"/>
              </a:lnSpc>
              <a:spcAft>
                <a:spcPts val="800"/>
              </a:spcAft>
              <a:buClr>
                <a:srgbClr val="005B99"/>
              </a:buClr>
              <a:buFont typeface="Arial" panose="020B0604020202020204" pitchFamily="34" charset="0"/>
              <a:buChar char="•"/>
            </a:pPr>
            <a:r>
              <a:rPr lang="en-US" sz="28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1:1 Social Mission: Pencils of Promise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479A749-51CE-334F-9177-0CB470E6FF15}"/>
              </a:ext>
            </a:extLst>
          </p:cNvPr>
          <p:cNvSpPr txBox="1"/>
          <p:nvPr/>
        </p:nvSpPr>
        <p:spPr>
          <a:xfrm>
            <a:off x="12531361" y="2771555"/>
            <a:ext cx="8046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B99"/>
                </a:solidFill>
                <a:latin typeface="+mj-lt"/>
              </a:rPr>
              <a:t>More than $1.5B funded to date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C4C34C-4945-C041-AC27-E29C4C6252E4}"/>
              </a:ext>
            </a:extLst>
          </p:cNvPr>
          <p:cNvSpPr txBox="1"/>
          <p:nvPr/>
        </p:nvSpPr>
        <p:spPr>
          <a:xfrm>
            <a:off x="4124458" y="2743202"/>
            <a:ext cx="8046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B99"/>
                </a:solidFill>
                <a:latin typeface="+mj-lt"/>
              </a:rPr>
              <a:t>Key Highlights</a:t>
            </a:r>
            <a:endParaRPr lang="en-US" sz="2800" b="1" baseline="30000" dirty="0">
              <a:solidFill>
                <a:srgbClr val="005B99"/>
              </a:solidFill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5E753A9-3638-8F47-B38B-2FD527C27905}"/>
              </a:ext>
            </a:extLst>
          </p:cNvPr>
          <p:cNvSpPr/>
          <p:nvPr/>
        </p:nvSpPr>
        <p:spPr>
          <a:xfrm>
            <a:off x="4124455" y="8053318"/>
            <a:ext cx="8046720" cy="731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b="1" baseline="30000" dirty="0">
              <a:solidFill>
                <a:srgbClr val="FFFFFF"/>
              </a:solidFill>
              <a:latin typeface="Avenir Nex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E23F0E1-7E4C-AF44-ACDA-A2D5AEF21705}"/>
              </a:ext>
            </a:extLst>
          </p:cNvPr>
          <p:cNvSpPr/>
          <p:nvPr/>
        </p:nvSpPr>
        <p:spPr>
          <a:xfrm>
            <a:off x="12531265" y="2458696"/>
            <a:ext cx="7863840" cy="731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b="1" baseline="30000" dirty="0">
              <a:solidFill>
                <a:srgbClr val="FFFFFF"/>
              </a:solidFill>
              <a:latin typeface="Avenir Next"/>
            </a:endParaRPr>
          </a:p>
        </p:txBody>
      </p:sp>
    </p:spTree>
    <p:extLst>
      <p:ext uri="{BB962C8B-B14F-4D97-AF65-F5344CB8AC3E}">
        <p14:creationId xmlns:p14="http://schemas.microsoft.com/office/powerpoint/2010/main" val="178946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053370" y="3243"/>
          <a:ext cx="323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53370" y="3243"/>
                        <a:ext cx="323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5678847" y="1655969"/>
            <a:ext cx="4745210" cy="90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294" b="1" dirty="0">
                <a:solidFill>
                  <a:schemeClr val="accent1"/>
                </a:solidFill>
                <a:latin typeface="+mj-lt"/>
                <a:ea typeface="Avenir Next" charset="0"/>
                <a:cs typeface="Avenir Next" charset="0"/>
              </a:rPr>
              <a:t>When it’s </a:t>
            </a:r>
            <a:r>
              <a:rPr lang="en-US" sz="5294" b="1" dirty="0">
                <a:solidFill>
                  <a:schemeClr val="accent2"/>
                </a:solidFill>
                <a:latin typeface="+mj-lt"/>
                <a:ea typeface="Avenir Next" charset="0"/>
                <a:cs typeface="Avenir Next" charset="0"/>
              </a:rPr>
              <a:t>right</a:t>
            </a:r>
            <a:endParaRPr lang="en-US" sz="5294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6330436" y="4401471"/>
            <a:ext cx="6992470" cy="1549797"/>
          </a:xfrm>
          <a:prstGeom prst="rect">
            <a:avLst/>
          </a:prstGeom>
          <a:noFill/>
          <a:ln w="12700">
            <a:noFill/>
          </a:ln>
          <a:effectLst>
            <a:outerShdw blurRad="50800" dist="50800" dir="5400000" algn="ctr" rotWithShape="0">
              <a:schemeClr val="accent3">
                <a:alpha val="0"/>
              </a:schemeClr>
            </a:outerShdw>
          </a:effectLst>
        </p:spPr>
        <p:txBody>
          <a:bodyPr wrap="square" lIns="193636" tIns="258184" rIns="193636" bIns="80682" numCol="1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214" defTabSz="1953390">
              <a:spcBef>
                <a:spcPts val="816"/>
              </a:spcBef>
              <a:defRPr/>
            </a:pPr>
            <a:r>
              <a:rPr lang="en-US" sz="2472" b="1" dirty="0">
                <a:solidFill>
                  <a:schemeClr val="accent1"/>
                </a:solidFill>
                <a:latin typeface="Avenir Next LT Pro" charset="0"/>
                <a:ea typeface="Avenir Next LT Pro" charset="0"/>
                <a:cs typeface="Avenir Next LT Pro" charset="0"/>
              </a:rPr>
              <a:t>Profession: Investment Banking Associate</a:t>
            </a:r>
          </a:p>
          <a:p>
            <a:pPr marL="406214" defTabSz="1953390">
              <a:spcBef>
                <a:spcPts val="816"/>
              </a:spcBef>
              <a:defRPr/>
            </a:pPr>
            <a:r>
              <a:rPr lang="en-US" sz="2472" b="1" dirty="0">
                <a:solidFill>
                  <a:schemeClr val="accent1"/>
                </a:solidFill>
                <a:latin typeface="Avenir Next LT Pro" charset="0"/>
                <a:ea typeface="Avenir Next LT Pro" charset="0"/>
                <a:cs typeface="Avenir Next LT Pro" charset="0"/>
              </a:rPr>
              <a:t>Employer: Goldman Sachs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816594"/>
              </p:ext>
            </p:extLst>
          </p:nvPr>
        </p:nvGraphicFramePr>
        <p:xfrm>
          <a:off x="4313375" y="6136862"/>
          <a:ext cx="15195176" cy="36333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788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187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987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987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93490">
                <a:tc>
                  <a:txBody>
                    <a:bodyPr/>
                    <a:lstStyle/>
                    <a:p>
                      <a:endParaRPr lang="en-US" sz="2000" dirty="0">
                        <a:latin typeface="Avenir Next LT Pro" charset="0"/>
                        <a:ea typeface="Avenir Next LT Pro" charset="0"/>
                        <a:cs typeface="Avenir Next LT Pro" charset="0"/>
                      </a:endParaRPr>
                    </a:p>
                  </a:txBody>
                  <a:tcPr marL="161364" marR="161364" marT="80682" marB="806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Next LT Pro" charset="0"/>
                          <a:ea typeface="Avenir Next LT Pro" charset="0"/>
                          <a:cs typeface="Avenir Next LT Pro" charset="0"/>
                        </a:rPr>
                        <a:t>APR</a:t>
                      </a:r>
                    </a:p>
                  </a:txBody>
                  <a:tcPr marL="161364" marR="161364" marT="80682" marB="80682" anchor="ctr">
                    <a:solidFill>
                      <a:srgbClr val="FF9D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Next LT Pro" charset="0"/>
                          <a:ea typeface="Avenir Next LT Pro" charset="0"/>
                          <a:cs typeface="Avenir Next LT Pro" charset="0"/>
                        </a:rPr>
                        <a:t>Monthly</a:t>
                      </a:r>
                      <a:r>
                        <a:rPr lang="en-US" sz="2400" baseline="0" dirty="0">
                          <a:latin typeface="Avenir Next LT Pro" charset="0"/>
                          <a:ea typeface="Avenir Next LT Pro" charset="0"/>
                          <a:cs typeface="Avenir Next LT Pro" charset="0"/>
                        </a:rPr>
                        <a:t> Payment</a:t>
                      </a:r>
                      <a:endParaRPr lang="en-US" sz="2400" dirty="0">
                        <a:latin typeface="Avenir Next LT Pro" charset="0"/>
                        <a:ea typeface="Avenir Next LT Pro" charset="0"/>
                        <a:cs typeface="Avenir Next LT Pro" charset="0"/>
                      </a:endParaRPr>
                    </a:p>
                  </a:txBody>
                  <a:tcPr marL="161364" marR="161364" marT="80682" marB="80682" anchor="ctr">
                    <a:solidFill>
                      <a:srgbClr val="FF9D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Next LT Pro" charset="0"/>
                          <a:ea typeface="Avenir Next LT Pro" charset="0"/>
                          <a:cs typeface="Avenir Next LT Pro" charset="0"/>
                        </a:rPr>
                        <a:t>Overall Payment</a:t>
                      </a:r>
                    </a:p>
                  </a:txBody>
                  <a:tcPr marL="161364" marR="161364" marT="80682" marB="80682" anchor="ctr">
                    <a:solidFill>
                      <a:srgbClr val="FF9D9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7500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chemeClr val="accent1"/>
                          </a:solidFill>
                          <a:latin typeface="Avenir Next LT Pro Medium" charset="0"/>
                          <a:ea typeface="Avenir Next LT Pro Medium" charset="0"/>
                          <a:cs typeface="Avenir Next LT Pro Medium" charset="0"/>
                        </a:rPr>
                        <a:t>Fed</a:t>
                      </a:r>
                      <a:r>
                        <a:rPr lang="en-US" sz="2400" b="0" i="0" baseline="0" dirty="0">
                          <a:solidFill>
                            <a:schemeClr val="accent1"/>
                          </a:solidFill>
                          <a:latin typeface="Avenir Next LT Pro Medium" charset="0"/>
                          <a:ea typeface="Avenir Next LT Pro Medium" charset="0"/>
                          <a:cs typeface="Avenir Next LT Pro Medium" charset="0"/>
                        </a:rPr>
                        <a:t> Gov’t Grad PLUS 10-Year Loan</a:t>
                      </a:r>
                      <a:endParaRPr lang="en-US" sz="2400" b="0" i="0" dirty="0">
                        <a:solidFill>
                          <a:schemeClr val="accent1"/>
                        </a:solidFill>
                        <a:latin typeface="Avenir Next LT Pro Medium" charset="0"/>
                        <a:ea typeface="Avenir Next LT Pro Medium" charset="0"/>
                        <a:cs typeface="Avenir Next LT Pro Medium" charset="0"/>
                      </a:endParaRPr>
                    </a:p>
                  </a:txBody>
                  <a:tcPr marL="161364" marR="161364" marT="80682" marB="8068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Avenir Next LT Pro" charset="0"/>
                          <a:ea typeface="Avenir Next LT Pro" charset="0"/>
                          <a:cs typeface="Avenir Next LT Pro" charset="0"/>
                        </a:rPr>
                        <a:t>6.84%</a:t>
                      </a:r>
                      <a:r>
                        <a:rPr lang="en-US" sz="2400" baseline="30000" dirty="0">
                          <a:solidFill>
                            <a:schemeClr val="accent1"/>
                          </a:solidFill>
                          <a:latin typeface="Avenir Next LT Pro" charset="0"/>
                          <a:ea typeface="Avenir Next LT Pro" charset="0"/>
                          <a:cs typeface="Avenir Next LT Pro" charset="0"/>
                        </a:rPr>
                        <a:t>4</a:t>
                      </a:r>
                    </a:p>
                  </a:txBody>
                  <a:tcPr marL="161364" marR="161364" marT="80682" marB="8068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Avenir Next LT Pro" charset="0"/>
                          <a:ea typeface="Avenir Next LT Pro" charset="0"/>
                          <a:cs typeface="Avenir Next LT Pro" charset="0"/>
                        </a:rPr>
                        <a:t>$980</a:t>
                      </a:r>
                      <a:r>
                        <a:rPr lang="en-US" sz="2400" baseline="30000" dirty="0">
                          <a:solidFill>
                            <a:schemeClr val="accent1"/>
                          </a:solidFill>
                          <a:latin typeface="Avenir Next LT Pro" charset="0"/>
                          <a:ea typeface="Avenir Next LT Pro" charset="0"/>
                          <a:cs typeface="Avenir Next LT Pro" charset="0"/>
                        </a:rPr>
                        <a:t>5</a:t>
                      </a:r>
                      <a:endParaRPr lang="en-US" sz="2400" dirty="0">
                        <a:solidFill>
                          <a:schemeClr val="accent1"/>
                        </a:solidFill>
                        <a:latin typeface="Avenir Next LT Pro" charset="0"/>
                        <a:ea typeface="Avenir Next LT Pro" charset="0"/>
                        <a:cs typeface="Avenir Next LT Pro" charset="0"/>
                      </a:endParaRPr>
                    </a:p>
                  </a:txBody>
                  <a:tcPr marL="161364" marR="161364" marT="80682" marB="8068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Avenir Next LT Pro" charset="0"/>
                          <a:ea typeface="Avenir Next LT Pro" charset="0"/>
                          <a:cs typeface="Avenir Next LT Pro" charset="0"/>
                        </a:rPr>
                        <a:t>$117,591</a:t>
                      </a:r>
                    </a:p>
                  </a:txBody>
                  <a:tcPr marL="161364" marR="161364" marT="80682" marB="8068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448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>
                          <a:solidFill>
                            <a:schemeClr val="accent1"/>
                          </a:solidFill>
                          <a:latin typeface="Avenir Next LT Pro Medium" charset="0"/>
                          <a:ea typeface="Avenir Next LT Pro Medium" charset="0"/>
                          <a:cs typeface="Avenir Next LT Pro Medium" charset="0"/>
                        </a:rPr>
                        <a:t>Income-Based</a:t>
                      </a:r>
                      <a:r>
                        <a:rPr lang="en-US" sz="2400" b="0" i="0" baseline="0" dirty="0">
                          <a:solidFill>
                            <a:schemeClr val="accent1"/>
                          </a:solidFill>
                          <a:latin typeface="Avenir Next LT Pro Medium" charset="0"/>
                          <a:ea typeface="Avenir Next LT Pro Medium" charset="0"/>
                          <a:cs typeface="Avenir Next LT Pro Medium" charset="0"/>
                        </a:rPr>
                        <a:t> Repayment</a:t>
                      </a:r>
                      <a:br>
                        <a:rPr lang="en-US" sz="2400" b="0" i="0" baseline="0" dirty="0">
                          <a:solidFill>
                            <a:schemeClr val="accent1"/>
                          </a:solidFill>
                          <a:latin typeface="Avenir Next LT Pro Medium" charset="0"/>
                          <a:ea typeface="Avenir Next LT Pro Medium" charset="0"/>
                          <a:cs typeface="Avenir Next LT Pro Medium" charset="0"/>
                        </a:rPr>
                      </a:br>
                      <a:r>
                        <a:rPr lang="en-US" sz="2400" b="0" i="0" dirty="0">
                          <a:solidFill>
                            <a:schemeClr val="accent1"/>
                          </a:solidFill>
                          <a:latin typeface="Avenir Next LT Pro Medium" charset="0"/>
                          <a:ea typeface="Avenir Next LT Pro Medium" charset="0"/>
                          <a:cs typeface="Avenir Next LT Pro Medium" charset="0"/>
                        </a:rPr>
                        <a:t>20-Year Term</a:t>
                      </a:r>
                    </a:p>
                  </a:txBody>
                  <a:tcPr marL="161364" marR="161364" marT="80682" marB="80682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Avenir Next LT Pro" charset="0"/>
                          <a:ea typeface="Avenir Next LT Pro" charset="0"/>
                          <a:cs typeface="Avenir Next LT Pro" charset="0"/>
                        </a:rPr>
                        <a:t>Does not</a:t>
                      </a:r>
                      <a:r>
                        <a:rPr lang="en-US" sz="2400" baseline="0" dirty="0">
                          <a:solidFill>
                            <a:schemeClr val="accent1"/>
                          </a:solidFill>
                          <a:latin typeface="Avenir Next LT Pro" charset="0"/>
                          <a:ea typeface="Avenir Next LT Pro" charset="0"/>
                          <a:cs typeface="Avenir Next LT Pro" charset="0"/>
                        </a:rPr>
                        <a:t> qualify. </a:t>
                      </a:r>
                      <a:endParaRPr lang="en-US" sz="2400" dirty="0">
                        <a:solidFill>
                          <a:schemeClr val="accent1"/>
                        </a:solidFill>
                        <a:latin typeface="Avenir Next LT Pro" charset="0"/>
                        <a:ea typeface="Avenir Next LT Pro" charset="0"/>
                        <a:cs typeface="Avenir Next LT Pro" charset="0"/>
                      </a:endParaRPr>
                    </a:p>
                  </a:txBody>
                  <a:tcPr marL="161364" marR="161364" marT="80682" marB="80682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47500">
                <a:tc>
                  <a:txBody>
                    <a:bodyPr/>
                    <a:lstStyle/>
                    <a:p>
                      <a:r>
                        <a:rPr lang="en-US" sz="2400" b="0" i="0" dirty="0" err="1">
                          <a:solidFill>
                            <a:schemeClr val="accent1"/>
                          </a:solidFill>
                          <a:latin typeface="Avenir Next LT Pro Medium" charset="0"/>
                          <a:ea typeface="Avenir Next LT Pro Medium" charset="0"/>
                          <a:cs typeface="Avenir Next LT Pro Medium" charset="0"/>
                        </a:rPr>
                        <a:t>CommonBond</a:t>
                      </a:r>
                      <a:r>
                        <a:rPr lang="en-US" sz="2400" b="0" i="0" dirty="0">
                          <a:solidFill>
                            <a:schemeClr val="accent1"/>
                          </a:solidFill>
                          <a:latin typeface="Avenir Next LT Pro Medium" charset="0"/>
                          <a:ea typeface="Avenir Next LT Pro Medium" charset="0"/>
                          <a:cs typeface="Avenir Next LT Pro Medium" charset="0"/>
                        </a:rPr>
                        <a:t> 10-Year</a:t>
                      </a:r>
                      <a:r>
                        <a:rPr lang="en-US" sz="2400" b="0" i="0" baseline="0" dirty="0">
                          <a:solidFill>
                            <a:schemeClr val="accent1"/>
                          </a:solidFill>
                          <a:latin typeface="Avenir Next LT Pro Medium" charset="0"/>
                          <a:ea typeface="Avenir Next LT Pro Medium" charset="0"/>
                          <a:cs typeface="Avenir Next LT Pro Medium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chemeClr val="accent1"/>
                          </a:solidFill>
                          <a:latin typeface="Avenir Next LT Pro Medium" charset="0"/>
                          <a:ea typeface="Avenir Next LT Pro Medium" charset="0"/>
                          <a:cs typeface="Avenir Next LT Pro Medium" charset="0"/>
                        </a:rPr>
                        <a:t>Loan</a:t>
                      </a:r>
                    </a:p>
                  </a:txBody>
                  <a:tcPr marL="161364" marR="161364" marT="80682" marB="8068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Avenir Next LT Pro" charset="0"/>
                          <a:ea typeface="Avenir Next LT Pro" charset="0"/>
                          <a:cs typeface="Avenir Next LT Pro" charset="0"/>
                        </a:rPr>
                        <a:t>4.65%</a:t>
                      </a:r>
                      <a:r>
                        <a:rPr lang="en-US" sz="2400" baseline="30000" dirty="0">
                          <a:solidFill>
                            <a:schemeClr val="accent1"/>
                          </a:solidFill>
                          <a:latin typeface="Avenir Next LT Pro" charset="0"/>
                          <a:ea typeface="Avenir Next LT Pro" charset="0"/>
                          <a:cs typeface="Avenir Next LT Pro" charset="0"/>
                        </a:rPr>
                        <a:t>6</a:t>
                      </a:r>
                    </a:p>
                  </a:txBody>
                  <a:tcPr marL="161364" marR="161364" marT="80682" marB="8068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Avenir Next LT Pro" charset="0"/>
                          <a:ea typeface="Avenir Next LT Pro" charset="0"/>
                          <a:cs typeface="Avenir Next LT Pro" charset="0"/>
                        </a:rPr>
                        <a:t>$887</a:t>
                      </a:r>
                      <a:r>
                        <a:rPr lang="en-US" sz="2400" baseline="30000" dirty="0">
                          <a:solidFill>
                            <a:schemeClr val="accent1"/>
                          </a:solidFill>
                          <a:latin typeface="Avenir Next LT Pro" charset="0"/>
                          <a:ea typeface="Avenir Next LT Pro" charset="0"/>
                          <a:cs typeface="Avenir Next LT Pro" charset="0"/>
                        </a:rPr>
                        <a:t>7</a:t>
                      </a:r>
                    </a:p>
                  </a:txBody>
                  <a:tcPr marL="161364" marR="161364" marT="80682" marB="8068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Avenir Next LT Pro" charset="0"/>
                          <a:ea typeface="Avenir Next LT Pro" charset="0"/>
                          <a:cs typeface="Avenir Next LT Pro" charset="0"/>
                        </a:rPr>
                        <a:t>$106,450</a:t>
                      </a:r>
                    </a:p>
                  </a:txBody>
                  <a:tcPr marL="161364" marR="161364" marT="80682" marB="8068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4313377" y="3701055"/>
            <a:ext cx="2243156" cy="2243154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18" b="1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9" name="Oval 8"/>
          <p:cNvSpPr/>
          <p:nvPr/>
        </p:nvSpPr>
        <p:spPr>
          <a:xfrm>
            <a:off x="4391448" y="3779127"/>
            <a:ext cx="2087010" cy="208701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18" b="1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13726316" y="4430630"/>
            <a:ext cx="5746938" cy="1161580"/>
          </a:xfrm>
          <a:prstGeom prst="rect">
            <a:avLst/>
          </a:prstGeom>
          <a:noFill/>
          <a:ln w="12700">
            <a:noFill/>
          </a:ln>
          <a:effectLst>
            <a:outerShdw blurRad="50800" dist="50800" dir="5400000" algn="ctr" rotWithShape="0">
              <a:schemeClr val="accent3">
                <a:alpha val="0"/>
              </a:schemeClr>
            </a:outerShdw>
          </a:effectLst>
        </p:spPr>
        <p:txBody>
          <a:bodyPr wrap="square" lIns="193636" tIns="258184" rIns="193636" bIns="80682" numCol="1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214" defTabSz="1953390">
              <a:spcBef>
                <a:spcPts val="816"/>
              </a:spcBef>
              <a:defRPr/>
            </a:pPr>
            <a:r>
              <a:rPr lang="en-US" sz="2472" b="1" dirty="0">
                <a:solidFill>
                  <a:schemeClr val="accent1"/>
                </a:solidFill>
                <a:latin typeface="Avenir Next LT Pro" charset="0"/>
                <a:ea typeface="Avenir Next LT Pro" charset="0"/>
                <a:cs typeface="Avenir Next LT Pro" charset="0"/>
              </a:rPr>
              <a:t>Loan Amount: $85,000</a:t>
            </a:r>
          </a:p>
          <a:p>
            <a:pPr marL="406214" defTabSz="1953390">
              <a:spcBef>
                <a:spcPts val="816"/>
              </a:spcBef>
              <a:defRPr/>
            </a:pPr>
            <a:r>
              <a:rPr lang="en-US" sz="2472" b="1" dirty="0">
                <a:solidFill>
                  <a:schemeClr val="accent1"/>
                </a:solidFill>
                <a:latin typeface="Avenir Next LT Pro" charset="0"/>
                <a:ea typeface="Avenir Next LT Pro" charset="0"/>
                <a:cs typeface="Avenir Next LT Pro" charset="0"/>
              </a:rPr>
              <a:t>Annual Income: $250,000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84543" y="4022621"/>
            <a:ext cx="2220351" cy="4690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48" b="1" dirty="0">
                <a:solidFill>
                  <a:schemeClr val="accent1"/>
                </a:solidFill>
                <a:latin typeface="Avenir Next" charset="0"/>
                <a:ea typeface="Avenir Next" charset="0"/>
                <a:cs typeface="Avenir Next" charset="0"/>
              </a:rPr>
              <a:t>Erica’s Profile</a:t>
            </a:r>
            <a:endParaRPr lang="en-US" sz="2448" b="1" dirty="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94" y="1494049"/>
            <a:ext cx="1118794" cy="11187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7854974" y="1381094"/>
            <a:ext cx="1581330" cy="41825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18" b="1" dirty="0">
                <a:solidFill>
                  <a:srgbClr val="FFFFFF">
                    <a:lumMod val="65000"/>
                  </a:srgbClr>
                </a:solidFill>
                <a:latin typeface="Avenir Next" charset="0"/>
                <a:ea typeface="Avenir Next" charset="0"/>
                <a:cs typeface="Avenir Next" charset="0"/>
              </a:rPr>
              <a:t>Illustrative</a:t>
            </a:r>
            <a:endParaRPr lang="en-US" sz="2118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93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053370" y="3243"/>
          <a:ext cx="3238" cy="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53370" y="3243"/>
                        <a:ext cx="3238" cy="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4614105" y="10696102"/>
            <a:ext cx="15209009" cy="744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12" algn="ctr"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18" b="1" dirty="0">
                <a:solidFill>
                  <a:srgbClr val="FF9D93"/>
                </a:solidFill>
                <a:latin typeface="Avenir Next LT Pro" charset="0"/>
                <a:ea typeface="Avenir Next LT Pro" charset="0"/>
                <a:cs typeface="Avenir Next LT Pro" charset="0"/>
              </a:rPr>
              <a:t>IBR can save Danny $</a:t>
            </a:r>
            <a:r>
              <a:rPr lang="en-US" sz="2118" b="1" dirty="0">
                <a:solidFill>
                  <a:schemeClr val="accent1"/>
                </a:solidFill>
                <a:latin typeface="Avenir Next LT Pro" charset="0"/>
                <a:ea typeface="Avenir Next LT Pro" charset="0"/>
                <a:cs typeface="Avenir Next LT Pro" charset="0"/>
              </a:rPr>
              <a:t>93,454 vs. the Federal Government 10-Year Loan and </a:t>
            </a:r>
            <a:r>
              <a:rPr lang="en-US" sz="2118" b="1" dirty="0">
                <a:solidFill>
                  <a:srgbClr val="FF9D93"/>
                </a:solidFill>
                <a:latin typeface="Avenir Next LT Pro" charset="0"/>
                <a:ea typeface="Avenir Next LT Pro" charset="0"/>
                <a:cs typeface="Avenir Next LT Pro" charset="0"/>
              </a:rPr>
              <a:t>$54,133 </a:t>
            </a:r>
            <a:r>
              <a:rPr lang="en-US" sz="2118" b="1" dirty="0">
                <a:solidFill>
                  <a:schemeClr val="accent1"/>
                </a:solidFill>
                <a:latin typeface="Avenir Next LT Pro" charset="0"/>
                <a:ea typeface="Avenir Next LT Pro" charset="0"/>
                <a:cs typeface="Avenir Next LT Pro" charset="0"/>
              </a:rPr>
              <a:t>vs. the CommonBond 10-Year Loan.</a:t>
            </a:r>
          </a:p>
        </p:txBody>
      </p:sp>
      <p:sp>
        <p:nvSpPr>
          <p:cNvPr id="15" name="Oval 14"/>
          <p:cNvSpPr/>
          <p:nvPr/>
        </p:nvSpPr>
        <p:spPr>
          <a:xfrm>
            <a:off x="4663235" y="3251259"/>
            <a:ext cx="2243156" cy="2243154"/>
          </a:xfrm>
          <a:prstGeom prst="ellipse">
            <a:avLst/>
          </a:prstGeom>
          <a:solidFill>
            <a:schemeClr val="bg1"/>
          </a:solidFill>
          <a:ln>
            <a:solidFill>
              <a:srgbClr val="9395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18" b="1">
              <a:solidFill>
                <a:srgbClr val="939598"/>
              </a:solidFill>
              <a:latin typeface="Helvetica Ligh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41306" y="3329331"/>
            <a:ext cx="2087010" cy="208701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18" b="1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11141" y="3292865"/>
            <a:ext cx="2469971" cy="4690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48" b="1" dirty="0">
                <a:solidFill>
                  <a:schemeClr val="accent1"/>
                </a:solidFill>
                <a:latin typeface="Avenir Next" charset="0"/>
                <a:ea typeface="Avenir Next" charset="0"/>
                <a:cs typeface="Avenir Next" charset="0"/>
              </a:rPr>
              <a:t>Danny’s Profile</a:t>
            </a:r>
            <a:endParaRPr lang="en-US" sz="2448" b="1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04647" y="10560726"/>
            <a:ext cx="15159878" cy="1107514"/>
          </a:xfrm>
          <a:prstGeom prst="rect">
            <a:avLst/>
          </a:prstGeom>
          <a:noFill/>
          <a:ln w="25400">
            <a:solidFill>
              <a:srgbClr val="FF9D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18" b="1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9" name="Text Placeholder 5"/>
          <p:cNvSpPr txBox="1">
            <a:spLocks/>
          </p:cNvSpPr>
          <p:nvPr/>
        </p:nvSpPr>
        <p:spPr>
          <a:xfrm>
            <a:off x="6680294" y="3601594"/>
            <a:ext cx="9009530" cy="1161580"/>
          </a:xfrm>
          <a:prstGeom prst="rect">
            <a:avLst/>
          </a:prstGeom>
          <a:noFill/>
          <a:ln w="12700">
            <a:noFill/>
          </a:ln>
          <a:effectLst>
            <a:outerShdw blurRad="50800" dist="50800" dir="5400000" algn="ctr" rotWithShape="0">
              <a:schemeClr val="accent3">
                <a:alpha val="0"/>
              </a:schemeClr>
            </a:outerShdw>
          </a:effectLst>
        </p:spPr>
        <p:txBody>
          <a:bodyPr wrap="square" lIns="193636" tIns="258184" rIns="193636" bIns="80682" numCol="1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214" defTabSz="1953390">
              <a:lnSpc>
                <a:spcPts val="3178"/>
              </a:lnSpc>
              <a:spcBef>
                <a:spcPts val="816"/>
              </a:spcBef>
              <a:defRPr/>
            </a:pPr>
            <a:r>
              <a:rPr lang="en-US" sz="2472" b="1" dirty="0">
                <a:solidFill>
                  <a:schemeClr val="accent1"/>
                </a:solidFill>
                <a:latin typeface="Avenir Next LT Pro" charset="0"/>
                <a:ea typeface="Avenir Next LT Pro" charset="0"/>
                <a:cs typeface="Avenir Next LT Pro" charset="0"/>
              </a:rPr>
              <a:t>Profession: MD, Infectious Disease Specialist</a:t>
            </a:r>
            <a:br>
              <a:rPr lang="en-US" sz="2472" b="1" dirty="0">
                <a:solidFill>
                  <a:schemeClr val="accent1"/>
                </a:solidFill>
                <a:latin typeface="Avenir Next LT Pro" charset="0"/>
                <a:ea typeface="Avenir Next LT Pro" charset="0"/>
                <a:cs typeface="Avenir Next LT Pro" charset="0"/>
              </a:rPr>
            </a:br>
            <a:r>
              <a:rPr lang="en-US" sz="2118" b="1" dirty="0">
                <a:solidFill>
                  <a:schemeClr val="accent1"/>
                </a:solidFill>
                <a:latin typeface="Avenir Next LT Pro" charset="0"/>
                <a:ea typeface="Avenir Next LT Pro" charset="0"/>
                <a:cs typeface="Avenir Next LT Pro" charset="0"/>
              </a:rPr>
              <a:t>Residency: $55K; Fellowship: $70K; Practicing Physician: $120K</a:t>
            </a: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14971692" y="3148018"/>
            <a:ext cx="5244354" cy="1564992"/>
          </a:xfrm>
          <a:prstGeom prst="rect">
            <a:avLst/>
          </a:prstGeom>
          <a:noFill/>
          <a:ln w="12700">
            <a:noFill/>
          </a:ln>
          <a:effectLst>
            <a:outerShdw blurRad="50800" dist="50800" dir="5400000" algn="ctr" rotWithShape="0">
              <a:schemeClr val="accent3">
                <a:alpha val="0"/>
              </a:schemeClr>
            </a:outerShdw>
          </a:effectLst>
        </p:spPr>
        <p:txBody>
          <a:bodyPr wrap="square" lIns="193636" tIns="258184" rIns="193636" bIns="80682" numCol="1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214" defTabSz="1953390">
              <a:spcBef>
                <a:spcPts val="816"/>
              </a:spcBef>
              <a:defRPr/>
            </a:pPr>
            <a:r>
              <a:rPr lang="en-US" sz="2472" b="1" dirty="0">
                <a:solidFill>
                  <a:schemeClr val="accent1"/>
                </a:solidFill>
                <a:latin typeface="Avenir Next LT Pro" charset="0"/>
                <a:ea typeface="Avenir Next LT Pro" charset="0"/>
                <a:cs typeface="Avenir Next LT Pro" charset="0"/>
              </a:rPr>
              <a:t>Employer:</a:t>
            </a:r>
            <a:br>
              <a:rPr lang="en-US" sz="2472" b="1" dirty="0">
                <a:solidFill>
                  <a:schemeClr val="accent1"/>
                </a:solidFill>
                <a:latin typeface="Avenir Next LT Pro" charset="0"/>
                <a:ea typeface="Avenir Next LT Pro" charset="0"/>
                <a:cs typeface="Avenir Next LT Pro" charset="0"/>
              </a:rPr>
            </a:br>
            <a:r>
              <a:rPr lang="en-US" sz="2472" b="1" dirty="0" err="1">
                <a:solidFill>
                  <a:schemeClr val="accent1"/>
                </a:solidFill>
                <a:latin typeface="Avenir Next LT Pro" charset="0"/>
                <a:ea typeface="Avenir Next LT Pro" charset="0"/>
                <a:cs typeface="Avenir Next LT Pro" charset="0"/>
              </a:rPr>
              <a:t>Robertwood</a:t>
            </a:r>
            <a:r>
              <a:rPr lang="en-US" sz="2472" b="1" dirty="0">
                <a:solidFill>
                  <a:schemeClr val="accent1"/>
                </a:solidFill>
                <a:latin typeface="Avenir Next LT Pro" charset="0"/>
                <a:ea typeface="Avenir Next LT Pro" charset="0"/>
                <a:cs typeface="Avenir Next LT Pro" charset="0"/>
              </a:rPr>
              <a:t> Johnson Hospital</a:t>
            </a:r>
          </a:p>
          <a:p>
            <a:pPr marL="406214" defTabSz="1953390">
              <a:spcBef>
                <a:spcPts val="816"/>
              </a:spcBef>
              <a:defRPr/>
            </a:pPr>
            <a:r>
              <a:rPr lang="en-US" sz="2472" b="1" dirty="0">
                <a:solidFill>
                  <a:schemeClr val="accent1"/>
                </a:solidFill>
                <a:latin typeface="Avenir Next LT Pro" charset="0"/>
                <a:ea typeface="Avenir Next LT Pro" charset="0"/>
                <a:cs typeface="Avenir Next LT Pro" charset="0"/>
              </a:rPr>
              <a:t>Loan Amount: $300,000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791208"/>
              </p:ext>
            </p:extLst>
          </p:nvPr>
        </p:nvGraphicFramePr>
        <p:xfrm>
          <a:off x="4614105" y="5537261"/>
          <a:ext cx="12420420" cy="4611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43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81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341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238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35516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venir Next LT Pro" charset="0"/>
                        <a:ea typeface="Avenir Next LT Pro" charset="0"/>
                        <a:cs typeface="Avenir Next LT Pro" charset="0"/>
                      </a:endParaRPr>
                    </a:p>
                  </a:txBody>
                  <a:tcPr marL="161364" marR="161364" marT="80682" marB="8068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  <a:ea typeface="Avenir Next LT Pro" charset="0"/>
                          <a:cs typeface="Avenir Next LT Pro" charset="0"/>
                        </a:rPr>
                        <a:t>APR</a:t>
                      </a:r>
                    </a:p>
                  </a:txBody>
                  <a:tcPr marL="161364" marR="161364" marT="80682" marB="8068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  <a:ea typeface="Avenir Next LT Pro" charset="0"/>
                          <a:cs typeface="Avenir Next LT Pro" charset="0"/>
                        </a:rPr>
                        <a:t>Monthly</a:t>
                      </a:r>
                      <a:r>
                        <a:rPr lang="en-US" sz="2400" baseline="0" dirty="0">
                          <a:latin typeface="+mj-lt"/>
                          <a:ea typeface="Avenir Next LT Pro" charset="0"/>
                          <a:cs typeface="Avenir Next LT Pro" charset="0"/>
                        </a:rPr>
                        <a:t> Payment</a:t>
                      </a:r>
                      <a:endParaRPr lang="en-US" sz="2400" dirty="0">
                        <a:latin typeface="+mj-lt"/>
                        <a:ea typeface="Avenir Next LT Pro" charset="0"/>
                        <a:cs typeface="Avenir Next LT Pro" charset="0"/>
                      </a:endParaRPr>
                    </a:p>
                  </a:txBody>
                  <a:tcPr marL="161364" marR="161364" marT="80682" marB="8068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j-lt"/>
                          <a:ea typeface="Avenir Next LT Pro" charset="0"/>
                          <a:cs typeface="Avenir Next LT Pro" charset="0"/>
                        </a:rPr>
                        <a:t>Total Payment</a:t>
                      </a:r>
                    </a:p>
                  </a:txBody>
                  <a:tcPr marL="161364" marR="161364" marT="80682" marB="80682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6010">
                <a:tc>
                  <a:txBody>
                    <a:bodyPr/>
                    <a:lstStyle/>
                    <a:p>
                      <a:pPr algn="l"/>
                      <a:r>
                        <a:rPr lang="en-US" sz="2400" b="0" i="0" dirty="0">
                          <a:solidFill>
                            <a:schemeClr val="accent1"/>
                          </a:solidFill>
                          <a:latin typeface="+mn-lt"/>
                          <a:ea typeface="Avenir Next LT Pro Medium" charset="0"/>
                          <a:cs typeface="Avenir Next LT Pro Medium" charset="0"/>
                        </a:rPr>
                        <a:t>Fed</a:t>
                      </a:r>
                      <a:r>
                        <a:rPr lang="en-US" sz="2400" b="0" i="0" baseline="0" dirty="0">
                          <a:solidFill>
                            <a:schemeClr val="accent1"/>
                          </a:solidFill>
                          <a:latin typeface="+mn-lt"/>
                          <a:ea typeface="Avenir Next LT Pro Medium" charset="0"/>
                          <a:cs typeface="Avenir Next LT Pro Medium" charset="0"/>
                        </a:rPr>
                        <a:t> Gov’t Grad PLUS 10-Year Loan</a:t>
                      </a:r>
                      <a:endParaRPr lang="en-US" sz="2400" b="0" i="0" dirty="0">
                        <a:solidFill>
                          <a:schemeClr val="accent1"/>
                        </a:solidFill>
                        <a:latin typeface="+mn-lt"/>
                        <a:ea typeface="Avenir Next LT Pro Medium" charset="0"/>
                        <a:cs typeface="Avenir Next LT Pro Medium" charset="0"/>
                      </a:endParaRPr>
                    </a:p>
                  </a:txBody>
                  <a:tcPr marL="161364" marR="161364" marT="80682" marB="8068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6.84%</a:t>
                      </a:r>
                      <a:r>
                        <a:rPr lang="en-US" sz="2400" baseline="3000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4</a:t>
                      </a:r>
                    </a:p>
                  </a:txBody>
                  <a:tcPr marL="161364" marR="161364" marT="80682" marB="8068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$3,459</a:t>
                      </a:r>
                      <a:r>
                        <a:rPr lang="en-US" sz="2400" baseline="3000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8</a:t>
                      </a:r>
                      <a:endParaRPr lang="en-US" sz="2400" dirty="0">
                        <a:solidFill>
                          <a:schemeClr val="accent1"/>
                        </a:solidFill>
                        <a:latin typeface="+mn-lt"/>
                        <a:ea typeface="Avenir Next LT Pro" charset="0"/>
                        <a:cs typeface="Avenir Next LT Pro" charset="0"/>
                      </a:endParaRPr>
                    </a:p>
                  </a:txBody>
                  <a:tcPr marL="161364" marR="161364" marT="80682" marB="8068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$415,028</a:t>
                      </a:r>
                    </a:p>
                  </a:txBody>
                  <a:tcPr marL="161364" marR="161364" marT="80682" marB="8068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57319">
                <a:tc>
                  <a:txBody>
                    <a:bodyPr/>
                    <a:lstStyle/>
                    <a:p>
                      <a:pPr algn="l"/>
                      <a:r>
                        <a:rPr lang="en-US" sz="2400" b="0" i="0" dirty="0">
                          <a:solidFill>
                            <a:schemeClr val="accent1"/>
                          </a:solidFill>
                          <a:latin typeface="+mn-lt"/>
                          <a:ea typeface="Avenir Next LT Pro Medium" charset="0"/>
                          <a:cs typeface="Avenir Next LT Pro Medium" charset="0"/>
                        </a:rPr>
                        <a:t>Income-Based Repayment 20-Year Term</a:t>
                      </a:r>
                    </a:p>
                  </a:txBody>
                  <a:tcPr marL="161364" marR="161364" marT="80682" marB="8068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N/A</a:t>
                      </a:r>
                    </a:p>
                  </a:txBody>
                  <a:tcPr marL="161364" marR="161364" marT="80682" marB="8068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aseline="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Residency: $258</a:t>
                      </a:r>
                      <a:r>
                        <a:rPr lang="en-US" sz="2400" baseline="3000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9</a:t>
                      </a:r>
                    </a:p>
                    <a:p>
                      <a:pPr algn="l"/>
                      <a:r>
                        <a:rPr lang="en-US" sz="2400" baseline="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Fellowship: $383</a:t>
                      </a:r>
                      <a:r>
                        <a:rPr lang="en-US" sz="2400" baseline="3000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9</a:t>
                      </a:r>
                    </a:p>
                    <a:p>
                      <a:pPr algn="l"/>
                      <a:r>
                        <a:rPr lang="en-US" sz="2400" baseline="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Practicing Physician: $800</a:t>
                      </a:r>
                      <a:r>
                        <a:rPr lang="en-US" sz="2400" baseline="3000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9</a:t>
                      </a:r>
                    </a:p>
                  </a:txBody>
                  <a:tcPr marL="161364" marR="161364" marT="80682" marB="8068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$321,574</a:t>
                      </a:r>
                      <a:r>
                        <a:rPr lang="en-US" sz="2400" baseline="3000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10</a:t>
                      </a:r>
                    </a:p>
                  </a:txBody>
                  <a:tcPr marL="161364" marR="161364" marT="80682" marB="80682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06665">
                <a:tc>
                  <a:txBody>
                    <a:bodyPr/>
                    <a:lstStyle/>
                    <a:p>
                      <a:pPr algn="l"/>
                      <a:r>
                        <a:rPr lang="en-US" sz="2400" b="0" i="0" dirty="0">
                          <a:solidFill>
                            <a:schemeClr val="accent1"/>
                          </a:solidFill>
                          <a:latin typeface="+mn-lt"/>
                          <a:ea typeface="Avenir Next LT Pro Medium" charset="0"/>
                          <a:cs typeface="Avenir Next LT Pro Medium" charset="0"/>
                        </a:rPr>
                        <a:t>CommonBond</a:t>
                      </a:r>
                      <a:r>
                        <a:rPr lang="en-US" sz="2400" b="0" i="0" baseline="0" dirty="0">
                          <a:solidFill>
                            <a:schemeClr val="accent1"/>
                          </a:solidFill>
                          <a:latin typeface="+mn-lt"/>
                          <a:ea typeface="Avenir Next LT Pro Medium" charset="0"/>
                          <a:cs typeface="Avenir Next LT Pro Medium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chemeClr val="accent1"/>
                          </a:solidFill>
                          <a:latin typeface="+mn-lt"/>
                          <a:ea typeface="Avenir Next LT Pro Medium" charset="0"/>
                          <a:cs typeface="Avenir Next LT Pro Medium" charset="0"/>
                        </a:rPr>
                        <a:t>10-Year</a:t>
                      </a:r>
                      <a:r>
                        <a:rPr lang="en-US" sz="2400" b="0" i="0" baseline="0" dirty="0">
                          <a:solidFill>
                            <a:schemeClr val="accent1"/>
                          </a:solidFill>
                          <a:latin typeface="+mn-lt"/>
                          <a:ea typeface="Avenir Next LT Pro Medium" charset="0"/>
                          <a:cs typeface="Avenir Next LT Pro Medium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chemeClr val="accent1"/>
                          </a:solidFill>
                          <a:latin typeface="+mn-lt"/>
                          <a:ea typeface="Avenir Next LT Pro Medium" charset="0"/>
                          <a:cs typeface="Avenir Next LT Pro Medium" charset="0"/>
                        </a:rPr>
                        <a:t>Loan</a:t>
                      </a:r>
                    </a:p>
                  </a:txBody>
                  <a:tcPr marL="161364" marR="161364" marT="80682" marB="8068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4.65%</a:t>
                      </a:r>
                      <a:r>
                        <a:rPr lang="en-US" sz="2400" baseline="3000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11</a:t>
                      </a:r>
                    </a:p>
                  </a:txBody>
                  <a:tcPr marL="161364" marR="161364" marT="80682" marB="8068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$3,131</a:t>
                      </a:r>
                      <a:r>
                        <a:rPr lang="en-US" sz="2400" baseline="3000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12</a:t>
                      </a:r>
                    </a:p>
                  </a:txBody>
                  <a:tcPr marL="161364" marR="161364" marT="80682" marB="8068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accent1"/>
                        </a:solidFill>
                        <a:latin typeface="+mn-lt"/>
                        <a:ea typeface="Avenir Next LT Pro" charset="0"/>
                        <a:cs typeface="Avenir Next LT Pro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/>
                          </a:solidFill>
                          <a:latin typeface="+mn-lt"/>
                          <a:ea typeface="Avenir Next LT Pro" charset="0"/>
                          <a:cs typeface="Avenir Next LT Pro" charset="0"/>
                        </a:rPr>
                        <a:t>$375,707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accent1"/>
                        </a:solidFill>
                        <a:latin typeface="+mn-lt"/>
                        <a:ea typeface="Avenir Next LT Pro" charset="0"/>
                        <a:cs typeface="Avenir Next LT Pro" charset="0"/>
                      </a:endParaRPr>
                    </a:p>
                  </a:txBody>
                  <a:tcPr marL="161364" marR="161364" marT="80682" marB="8068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5556370" y="1614337"/>
            <a:ext cx="5254965" cy="90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294" b="1" dirty="0">
                <a:solidFill>
                  <a:schemeClr val="accent1"/>
                </a:solidFill>
                <a:latin typeface="+mj-lt"/>
                <a:ea typeface="Avenir Next" charset="0"/>
                <a:cs typeface="Avenir Next" charset="0"/>
              </a:rPr>
              <a:t>When it’s </a:t>
            </a:r>
            <a:r>
              <a:rPr lang="en-US" sz="5294" b="1" dirty="0">
                <a:solidFill>
                  <a:schemeClr val="accent2"/>
                </a:solidFill>
                <a:latin typeface="+mj-lt"/>
                <a:ea typeface="Avenir Next" charset="0"/>
                <a:cs typeface="Avenir Next" charset="0"/>
              </a:rPr>
              <a:t>wrong</a:t>
            </a:r>
            <a:endParaRPr lang="en-US" sz="5294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78" y="1381743"/>
            <a:ext cx="1294762" cy="129476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854974" y="1381094"/>
            <a:ext cx="1581330" cy="41825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18" b="1" dirty="0">
                <a:solidFill>
                  <a:srgbClr val="FFFFFF">
                    <a:lumMod val="65000"/>
                  </a:srgbClr>
                </a:solidFill>
                <a:latin typeface="Avenir Next" charset="0"/>
                <a:ea typeface="Avenir Next" charset="0"/>
                <a:cs typeface="Avenir Next" charset="0"/>
              </a:rPr>
              <a:t>Illustrative</a:t>
            </a:r>
            <a:endParaRPr lang="en-US" sz="2118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Line Callout 2 24"/>
          <p:cNvSpPr/>
          <p:nvPr/>
        </p:nvSpPr>
        <p:spPr>
          <a:xfrm>
            <a:off x="17636288" y="6251635"/>
            <a:ext cx="2823882" cy="2512918"/>
          </a:xfrm>
          <a:prstGeom prst="borderCallout2">
            <a:avLst>
              <a:gd name="adj1" fmla="val 41036"/>
              <a:gd name="adj2" fmla="val -5884"/>
              <a:gd name="adj3" fmla="val 42750"/>
              <a:gd name="adj4" fmla="val -16667"/>
              <a:gd name="adj5" fmla="val 64587"/>
              <a:gd name="adj6" fmla="val -4421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659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18" b="1" dirty="0">
                <a:solidFill>
                  <a:schemeClr val="accent1"/>
                </a:solidFill>
                <a:latin typeface="Avenir Next LT Pro" charset="0"/>
                <a:ea typeface="Avenir Next LT Pro" charset="0"/>
                <a:cs typeface="Avenir Next LT Pro" charset="0"/>
              </a:rPr>
              <a:t>IBR total payment based on total paid by borrower over 20 years plus taxes paid on net present value of amount forgiven.</a:t>
            </a:r>
            <a:endParaRPr lang="en-US" sz="2118" b="1" dirty="0">
              <a:solidFill>
                <a:schemeClr val="accent1"/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80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a typeface="Avenir Next" charset="0"/>
                <a:cs typeface="Avenir Next" charset="0"/>
              </a:rPr>
              <a:t>A note on refinancing </a:t>
            </a:r>
            <a:r>
              <a:rPr lang="en-US" b="1" dirty="0">
                <a:solidFill>
                  <a:schemeClr val="accent2"/>
                </a:solidFill>
                <a:ea typeface="Avenir Next" charset="0"/>
                <a:cs typeface="Avenir Next" charset="0"/>
              </a:rPr>
              <a:t>Parent Plus Loans</a:t>
            </a:r>
            <a:r>
              <a:rPr lang="en-US" b="1" dirty="0">
                <a:solidFill>
                  <a:srgbClr val="FF9D93"/>
                </a:solidFill>
                <a:latin typeface="Avenir Next" charset="0"/>
                <a:ea typeface="Avenir Next" charset="0"/>
                <a:cs typeface="Avenir Next" charset="0"/>
              </a:rPr>
              <a:t/>
            </a:r>
            <a:br>
              <a:rPr lang="en-US" b="1" dirty="0">
                <a:solidFill>
                  <a:srgbClr val="FF9D93"/>
                </a:solidFill>
                <a:latin typeface="Avenir Next" charset="0"/>
                <a:ea typeface="Avenir Next" charset="0"/>
                <a:cs typeface="Avenir Next" charset="0"/>
              </a:rPr>
            </a:br>
            <a:endParaRPr lang="en-US" dirty="0">
              <a:solidFill>
                <a:srgbClr val="FF9D9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3787" y="3172968"/>
            <a:ext cx="20810538" cy="9144000"/>
          </a:xfrm>
        </p:spPr>
        <p:txBody>
          <a:bodyPr/>
          <a:lstStyle/>
          <a:p>
            <a:pPr defTabSz="18270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If </a:t>
            </a:r>
            <a:r>
              <a:rPr lang="en-US" dirty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a parent</a:t>
            </a:r>
            <a:r>
              <a:rPr lang="en-US" dirty="0">
                <a:solidFill>
                  <a:srgbClr val="002A4D"/>
                </a:solidFill>
                <a:latin typeface="+mn-lt"/>
                <a:ea typeface="Avenir Next" charset="0"/>
                <a:cs typeface="Avenir Next" charset="0"/>
              </a:rPr>
              <a:t> </a:t>
            </a:r>
            <a:r>
              <a:rPr lang="en-US" dirty="0">
                <a:solidFill>
                  <a:srgbClr val="FF9D93"/>
                </a:solidFill>
                <a:latin typeface="+mn-lt"/>
                <a:ea typeface="Avenir Next" charset="0"/>
                <a:cs typeface="Avenir Next" charset="0"/>
              </a:rPr>
              <a:t>has received </a:t>
            </a:r>
            <a:r>
              <a:rPr lang="en-US" dirty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a Bachelors degree or higher and they want to refinance a </a:t>
            </a:r>
            <a:r>
              <a:rPr lang="en-US" dirty="0">
                <a:solidFill>
                  <a:srgbClr val="FF9D93"/>
                </a:solidFill>
                <a:latin typeface="+mn-lt"/>
                <a:ea typeface="Avenir Next" charset="0"/>
                <a:cs typeface="Avenir Next" charset="0"/>
              </a:rPr>
              <a:t>Parent Plus loan</a:t>
            </a:r>
            <a:r>
              <a:rPr lang="en-US" dirty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, they can either refinance the Parent Plus loan in </a:t>
            </a:r>
            <a:r>
              <a:rPr lang="en-US" dirty="0">
                <a:solidFill>
                  <a:srgbClr val="FF9D93"/>
                </a:solidFill>
                <a:latin typeface="+mn-lt"/>
                <a:ea typeface="Avenir Next" charset="0"/>
                <a:cs typeface="Avenir Next" charset="0"/>
              </a:rPr>
              <a:t>their name </a:t>
            </a:r>
            <a:r>
              <a:rPr lang="en-US" dirty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or</a:t>
            </a:r>
            <a:r>
              <a:rPr lang="en-US" dirty="0">
                <a:solidFill>
                  <a:srgbClr val="002A4D"/>
                </a:solidFill>
                <a:latin typeface="+mn-lt"/>
                <a:ea typeface="Avenir Next" charset="0"/>
                <a:cs typeface="Avenir Next" charset="0"/>
              </a:rPr>
              <a:t> </a:t>
            </a:r>
            <a:r>
              <a:rPr lang="en-US" dirty="0">
                <a:solidFill>
                  <a:srgbClr val="FF9D93"/>
                </a:solidFill>
                <a:latin typeface="+mn-lt"/>
                <a:ea typeface="Avenir Next" charset="0"/>
                <a:cs typeface="Avenir Next" charset="0"/>
              </a:rPr>
              <a:t>transfe</a:t>
            </a:r>
            <a:r>
              <a:rPr lang="en-US" dirty="0">
                <a:solidFill>
                  <a:srgbClr val="FF7733"/>
                </a:solidFill>
                <a:latin typeface="+mn-lt"/>
                <a:ea typeface="Avenir Next" charset="0"/>
                <a:cs typeface="Avenir Next" charset="0"/>
              </a:rPr>
              <a:t>r</a:t>
            </a:r>
            <a:r>
              <a:rPr lang="en-US" dirty="0">
                <a:solidFill>
                  <a:srgbClr val="002A4D"/>
                </a:solidFill>
                <a:latin typeface="+mn-lt"/>
                <a:ea typeface="Avenir Next" charset="0"/>
                <a:cs typeface="Avenir Next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it to their graduated </a:t>
            </a:r>
            <a:r>
              <a:rPr lang="en-US" dirty="0" smtClean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child.</a:t>
            </a:r>
            <a:endParaRPr lang="en-US" dirty="0">
              <a:solidFill>
                <a:schemeClr val="accent1"/>
              </a:solidFill>
              <a:latin typeface="+mn-lt"/>
              <a:ea typeface="Avenir Next" charset="0"/>
              <a:cs typeface="Avenir Next" charset="0"/>
            </a:endParaRPr>
          </a:p>
          <a:p>
            <a:pPr defTabSz="182705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2A4D"/>
              </a:solidFill>
              <a:latin typeface="+mn-lt"/>
              <a:ea typeface="Avenir Next" charset="0"/>
              <a:cs typeface="Avenir Next" charset="0"/>
            </a:endParaRPr>
          </a:p>
          <a:p>
            <a:pPr defTabSz="18270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If the parent  </a:t>
            </a:r>
            <a:r>
              <a:rPr lang="en-US" dirty="0">
                <a:solidFill>
                  <a:srgbClr val="FF9D93"/>
                </a:solidFill>
                <a:latin typeface="+mn-lt"/>
                <a:ea typeface="Avenir Next" charset="0"/>
                <a:cs typeface="Avenir Next" charset="0"/>
              </a:rPr>
              <a:t>has not received </a:t>
            </a:r>
            <a:r>
              <a:rPr lang="en-US" dirty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a Bachelors degree or higher and they want to refinance a </a:t>
            </a:r>
            <a:r>
              <a:rPr lang="en-US" dirty="0">
                <a:solidFill>
                  <a:srgbClr val="FF9D93"/>
                </a:solidFill>
                <a:latin typeface="+mn-lt"/>
                <a:ea typeface="Avenir Next" charset="0"/>
                <a:cs typeface="Avenir Next" charset="0"/>
              </a:rPr>
              <a:t>Parent Plus loan</a:t>
            </a:r>
            <a:r>
              <a:rPr lang="en-US" dirty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, they can </a:t>
            </a:r>
            <a:r>
              <a:rPr lang="en-US" dirty="0">
                <a:solidFill>
                  <a:srgbClr val="FF9D93"/>
                </a:solidFill>
                <a:latin typeface="+mn-lt"/>
                <a:ea typeface="Avenir Next" charset="0"/>
                <a:cs typeface="Avenir Next" charset="0"/>
              </a:rPr>
              <a:t>transfer</a:t>
            </a:r>
            <a:r>
              <a:rPr lang="en-US" dirty="0">
                <a:solidFill>
                  <a:srgbClr val="002A4D"/>
                </a:solidFill>
                <a:latin typeface="+mn-lt"/>
                <a:ea typeface="Avenir Next" charset="0"/>
                <a:cs typeface="Avenir Next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the loan to their graduated child in order to refinance </a:t>
            </a:r>
            <a:r>
              <a:rPr lang="en-US" dirty="0" smtClean="0">
                <a:solidFill>
                  <a:schemeClr val="accent1"/>
                </a:solidFill>
                <a:latin typeface="+mn-lt"/>
                <a:ea typeface="Avenir Next" charset="0"/>
                <a:cs typeface="Avenir Next" charset="0"/>
              </a:rPr>
              <a:t>it.</a:t>
            </a:r>
            <a:endParaRPr lang="en-US" dirty="0">
              <a:solidFill>
                <a:schemeClr val="accent1"/>
              </a:solidFill>
              <a:latin typeface="+mn-lt"/>
              <a:ea typeface="Avenir Next" charset="0"/>
              <a:cs typeface="Avenir Next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7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4046" y="2293259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200" dirty="0"/>
          </a:p>
        </p:txBody>
      </p:sp>
      <p:sp>
        <p:nvSpPr>
          <p:cNvPr id="3" name="TextBox 2"/>
          <p:cNvSpPr txBox="1"/>
          <p:nvPr/>
        </p:nvSpPr>
        <p:spPr>
          <a:xfrm>
            <a:off x="2343150" y="1538515"/>
            <a:ext cx="1353706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  <a:latin typeface="+mj-lt"/>
                <a:ea typeface="Avenir Next" charset="0"/>
                <a:cs typeface="Avenir Next" charset="0"/>
              </a:rPr>
              <a:t>Thank you!</a:t>
            </a:r>
          </a:p>
          <a:p>
            <a:endParaRPr lang="en-US" sz="8000" b="1" dirty="0">
              <a:solidFill>
                <a:srgbClr val="002A4D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endParaRPr lang="en-US" sz="8000" b="1" dirty="0">
              <a:solidFill>
                <a:srgbClr val="002A4D"/>
              </a:solidFill>
              <a:latin typeface="Avenir Next" charset="0"/>
              <a:ea typeface="Avenir Next" charset="0"/>
              <a:cs typeface="Avenir Next" charset="0"/>
            </a:endParaRPr>
          </a:p>
          <a:p>
            <a:r>
              <a:rPr lang="en-US" sz="6400" b="1" dirty="0">
                <a:solidFill>
                  <a:srgbClr val="FF9D93"/>
                </a:solidFill>
                <a:latin typeface="+mj-lt"/>
                <a:ea typeface="Avenir Next" charset="0"/>
                <a:cs typeface="Avenir Next" charset="0"/>
              </a:rPr>
              <a:t>Julie Moreno Rehder</a:t>
            </a:r>
          </a:p>
          <a:p>
            <a:r>
              <a:rPr lang="en-US" sz="6400" b="1" dirty="0">
                <a:solidFill>
                  <a:srgbClr val="FF9D93"/>
                </a:solidFill>
                <a:latin typeface="+mj-lt"/>
                <a:ea typeface="Avenir Next" charset="0"/>
                <a:cs typeface="Avenir Next" charset="0"/>
              </a:rPr>
              <a:t>Account Manager, School Relations</a:t>
            </a:r>
          </a:p>
          <a:p>
            <a:r>
              <a:rPr lang="en-US" sz="6400" b="1" dirty="0" err="1">
                <a:solidFill>
                  <a:srgbClr val="FF9D93"/>
                </a:solidFill>
                <a:latin typeface="+mj-lt"/>
                <a:ea typeface="Avenir Next" charset="0"/>
                <a:cs typeface="Avenir Next" charset="0"/>
              </a:rPr>
              <a:t>Julie.moreno@commonbond.co</a:t>
            </a:r>
            <a:endParaRPr lang="en-US" sz="6400" dirty="0">
              <a:solidFill>
                <a:srgbClr val="FF9D93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80446" y="3031923"/>
            <a:ext cx="214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079" y="1206520"/>
            <a:ext cx="8890000" cy="88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3E52649C-6A36-C549-B7DA-05C0D5527796}"/>
              </a:ext>
            </a:extLst>
          </p:cNvPr>
          <p:cNvSpPr/>
          <p:nvPr/>
        </p:nvSpPr>
        <p:spPr>
          <a:xfrm>
            <a:off x="4116390" y="2072638"/>
            <a:ext cx="9197614" cy="912425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400" dirty="0">
              <a:solidFill>
                <a:schemeClr val="tx1"/>
              </a:solidFill>
              <a:latin typeface="Avenir Next LT Pr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7234F08-C5C8-8C43-8048-C5EC04401609}"/>
              </a:ext>
            </a:extLst>
          </p:cNvPr>
          <p:cNvSpPr/>
          <p:nvPr/>
        </p:nvSpPr>
        <p:spPr>
          <a:xfrm>
            <a:off x="13623652" y="2072638"/>
            <a:ext cx="6799538" cy="912425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400" dirty="0">
              <a:solidFill>
                <a:schemeClr val="tx1"/>
              </a:solidFill>
              <a:latin typeface="Avenir Next LT Pr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905FE3B-7EAA-4E4D-A82E-6400419DE74F}"/>
              </a:ext>
            </a:extLst>
          </p:cNvPr>
          <p:cNvSpPr/>
          <p:nvPr/>
        </p:nvSpPr>
        <p:spPr>
          <a:xfrm>
            <a:off x="12609075" y="6183869"/>
            <a:ext cx="412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rgbClr val="2B2B3B"/>
                </a:solidFill>
              </a:rPr>
              <a:t> </a:t>
            </a:r>
          </a:p>
        </p:txBody>
      </p:sp>
      <p:sp>
        <p:nvSpPr>
          <p:cNvPr id="18" name="Label">
            <a:extLst>
              <a:ext uri="{FF2B5EF4-FFF2-40B4-BE49-F238E27FC236}">
                <a16:creationId xmlns:a16="http://schemas.microsoft.com/office/drawing/2014/main" xmlns="" id="{7CDA77A4-82CB-544E-986F-DFB235D04A7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242728" y="4262016"/>
            <a:ext cx="2074062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/>
                <a:cs typeface="Calibri" pitchFamily="34" charset="0"/>
              </a:rPr>
              <a:t>Lending</a:t>
            </a: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/>
                <a:cs typeface="Calibri" pitchFamily="34" charset="0"/>
              </a:rPr>
            </a:b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/>
                <a:cs typeface="Calibri" pitchFamily="34" charset="0"/>
              </a:rPr>
              <a:t>(B2C)</a:t>
            </a:r>
          </a:p>
        </p:txBody>
      </p:sp>
      <p:sp>
        <p:nvSpPr>
          <p:cNvPr id="19" name="Label">
            <a:extLst>
              <a:ext uri="{FF2B5EF4-FFF2-40B4-BE49-F238E27FC236}">
                <a16:creationId xmlns:a16="http://schemas.microsoft.com/office/drawing/2014/main" xmlns="" id="{FEBABFB6-ACCA-764F-9D81-90ACD74E19B9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9710860" y="4361698"/>
            <a:ext cx="2934862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/>
                <a:cs typeface="Calibri" pitchFamily="34" charset="0"/>
              </a:rPr>
              <a:t>Saas Technology (B2B)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AAA9AC75-406D-0A43-A4AC-E6360C3DC49C}"/>
              </a:ext>
            </a:extLst>
          </p:cNvPr>
          <p:cNvSpPr txBox="1">
            <a:spLocks/>
          </p:cNvSpPr>
          <p:nvPr/>
        </p:nvSpPr>
        <p:spPr>
          <a:xfrm>
            <a:off x="4116386" y="618724"/>
            <a:ext cx="12107609" cy="11046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 baseline="0">
                <a:solidFill>
                  <a:srgbClr val="5BCBF5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 sz="6000" dirty="0">
                <a:solidFill>
                  <a:schemeClr val="accent1"/>
                </a:solidFill>
                <a:latin typeface="+mj-lt"/>
              </a:rPr>
              <a:t>How We Help Students Save</a:t>
            </a:r>
            <a:endParaRPr lang="en-US" sz="60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EFFC4877-1DEE-094D-8966-AECCAE3DACF5}"/>
              </a:ext>
            </a:extLst>
          </p:cNvPr>
          <p:cNvSpPr/>
          <p:nvPr/>
        </p:nvSpPr>
        <p:spPr>
          <a:xfrm>
            <a:off x="13623651" y="1981203"/>
            <a:ext cx="6799536" cy="9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b="1" dirty="0">
              <a:solidFill>
                <a:srgbClr val="FFFFFF"/>
              </a:solidFill>
              <a:latin typeface="Avenir Nex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B63700-626E-8E4B-A08E-755CE776F0CC}"/>
              </a:ext>
            </a:extLst>
          </p:cNvPr>
          <p:cNvSpPr txBox="1"/>
          <p:nvPr/>
        </p:nvSpPr>
        <p:spPr>
          <a:xfrm>
            <a:off x="13623649" y="2344413"/>
            <a:ext cx="6799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5B99"/>
                </a:solidFill>
                <a:latin typeface="Avenir Next"/>
              </a:rPr>
              <a:t> </a:t>
            </a:r>
            <a:r>
              <a:rPr lang="en-US" sz="3000" b="1" dirty="0" err="1">
                <a:solidFill>
                  <a:srgbClr val="005B99"/>
                </a:solidFill>
                <a:latin typeface="+mj-lt"/>
              </a:rPr>
              <a:t>CommonBond</a:t>
            </a:r>
            <a:r>
              <a:rPr lang="en-US" sz="3000" b="1" dirty="0">
                <a:solidFill>
                  <a:srgbClr val="005B99"/>
                </a:solidFill>
                <a:latin typeface="+mj-lt"/>
              </a:rPr>
              <a:t> Solution</a:t>
            </a:r>
            <a:endParaRPr lang="en-US" sz="3000" dirty="0">
              <a:solidFill>
                <a:srgbClr val="005B99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57B2EE-3654-6642-8309-70F78911696A}"/>
              </a:ext>
            </a:extLst>
          </p:cNvPr>
          <p:cNvSpPr txBox="1"/>
          <p:nvPr/>
        </p:nvSpPr>
        <p:spPr>
          <a:xfrm>
            <a:off x="13842586" y="3450172"/>
            <a:ext cx="6578238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84048">
              <a:lnSpc>
                <a:spcPts val="3600"/>
              </a:lnSpc>
              <a:spcAft>
                <a:spcPts val="2400"/>
              </a:spcAft>
              <a:buClr>
                <a:srgbClr val="005B99"/>
              </a:buClr>
              <a:buSzPct val="120000"/>
            </a:pPr>
            <a:r>
              <a:rPr lang="en-US" sz="2800" b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B2C (Refinance and In-School)</a:t>
            </a:r>
          </a:p>
          <a:p>
            <a:pPr marL="365760" lvl="1" indent="-384048">
              <a:lnSpc>
                <a:spcPts val="3600"/>
              </a:lnSpc>
              <a:spcAft>
                <a:spcPts val="2400"/>
              </a:spcAft>
              <a:buClr>
                <a:srgbClr val="005B99"/>
              </a:buClr>
              <a:buSzPct val="120000"/>
              <a:buFontTx/>
              <a:buChar char="-"/>
            </a:pPr>
            <a:r>
              <a:rPr lang="en-US" sz="28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Focused on prime credit borrowers</a:t>
            </a:r>
          </a:p>
          <a:p>
            <a:pPr marL="365760" lvl="1" indent="-384048">
              <a:lnSpc>
                <a:spcPts val="3600"/>
              </a:lnSpc>
              <a:spcAft>
                <a:spcPts val="2400"/>
              </a:spcAft>
              <a:buClr>
                <a:srgbClr val="005B99"/>
              </a:buClr>
              <a:buSzPct val="120000"/>
              <a:buFontTx/>
              <a:buChar char="-"/>
            </a:pPr>
            <a:r>
              <a:rPr lang="en-US" sz="28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Saving borrowers real money</a:t>
            </a:r>
          </a:p>
          <a:p>
            <a:pPr marL="736092" lvl="3" indent="-205740">
              <a:lnSpc>
                <a:spcPts val="3600"/>
              </a:lnSpc>
              <a:spcAft>
                <a:spcPts val="2400"/>
              </a:spcAft>
              <a:buClr>
                <a:srgbClr val="005B9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~$24,000 on refinance loans</a:t>
            </a:r>
          </a:p>
          <a:p>
            <a:pPr marL="736092" lvl="3" indent="-205740">
              <a:lnSpc>
                <a:spcPts val="3600"/>
              </a:lnSpc>
              <a:spcAft>
                <a:spcPts val="2400"/>
              </a:spcAft>
              <a:buClr>
                <a:srgbClr val="005B9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~$20,000 on in-school loans</a:t>
            </a:r>
            <a:br>
              <a:rPr lang="en-US" sz="28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endParaRPr lang="en-US" sz="2800" spc="-6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5760" indent="-384048">
              <a:lnSpc>
                <a:spcPts val="3600"/>
              </a:lnSpc>
              <a:spcAft>
                <a:spcPts val="2400"/>
              </a:spcAft>
              <a:buClr>
                <a:srgbClr val="005B99"/>
              </a:buClr>
              <a:buSzPct val="120000"/>
            </a:pPr>
            <a:r>
              <a:rPr lang="en-US" sz="2800" b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B2B (                             )</a:t>
            </a:r>
          </a:p>
          <a:p>
            <a:pPr marL="365760" lvl="1" indent="-384048">
              <a:lnSpc>
                <a:spcPts val="3600"/>
              </a:lnSpc>
              <a:spcAft>
                <a:spcPts val="2400"/>
              </a:spcAft>
              <a:buClr>
                <a:srgbClr val="005B99"/>
              </a:buClr>
              <a:buSzPct val="120000"/>
              <a:buFontTx/>
              <a:buChar char="-"/>
            </a:pPr>
            <a:r>
              <a:rPr lang="en-US" sz="28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Platform enables employees </a:t>
            </a:r>
            <a:br>
              <a:rPr lang="en-US" sz="28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28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 evaluate, manage &amp; reduce student debt</a:t>
            </a:r>
          </a:p>
          <a:p>
            <a:pPr marL="365760" lvl="1" indent="-384048">
              <a:lnSpc>
                <a:spcPts val="3600"/>
              </a:lnSpc>
              <a:spcAft>
                <a:spcPts val="2400"/>
              </a:spcAft>
              <a:buClr>
                <a:srgbClr val="005B99"/>
              </a:buClr>
              <a:buSzPct val="120000"/>
              <a:buFontTx/>
              <a:buChar char="-"/>
            </a:pPr>
            <a:r>
              <a:rPr lang="en-US" sz="2800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Accelerates origination volumes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9E11CA-E8B0-7244-9C16-7657B0DBA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641" y="7381670"/>
            <a:ext cx="2275836" cy="128016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F54D9773-CB7D-9B40-9F47-37F8C37A7075}"/>
              </a:ext>
            </a:extLst>
          </p:cNvPr>
          <p:cNvSpPr/>
          <p:nvPr/>
        </p:nvSpPr>
        <p:spPr>
          <a:xfrm>
            <a:off x="4116387" y="1981203"/>
            <a:ext cx="9197612" cy="914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b="1" dirty="0">
              <a:solidFill>
                <a:srgbClr val="FFFFFF"/>
              </a:solidFill>
              <a:latin typeface="Avenir Nex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BD7598-4683-AD4F-8CBF-4E88773AD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057" y="2128767"/>
            <a:ext cx="2560320" cy="144018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AEFBCBA-7E6C-3942-B418-A90A0811DDE1}"/>
              </a:ext>
            </a:extLst>
          </p:cNvPr>
          <p:cNvCxnSpPr>
            <a:cxnSpLocks/>
          </p:cNvCxnSpPr>
          <p:nvPr/>
        </p:nvCxnSpPr>
        <p:spPr>
          <a:xfrm>
            <a:off x="8715193" y="2979468"/>
            <a:ext cx="0" cy="64355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reeform 52">
            <a:extLst>
              <a:ext uri="{FF2B5EF4-FFF2-40B4-BE49-F238E27FC236}">
                <a16:creationId xmlns:a16="http://schemas.microsoft.com/office/drawing/2014/main" xmlns="" id="{7C71F4E9-2F9B-D94F-9115-9C32528F61F2}"/>
              </a:ext>
            </a:extLst>
          </p:cNvPr>
          <p:cNvSpPr/>
          <p:nvPr/>
        </p:nvSpPr>
        <p:spPr>
          <a:xfrm>
            <a:off x="6252098" y="3623020"/>
            <a:ext cx="4926194" cy="565300"/>
          </a:xfrm>
          <a:custGeom>
            <a:avLst/>
            <a:gdLst>
              <a:gd name="connsiteX0" fmla="*/ 0 w 2849671"/>
              <a:gd name="connsiteY0" fmla="*/ 795402 h 814191"/>
              <a:gd name="connsiteX1" fmla="*/ 0 w 2849671"/>
              <a:gd name="connsiteY1" fmla="*/ 0 h 814191"/>
              <a:gd name="connsiteX2" fmla="*/ 68893 w 2849671"/>
              <a:gd name="connsiteY2" fmla="*/ 0 h 814191"/>
              <a:gd name="connsiteX3" fmla="*/ 2849671 w 2849671"/>
              <a:gd name="connsiteY3" fmla="*/ 0 h 814191"/>
              <a:gd name="connsiteX4" fmla="*/ 2849671 w 2849671"/>
              <a:gd name="connsiteY4" fmla="*/ 814191 h 814191"/>
              <a:gd name="connsiteX5" fmla="*/ 2849671 w 2849671"/>
              <a:gd name="connsiteY5" fmla="*/ 814191 h 81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9671" h="814191">
                <a:moveTo>
                  <a:pt x="0" y="795402"/>
                </a:moveTo>
                <a:lnTo>
                  <a:pt x="0" y="0"/>
                </a:lnTo>
                <a:lnTo>
                  <a:pt x="68893" y="0"/>
                </a:lnTo>
                <a:lnTo>
                  <a:pt x="2849671" y="0"/>
                </a:lnTo>
                <a:lnTo>
                  <a:pt x="2849671" y="814191"/>
                </a:lnTo>
                <a:lnTo>
                  <a:pt x="2849671" y="814191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047DE719-668E-4549-B6AC-DD4AFCD18B74}"/>
              </a:ext>
            </a:extLst>
          </p:cNvPr>
          <p:cNvCxnSpPr>
            <a:cxnSpLocks/>
          </p:cNvCxnSpPr>
          <p:nvPr/>
        </p:nvCxnSpPr>
        <p:spPr>
          <a:xfrm flipH="1">
            <a:off x="6247093" y="5269344"/>
            <a:ext cx="5004" cy="18787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226D9F63-E4EC-E74F-9E31-D28861DFE51F}"/>
              </a:ext>
            </a:extLst>
          </p:cNvPr>
          <p:cNvCxnSpPr/>
          <p:nvPr/>
        </p:nvCxnSpPr>
        <p:spPr>
          <a:xfrm>
            <a:off x="11184211" y="5269344"/>
            <a:ext cx="0" cy="18787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74BE3AC0-E7F7-E348-AEA7-987352D56E32}"/>
              </a:ext>
            </a:extLst>
          </p:cNvPr>
          <p:cNvSpPr/>
          <p:nvPr/>
        </p:nvSpPr>
        <p:spPr>
          <a:xfrm>
            <a:off x="4459897" y="7381671"/>
            <a:ext cx="3560680" cy="1066722"/>
          </a:xfrm>
          <a:prstGeom prst="rect">
            <a:avLst/>
          </a:prstGeom>
          <a:solidFill>
            <a:srgbClr val="005B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D9BDADEF-5B72-5847-B672-3E409728A24B}"/>
              </a:ext>
            </a:extLst>
          </p:cNvPr>
          <p:cNvCxnSpPr>
            <a:stCxn id="63" idx="0"/>
            <a:endCxn id="63" idx="2"/>
          </p:cNvCxnSpPr>
          <p:nvPr/>
        </p:nvCxnSpPr>
        <p:spPr>
          <a:xfrm>
            <a:off x="6240237" y="7381671"/>
            <a:ext cx="0" cy="106672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21FB54F2-962F-C449-9DC6-8B696E22A75C}"/>
              </a:ext>
            </a:extLst>
          </p:cNvPr>
          <p:cNvSpPr txBox="1"/>
          <p:nvPr/>
        </p:nvSpPr>
        <p:spPr>
          <a:xfrm>
            <a:off x="4447533" y="7668808"/>
            <a:ext cx="176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venir Next"/>
                <a:cs typeface="Calibri" pitchFamily="34" charset="0"/>
              </a:rPr>
              <a:t>Refinance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6EEADBD8-4B59-114B-86E1-FDEF19D36AC7}"/>
              </a:ext>
            </a:extLst>
          </p:cNvPr>
          <p:cNvSpPr txBox="1"/>
          <p:nvPr/>
        </p:nvSpPr>
        <p:spPr>
          <a:xfrm>
            <a:off x="6279084" y="7668809"/>
            <a:ext cx="173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venir Next"/>
                <a:cs typeface="Calibri" pitchFamily="34" charset="0"/>
              </a:rPr>
              <a:t>In-School</a:t>
            </a:r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xmlns="" id="{BAB7DB23-9591-364B-B698-FEDD35795F74}"/>
              </a:ext>
            </a:extLst>
          </p:cNvPr>
          <p:cNvSpPr/>
          <p:nvPr/>
        </p:nvSpPr>
        <p:spPr>
          <a:xfrm rot="10800000">
            <a:off x="6252094" y="9103896"/>
            <a:ext cx="4926194" cy="1257640"/>
          </a:xfrm>
          <a:custGeom>
            <a:avLst/>
            <a:gdLst>
              <a:gd name="connsiteX0" fmla="*/ 0 w 2849671"/>
              <a:gd name="connsiteY0" fmla="*/ 795402 h 814191"/>
              <a:gd name="connsiteX1" fmla="*/ 0 w 2849671"/>
              <a:gd name="connsiteY1" fmla="*/ 0 h 814191"/>
              <a:gd name="connsiteX2" fmla="*/ 68893 w 2849671"/>
              <a:gd name="connsiteY2" fmla="*/ 0 h 814191"/>
              <a:gd name="connsiteX3" fmla="*/ 2849671 w 2849671"/>
              <a:gd name="connsiteY3" fmla="*/ 0 h 814191"/>
              <a:gd name="connsiteX4" fmla="*/ 2849671 w 2849671"/>
              <a:gd name="connsiteY4" fmla="*/ 814191 h 814191"/>
              <a:gd name="connsiteX5" fmla="*/ 2849671 w 2849671"/>
              <a:gd name="connsiteY5" fmla="*/ 814191 h 81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9671" h="814191">
                <a:moveTo>
                  <a:pt x="0" y="795402"/>
                </a:moveTo>
                <a:lnTo>
                  <a:pt x="0" y="0"/>
                </a:lnTo>
                <a:lnTo>
                  <a:pt x="68893" y="0"/>
                </a:lnTo>
                <a:lnTo>
                  <a:pt x="2849671" y="0"/>
                </a:lnTo>
                <a:lnTo>
                  <a:pt x="2849671" y="814191"/>
                </a:lnTo>
                <a:lnTo>
                  <a:pt x="2849671" y="814191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6E008E6-05D9-4848-8451-94176C0060E9}"/>
              </a:ext>
            </a:extLst>
          </p:cNvPr>
          <p:cNvSpPr/>
          <p:nvPr/>
        </p:nvSpPr>
        <p:spPr bwMode="auto">
          <a:xfrm>
            <a:off x="7853080" y="9452541"/>
            <a:ext cx="1744350" cy="174435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venir Next"/>
                <a:cs typeface="Calibri" pitchFamily="34" charset="0"/>
              </a:rPr>
              <a:t>Origination $</a:t>
            </a:r>
          </a:p>
        </p:txBody>
      </p:sp>
      <p:sp>
        <p:nvSpPr>
          <p:cNvPr id="34" name="Isosceles Triangle 24">
            <a:extLst>
              <a:ext uri="{FF2B5EF4-FFF2-40B4-BE49-F238E27FC236}">
                <a16:creationId xmlns:a16="http://schemas.microsoft.com/office/drawing/2014/main" xmlns="" id="{81465090-3B92-E846-889F-66D35D73069E}"/>
              </a:ext>
            </a:extLst>
          </p:cNvPr>
          <p:cNvSpPr/>
          <p:nvPr/>
        </p:nvSpPr>
        <p:spPr>
          <a:xfrm>
            <a:off x="6140259" y="8880330"/>
            <a:ext cx="237564" cy="237564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/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xmlns="" id="{9E8952E7-5498-0D4E-A5B2-2D68777CB64A}"/>
              </a:ext>
            </a:extLst>
          </p:cNvPr>
          <p:cNvSpPr/>
          <p:nvPr/>
        </p:nvSpPr>
        <p:spPr>
          <a:xfrm>
            <a:off x="6854316" y="6221144"/>
            <a:ext cx="3727682" cy="926940"/>
          </a:xfrm>
          <a:custGeom>
            <a:avLst/>
            <a:gdLst>
              <a:gd name="connsiteX0" fmla="*/ 0 w 2849671"/>
              <a:gd name="connsiteY0" fmla="*/ 795402 h 814191"/>
              <a:gd name="connsiteX1" fmla="*/ 0 w 2849671"/>
              <a:gd name="connsiteY1" fmla="*/ 0 h 814191"/>
              <a:gd name="connsiteX2" fmla="*/ 68893 w 2849671"/>
              <a:gd name="connsiteY2" fmla="*/ 0 h 814191"/>
              <a:gd name="connsiteX3" fmla="*/ 2849671 w 2849671"/>
              <a:gd name="connsiteY3" fmla="*/ 0 h 814191"/>
              <a:gd name="connsiteX4" fmla="*/ 2849671 w 2849671"/>
              <a:gd name="connsiteY4" fmla="*/ 814191 h 814191"/>
              <a:gd name="connsiteX5" fmla="*/ 2849671 w 2849671"/>
              <a:gd name="connsiteY5" fmla="*/ 814191 h 81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9671" h="814191">
                <a:moveTo>
                  <a:pt x="0" y="795402"/>
                </a:moveTo>
                <a:lnTo>
                  <a:pt x="0" y="0"/>
                </a:lnTo>
                <a:lnTo>
                  <a:pt x="68893" y="0"/>
                </a:lnTo>
                <a:lnTo>
                  <a:pt x="2849671" y="0"/>
                </a:lnTo>
                <a:lnTo>
                  <a:pt x="2849671" y="814191"/>
                </a:lnTo>
                <a:lnTo>
                  <a:pt x="2849671" y="814191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BFBC9DC-92C6-F940-A99D-38131AA0E41E}"/>
              </a:ext>
            </a:extLst>
          </p:cNvPr>
          <p:cNvSpPr/>
          <p:nvPr/>
        </p:nvSpPr>
        <p:spPr bwMode="auto">
          <a:xfrm>
            <a:off x="7848725" y="5346794"/>
            <a:ext cx="1748704" cy="174870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venir Next"/>
                <a:cs typeface="Calibri" pitchFamily="34" charset="0"/>
              </a:rPr>
              <a:t>Revenue $</a:t>
            </a:r>
          </a:p>
        </p:txBody>
      </p:sp>
      <p:sp>
        <p:nvSpPr>
          <p:cNvPr id="88" name="Isosceles Triangle 24">
            <a:extLst>
              <a:ext uri="{FF2B5EF4-FFF2-40B4-BE49-F238E27FC236}">
                <a16:creationId xmlns:a16="http://schemas.microsoft.com/office/drawing/2014/main" xmlns="" id="{CA964C4A-76CB-0742-8E1D-FCBF9C04383E}"/>
              </a:ext>
            </a:extLst>
          </p:cNvPr>
          <p:cNvSpPr/>
          <p:nvPr/>
        </p:nvSpPr>
        <p:spPr>
          <a:xfrm rot="10800000">
            <a:off x="6726963" y="6914722"/>
            <a:ext cx="237564" cy="237564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D635D745-A1FE-1341-BCFE-4E241262E4BE}"/>
              </a:ext>
            </a:extLst>
          </p:cNvPr>
          <p:cNvSpPr/>
          <p:nvPr/>
        </p:nvSpPr>
        <p:spPr>
          <a:xfrm>
            <a:off x="9419533" y="8293318"/>
            <a:ext cx="3529584" cy="9478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5B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61F8AB83-E979-3E43-938E-E80AFDA11861}"/>
              </a:ext>
            </a:extLst>
          </p:cNvPr>
          <p:cNvSpPr/>
          <p:nvPr/>
        </p:nvSpPr>
        <p:spPr>
          <a:xfrm>
            <a:off x="9407677" y="7381671"/>
            <a:ext cx="3560680" cy="1066722"/>
          </a:xfrm>
          <a:prstGeom prst="rect">
            <a:avLst/>
          </a:prstGeom>
          <a:solidFill>
            <a:srgbClr val="005B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53AB724B-0610-8446-898D-A05DEA1F8A6A}"/>
              </a:ext>
            </a:extLst>
          </p:cNvPr>
          <p:cNvSpPr txBox="1"/>
          <p:nvPr/>
        </p:nvSpPr>
        <p:spPr>
          <a:xfrm>
            <a:off x="9419538" y="7668808"/>
            <a:ext cx="1741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venir Next"/>
                <a:cs typeface="Calibri" pitchFamily="34" charset="0"/>
              </a:rPr>
              <a:t>Evaluation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9DF92F49-D373-524F-92A3-D1C1C464FB90}"/>
              </a:ext>
            </a:extLst>
          </p:cNvPr>
          <p:cNvSpPr txBox="1"/>
          <p:nvPr/>
        </p:nvSpPr>
        <p:spPr>
          <a:xfrm>
            <a:off x="11122504" y="7668809"/>
            <a:ext cx="1961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venir Next"/>
                <a:cs typeface="Calibri" pitchFamily="34" charset="0"/>
              </a:rPr>
              <a:t>Contribution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865DA3A1-6BB6-D042-BECC-004E0A0CF5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63" t="21778" r="-8329" b="12527"/>
          <a:stretch/>
        </p:blipFill>
        <p:spPr>
          <a:xfrm>
            <a:off x="9594204" y="8527742"/>
            <a:ext cx="3113310" cy="940912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59806DF5-134C-1046-A8AE-7000FC3D4C1C}"/>
              </a:ext>
            </a:extLst>
          </p:cNvPr>
          <p:cNvCxnSpPr/>
          <p:nvPr/>
        </p:nvCxnSpPr>
        <p:spPr>
          <a:xfrm>
            <a:off x="11190813" y="7381671"/>
            <a:ext cx="0" cy="1066722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70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8F41E37-040D-5640-97DE-7C11E3D18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7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r="81467"/>
          <a:stretch>
            <a:fillRect/>
          </a:stretch>
        </p:blipFill>
        <p:spPr>
          <a:xfrm>
            <a:off x="1164066" y="1308232"/>
            <a:ext cx="939200" cy="88843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4236F4-C49F-784B-A983-A185A9E0C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9E8344-D3EC-E24B-85B2-A5847F29E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786" y="5295900"/>
            <a:ext cx="10309797" cy="7229436"/>
          </a:xfrm>
        </p:spPr>
        <p:txBody>
          <a:bodyPr/>
          <a:lstStyle/>
          <a:p>
            <a:pPr marL="1632684" lvl="1" indent="-699722" defTabSz="821444" hangingPunct="0">
              <a:lnSpc>
                <a:spcPct val="150000"/>
              </a:lnSpc>
              <a:spcAft>
                <a:spcPts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4400" kern="0" dirty="0">
                <a:solidFill>
                  <a:srgbClr val="C82506">
                    <a:hueOff val="11848785"/>
                    <a:satOff val="5538"/>
                    <a:lumOff val="-25319"/>
                  </a:srgbClr>
                </a:solidFill>
                <a:latin typeface="Avenir Next"/>
                <a:sym typeface="Arial"/>
              </a:rPr>
              <a:t>Loan repayment options</a:t>
            </a:r>
          </a:p>
          <a:p>
            <a:pPr marL="1632684" lvl="1" indent="-699722" defTabSz="821444" hangingPunct="0">
              <a:lnSpc>
                <a:spcPct val="150000"/>
              </a:lnSpc>
              <a:spcAft>
                <a:spcPts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4400" kern="0" dirty="0">
                <a:solidFill>
                  <a:srgbClr val="C82506">
                    <a:hueOff val="11848785"/>
                    <a:satOff val="5538"/>
                    <a:lumOff val="-25319"/>
                  </a:srgbClr>
                </a:solidFill>
                <a:latin typeface="Avenir Next"/>
                <a:sym typeface="Arial"/>
              </a:rPr>
              <a:t>What is student loan refinancing?</a:t>
            </a:r>
          </a:p>
          <a:p>
            <a:pPr marL="1632684" lvl="1" indent="-699722" defTabSz="821444" hangingPunct="0">
              <a:lnSpc>
                <a:spcPct val="150000"/>
              </a:lnSpc>
              <a:spcAft>
                <a:spcPts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4400" kern="0" dirty="0">
                <a:solidFill>
                  <a:srgbClr val="C82506">
                    <a:hueOff val="11848785"/>
                    <a:satOff val="5538"/>
                    <a:lumOff val="-25319"/>
                  </a:srgbClr>
                </a:solidFill>
                <a:latin typeface="Avenir Next"/>
                <a:sym typeface="Arial"/>
              </a:rPr>
              <a:t>What repayment method is right for students?</a:t>
            </a:r>
          </a:p>
          <a:p>
            <a:pPr>
              <a:lnSpc>
                <a:spcPct val="130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939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DC1921-ECD5-7E4E-9B63-4CB549883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impact of student debt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41B98EB-7152-074F-AA92-05A1A7C2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E8F4-229A-DD49-9EC1-02E5C09B773B}" type="slidenum">
              <a:rPr lang="en-US" smtClean="0"/>
              <a:t>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DC7BC19-F8D8-FA4B-A512-32FA8AA70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Source: 1. Time Money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963763-36D8-6D47-8DAF-FD1DF1C1BE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8139" y="3416359"/>
            <a:ext cx="4289258" cy="3356550"/>
          </a:xfrm>
          <a:prstGeom prst="rect">
            <a:avLst/>
          </a:prstGeom>
        </p:spPr>
      </p:pic>
      <p:sp>
        <p:nvSpPr>
          <p:cNvPr id="6" name="7 of 10 millennials graduate college with $37,000 in student debt">
            <a:extLst>
              <a:ext uri="{FF2B5EF4-FFF2-40B4-BE49-F238E27FC236}">
                <a16:creationId xmlns:a16="http://schemas.microsoft.com/office/drawing/2014/main" xmlns="" id="{478BF6D0-383E-BF4E-B889-AC0FA169A435}"/>
              </a:ext>
            </a:extLst>
          </p:cNvPr>
          <p:cNvSpPr txBox="1"/>
          <p:nvPr/>
        </p:nvSpPr>
        <p:spPr>
          <a:xfrm>
            <a:off x="12937189" y="7135125"/>
            <a:ext cx="7641905" cy="1312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  <a:defRPr sz="3200" b="0">
                <a:solidFill>
                  <a:srgbClr val="292929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rPr sz="3200" dirty="0">
                <a:latin typeface="Graphik Semibold"/>
                <a:ea typeface="Graphik Semibold"/>
                <a:cs typeface="Graphik Semibold"/>
                <a:sym typeface="Graphik Semibold"/>
              </a:rPr>
              <a:t>7 of 10 millennials </a:t>
            </a:r>
            <a:r>
              <a:rPr sz="3200" dirty="0"/>
              <a:t>graduate college with </a:t>
            </a:r>
            <a:r>
              <a:rPr sz="3200" i="1" dirty="0"/>
              <a:t>$37,000</a:t>
            </a:r>
            <a:r>
              <a:rPr sz="3200" dirty="0">
                <a:latin typeface="Graphik Semibold"/>
                <a:ea typeface="Graphik Semibold"/>
                <a:cs typeface="Graphik Semibold"/>
                <a:sym typeface="Graphik Semibold"/>
              </a:rPr>
              <a:t> </a:t>
            </a:r>
            <a:r>
              <a:rPr sz="3200" dirty="0"/>
              <a:t>in student debt</a:t>
            </a:r>
            <a:r>
              <a:rPr lang="en-US" sz="3200" baseline="31999" dirty="0"/>
              <a:t>1</a:t>
            </a:r>
            <a:endParaRPr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FCF80B-A50C-3D46-B7F7-8C119396CF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7879" y="3416358"/>
            <a:ext cx="4087410" cy="3447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0C9967-7DDE-A74E-A36F-379FF3BA49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2412" y="7248905"/>
            <a:ext cx="4893931" cy="4510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A0EF80B-A328-9F45-BC46-ADC9A1820A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271" y="7248905"/>
            <a:ext cx="4715521" cy="451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4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="" xmlns:a16="http://schemas.microsoft.com/office/drawing/2014/main" id="{07A2CC4B-807B-4C06-86DF-94758DCDA35B}"/>
              </a:ext>
            </a:extLst>
          </p:cNvPr>
          <p:cNvSpPr txBox="1">
            <a:spLocks/>
          </p:cNvSpPr>
          <p:nvPr/>
        </p:nvSpPr>
        <p:spPr bwMode="gray">
          <a:xfrm>
            <a:off x="6340659" y="9475863"/>
            <a:ext cx="1492396" cy="25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1827052">
              <a:defRPr/>
            </a:pPr>
            <a:r>
              <a:rPr lang="en-US" sz="1632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Undergraduate</a:t>
            </a:r>
            <a:endParaRPr lang="en-GB" sz="1632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="" xmlns:a16="http://schemas.microsoft.com/office/drawing/2014/main" id="{2E4D05D2-9139-4543-9910-583EF3F96F14}"/>
              </a:ext>
            </a:extLst>
          </p:cNvPr>
          <p:cNvSpPr txBox="1">
            <a:spLocks/>
          </p:cNvSpPr>
          <p:nvPr/>
        </p:nvSpPr>
        <p:spPr bwMode="gray">
          <a:xfrm>
            <a:off x="8384110" y="9475863"/>
            <a:ext cx="921726" cy="25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1827052">
              <a:defRPr/>
            </a:pPr>
            <a:r>
              <a:rPr lang="en-US" sz="1632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Graduate</a:t>
            </a:r>
            <a:endParaRPr lang="en-GB" sz="1632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DA0A139F-3A50-4FC9-967C-1693EB3AACDC}"/>
              </a:ext>
            </a:extLst>
          </p:cNvPr>
          <p:cNvSpPr txBox="1">
            <a:spLocks/>
          </p:cNvSpPr>
          <p:nvPr/>
        </p:nvSpPr>
        <p:spPr bwMode="gray">
          <a:xfrm>
            <a:off x="12202761" y="9475863"/>
            <a:ext cx="476091" cy="25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1827052">
              <a:defRPr/>
            </a:pPr>
            <a:r>
              <a:rPr lang="en-US" sz="1632" kern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MBA</a:t>
            </a:r>
            <a:endParaRPr lang="en-GB" sz="1632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="" xmlns:a16="http://schemas.microsoft.com/office/drawing/2014/main" id="{888792CA-1101-4AAB-85F3-F394EDB4D583}"/>
              </a:ext>
            </a:extLst>
          </p:cNvPr>
          <p:cNvSpPr txBox="1">
            <a:spLocks/>
          </p:cNvSpPr>
          <p:nvPr/>
        </p:nvSpPr>
        <p:spPr bwMode="gray">
          <a:xfrm>
            <a:off x="14134028" y="9475863"/>
            <a:ext cx="267701" cy="25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1827052">
              <a:defRPr/>
            </a:pPr>
            <a:r>
              <a:rPr lang="en-US" sz="1632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JD</a:t>
            </a:r>
            <a:endParaRPr lang="en-GB" sz="1632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="" xmlns:a16="http://schemas.microsoft.com/office/drawing/2014/main" id="{93EC20B8-6F8F-4213-A2F0-60EF1F85BCD4}"/>
              </a:ext>
            </a:extLst>
          </p:cNvPr>
          <p:cNvSpPr txBox="1">
            <a:spLocks/>
          </p:cNvSpPr>
          <p:nvPr/>
        </p:nvSpPr>
        <p:spPr bwMode="gray">
          <a:xfrm>
            <a:off x="16165488" y="9475863"/>
            <a:ext cx="325409" cy="25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1827052">
              <a:defRPr/>
            </a:pPr>
            <a:r>
              <a:rPr lang="en-US" sz="1632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MD</a:t>
            </a:r>
            <a:endParaRPr lang="en-GB" sz="1632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="" xmlns:a16="http://schemas.microsoft.com/office/drawing/2014/main" id="{BCD1A47B-145F-4CE4-A1B4-0E3D21339653}"/>
              </a:ext>
            </a:extLst>
          </p:cNvPr>
          <p:cNvSpPr txBox="1">
            <a:spLocks/>
          </p:cNvSpPr>
          <p:nvPr/>
        </p:nvSpPr>
        <p:spPr bwMode="gray">
          <a:xfrm>
            <a:off x="18107150" y="9475863"/>
            <a:ext cx="440826" cy="25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1827052">
              <a:defRPr/>
            </a:pPr>
            <a:r>
              <a:rPr lang="en-US" sz="1632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DDS</a:t>
            </a:r>
            <a:endParaRPr lang="en-GB" sz="1632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="" xmlns:a16="http://schemas.microsoft.com/office/drawing/2014/main" id="{F4673A37-F0C7-4654-AC0F-9DD7460CE967}"/>
              </a:ext>
            </a:extLst>
          </p:cNvPr>
          <p:cNvSpPr txBox="1">
            <a:spLocks/>
          </p:cNvSpPr>
          <p:nvPr/>
        </p:nvSpPr>
        <p:spPr bwMode="gray">
          <a:xfrm>
            <a:off x="4066680" y="9060756"/>
            <a:ext cx="503343" cy="32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US" sz="214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$</a:t>
            </a:r>
            <a:r>
              <a:rPr lang="en-US" sz="2142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0K</a:t>
            </a:r>
            <a:endParaRPr lang="en-GB" sz="2142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082BA4F-9FB0-420B-92B8-7DEF7BD07144}"/>
              </a:ext>
            </a:extLst>
          </p:cNvPr>
          <p:cNvCxnSpPr/>
          <p:nvPr/>
        </p:nvCxnSpPr>
        <p:spPr bwMode="gray">
          <a:xfrm>
            <a:off x="5149318" y="9251882"/>
            <a:ext cx="1502086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9395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900843F-5C21-4F42-96F7-13150CA5DDAF}"/>
              </a:ext>
            </a:extLst>
          </p:cNvPr>
          <p:cNvSpPr/>
          <p:nvPr/>
        </p:nvSpPr>
        <p:spPr bwMode="gray">
          <a:xfrm>
            <a:off x="5149318" y="5596160"/>
            <a:ext cx="15020866" cy="679624"/>
          </a:xfrm>
          <a:prstGeom prst="rect">
            <a:avLst/>
          </a:prstGeom>
          <a:solidFill>
            <a:srgbClr val="F6F6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72A2C1F-839E-4C98-ACEC-91154577BD29}"/>
              </a:ext>
            </a:extLst>
          </p:cNvPr>
          <p:cNvSpPr/>
          <p:nvPr/>
        </p:nvSpPr>
        <p:spPr bwMode="gray">
          <a:xfrm>
            <a:off x="5149318" y="7021178"/>
            <a:ext cx="15020866" cy="679624"/>
          </a:xfrm>
          <a:prstGeom prst="rect">
            <a:avLst/>
          </a:prstGeom>
          <a:solidFill>
            <a:srgbClr val="F6F6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2925CEC-05ED-4F48-9FEE-78DDB1E850EE}"/>
              </a:ext>
            </a:extLst>
          </p:cNvPr>
          <p:cNvSpPr/>
          <p:nvPr/>
        </p:nvSpPr>
        <p:spPr bwMode="gray">
          <a:xfrm>
            <a:off x="5149318" y="10215989"/>
            <a:ext cx="15020866" cy="679624"/>
          </a:xfrm>
          <a:prstGeom prst="rect">
            <a:avLst/>
          </a:prstGeom>
          <a:solidFill>
            <a:srgbClr val="F6F6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Title 6">
            <a:extLst>
              <a:ext uri="{FF2B5EF4-FFF2-40B4-BE49-F238E27FC236}">
                <a16:creationId xmlns="" xmlns:a16="http://schemas.microsoft.com/office/drawing/2014/main" id="{CE642EA3-8B48-44A6-B5EE-68C2A022137D}"/>
              </a:ext>
            </a:extLst>
          </p:cNvPr>
          <p:cNvSpPr txBox="1">
            <a:spLocks/>
          </p:cNvSpPr>
          <p:nvPr/>
        </p:nvSpPr>
        <p:spPr bwMode="gray">
          <a:xfrm>
            <a:off x="4066682" y="5414384"/>
            <a:ext cx="807913" cy="32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US" sz="214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$</a:t>
            </a:r>
            <a:r>
              <a:rPr lang="en-US" sz="2142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250K</a:t>
            </a:r>
            <a:endParaRPr lang="en-GB" sz="2142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Title 6">
            <a:extLst>
              <a:ext uri="{FF2B5EF4-FFF2-40B4-BE49-F238E27FC236}">
                <a16:creationId xmlns="" xmlns:a16="http://schemas.microsoft.com/office/drawing/2014/main" id="{350CBC90-F4E9-4D07-98E4-DDF507FDA418}"/>
              </a:ext>
            </a:extLst>
          </p:cNvPr>
          <p:cNvSpPr txBox="1">
            <a:spLocks/>
          </p:cNvSpPr>
          <p:nvPr/>
        </p:nvSpPr>
        <p:spPr bwMode="gray">
          <a:xfrm>
            <a:off x="4066682" y="6124702"/>
            <a:ext cx="807913" cy="32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US" sz="214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$</a:t>
            </a:r>
            <a:r>
              <a:rPr lang="en-US" sz="2142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200K</a:t>
            </a:r>
            <a:endParaRPr lang="en-GB" sz="2142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Title 6">
            <a:extLst>
              <a:ext uri="{FF2B5EF4-FFF2-40B4-BE49-F238E27FC236}">
                <a16:creationId xmlns="" xmlns:a16="http://schemas.microsoft.com/office/drawing/2014/main" id="{AF7584D2-5EDF-495F-A669-CD4FF05E140D}"/>
              </a:ext>
            </a:extLst>
          </p:cNvPr>
          <p:cNvSpPr txBox="1">
            <a:spLocks/>
          </p:cNvSpPr>
          <p:nvPr/>
        </p:nvSpPr>
        <p:spPr bwMode="gray">
          <a:xfrm>
            <a:off x="4066682" y="6835016"/>
            <a:ext cx="807913" cy="32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US" sz="214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$</a:t>
            </a:r>
            <a:r>
              <a:rPr lang="en-US" sz="2142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150K</a:t>
            </a:r>
            <a:endParaRPr lang="en-GB" sz="2142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itle 6">
            <a:extLst>
              <a:ext uri="{FF2B5EF4-FFF2-40B4-BE49-F238E27FC236}">
                <a16:creationId xmlns="" xmlns:a16="http://schemas.microsoft.com/office/drawing/2014/main" id="{780F0591-D9E0-4464-919E-7D14D280D134}"/>
              </a:ext>
            </a:extLst>
          </p:cNvPr>
          <p:cNvSpPr txBox="1">
            <a:spLocks/>
          </p:cNvSpPr>
          <p:nvPr/>
        </p:nvSpPr>
        <p:spPr bwMode="gray">
          <a:xfrm>
            <a:off x="4066682" y="7545332"/>
            <a:ext cx="807913" cy="32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US" sz="214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$</a:t>
            </a:r>
            <a:r>
              <a:rPr lang="en-US" sz="2142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100K</a:t>
            </a:r>
            <a:endParaRPr lang="en-GB" sz="2142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itle 6">
            <a:extLst>
              <a:ext uri="{FF2B5EF4-FFF2-40B4-BE49-F238E27FC236}">
                <a16:creationId xmlns="" xmlns:a16="http://schemas.microsoft.com/office/drawing/2014/main" id="{CE419305-42B5-4F7E-B868-8B5F3BC8A868}"/>
              </a:ext>
            </a:extLst>
          </p:cNvPr>
          <p:cNvSpPr txBox="1">
            <a:spLocks/>
          </p:cNvSpPr>
          <p:nvPr/>
        </p:nvSpPr>
        <p:spPr bwMode="gray">
          <a:xfrm>
            <a:off x="4066682" y="8255646"/>
            <a:ext cx="655629" cy="32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US" sz="2142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$</a:t>
            </a:r>
            <a:r>
              <a:rPr lang="en-US" sz="2142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50K</a:t>
            </a:r>
            <a:endParaRPr lang="en-GB" sz="2142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241CE09-48D6-4177-A0DE-406BE6698BAB}"/>
              </a:ext>
            </a:extLst>
          </p:cNvPr>
          <p:cNvSpPr/>
          <p:nvPr/>
        </p:nvSpPr>
        <p:spPr bwMode="gray">
          <a:xfrm>
            <a:off x="6393281" y="8607878"/>
            <a:ext cx="1341148" cy="643996"/>
          </a:xfrm>
          <a:prstGeom prst="rect">
            <a:avLst/>
          </a:prstGeom>
          <a:solidFill>
            <a:srgbClr val="FF9D9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2D50C14-3115-4794-815E-EA42B684E225}"/>
              </a:ext>
            </a:extLst>
          </p:cNvPr>
          <p:cNvSpPr/>
          <p:nvPr/>
        </p:nvSpPr>
        <p:spPr bwMode="gray">
          <a:xfrm>
            <a:off x="11719003" y="8416055"/>
            <a:ext cx="1341148" cy="83582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267878C-6FDD-46C2-B299-17F201CC8876}"/>
              </a:ext>
            </a:extLst>
          </p:cNvPr>
          <p:cNvSpPr/>
          <p:nvPr/>
        </p:nvSpPr>
        <p:spPr bwMode="gray">
          <a:xfrm>
            <a:off x="8181479" y="8333836"/>
            <a:ext cx="1341148" cy="91804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7190C1E-2857-4062-BD60-DC1933F4DB32}"/>
              </a:ext>
            </a:extLst>
          </p:cNvPr>
          <p:cNvSpPr/>
          <p:nvPr/>
        </p:nvSpPr>
        <p:spPr bwMode="gray">
          <a:xfrm>
            <a:off x="13565509" y="7456907"/>
            <a:ext cx="1341148" cy="1794974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72D4ECA-F030-41D1-AA24-9C382A1BD055}"/>
              </a:ext>
            </a:extLst>
          </p:cNvPr>
          <p:cNvSpPr/>
          <p:nvPr/>
        </p:nvSpPr>
        <p:spPr bwMode="gray">
          <a:xfrm>
            <a:off x="15606389" y="6566269"/>
            <a:ext cx="1341148" cy="268561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13163348-3CE5-44E4-94BF-8502CFCA2673}"/>
              </a:ext>
            </a:extLst>
          </p:cNvPr>
          <p:cNvSpPr/>
          <p:nvPr/>
        </p:nvSpPr>
        <p:spPr bwMode="gray">
          <a:xfrm>
            <a:off x="17612281" y="5727703"/>
            <a:ext cx="1341148" cy="352417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Title 6">
            <a:extLst>
              <a:ext uri="{FF2B5EF4-FFF2-40B4-BE49-F238E27FC236}">
                <a16:creationId xmlns="" xmlns:a16="http://schemas.microsoft.com/office/drawing/2014/main" id="{DB647066-1E8E-47AA-AD3E-30EA0A03DD0C}"/>
              </a:ext>
            </a:extLst>
          </p:cNvPr>
          <p:cNvSpPr txBox="1">
            <a:spLocks/>
          </p:cNvSpPr>
          <p:nvPr/>
        </p:nvSpPr>
        <p:spPr bwMode="gray">
          <a:xfrm>
            <a:off x="7285438" y="4745755"/>
            <a:ext cx="814325" cy="43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US" sz="2856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$35k</a:t>
            </a:r>
            <a:endParaRPr lang="en-GB" sz="2856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Title 6">
            <a:extLst>
              <a:ext uri="{FF2B5EF4-FFF2-40B4-BE49-F238E27FC236}">
                <a16:creationId xmlns="" xmlns:a16="http://schemas.microsoft.com/office/drawing/2014/main" id="{D4549B1A-CE33-42C5-91C1-7466DFBAE2EC}"/>
              </a:ext>
            </a:extLst>
          </p:cNvPr>
          <p:cNvSpPr txBox="1">
            <a:spLocks/>
          </p:cNvSpPr>
          <p:nvPr/>
        </p:nvSpPr>
        <p:spPr bwMode="gray">
          <a:xfrm>
            <a:off x="9011438" y="4745755"/>
            <a:ext cx="814325" cy="43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US" sz="2856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$57k</a:t>
            </a:r>
            <a:endParaRPr lang="en-GB" sz="2856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Title 6">
            <a:extLst>
              <a:ext uri="{FF2B5EF4-FFF2-40B4-BE49-F238E27FC236}">
                <a16:creationId xmlns="" xmlns:a16="http://schemas.microsoft.com/office/drawing/2014/main" id="{B0AE6ECA-BAC1-450C-9E6A-4E1FB6B91E2A}"/>
              </a:ext>
            </a:extLst>
          </p:cNvPr>
          <p:cNvSpPr txBox="1">
            <a:spLocks/>
          </p:cNvSpPr>
          <p:nvPr/>
        </p:nvSpPr>
        <p:spPr bwMode="gray">
          <a:xfrm>
            <a:off x="12681134" y="4745755"/>
            <a:ext cx="814325" cy="43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US" sz="2856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$56k</a:t>
            </a:r>
            <a:endParaRPr lang="en-GB" sz="2856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Title 6">
            <a:extLst>
              <a:ext uri="{FF2B5EF4-FFF2-40B4-BE49-F238E27FC236}">
                <a16:creationId xmlns="" xmlns:a16="http://schemas.microsoft.com/office/drawing/2014/main" id="{28C0F793-3660-4F6B-B98C-22A1976F41B2}"/>
              </a:ext>
            </a:extLst>
          </p:cNvPr>
          <p:cNvSpPr txBox="1">
            <a:spLocks/>
          </p:cNvSpPr>
          <p:nvPr/>
        </p:nvSpPr>
        <p:spPr bwMode="gray">
          <a:xfrm>
            <a:off x="14500430" y="4745755"/>
            <a:ext cx="1017907" cy="43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US" sz="2856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$112k</a:t>
            </a:r>
            <a:endParaRPr lang="en-GB" sz="2856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Title 6">
            <a:extLst>
              <a:ext uri="{FF2B5EF4-FFF2-40B4-BE49-F238E27FC236}">
                <a16:creationId xmlns="" xmlns:a16="http://schemas.microsoft.com/office/drawing/2014/main" id="{0C486F6E-4A05-4919-9B83-99DA192D914F}"/>
              </a:ext>
            </a:extLst>
          </p:cNvPr>
          <p:cNvSpPr txBox="1">
            <a:spLocks/>
          </p:cNvSpPr>
          <p:nvPr/>
        </p:nvSpPr>
        <p:spPr bwMode="gray">
          <a:xfrm>
            <a:off x="16677368" y="4745755"/>
            <a:ext cx="1017907" cy="43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US" sz="2856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$176k</a:t>
            </a:r>
            <a:endParaRPr lang="en-GB" sz="2856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Title 6">
            <a:extLst>
              <a:ext uri="{FF2B5EF4-FFF2-40B4-BE49-F238E27FC236}">
                <a16:creationId xmlns="" xmlns:a16="http://schemas.microsoft.com/office/drawing/2014/main" id="{09C46130-7870-410A-BB69-3286B5E435A6}"/>
              </a:ext>
            </a:extLst>
          </p:cNvPr>
          <p:cNvSpPr txBox="1">
            <a:spLocks/>
          </p:cNvSpPr>
          <p:nvPr/>
        </p:nvSpPr>
        <p:spPr bwMode="gray">
          <a:xfrm>
            <a:off x="18589962" y="4745755"/>
            <a:ext cx="1017907" cy="43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827052">
              <a:defRPr/>
            </a:pPr>
            <a:r>
              <a:rPr lang="en-US" sz="2856" kern="0" dirty="0">
                <a:solidFill>
                  <a:schemeClr val="accent1"/>
                </a:solidFill>
                <a:latin typeface="Arial"/>
                <a:cs typeface="Arial"/>
                <a:sym typeface="Arial"/>
              </a:rPr>
              <a:t>$247k</a:t>
            </a:r>
            <a:endParaRPr lang="en-GB" sz="2856" kern="0" dirty="0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7FDB8FB-3FF1-407E-B9EE-10EC53FE47F3}"/>
              </a:ext>
            </a:extLst>
          </p:cNvPr>
          <p:cNvSpPr/>
          <p:nvPr/>
        </p:nvSpPr>
        <p:spPr bwMode="gray">
          <a:xfrm>
            <a:off x="6966671" y="4754178"/>
            <a:ext cx="149276" cy="149276"/>
          </a:xfrm>
          <a:prstGeom prst="rect">
            <a:avLst/>
          </a:prstGeom>
          <a:solidFill>
            <a:srgbClr val="002A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5604237D-F4F8-493C-A463-F6A578B41EBF}"/>
              </a:ext>
            </a:extLst>
          </p:cNvPr>
          <p:cNvSpPr/>
          <p:nvPr/>
        </p:nvSpPr>
        <p:spPr bwMode="gray">
          <a:xfrm>
            <a:off x="8720853" y="4754178"/>
            <a:ext cx="149276" cy="149276"/>
          </a:xfrm>
          <a:prstGeom prst="rect">
            <a:avLst/>
          </a:prstGeom>
          <a:solidFill>
            <a:srgbClr val="93959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6F3AD4B-94A9-4B0F-983E-18DF7EDE89C0}"/>
              </a:ext>
            </a:extLst>
          </p:cNvPr>
          <p:cNvSpPr/>
          <p:nvPr/>
        </p:nvSpPr>
        <p:spPr bwMode="gray">
          <a:xfrm>
            <a:off x="12316687" y="4754178"/>
            <a:ext cx="149276" cy="149276"/>
          </a:xfrm>
          <a:prstGeom prst="rect">
            <a:avLst/>
          </a:prstGeom>
          <a:solidFill>
            <a:srgbClr val="002A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C7CC6A7B-3AD9-4CD8-8D73-F64EE8174B0F}"/>
              </a:ext>
            </a:extLst>
          </p:cNvPr>
          <p:cNvSpPr/>
          <p:nvPr/>
        </p:nvSpPr>
        <p:spPr bwMode="gray">
          <a:xfrm>
            <a:off x="14153477" y="4754178"/>
            <a:ext cx="149276" cy="149276"/>
          </a:xfrm>
          <a:prstGeom prst="rect">
            <a:avLst/>
          </a:prstGeom>
          <a:solidFill>
            <a:srgbClr val="93959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E79B6FF5-C575-4200-9208-B639C1924F06}"/>
              </a:ext>
            </a:extLst>
          </p:cNvPr>
          <p:cNvSpPr/>
          <p:nvPr/>
        </p:nvSpPr>
        <p:spPr bwMode="gray">
          <a:xfrm>
            <a:off x="16194355" y="4754178"/>
            <a:ext cx="149276" cy="149276"/>
          </a:xfrm>
          <a:prstGeom prst="rect">
            <a:avLst/>
          </a:prstGeom>
          <a:solidFill>
            <a:srgbClr val="002A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DCAC5F7E-B2ED-47B3-9808-720E4B9EAF54}"/>
              </a:ext>
            </a:extLst>
          </p:cNvPr>
          <p:cNvCxnSpPr>
            <a:stCxn id="37" idx="0"/>
          </p:cNvCxnSpPr>
          <p:nvPr/>
        </p:nvCxnSpPr>
        <p:spPr bwMode="gray">
          <a:xfrm flipH="1" flipV="1">
            <a:off x="7041310" y="4754178"/>
            <a:ext cx="22546" cy="38537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88DF66D9-255C-4580-9FB2-6030189771D8}"/>
              </a:ext>
            </a:extLst>
          </p:cNvPr>
          <p:cNvCxnSpPr/>
          <p:nvPr/>
        </p:nvCxnSpPr>
        <p:spPr bwMode="gray">
          <a:xfrm flipV="1">
            <a:off x="8795491" y="4754179"/>
            <a:ext cx="0" cy="36618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34FFA398-8A37-4B79-9646-5AFD3337B02C}"/>
              </a:ext>
            </a:extLst>
          </p:cNvPr>
          <p:cNvCxnSpPr/>
          <p:nvPr/>
        </p:nvCxnSpPr>
        <p:spPr bwMode="gray">
          <a:xfrm flipV="1">
            <a:off x="12391325" y="4754179"/>
            <a:ext cx="0" cy="36618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DF8F9EEF-8AB4-4492-998E-905B8D82E924}"/>
              </a:ext>
            </a:extLst>
          </p:cNvPr>
          <p:cNvCxnSpPr>
            <a:stCxn id="24" idx="0"/>
          </p:cNvCxnSpPr>
          <p:nvPr/>
        </p:nvCxnSpPr>
        <p:spPr bwMode="gray">
          <a:xfrm flipH="1" flipV="1">
            <a:off x="14228115" y="4754179"/>
            <a:ext cx="7968" cy="27027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0699EE90-6AF8-46E0-B786-862E240E74D5}"/>
              </a:ext>
            </a:extLst>
          </p:cNvPr>
          <p:cNvCxnSpPr/>
          <p:nvPr/>
        </p:nvCxnSpPr>
        <p:spPr bwMode="gray">
          <a:xfrm flipV="1">
            <a:off x="16268993" y="4754179"/>
            <a:ext cx="0" cy="36618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0DDF903C-EF46-4D53-B6F3-5D07792C73C9}"/>
              </a:ext>
            </a:extLst>
          </p:cNvPr>
          <p:cNvCxnSpPr>
            <a:stCxn id="26" idx="0"/>
          </p:cNvCxnSpPr>
          <p:nvPr/>
        </p:nvCxnSpPr>
        <p:spPr bwMode="gray">
          <a:xfrm flipH="1" flipV="1">
            <a:off x="18270999" y="4754179"/>
            <a:ext cx="11856" cy="97352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B4C87360-90AC-46AE-A3EA-E3328410351C}"/>
              </a:ext>
            </a:extLst>
          </p:cNvPr>
          <p:cNvSpPr/>
          <p:nvPr/>
        </p:nvSpPr>
        <p:spPr bwMode="gray">
          <a:xfrm>
            <a:off x="18196361" y="4754178"/>
            <a:ext cx="149276" cy="149276"/>
          </a:xfrm>
          <a:prstGeom prst="rect">
            <a:avLst/>
          </a:prstGeom>
          <a:solidFill>
            <a:srgbClr val="93959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6594" tIns="93298" rIns="186594" bIns="93298" numCol="1" rtlCol="0" anchor="t" anchorCtr="0" compatLnSpc="1">
            <a:prstTxWarp prst="textNoShape">
              <a:avLst/>
            </a:prstTxWarp>
          </a:bodyPr>
          <a:lstStyle/>
          <a:p>
            <a:pPr defTabSz="1865924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3264" b="1">
              <a:solidFill>
                <a:schemeClr val="accent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="" xmlns:a16="http://schemas.microsoft.com/office/drawing/2014/main" id="{09A29336-1D4A-4FF2-8C45-9BD583DA1256}"/>
              </a:ext>
            </a:extLst>
          </p:cNvPr>
          <p:cNvSpPr txBox="1">
            <a:spLocks/>
          </p:cNvSpPr>
          <p:nvPr/>
        </p:nvSpPr>
        <p:spPr>
          <a:xfrm>
            <a:off x="4472735" y="1391152"/>
            <a:ext cx="15845116" cy="1725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chemeClr val="accent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pPr defTabSz="2052518" fontAlgn="base">
              <a:spcAft>
                <a:spcPct val="0"/>
              </a:spcAft>
              <a:defRPr/>
            </a:pPr>
            <a:r>
              <a:rPr lang="en-US" sz="6530" dirty="0">
                <a:latin typeface="+mj-lt"/>
              </a:rPr>
              <a:t>Average student debt by degree</a:t>
            </a:r>
          </a:p>
        </p:txBody>
      </p:sp>
    </p:spTree>
    <p:extLst>
      <p:ext uri="{BB962C8B-B14F-4D97-AF65-F5344CB8AC3E}">
        <p14:creationId xmlns:p14="http://schemas.microsoft.com/office/powerpoint/2010/main" val="114704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1775" y="1171575"/>
            <a:ext cx="168417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1"/>
                </a:solidFill>
                <a:latin typeface="+mj-lt"/>
                <a:ea typeface="Avenir Next" charset="0"/>
                <a:cs typeface="Avenir Next" charset="0"/>
              </a:rPr>
              <a:t>Options for Paying off Student Loans</a:t>
            </a:r>
          </a:p>
          <a:p>
            <a:endParaRPr lang="en-US" sz="7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98" y="4707414"/>
            <a:ext cx="838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HEIGHT" val="0"/>
  <p:tag name="DEFAULTWIDTH" val="0"/>
  <p:tag name="DEFAULTLEFT" val="0"/>
  <p:tag name="DEFAULTTOP" val="0"/>
  <p:tag name="ISLOCKED" val="False"/>
  <p:tag name="SLIDEELEMTYPE" val="11"/>
  <p:tag name="DEFAULTONLEFT" val="294"/>
  <p:tag name="DEFAULTOFFWIDTH" val="-134.125"/>
  <p:tag name="JAZZCOMPLIA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HEIGHT" val="0"/>
  <p:tag name="DEFAULTWIDTH" val="0"/>
  <p:tag name="DEFAULTLEFT" val="0"/>
  <p:tag name="DEFAULTTOP" val="0"/>
  <p:tag name="ISLOCKED" val="False"/>
  <p:tag name="SLIDEELEMTYPE" val="11"/>
  <p:tag name="DEFAULTONLEFT" val="294"/>
  <p:tag name="DEFAULTOFFWIDTH" val="-134.125"/>
  <p:tag name="JAZZCOMPLIANT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2">
      <a:dk1>
        <a:srgbClr val="282828"/>
      </a:dk1>
      <a:lt1>
        <a:srgbClr val="FFFFFF"/>
      </a:lt1>
      <a:dk2>
        <a:srgbClr val="5B646D"/>
      </a:dk2>
      <a:lt2>
        <a:srgbClr val="DDE3EC"/>
      </a:lt2>
      <a:accent1>
        <a:srgbClr val="0058BF"/>
      </a:accent1>
      <a:accent2>
        <a:srgbClr val="F8AD9E"/>
      </a:accent2>
      <a:accent3>
        <a:srgbClr val="74A6D3"/>
      </a:accent3>
      <a:accent4>
        <a:srgbClr val="FDD3C7"/>
      </a:accent4>
      <a:accent5>
        <a:srgbClr val="F15D41"/>
      </a:accent5>
      <a:accent6>
        <a:srgbClr val="96D1AE"/>
      </a:accent6>
      <a:hlink>
        <a:srgbClr val="0563C1"/>
      </a:hlink>
      <a:folHlink>
        <a:srgbClr val="954F72"/>
      </a:folHlink>
    </a:clrScheme>
    <a:fontScheme name="CommonBond">
      <a:majorFont>
        <a:latin typeface="Juli Sans"/>
        <a:ea typeface=""/>
        <a:cs typeface=""/>
      </a:majorFont>
      <a:minorFont>
        <a:latin typeface="Graphik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B Greige">
      <a:srgbClr val="F1E9EA"/>
    </a:custClr>
    <a:custClr name="Pale Fill">
      <a:srgbClr val="F6F6F6"/>
    </a:custClr>
    <a:custClr name="GrayAlt">
      <a:srgbClr val="737373"/>
    </a:custClr>
  </a:custClrLst>
  <a:extLst>
    <a:ext uri="{05A4C25C-085E-4340-85A3-A5531E510DB2}">
      <thm15:themeFamily xmlns:thm15="http://schemas.microsoft.com/office/thememl/2012/main" name="Office Theme" id="{53C978C0-42C3-47DD-BF5E-5C4474161330}" vid="{57A55FD9-4E70-440B-9B9C-0C8EB71626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CEC9693737EF409EB58B8BC46CA1C4" ma:contentTypeVersion="4" ma:contentTypeDescription="Create a new document." ma:contentTypeScope="" ma:versionID="b54c5010a60e0d503b1d8a2153af82d0">
  <xsd:schema xmlns:xsd="http://www.w3.org/2001/XMLSchema" xmlns:xs="http://www.w3.org/2001/XMLSchema" xmlns:p="http://schemas.microsoft.com/office/2006/metadata/properties" xmlns:ns2="449f8dd0-b994-49e2-bb04-b2bb1a896a6d" targetNamespace="http://schemas.microsoft.com/office/2006/metadata/properties" ma:root="true" ma:fieldsID="467ed377fe94f810c0c1c4a752968bfc" ns2:_="">
    <xsd:import namespace="449f8dd0-b994-49e2-bb04-b2bb1a896a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9f8dd0-b994-49e2-bb04-b2bb1a896a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D95310-EA23-4AF5-92C1-76C0E1D30E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9f8dd0-b994-49e2-bb04-b2bb1a896a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D444F9-046D-4425-8300-560AF6F0DA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5386</TotalTime>
  <Words>1403</Words>
  <Application>Microsoft Macintosh PowerPoint</Application>
  <PresentationFormat>Custom</PresentationFormat>
  <Paragraphs>318</Paragraphs>
  <Slides>33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Avenir Next</vt:lpstr>
      <vt:lpstr>Avenir Next Demi Bold</vt:lpstr>
      <vt:lpstr>Avenir Next LT Pro</vt:lpstr>
      <vt:lpstr>Avenir Next LT Pro Medium</vt:lpstr>
      <vt:lpstr>Avenir Next Medium</vt:lpstr>
      <vt:lpstr>Calibri</vt:lpstr>
      <vt:lpstr>Graphik Light</vt:lpstr>
      <vt:lpstr>Graphik Medium</vt:lpstr>
      <vt:lpstr>Graphik Semibold</vt:lpstr>
      <vt:lpstr>Helvetica Light</vt:lpstr>
      <vt:lpstr>Helvetica Neue Medium</vt:lpstr>
      <vt:lpstr>Juli Sans</vt:lpstr>
      <vt:lpstr>Juli Sans Bold</vt:lpstr>
      <vt:lpstr>Juli Sans Medium</vt:lpstr>
      <vt:lpstr>Wingdings</vt:lpstr>
      <vt:lpstr>Arial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The impact of student debt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Repayment Options for Federal Loans – Income Driven Plans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refinancing those student loans? </vt:lpstr>
      <vt:lpstr>PowerPoint Presentation</vt:lpstr>
      <vt:lpstr>What are the benefits of refinancing? </vt:lpstr>
      <vt:lpstr>Refinancing helps your students save by giving them a tailored interest rate that is often lower than the rate on their existing loans.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note on refinancing Parent Plus Loans 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TJ Katopis</dc:creator>
  <cp:lastModifiedBy>Julie Moreno Rehder</cp:lastModifiedBy>
  <cp:revision>211</cp:revision>
  <dcterms:created xsi:type="dcterms:W3CDTF">2018-09-19T17:46:37Z</dcterms:created>
  <dcterms:modified xsi:type="dcterms:W3CDTF">2018-10-17T18:36:07Z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0x0101006ACEC9693737EF409EB58B8BC46CA1C4</vt:lpwstr>
  </property>
</Properties>
</file>