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69" r:id="rId2"/>
    <p:sldId id="264"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D4B0154-07A7-4514-95C0-128048C56A16}">
          <p14:sldIdLst>
            <p14:sldId id="269"/>
            <p14:sldId id="264"/>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00" y="4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194B5-053D-42E3-88BD-C55B7D234A47}" type="datetimeFigureOut">
              <a:rPr lang="en-US" smtClean="0"/>
              <a:t>9/20/2018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527C33-0715-4020-9B3A-A06B366DF07D}" type="slidenum">
              <a:rPr lang="en-US" smtClean="0"/>
              <a:t>‹#›</a:t>
            </a:fld>
            <a:endParaRPr lang="en-US"/>
          </a:p>
        </p:txBody>
      </p:sp>
    </p:spTree>
    <p:extLst>
      <p:ext uri="{BB962C8B-B14F-4D97-AF65-F5344CB8AC3E}">
        <p14:creationId xmlns:p14="http://schemas.microsoft.com/office/powerpoint/2010/main" val="234383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C7CEB4E-3C9F-42A7-B22A-6B5AF61E8C07}"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9B39C-4771-46CB-9A59-5529514A9FBE}" type="slidenum">
              <a:rPr lang="en-US" smtClean="0"/>
              <a:t>‹#›</a:t>
            </a:fld>
            <a:endParaRPr lang="en-US"/>
          </a:p>
        </p:txBody>
      </p:sp>
      <p:sp>
        <p:nvSpPr>
          <p:cNvPr id="7" name="Rectangle 6"/>
          <p:cNvSpPr/>
          <p:nvPr userDrawn="1"/>
        </p:nvSpPr>
        <p:spPr>
          <a:xfrm>
            <a:off x="0" y="0"/>
            <a:ext cx="12192000" cy="6858000"/>
          </a:xfrm>
          <a:prstGeom prst="rect">
            <a:avLst/>
          </a:prstGeom>
          <a:blipFill dpi="0" rotWithShape="1">
            <a:blip r:embed="rId2">
              <a:alphaModFix amt="13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1624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7CEB4E-3C9F-42A7-B22A-6B5AF61E8C07}"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9B39C-4771-46CB-9A59-5529514A9FBE}" type="slidenum">
              <a:rPr lang="en-US" smtClean="0"/>
              <a:t>‹#›</a:t>
            </a:fld>
            <a:endParaRPr lang="en-US"/>
          </a:p>
        </p:txBody>
      </p:sp>
    </p:spTree>
    <p:extLst>
      <p:ext uri="{BB962C8B-B14F-4D97-AF65-F5344CB8AC3E}">
        <p14:creationId xmlns:p14="http://schemas.microsoft.com/office/powerpoint/2010/main" val="2618190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7CEB4E-3C9F-42A7-B22A-6B5AF61E8C07}"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9B39C-4771-46CB-9A59-5529514A9FBE}" type="slidenum">
              <a:rPr lang="en-US" smtClean="0"/>
              <a:t>‹#›</a:t>
            </a:fld>
            <a:endParaRPr lang="en-US"/>
          </a:p>
        </p:txBody>
      </p:sp>
    </p:spTree>
    <p:extLst>
      <p:ext uri="{BB962C8B-B14F-4D97-AF65-F5344CB8AC3E}">
        <p14:creationId xmlns:p14="http://schemas.microsoft.com/office/powerpoint/2010/main" val="2222049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7CEB4E-3C9F-42A7-B22A-6B5AF61E8C07}"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9B39C-4771-46CB-9A59-5529514A9FBE}" type="slidenum">
              <a:rPr lang="en-US" smtClean="0"/>
              <a:t>‹#›</a:t>
            </a:fld>
            <a:endParaRPr lang="en-US"/>
          </a:p>
        </p:txBody>
      </p:sp>
    </p:spTree>
    <p:extLst>
      <p:ext uri="{BB962C8B-B14F-4D97-AF65-F5344CB8AC3E}">
        <p14:creationId xmlns:p14="http://schemas.microsoft.com/office/powerpoint/2010/main" val="1249075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C7CEB4E-3C9F-42A7-B22A-6B5AF61E8C07}"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9B39C-4771-46CB-9A59-5529514A9FBE}" type="slidenum">
              <a:rPr lang="en-US" smtClean="0"/>
              <a:t>‹#›</a:t>
            </a:fld>
            <a:endParaRPr lang="en-US"/>
          </a:p>
        </p:txBody>
      </p:sp>
    </p:spTree>
    <p:extLst>
      <p:ext uri="{BB962C8B-B14F-4D97-AF65-F5344CB8AC3E}">
        <p14:creationId xmlns:p14="http://schemas.microsoft.com/office/powerpoint/2010/main" val="1414855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C7CEB4E-3C9F-42A7-B22A-6B5AF61E8C07}" type="datetimeFigureOut">
              <a:rPr lang="en-US" smtClean="0"/>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39B39C-4771-46CB-9A59-5529514A9FBE}" type="slidenum">
              <a:rPr lang="en-US" smtClean="0"/>
              <a:t>‹#›</a:t>
            </a:fld>
            <a:endParaRPr lang="en-US"/>
          </a:p>
        </p:txBody>
      </p:sp>
    </p:spTree>
    <p:extLst>
      <p:ext uri="{BB962C8B-B14F-4D97-AF65-F5344CB8AC3E}">
        <p14:creationId xmlns:p14="http://schemas.microsoft.com/office/powerpoint/2010/main" val="403037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C7CEB4E-3C9F-42A7-B22A-6B5AF61E8C07}" type="datetimeFigureOut">
              <a:rPr lang="en-US" smtClean="0"/>
              <a:t>9/20/2018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39B39C-4771-46CB-9A59-5529514A9FBE}" type="slidenum">
              <a:rPr lang="en-US" smtClean="0"/>
              <a:t>‹#›</a:t>
            </a:fld>
            <a:endParaRPr lang="en-US"/>
          </a:p>
        </p:txBody>
      </p:sp>
    </p:spTree>
    <p:extLst>
      <p:ext uri="{BB962C8B-B14F-4D97-AF65-F5344CB8AC3E}">
        <p14:creationId xmlns:p14="http://schemas.microsoft.com/office/powerpoint/2010/main" val="1882572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C7CEB4E-3C9F-42A7-B22A-6B5AF61E8C07}" type="datetimeFigureOut">
              <a:rPr lang="en-US" smtClean="0"/>
              <a:t>9/20/2018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39B39C-4771-46CB-9A59-5529514A9FBE}" type="slidenum">
              <a:rPr lang="en-US" smtClean="0"/>
              <a:t>‹#›</a:t>
            </a:fld>
            <a:endParaRPr lang="en-US"/>
          </a:p>
        </p:txBody>
      </p:sp>
    </p:spTree>
    <p:extLst>
      <p:ext uri="{BB962C8B-B14F-4D97-AF65-F5344CB8AC3E}">
        <p14:creationId xmlns:p14="http://schemas.microsoft.com/office/powerpoint/2010/main" val="1457004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7CEB4E-3C9F-42A7-B22A-6B5AF61E8C07}" type="datetimeFigureOut">
              <a:rPr lang="en-US" smtClean="0"/>
              <a:t>9/20/2018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39B39C-4771-46CB-9A59-5529514A9FBE}" type="slidenum">
              <a:rPr lang="en-US" smtClean="0"/>
              <a:t>‹#›</a:t>
            </a:fld>
            <a:endParaRPr lang="en-US"/>
          </a:p>
        </p:txBody>
      </p:sp>
    </p:spTree>
    <p:extLst>
      <p:ext uri="{BB962C8B-B14F-4D97-AF65-F5344CB8AC3E}">
        <p14:creationId xmlns:p14="http://schemas.microsoft.com/office/powerpoint/2010/main" val="33971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C7CEB4E-3C9F-42A7-B22A-6B5AF61E8C07}" type="datetimeFigureOut">
              <a:rPr lang="en-US" smtClean="0"/>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39B39C-4771-46CB-9A59-5529514A9FBE}" type="slidenum">
              <a:rPr lang="en-US" smtClean="0"/>
              <a:t>‹#›</a:t>
            </a:fld>
            <a:endParaRPr lang="en-US"/>
          </a:p>
        </p:txBody>
      </p:sp>
    </p:spTree>
    <p:extLst>
      <p:ext uri="{BB962C8B-B14F-4D97-AF65-F5344CB8AC3E}">
        <p14:creationId xmlns:p14="http://schemas.microsoft.com/office/powerpoint/2010/main" val="3576040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C7CEB4E-3C9F-42A7-B22A-6B5AF61E8C07}" type="datetimeFigureOut">
              <a:rPr lang="en-US" smtClean="0"/>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39B39C-4771-46CB-9A59-5529514A9FBE}" type="slidenum">
              <a:rPr lang="en-US" smtClean="0"/>
              <a:t>‹#›</a:t>
            </a:fld>
            <a:endParaRPr lang="en-US"/>
          </a:p>
        </p:txBody>
      </p:sp>
    </p:spTree>
    <p:extLst>
      <p:ext uri="{BB962C8B-B14F-4D97-AF65-F5344CB8AC3E}">
        <p14:creationId xmlns:p14="http://schemas.microsoft.com/office/powerpoint/2010/main" val="1369009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7CEB4E-3C9F-42A7-B22A-6B5AF61E8C07}" type="datetimeFigureOut">
              <a:rPr lang="en-US" smtClean="0"/>
              <a:t>9/20/2018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39B39C-4771-46CB-9A59-5529514A9FBE}" type="slidenum">
              <a:rPr lang="en-US" smtClean="0"/>
              <a:t>‹#›</a:t>
            </a:fld>
            <a:endParaRPr lang="en-US"/>
          </a:p>
        </p:txBody>
      </p:sp>
    </p:spTree>
    <p:extLst>
      <p:ext uri="{BB962C8B-B14F-4D97-AF65-F5344CB8AC3E}">
        <p14:creationId xmlns:p14="http://schemas.microsoft.com/office/powerpoint/2010/main" val="2446678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nsldsfap.ed.gov/"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ifap.ed.gov/ifap/"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pheaa.org/"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aessuccess.org/"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partners.aessuccess.org/"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irs.gov/Individuals/Get-Transcript" TargetMode="External"/><Relationship Id="rId2" Type="http://schemas.openxmlformats.org/officeDocument/2006/relationships/hyperlink" Target="http://www.irs.gov/Individuals/Get-Transcript"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www.nasfaa.org/"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www.pasfaa.org/"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easfaa.org/index.html"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www.neasea.org/about-neasea"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cod.ed.gov/cod/LoginPage"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studentloans.gov/myDirectLoan/index.action"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mailto:finaid-l@lists.psu.edu" TargetMode="External"/><Relationship Id="rId2" Type="http://schemas.openxmlformats.org/officeDocument/2006/relationships/hyperlink" Target="mailto:finaid-l-subscribe-request@lists.psu.edu" TargetMode="External"/><Relationship Id="rId1" Type="http://schemas.openxmlformats.org/officeDocument/2006/relationships/slideLayout" Target="../slideLayouts/slideLayout1.xml"/><Relationship Id="rId4" Type="http://schemas.openxmlformats.org/officeDocument/2006/relationships/hyperlink" Target="mailto:finaid-l-request@lists.psu.edu"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faaaccess.ed.gov/FOTWWebApp/FaaAccessServlet"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studentaid.ed.gov/sa/prepare-for-college" TargetMode="External"/><Relationship Id="rId2" Type="http://schemas.openxmlformats.org/officeDocument/2006/relationships/hyperlink" Target="https://studentaid.ed.gov/sa/" TargetMode="External"/><Relationship Id="rId1" Type="http://schemas.openxmlformats.org/officeDocument/2006/relationships/slideLayout" Target="../slideLayouts/slideLayout1.xml"/><Relationship Id="rId6" Type="http://schemas.openxmlformats.org/officeDocument/2006/relationships/hyperlink" Target="https://studentaid.ed.gov/sa/types" TargetMode="External"/><Relationship Id="rId5" Type="http://schemas.openxmlformats.org/officeDocument/2006/relationships/hyperlink" Target="https://studentaid.ed.gov/sa/eligibility" TargetMode="External"/><Relationship Id="rId4" Type="http://schemas.openxmlformats.org/officeDocument/2006/relationships/hyperlink" Target="https://studentaid.ed.gov/sa/glossary#Federal_Student_Aid"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studentaid.ed.gov/sa/about/announcements/fafsa-mobile-options" TargetMode="External"/><Relationship Id="rId2" Type="http://schemas.openxmlformats.org/officeDocument/2006/relationships/hyperlink" Target="https://fafsa.ed.gov/"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udentaid.ed.gov/sa/sites/default/files/2018-19-completing-fafsa.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www.sss.gov/"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edupass.org/finaid/databases.phtml"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save.uscis.gov/web/vislogin.aspx?JS=YE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www.nslds.ed.gov/"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13721"/>
            <a:ext cx="9144000" cy="2387600"/>
          </a:xfrm>
        </p:spPr>
        <p:txBody>
          <a:bodyPr/>
          <a:lstStyle/>
          <a:p>
            <a:r>
              <a:rPr lang="en-US" dirty="0" smtClean="0"/>
              <a:t>Navigating Financial Aid Websites</a:t>
            </a:r>
            <a:endParaRPr lang="en-US" dirty="0"/>
          </a:p>
        </p:txBody>
      </p:sp>
      <p:sp>
        <p:nvSpPr>
          <p:cNvPr id="3" name="Subtitle 2"/>
          <p:cNvSpPr>
            <a:spLocks noGrp="1"/>
          </p:cNvSpPr>
          <p:nvPr>
            <p:ph type="subTitle" idx="1"/>
          </p:nvPr>
        </p:nvSpPr>
        <p:spPr>
          <a:xfrm>
            <a:off x="1524000" y="4199567"/>
            <a:ext cx="9144000" cy="1655762"/>
          </a:xfrm>
        </p:spPr>
        <p:txBody>
          <a:bodyPr>
            <a:normAutofit fontScale="92500" lnSpcReduction="20000"/>
          </a:bodyPr>
          <a:lstStyle/>
          <a:p>
            <a:r>
              <a:rPr lang="en-US" dirty="0" smtClean="0">
                <a:ea typeface="Gungsuh" panose="02030600000101010101" pitchFamily="18" charset="-127"/>
              </a:rPr>
              <a:t>Presenters: </a:t>
            </a:r>
          </a:p>
          <a:p>
            <a:r>
              <a:rPr lang="en-US" dirty="0" smtClean="0">
                <a:ea typeface="Gungsuh" panose="02030600000101010101" pitchFamily="18" charset="-127"/>
              </a:rPr>
              <a:t>Joan Hock, Director of Financial Aid, Delaware Valley University</a:t>
            </a:r>
          </a:p>
          <a:p>
            <a:endParaRPr lang="en-US" dirty="0" smtClean="0">
              <a:ea typeface="Gungsuh" panose="02030600000101010101" pitchFamily="18" charset="-127"/>
            </a:endParaRPr>
          </a:p>
          <a:p>
            <a:r>
              <a:rPr lang="en-US" dirty="0" smtClean="0">
                <a:ea typeface="Gungsuh" panose="02030600000101010101" pitchFamily="18" charset="-127"/>
              </a:rPr>
              <a:t>	Melissa Ibanez, </a:t>
            </a:r>
            <a:r>
              <a:rPr lang="en-US" dirty="0" err="1" smtClean="0">
                <a:ea typeface="Gungsuh" panose="02030600000101010101" pitchFamily="18" charset="-127"/>
              </a:rPr>
              <a:t>Assoc</a:t>
            </a:r>
            <a:r>
              <a:rPr lang="en-US" dirty="0" smtClean="0">
                <a:ea typeface="Gungsuh" panose="02030600000101010101" pitchFamily="18" charset="-127"/>
              </a:rPr>
              <a:t> VP of Enrollment </a:t>
            </a:r>
            <a:r>
              <a:rPr lang="en-US" dirty="0" err="1" smtClean="0">
                <a:ea typeface="Gungsuh" panose="02030600000101010101" pitchFamily="18" charset="-127"/>
              </a:rPr>
              <a:t>Mgmt</a:t>
            </a:r>
            <a:r>
              <a:rPr lang="en-US" dirty="0" smtClean="0">
                <a:ea typeface="Gungsuh" panose="02030600000101010101" pitchFamily="18" charset="-127"/>
              </a:rPr>
              <a:t> &amp; Director of Financial Aid, University of Pittsburgh at Bradford</a:t>
            </a:r>
          </a:p>
          <a:p>
            <a:endParaRPr lang="en-US" dirty="0"/>
          </a:p>
        </p:txBody>
      </p:sp>
    </p:spTree>
    <p:extLst>
      <p:ext uri="{BB962C8B-B14F-4D97-AF65-F5344CB8AC3E}">
        <p14:creationId xmlns:p14="http://schemas.microsoft.com/office/powerpoint/2010/main" val="19239008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939114" y="726643"/>
            <a:ext cx="10354962" cy="1938992"/>
          </a:xfrm>
          <a:prstGeom prst="rect">
            <a:avLst/>
          </a:prstGeom>
          <a:noFill/>
        </p:spPr>
        <p:txBody>
          <a:bodyPr wrap="square" lIns="91440" tIns="45720" rIns="91440" bIns="45720">
            <a:spAutoFit/>
          </a:bodyPr>
          <a:lstStyle/>
          <a:p>
            <a:pPr algn="ctr"/>
            <a:r>
              <a:rPr lang="en-US" sz="4000" dirty="0">
                <a:latin typeface="+mj-lt"/>
              </a:rPr>
              <a:t>NSLDS</a:t>
            </a:r>
            <a:br>
              <a:rPr lang="en-US" sz="4000" dirty="0">
                <a:latin typeface="+mj-lt"/>
              </a:rPr>
            </a:br>
            <a:r>
              <a:rPr lang="en-US" sz="4000" dirty="0">
                <a:latin typeface="+mj-lt"/>
              </a:rPr>
              <a:t>National Student Loan Data System for Financial Aid Administrators</a:t>
            </a:r>
            <a:endParaRPr lang="en-US" sz="40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1651687" y="2665635"/>
            <a:ext cx="8929815" cy="7197868"/>
          </a:xfrm>
          <a:prstGeom prst="rect">
            <a:avLst/>
          </a:prstGeom>
          <a:noFill/>
        </p:spPr>
        <p:txBody>
          <a:bodyPr wrap="square" rtlCol="0">
            <a:spAutoFit/>
          </a:bodyPr>
          <a:lstStyle/>
          <a:p>
            <a:pPr marL="228600" lvl="0" indent="-228600">
              <a:lnSpc>
                <a:spcPct val="90000"/>
              </a:lnSpc>
              <a:spcBef>
                <a:spcPts val="1000"/>
              </a:spcBef>
              <a:buFont typeface="Arial" panose="020B0604020202020204" pitchFamily="34" charset="0"/>
              <a:buChar char="•"/>
            </a:pPr>
            <a:endParaRPr lang="en-US" sz="2800" dirty="0">
              <a:solidFill>
                <a:prstClr val="black"/>
              </a:solidFill>
            </a:endParaRPr>
          </a:p>
          <a:p>
            <a:pPr marL="228600" lvl="0" indent="-228600">
              <a:lnSpc>
                <a:spcPct val="90000"/>
              </a:lnSpc>
              <a:spcBef>
                <a:spcPts val="1000"/>
              </a:spcBef>
              <a:buFont typeface="Arial" panose="020B0604020202020204" pitchFamily="34" charset="0"/>
              <a:buChar char="•"/>
            </a:pPr>
            <a:r>
              <a:rPr lang="en-US" sz="2800" dirty="0">
                <a:solidFill>
                  <a:prstClr val="black"/>
                </a:solidFill>
              </a:rPr>
              <a:t>This site is for professional use only to determine applicant eligibility for Title IV aid.</a:t>
            </a:r>
          </a:p>
          <a:p>
            <a:pPr marL="228600" lvl="0" indent="-228600">
              <a:lnSpc>
                <a:spcPct val="90000"/>
              </a:lnSpc>
              <a:spcBef>
                <a:spcPts val="1000"/>
              </a:spcBef>
              <a:buFont typeface="Arial" panose="020B0604020202020204" pitchFamily="34" charset="0"/>
              <a:buChar char="•"/>
            </a:pPr>
            <a:r>
              <a:rPr lang="en-US" sz="2800" dirty="0">
                <a:solidFill>
                  <a:prstClr val="black"/>
                </a:solidFill>
              </a:rPr>
              <a:t>This system is LIMITED to approved use by AUTHORIZED personnel. </a:t>
            </a:r>
          </a:p>
          <a:p>
            <a:pPr lvl="0">
              <a:lnSpc>
                <a:spcPct val="90000"/>
              </a:lnSpc>
              <a:spcBef>
                <a:spcPts val="1000"/>
              </a:spcBef>
            </a:pPr>
            <a:endParaRPr lang="en-US" sz="2800" dirty="0">
              <a:solidFill>
                <a:prstClr val="black"/>
              </a:solidFill>
            </a:endParaRPr>
          </a:p>
          <a:p>
            <a:pPr lvl="0">
              <a:lnSpc>
                <a:spcPct val="90000"/>
              </a:lnSpc>
              <a:spcBef>
                <a:spcPts val="1000"/>
              </a:spcBef>
            </a:pPr>
            <a:r>
              <a:rPr lang="en-US" sz="2800" dirty="0">
                <a:solidFill>
                  <a:prstClr val="black"/>
                </a:solidFill>
                <a:hlinkClick r:id="rId2"/>
              </a:rPr>
              <a:t>https://nsldsfap.ed.gov</a:t>
            </a:r>
            <a:r>
              <a:rPr lang="en-US" sz="2800" dirty="0">
                <a:solidFill>
                  <a:prstClr val="black"/>
                </a:solidFill>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418940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948168" y="74794"/>
            <a:ext cx="10354962" cy="1446550"/>
          </a:xfrm>
          <a:prstGeom prst="rect">
            <a:avLst/>
          </a:prstGeom>
          <a:noFill/>
        </p:spPr>
        <p:txBody>
          <a:bodyPr wrap="square" lIns="91440" tIns="45720" rIns="91440" bIns="45720">
            <a:spAutoFit/>
          </a:bodyPr>
          <a:lstStyle/>
          <a:p>
            <a:pPr algn="ctr"/>
            <a:r>
              <a:rPr lang="en-US" sz="4400" b="1" dirty="0">
                <a:latin typeface="+mj-lt"/>
              </a:rPr>
              <a:t>I F A P</a:t>
            </a:r>
            <a:br>
              <a:rPr lang="en-US" sz="4400" b="1" dirty="0">
                <a:latin typeface="+mj-lt"/>
              </a:rPr>
            </a:br>
            <a:r>
              <a:rPr lang="en-US" sz="4400" dirty="0">
                <a:latin typeface="+mj-lt"/>
              </a:rPr>
              <a:t>Information for Financial Aid Professionals</a:t>
            </a:r>
            <a:endParaRPr lang="en-US" sz="44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1660741" y="1648092"/>
            <a:ext cx="8929815" cy="8749062"/>
          </a:xfrm>
          <a:prstGeom prst="rect">
            <a:avLst/>
          </a:prstGeom>
          <a:noFill/>
        </p:spPr>
        <p:txBody>
          <a:bodyPr wrap="square" rtlCol="0">
            <a:spAutoFit/>
          </a:bodyPr>
          <a:lstStyle/>
          <a:p>
            <a:pPr lvl="0">
              <a:lnSpc>
                <a:spcPct val="90000"/>
              </a:lnSpc>
              <a:spcBef>
                <a:spcPts val="1000"/>
              </a:spcBef>
            </a:pPr>
            <a:r>
              <a:rPr lang="en-US" sz="2800" u="sng" dirty="0">
                <a:solidFill>
                  <a:prstClr val="black"/>
                </a:solidFill>
                <a:hlinkClick r:id="rId2"/>
              </a:rPr>
              <a:t>http://ifap.ed.gov/ifap/</a:t>
            </a:r>
            <a:r>
              <a:rPr lang="en-US" sz="2800" dirty="0">
                <a:solidFill>
                  <a:prstClr val="black"/>
                </a:solidFill>
              </a:rPr>
              <a:t> </a:t>
            </a:r>
          </a:p>
          <a:p>
            <a:pPr lvl="0">
              <a:lnSpc>
                <a:spcPct val="90000"/>
              </a:lnSpc>
              <a:spcBef>
                <a:spcPts val="1000"/>
              </a:spcBef>
            </a:pPr>
            <a:r>
              <a:rPr lang="en-US" sz="2800" dirty="0">
                <a:solidFill>
                  <a:prstClr val="black"/>
                </a:solidFill>
              </a:rPr>
              <a:t>The Information for Financial Aid Professionals (IFAP) Web site consolidates guidance, resources, and information related to the administration and processing of Title IV federal student aid into one online site for use by the entire financial aid community.</a:t>
            </a:r>
          </a:p>
          <a:p>
            <a:pPr marL="685800" lvl="1" indent="-228600">
              <a:lnSpc>
                <a:spcPct val="90000"/>
              </a:lnSpc>
              <a:spcBef>
                <a:spcPts val="500"/>
              </a:spcBef>
              <a:buFont typeface="Arial" panose="020B0604020202020204" pitchFamily="34" charset="0"/>
              <a:buChar char="•"/>
            </a:pPr>
            <a:endParaRPr lang="en-US" sz="2400" dirty="0">
              <a:solidFill>
                <a:prstClr val="black"/>
              </a:solidFill>
            </a:endParaRPr>
          </a:p>
          <a:p>
            <a:pPr marL="685800" lvl="1" indent="-228600">
              <a:lnSpc>
                <a:spcPct val="90000"/>
              </a:lnSpc>
              <a:spcBef>
                <a:spcPts val="500"/>
              </a:spcBef>
              <a:buFont typeface="Arial" panose="020B0604020202020204" pitchFamily="34" charset="0"/>
              <a:buChar char="•"/>
            </a:pPr>
            <a:r>
              <a:rPr lang="en-US" sz="2400" dirty="0">
                <a:solidFill>
                  <a:prstClr val="black"/>
                </a:solidFill>
              </a:rPr>
              <a:t>SAR Comment Codes</a:t>
            </a:r>
          </a:p>
          <a:p>
            <a:pPr marL="685800" lvl="1" indent="-228600">
              <a:lnSpc>
                <a:spcPct val="90000"/>
              </a:lnSpc>
              <a:spcBef>
                <a:spcPts val="500"/>
              </a:spcBef>
              <a:buFont typeface="Arial" panose="020B0604020202020204" pitchFamily="34" charset="0"/>
              <a:buChar char="•"/>
            </a:pPr>
            <a:r>
              <a:rPr lang="en-US" sz="2400" dirty="0">
                <a:solidFill>
                  <a:prstClr val="black"/>
                </a:solidFill>
              </a:rPr>
              <a:t>R2T4 worksheets</a:t>
            </a:r>
          </a:p>
          <a:p>
            <a:pPr marL="685800" lvl="1" indent="-228600">
              <a:lnSpc>
                <a:spcPct val="90000"/>
              </a:lnSpc>
              <a:spcBef>
                <a:spcPts val="500"/>
              </a:spcBef>
              <a:buFont typeface="Arial" panose="020B0604020202020204" pitchFamily="34" charset="0"/>
              <a:buChar char="•"/>
            </a:pPr>
            <a:r>
              <a:rPr lang="en-US" sz="2400" dirty="0">
                <a:solidFill>
                  <a:prstClr val="black"/>
                </a:solidFill>
              </a:rPr>
              <a:t>GEN letters</a:t>
            </a:r>
          </a:p>
          <a:p>
            <a:pPr marL="685800" lvl="1" indent="-228600">
              <a:lnSpc>
                <a:spcPct val="90000"/>
              </a:lnSpc>
              <a:spcBef>
                <a:spcPts val="500"/>
              </a:spcBef>
              <a:buFont typeface="Arial" panose="020B0604020202020204" pitchFamily="34" charset="0"/>
              <a:buChar char="•"/>
            </a:pPr>
            <a:r>
              <a:rPr lang="en-US" sz="2400" dirty="0">
                <a:solidFill>
                  <a:prstClr val="black"/>
                </a:solidFill>
              </a:rPr>
              <a:t>Federal Student Aid Handbook</a:t>
            </a:r>
          </a:p>
          <a:p>
            <a:pPr marL="1143000" lvl="2" indent="-228600">
              <a:lnSpc>
                <a:spcPct val="90000"/>
              </a:lnSpc>
              <a:spcBef>
                <a:spcPts val="500"/>
              </a:spcBef>
              <a:buFont typeface="Arial" panose="020B0604020202020204" pitchFamily="34" charset="0"/>
              <a:buChar char="•"/>
            </a:pPr>
            <a:r>
              <a:rPr lang="en-US" sz="2000" dirty="0">
                <a:solidFill>
                  <a:prstClr val="black"/>
                </a:solidFill>
              </a:rPr>
              <a:t>Application and Verification Guide</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766820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939114" y="726643"/>
            <a:ext cx="10354962" cy="1323439"/>
          </a:xfrm>
          <a:prstGeom prst="rect">
            <a:avLst/>
          </a:prstGeom>
          <a:noFill/>
        </p:spPr>
        <p:txBody>
          <a:bodyPr wrap="square" lIns="91440" tIns="45720" rIns="91440" bIns="45720">
            <a:spAutoFit/>
          </a:bodyPr>
          <a:lstStyle/>
          <a:p>
            <a:pPr algn="ctr"/>
            <a:r>
              <a:rPr lang="en-US" sz="4000" dirty="0">
                <a:latin typeface="+mj-lt"/>
              </a:rPr>
              <a:t>PHEAA</a:t>
            </a:r>
            <a:br>
              <a:rPr lang="en-US" sz="4000" dirty="0">
                <a:latin typeface="+mj-lt"/>
              </a:rPr>
            </a:br>
            <a:r>
              <a:rPr lang="en-US" sz="4000" dirty="0">
                <a:latin typeface="+mj-lt"/>
              </a:rPr>
              <a:t>Pennsylvania Higher Education Assistance Agency</a:t>
            </a:r>
            <a:endParaRPr lang="en-US" sz="40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1651687" y="2218097"/>
            <a:ext cx="8929815" cy="7713907"/>
          </a:xfrm>
          <a:prstGeom prst="rect">
            <a:avLst/>
          </a:prstGeom>
          <a:noFill/>
        </p:spPr>
        <p:txBody>
          <a:bodyPr wrap="square" rtlCol="0">
            <a:spAutoFit/>
          </a:bodyPr>
          <a:lstStyle/>
          <a:p>
            <a:pPr marL="228600" lvl="0" indent="-228600">
              <a:lnSpc>
                <a:spcPct val="90000"/>
              </a:lnSpc>
              <a:spcBef>
                <a:spcPts val="1000"/>
              </a:spcBef>
              <a:buFont typeface="Arial" panose="020B0604020202020204" pitchFamily="34" charset="0"/>
              <a:buChar char="•"/>
            </a:pPr>
            <a:r>
              <a:rPr lang="en-US" sz="2800" dirty="0">
                <a:solidFill>
                  <a:prstClr val="black"/>
                </a:solidFill>
              </a:rPr>
              <a:t>College Planning</a:t>
            </a:r>
          </a:p>
          <a:p>
            <a:pPr marL="228600" lvl="0" indent="-228600">
              <a:lnSpc>
                <a:spcPct val="90000"/>
              </a:lnSpc>
              <a:spcBef>
                <a:spcPts val="1000"/>
              </a:spcBef>
              <a:buFont typeface="Arial" panose="020B0604020202020204" pitchFamily="34" charset="0"/>
              <a:buChar char="•"/>
            </a:pPr>
            <a:r>
              <a:rPr lang="en-US" sz="2800" dirty="0">
                <a:solidFill>
                  <a:prstClr val="black"/>
                </a:solidFill>
              </a:rPr>
              <a:t>Funding Opportunities</a:t>
            </a:r>
          </a:p>
          <a:p>
            <a:pPr marL="1143000" lvl="2" indent="-228600">
              <a:lnSpc>
                <a:spcPct val="90000"/>
              </a:lnSpc>
              <a:spcBef>
                <a:spcPts val="500"/>
              </a:spcBef>
              <a:buFont typeface="Arial" panose="020B0604020202020204" pitchFamily="34" charset="0"/>
              <a:buChar char="•"/>
            </a:pPr>
            <a:r>
              <a:rPr lang="en-US" sz="2000" dirty="0">
                <a:solidFill>
                  <a:prstClr val="black"/>
                </a:solidFill>
              </a:rPr>
              <a:t>State Grant Program – Account Access</a:t>
            </a:r>
          </a:p>
          <a:p>
            <a:pPr marL="228600" lvl="0" indent="-228600">
              <a:lnSpc>
                <a:spcPct val="90000"/>
              </a:lnSpc>
              <a:spcBef>
                <a:spcPts val="1000"/>
              </a:spcBef>
              <a:buFont typeface="Arial" panose="020B0604020202020204" pitchFamily="34" charset="0"/>
              <a:buChar char="•"/>
            </a:pPr>
            <a:r>
              <a:rPr lang="en-US" sz="2800" dirty="0">
                <a:solidFill>
                  <a:prstClr val="black"/>
                </a:solidFill>
              </a:rPr>
              <a:t>Partner Access</a:t>
            </a:r>
          </a:p>
          <a:p>
            <a:pPr marL="228600" lvl="0" indent="-228600">
              <a:lnSpc>
                <a:spcPct val="90000"/>
              </a:lnSpc>
              <a:spcBef>
                <a:spcPts val="1000"/>
              </a:spcBef>
              <a:buFont typeface="Arial" panose="020B0604020202020204" pitchFamily="34" charset="0"/>
              <a:buChar char="•"/>
            </a:pPr>
            <a:r>
              <a:rPr lang="en-US" sz="2800" dirty="0">
                <a:solidFill>
                  <a:prstClr val="black"/>
                </a:solidFill>
              </a:rPr>
              <a:t>Tool &amp; Resources</a:t>
            </a:r>
          </a:p>
          <a:p>
            <a:pPr marL="1143000" lvl="2" indent="-228600">
              <a:lnSpc>
                <a:spcPct val="90000"/>
              </a:lnSpc>
              <a:spcBef>
                <a:spcPts val="500"/>
              </a:spcBef>
              <a:buFont typeface="Arial" panose="020B0604020202020204" pitchFamily="34" charset="0"/>
              <a:buChar char="•"/>
            </a:pPr>
            <a:r>
              <a:rPr lang="en-US" sz="2000" dirty="0">
                <a:solidFill>
                  <a:prstClr val="black"/>
                </a:solidFill>
              </a:rPr>
              <a:t>Forms for dependency overrides and PA State Grant Status Notices</a:t>
            </a:r>
          </a:p>
          <a:p>
            <a:pPr marL="685800" lvl="1" indent="-228600">
              <a:lnSpc>
                <a:spcPct val="90000"/>
              </a:lnSpc>
              <a:spcBef>
                <a:spcPts val="500"/>
              </a:spcBef>
              <a:buFont typeface="Arial" panose="020B0604020202020204" pitchFamily="34" charset="0"/>
              <a:buChar char="•"/>
            </a:pPr>
            <a:endParaRPr lang="en-US" sz="2400" dirty="0">
              <a:solidFill>
                <a:prstClr val="black"/>
              </a:solidFill>
            </a:endParaRPr>
          </a:p>
          <a:p>
            <a:pPr marL="4572" lvl="1">
              <a:lnSpc>
                <a:spcPct val="90000"/>
              </a:lnSpc>
              <a:spcBef>
                <a:spcPts val="500"/>
              </a:spcBef>
            </a:pPr>
            <a:r>
              <a:rPr lang="en-US" sz="2400" dirty="0">
                <a:solidFill>
                  <a:prstClr val="black"/>
                </a:solidFill>
              </a:rPr>
              <a:t> Pennsylvania Higher Education Assistance Agency      	</a:t>
            </a:r>
            <a:r>
              <a:rPr lang="en-US" sz="2400" u="sng" dirty="0">
                <a:solidFill>
                  <a:prstClr val="black"/>
                </a:solidFill>
                <a:hlinkClick r:id="rId2"/>
              </a:rPr>
              <a:t>https://www.pheaa.org/</a:t>
            </a:r>
            <a:endParaRPr lang="en-US" sz="2400" dirty="0">
              <a:solidFill>
                <a:prstClr val="black"/>
              </a:solidFill>
            </a:endParaRP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5638141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939114" y="726643"/>
            <a:ext cx="10354962" cy="1446550"/>
          </a:xfrm>
          <a:prstGeom prst="rect">
            <a:avLst/>
          </a:prstGeom>
          <a:noFill/>
        </p:spPr>
        <p:txBody>
          <a:bodyPr wrap="square" lIns="91440" tIns="45720" rIns="91440" bIns="45720">
            <a:spAutoFit/>
          </a:bodyPr>
          <a:lstStyle/>
          <a:p>
            <a:pPr algn="ctr"/>
            <a:r>
              <a:rPr lang="en-US" sz="4400" dirty="0">
                <a:latin typeface="+mj-lt"/>
              </a:rPr>
              <a:t>AES</a:t>
            </a:r>
            <a:br>
              <a:rPr lang="en-US" sz="4400" dirty="0">
                <a:latin typeface="+mj-lt"/>
              </a:rPr>
            </a:br>
            <a:r>
              <a:rPr lang="en-US" sz="4400" dirty="0">
                <a:latin typeface="+mj-lt"/>
              </a:rPr>
              <a:t>American Education Services</a:t>
            </a:r>
            <a:endParaRPr lang="en-US" sz="44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1651687" y="2173193"/>
            <a:ext cx="8929815" cy="7585666"/>
          </a:xfrm>
          <a:prstGeom prst="rect">
            <a:avLst/>
          </a:prstGeom>
          <a:noFill/>
        </p:spPr>
        <p:txBody>
          <a:bodyPr wrap="square" rtlCol="0">
            <a:spAutoFit/>
          </a:bodyPr>
          <a:lstStyle/>
          <a:p>
            <a:pPr marL="228600" lvl="0" indent="-228600">
              <a:lnSpc>
                <a:spcPct val="90000"/>
              </a:lnSpc>
              <a:spcBef>
                <a:spcPts val="1000"/>
              </a:spcBef>
              <a:buFont typeface="Arial" panose="020B0604020202020204" pitchFamily="34" charset="0"/>
              <a:buChar char="•"/>
            </a:pPr>
            <a:r>
              <a:rPr lang="en-US" sz="2800" dirty="0">
                <a:solidFill>
                  <a:prstClr val="black"/>
                </a:solidFill>
              </a:rPr>
              <a:t>Account Access for Students</a:t>
            </a:r>
          </a:p>
          <a:p>
            <a:pPr marL="685800" lvl="1" indent="-228600">
              <a:lnSpc>
                <a:spcPct val="90000"/>
              </a:lnSpc>
              <a:spcBef>
                <a:spcPts val="500"/>
              </a:spcBef>
              <a:buFont typeface="Arial" panose="020B0604020202020204" pitchFamily="34" charset="0"/>
              <a:buChar char="•"/>
            </a:pPr>
            <a:r>
              <a:rPr lang="en-US" sz="2400" dirty="0">
                <a:solidFill>
                  <a:prstClr val="black"/>
                </a:solidFill>
              </a:rPr>
              <a:t>Repaying your loans, trouble paying your loans, your account</a:t>
            </a:r>
          </a:p>
          <a:p>
            <a:pPr lvl="1">
              <a:lnSpc>
                <a:spcPct val="90000"/>
              </a:lnSpc>
              <a:spcBef>
                <a:spcPts val="500"/>
              </a:spcBef>
            </a:pPr>
            <a:endParaRPr lang="en-US" sz="2400" dirty="0">
              <a:solidFill>
                <a:prstClr val="black"/>
              </a:solidFill>
            </a:endParaRPr>
          </a:p>
          <a:p>
            <a:pPr marL="228600" lvl="0" indent="-228600">
              <a:lnSpc>
                <a:spcPct val="90000"/>
              </a:lnSpc>
              <a:spcBef>
                <a:spcPts val="1000"/>
              </a:spcBef>
              <a:buFont typeface="Arial" panose="020B0604020202020204" pitchFamily="34" charset="0"/>
              <a:buChar char="•"/>
            </a:pPr>
            <a:r>
              <a:rPr lang="en-US" sz="2800" dirty="0">
                <a:solidFill>
                  <a:prstClr val="black"/>
                </a:solidFill>
              </a:rPr>
              <a:t>Financial Aid Professionals</a:t>
            </a:r>
          </a:p>
          <a:p>
            <a:pPr marL="685800" lvl="1" indent="-228600">
              <a:lnSpc>
                <a:spcPct val="90000"/>
              </a:lnSpc>
              <a:spcBef>
                <a:spcPts val="500"/>
              </a:spcBef>
              <a:buFont typeface="Arial" panose="020B0604020202020204" pitchFamily="34" charset="0"/>
              <a:buChar char="•"/>
            </a:pPr>
            <a:r>
              <a:rPr lang="en-US" sz="2400" dirty="0">
                <a:solidFill>
                  <a:prstClr val="black"/>
                </a:solidFill>
              </a:rPr>
              <a:t>BPAMS, File Sharing, Direct Access, View Reports, </a:t>
            </a:r>
            <a:r>
              <a:rPr lang="en-US" sz="2400" dirty="0" err="1">
                <a:solidFill>
                  <a:prstClr val="black"/>
                </a:solidFill>
              </a:rPr>
              <a:t>Comsumer</a:t>
            </a:r>
            <a:r>
              <a:rPr lang="en-US" sz="2400" dirty="0">
                <a:solidFill>
                  <a:prstClr val="black"/>
                </a:solidFill>
              </a:rPr>
              <a:t> Portal, Document Library and School Portal</a:t>
            </a:r>
          </a:p>
          <a:p>
            <a:pPr marL="685800" lvl="1" indent="-228600">
              <a:lnSpc>
                <a:spcPct val="90000"/>
              </a:lnSpc>
              <a:spcBef>
                <a:spcPts val="500"/>
              </a:spcBef>
              <a:buFont typeface="Arial" panose="020B0604020202020204" pitchFamily="34" charset="0"/>
              <a:buChar char="•"/>
            </a:pPr>
            <a:endParaRPr lang="en-US" sz="2400" dirty="0">
              <a:solidFill>
                <a:prstClr val="black"/>
              </a:solidFill>
            </a:endParaRPr>
          </a:p>
          <a:p>
            <a:pPr marL="685800" lvl="1" indent="-228600">
              <a:lnSpc>
                <a:spcPct val="90000"/>
              </a:lnSpc>
              <a:spcBef>
                <a:spcPts val="500"/>
              </a:spcBef>
              <a:buFont typeface="Arial" panose="020B0604020202020204" pitchFamily="34" charset="0"/>
              <a:buChar char="•"/>
            </a:pPr>
            <a:endParaRPr lang="en-US" sz="2400" dirty="0">
              <a:solidFill>
                <a:prstClr val="black"/>
              </a:solidFill>
            </a:endParaRPr>
          </a:p>
          <a:p>
            <a:pPr lvl="1">
              <a:lnSpc>
                <a:spcPct val="90000"/>
              </a:lnSpc>
              <a:spcBef>
                <a:spcPts val="500"/>
              </a:spcBef>
            </a:pPr>
            <a:r>
              <a:rPr lang="en-US" sz="2400" dirty="0">
                <a:solidFill>
                  <a:prstClr val="black"/>
                </a:solidFill>
                <a:hlinkClick r:id="rId2"/>
              </a:rPr>
              <a:t>https://aessuccess.org</a:t>
            </a:r>
            <a:endParaRPr lang="en-US" sz="2400" dirty="0">
              <a:solidFill>
                <a:prstClr val="black"/>
              </a:solidFill>
            </a:endParaRP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0804213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939114" y="726643"/>
            <a:ext cx="10354962" cy="1446550"/>
          </a:xfrm>
          <a:prstGeom prst="rect">
            <a:avLst/>
          </a:prstGeom>
          <a:noFill/>
        </p:spPr>
        <p:txBody>
          <a:bodyPr wrap="square" lIns="91440" tIns="45720" rIns="91440" bIns="45720">
            <a:spAutoFit/>
          </a:bodyPr>
          <a:lstStyle/>
          <a:p>
            <a:pPr algn="ctr"/>
            <a:r>
              <a:rPr lang="en-US" sz="4400" dirty="0">
                <a:latin typeface="+mj-lt"/>
              </a:rPr>
              <a:t>ALEC </a:t>
            </a:r>
            <a:br>
              <a:rPr lang="en-US" sz="4400" dirty="0">
                <a:latin typeface="+mj-lt"/>
              </a:rPr>
            </a:br>
            <a:r>
              <a:rPr lang="en-US" sz="4400" dirty="0">
                <a:latin typeface="+mj-lt"/>
              </a:rPr>
              <a:t>PHEAA School Portal &amp; Partner Access </a:t>
            </a:r>
            <a:endParaRPr lang="en-US" sz="44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1651687" y="2173193"/>
            <a:ext cx="8929815" cy="7133748"/>
          </a:xfrm>
          <a:prstGeom prst="rect">
            <a:avLst/>
          </a:prstGeom>
          <a:noFill/>
        </p:spPr>
        <p:txBody>
          <a:bodyPr wrap="square" rtlCol="0">
            <a:spAutoFit/>
          </a:bodyPr>
          <a:lstStyle/>
          <a:p>
            <a:pPr lvl="1">
              <a:lnSpc>
                <a:spcPct val="90000"/>
              </a:lnSpc>
              <a:spcBef>
                <a:spcPts val="500"/>
              </a:spcBef>
            </a:pPr>
            <a:endParaRPr lang="en-US" sz="2400" dirty="0">
              <a:solidFill>
                <a:prstClr val="black"/>
              </a:solidFill>
            </a:endParaRPr>
          </a:p>
          <a:p>
            <a:pPr marL="228600" lvl="0" indent="-228600">
              <a:lnSpc>
                <a:spcPct val="90000"/>
              </a:lnSpc>
              <a:spcBef>
                <a:spcPts val="1000"/>
              </a:spcBef>
              <a:buFont typeface="Arial" panose="020B0604020202020204" pitchFamily="34" charset="0"/>
              <a:buChar char="•"/>
            </a:pPr>
            <a:r>
              <a:rPr lang="en-US" sz="2800" dirty="0">
                <a:solidFill>
                  <a:prstClr val="black"/>
                </a:solidFill>
              </a:rPr>
              <a:t>Financial Aid Professionals</a:t>
            </a:r>
          </a:p>
          <a:p>
            <a:pPr marL="685800" lvl="1" indent="-228600">
              <a:lnSpc>
                <a:spcPct val="90000"/>
              </a:lnSpc>
              <a:spcBef>
                <a:spcPts val="500"/>
              </a:spcBef>
              <a:buFont typeface="Arial" panose="020B0604020202020204" pitchFamily="34" charset="0"/>
              <a:buChar char="•"/>
            </a:pPr>
            <a:r>
              <a:rPr lang="en-US" sz="2400" dirty="0">
                <a:solidFill>
                  <a:prstClr val="black"/>
                </a:solidFill>
              </a:rPr>
              <a:t>BPAMS, File Sharing, Direct Access, View Reports, Consumer Portal, Document Library and School Portal</a:t>
            </a:r>
          </a:p>
          <a:p>
            <a:pPr marL="685800" lvl="1" indent="-228600">
              <a:lnSpc>
                <a:spcPct val="90000"/>
              </a:lnSpc>
              <a:spcBef>
                <a:spcPts val="500"/>
              </a:spcBef>
              <a:buFont typeface="Arial" panose="020B0604020202020204" pitchFamily="34" charset="0"/>
              <a:buChar char="•"/>
            </a:pPr>
            <a:endParaRPr lang="en-US" sz="2400" dirty="0">
              <a:solidFill>
                <a:prstClr val="black"/>
              </a:solidFill>
            </a:endParaRPr>
          </a:p>
          <a:p>
            <a:pPr marL="685800" lvl="1" indent="-228600">
              <a:lnSpc>
                <a:spcPct val="90000"/>
              </a:lnSpc>
              <a:spcBef>
                <a:spcPts val="500"/>
              </a:spcBef>
              <a:buFont typeface="Arial" panose="020B0604020202020204" pitchFamily="34" charset="0"/>
              <a:buChar char="•"/>
            </a:pPr>
            <a:endParaRPr lang="en-US" sz="2400" dirty="0">
              <a:solidFill>
                <a:prstClr val="black"/>
              </a:solidFill>
            </a:endParaRPr>
          </a:p>
          <a:p>
            <a:pPr lvl="1">
              <a:lnSpc>
                <a:spcPct val="90000"/>
              </a:lnSpc>
              <a:spcBef>
                <a:spcPts val="500"/>
              </a:spcBef>
            </a:pPr>
            <a:endParaRPr lang="en-US" sz="2400" dirty="0">
              <a:solidFill>
                <a:prstClr val="black"/>
              </a:solidFill>
            </a:endParaRPr>
          </a:p>
          <a:p>
            <a:pPr marL="685800" lvl="1" indent="-228600">
              <a:lnSpc>
                <a:spcPct val="90000"/>
              </a:lnSpc>
              <a:spcBef>
                <a:spcPts val="500"/>
              </a:spcBef>
              <a:buFont typeface="Arial" panose="020B0604020202020204" pitchFamily="34" charset="0"/>
              <a:buChar char="•"/>
            </a:pPr>
            <a:r>
              <a:rPr lang="en-US" sz="2400" dirty="0">
                <a:solidFill>
                  <a:prstClr val="black"/>
                </a:solidFill>
                <a:hlinkClick r:id="rId2"/>
              </a:rPr>
              <a:t>https://partners.aessuccess.org/</a:t>
            </a:r>
            <a:r>
              <a:rPr lang="en-US" sz="2400" dirty="0">
                <a:solidFill>
                  <a:prstClr val="black"/>
                </a:solidFill>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92699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939114" y="726643"/>
            <a:ext cx="10354962" cy="769441"/>
          </a:xfrm>
          <a:prstGeom prst="rect">
            <a:avLst/>
          </a:prstGeom>
          <a:noFill/>
        </p:spPr>
        <p:txBody>
          <a:bodyPr wrap="square" lIns="91440" tIns="45720" rIns="91440" bIns="45720">
            <a:spAutoFit/>
          </a:bodyPr>
          <a:lstStyle/>
          <a:p>
            <a:pPr algn="ctr"/>
            <a:r>
              <a:rPr lang="en-US" sz="4400" dirty="0">
                <a:latin typeface="+mj-lt"/>
              </a:rPr>
              <a:t>IRS Tax Return Transcripts </a:t>
            </a:r>
            <a:endParaRPr lang="en-US" sz="44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1651687" y="1756370"/>
            <a:ext cx="8929815" cy="6810069"/>
          </a:xfrm>
          <a:prstGeom prst="rect">
            <a:avLst/>
          </a:prstGeom>
          <a:noFill/>
        </p:spPr>
        <p:txBody>
          <a:bodyPr wrap="square" rtlCol="0">
            <a:spAutoFit/>
          </a:bodyPr>
          <a:lstStyle/>
          <a:p>
            <a:pPr lvl="0">
              <a:lnSpc>
                <a:spcPct val="90000"/>
              </a:lnSpc>
              <a:spcBef>
                <a:spcPts val="1000"/>
              </a:spcBef>
            </a:pPr>
            <a:endParaRPr lang="en-US" sz="2800" dirty="0">
              <a:solidFill>
                <a:prstClr val="black"/>
              </a:solidFill>
              <a:hlinkClick r:id="rId2"/>
            </a:endParaRPr>
          </a:p>
          <a:p>
            <a:pPr marL="228600" lvl="0" indent="-228600">
              <a:lnSpc>
                <a:spcPct val="90000"/>
              </a:lnSpc>
              <a:spcBef>
                <a:spcPts val="1000"/>
              </a:spcBef>
              <a:buFont typeface="Arial" panose="020B0604020202020204" pitchFamily="34" charset="0"/>
              <a:buChar char="•"/>
            </a:pPr>
            <a:r>
              <a:rPr lang="en-US" sz="2800" dirty="0">
                <a:solidFill>
                  <a:prstClr val="black"/>
                </a:solidFill>
              </a:rPr>
              <a:t>Internal Revenue Service website to get tax transcript information online or by mail</a:t>
            </a:r>
          </a:p>
          <a:p>
            <a:pPr marL="228600" lvl="0" indent="-228600">
              <a:lnSpc>
                <a:spcPct val="90000"/>
              </a:lnSpc>
              <a:spcBef>
                <a:spcPts val="1000"/>
              </a:spcBef>
              <a:buFont typeface="Arial" panose="020B0604020202020204" pitchFamily="34" charset="0"/>
              <a:buChar char="•"/>
            </a:pPr>
            <a:endParaRPr lang="en-US" sz="2800" dirty="0">
              <a:solidFill>
                <a:prstClr val="black"/>
              </a:solidFill>
            </a:endParaRPr>
          </a:p>
          <a:p>
            <a:pPr marL="228600" lvl="0" indent="-228600">
              <a:lnSpc>
                <a:spcPct val="90000"/>
              </a:lnSpc>
              <a:spcBef>
                <a:spcPts val="1000"/>
              </a:spcBef>
              <a:buFont typeface="Arial" panose="020B0604020202020204" pitchFamily="34" charset="0"/>
              <a:buChar char="•"/>
            </a:pPr>
            <a:endParaRPr lang="en-US" sz="2800" dirty="0">
              <a:solidFill>
                <a:prstClr val="black"/>
              </a:solidFill>
            </a:endParaRPr>
          </a:p>
          <a:p>
            <a:pPr lvl="0">
              <a:lnSpc>
                <a:spcPct val="90000"/>
              </a:lnSpc>
              <a:spcBef>
                <a:spcPts val="1000"/>
              </a:spcBef>
            </a:pPr>
            <a:r>
              <a:rPr lang="en-US" sz="2800" dirty="0">
                <a:solidFill>
                  <a:prstClr val="black"/>
                </a:solidFill>
                <a:hlinkClick r:id="rId3"/>
              </a:rPr>
              <a:t>https://irs.gov/Individuals/Get-Transcript</a:t>
            </a:r>
            <a:endParaRPr lang="en-US" sz="2800" dirty="0">
              <a:solidFill>
                <a:prstClr val="black"/>
              </a:solidFill>
            </a:endParaRP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7154441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939113" y="147221"/>
            <a:ext cx="10354962" cy="1754326"/>
          </a:xfrm>
          <a:prstGeom prst="rect">
            <a:avLst/>
          </a:prstGeom>
          <a:noFill/>
        </p:spPr>
        <p:txBody>
          <a:bodyPr wrap="square" lIns="91440" tIns="45720" rIns="91440" bIns="45720">
            <a:spAutoFit/>
          </a:bodyPr>
          <a:lstStyle/>
          <a:p>
            <a:pPr algn="ctr"/>
            <a:r>
              <a:rPr lang="en-US" sz="3600" dirty="0">
                <a:latin typeface="+mj-lt"/>
              </a:rPr>
              <a:t>NASFAA </a:t>
            </a:r>
            <a:br>
              <a:rPr lang="en-US" sz="3600" dirty="0">
                <a:latin typeface="+mj-lt"/>
              </a:rPr>
            </a:br>
            <a:r>
              <a:rPr lang="en-US" sz="3600" dirty="0">
                <a:latin typeface="+mj-lt"/>
              </a:rPr>
              <a:t>National Association of Student Financial Aid Administrators</a:t>
            </a:r>
            <a:endParaRPr lang="en-US" sz="36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1651686" y="2118830"/>
            <a:ext cx="8929815" cy="7789825"/>
          </a:xfrm>
          <a:prstGeom prst="rect">
            <a:avLst/>
          </a:prstGeom>
          <a:noFill/>
        </p:spPr>
        <p:txBody>
          <a:bodyPr wrap="square" rtlCol="0">
            <a:spAutoFit/>
          </a:bodyPr>
          <a:lstStyle/>
          <a:p>
            <a:pPr marL="228600" lvl="0" indent="-228600">
              <a:lnSpc>
                <a:spcPct val="90000"/>
              </a:lnSpc>
              <a:spcBef>
                <a:spcPts val="1000"/>
              </a:spcBef>
              <a:buFont typeface="Arial" panose="020B0604020202020204" pitchFamily="34" charset="0"/>
              <a:buChar char="•"/>
            </a:pPr>
            <a:r>
              <a:rPr lang="en-US" sz="2800" dirty="0">
                <a:solidFill>
                  <a:prstClr val="black"/>
                </a:solidFill>
              </a:rPr>
              <a:t>Has a vast array of financial aid information including info on:</a:t>
            </a:r>
          </a:p>
          <a:p>
            <a:pPr marL="685800" lvl="1" indent="-228600">
              <a:lnSpc>
                <a:spcPct val="90000"/>
              </a:lnSpc>
              <a:spcBef>
                <a:spcPts val="500"/>
              </a:spcBef>
              <a:buFont typeface="Arial" panose="020B0604020202020204" pitchFamily="34" charset="0"/>
              <a:buChar char="•"/>
            </a:pPr>
            <a:r>
              <a:rPr lang="en-US" sz="2400" dirty="0">
                <a:solidFill>
                  <a:prstClr val="black"/>
                </a:solidFill>
              </a:rPr>
              <a:t>Today’s News, Training &amp; Events, Tools &amp; Resources, Advocacy, Policy &amp; Research, Students, Parents &amp; Counselors, About NASFAA</a:t>
            </a:r>
          </a:p>
          <a:p>
            <a:pPr marL="685800" lvl="1" indent="-228600">
              <a:lnSpc>
                <a:spcPct val="90000"/>
              </a:lnSpc>
              <a:spcBef>
                <a:spcPts val="500"/>
              </a:spcBef>
              <a:buFont typeface="Arial" panose="020B0604020202020204" pitchFamily="34" charset="0"/>
              <a:buChar char="•"/>
            </a:pPr>
            <a:endParaRPr lang="en-US" sz="2400" dirty="0">
              <a:solidFill>
                <a:prstClr val="black"/>
              </a:solidFill>
            </a:endParaRPr>
          </a:p>
          <a:p>
            <a:pPr marL="685800" lvl="1" indent="-228600">
              <a:lnSpc>
                <a:spcPct val="90000"/>
              </a:lnSpc>
              <a:spcBef>
                <a:spcPts val="500"/>
              </a:spcBef>
              <a:buFont typeface="Arial" panose="020B0604020202020204" pitchFamily="34" charset="0"/>
              <a:buChar char="•"/>
            </a:pPr>
            <a:r>
              <a:rPr lang="en-US" sz="2400" dirty="0" err="1">
                <a:solidFill>
                  <a:prstClr val="black"/>
                </a:solidFill>
              </a:rPr>
              <a:t>AskRegs</a:t>
            </a:r>
            <a:r>
              <a:rPr lang="en-US" sz="2400" dirty="0">
                <a:solidFill>
                  <a:prstClr val="black"/>
                </a:solidFill>
              </a:rPr>
              <a:t>, NASFAA U, Student Aid Index, Standards of Excellence</a:t>
            </a:r>
          </a:p>
          <a:p>
            <a:pPr marL="685800" lvl="1" indent="-228600">
              <a:lnSpc>
                <a:spcPct val="90000"/>
              </a:lnSpc>
              <a:spcBef>
                <a:spcPts val="500"/>
              </a:spcBef>
              <a:buFont typeface="Arial" panose="020B0604020202020204" pitchFamily="34" charset="0"/>
              <a:buChar char="•"/>
            </a:pPr>
            <a:endParaRPr lang="en-US" sz="2400" dirty="0">
              <a:solidFill>
                <a:prstClr val="black"/>
              </a:solidFill>
            </a:endParaRPr>
          </a:p>
          <a:p>
            <a:pPr marL="685800" lvl="1" indent="-228600">
              <a:lnSpc>
                <a:spcPct val="90000"/>
              </a:lnSpc>
              <a:spcBef>
                <a:spcPts val="500"/>
              </a:spcBef>
              <a:buFont typeface="Arial" panose="020B0604020202020204" pitchFamily="34" charset="0"/>
              <a:buChar char="•"/>
            </a:pPr>
            <a:endParaRPr lang="en-US" sz="2400" dirty="0">
              <a:solidFill>
                <a:prstClr val="black"/>
              </a:solidFill>
            </a:endParaRPr>
          </a:p>
          <a:p>
            <a:pPr lvl="1">
              <a:lnSpc>
                <a:spcPct val="90000"/>
              </a:lnSpc>
              <a:spcBef>
                <a:spcPts val="500"/>
              </a:spcBef>
            </a:pPr>
            <a:r>
              <a:rPr lang="en-US" sz="2400" dirty="0">
                <a:solidFill>
                  <a:prstClr val="black"/>
                </a:solidFill>
                <a:hlinkClick r:id="rId2"/>
              </a:rPr>
              <a:t>http://www.nasfaa.org/</a:t>
            </a:r>
            <a:r>
              <a:rPr lang="en-US" sz="2400" dirty="0">
                <a:solidFill>
                  <a:prstClr val="black"/>
                </a:solidFill>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6483845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939113" y="183114"/>
            <a:ext cx="10354962" cy="1754326"/>
          </a:xfrm>
          <a:prstGeom prst="rect">
            <a:avLst/>
          </a:prstGeom>
          <a:noFill/>
        </p:spPr>
        <p:txBody>
          <a:bodyPr wrap="square" lIns="91440" tIns="45720" rIns="91440" bIns="45720">
            <a:spAutoFit/>
          </a:bodyPr>
          <a:lstStyle/>
          <a:p>
            <a:pPr algn="ctr"/>
            <a:r>
              <a:rPr lang="en-US" sz="3600" dirty="0">
                <a:latin typeface="+mj-lt"/>
              </a:rPr>
              <a:t>PASFAA </a:t>
            </a:r>
            <a:br>
              <a:rPr lang="en-US" sz="3600" dirty="0">
                <a:latin typeface="+mj-lt"/>
              </a:rPr>
            </a:br>
            <a:r>
              <a:rPr lang="en-US" sz="3600" dirty="0">
                <a:latin typeface="+mj-lt"/>
              </a:rPr>
              <a:t>Pennsylvania Association of Student Financial Aid Administrators</a:t>
            </a:r>
            <a:endParaRPr lang="en-US" sz="36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815790" y="1747317"/>
            <a:ext cx="10601608" cy="8572603"/>
          </a:xfrm>
          <a:prstGeom prst="rect">
            <a:avLst/>
          </a:prstGeom>
          <a:noFill/>
        </p:spPr>
        <p:txBody>
          <a:bodyPr wrap="square" rtlCol="0">
            <a:spAutoFit/>
          </a:bodyPr>
          <a:lstStyle/>
          <a:p>
            <a:pPr lvl="0">
              <a:lnSpc>
                <a:spcPct val="90000"/>
              </a:lnSpc>
              <a:spcBef>
                <a:spcPts val="1000"/>
              </a:spcBef>
            </a:pPr>
            <a:endParaRPr lang="en-US" sz="2600" dirty="0">
              <a:solidFill>
                <a:prstClr val="black"/>
              </a:solidFill>
            </a:endParaRPr>
          </a:p>
          <a:p>
            <a:pPr lvl="0">
              <a:lnSpc>
                <a:spcPct val="90000"/>
              </a:lnSpc>
              <a:spcBef>
                <a:spcPts val="1000"/>
              </a:spcBef>
            </a:pPr>
            <a:r>
              <a:rPr lang="en-US" sz="2600" dirty="0">
                <a:solidFill>
                  <a:prstClr val="black"/>
                </a:solidFill>
              </a:rPr>
              <a:t>The Pennsylvania Association of Student Financial Aid Administrators (PASFAA) is a dynamic service association whose mission is to provide training, mentoring and career support to members and other constituencies within a changing environment, to advocate for access to postsecondary education, and to educate the public on financial aid opportunities.</a:t>
            </a:r>
          </a:p>
          <a:p>
            <a:pPr lvl="0">
              <a:lnSpc>
                <a:spcPct val="90000"/>
              </a:lnSpc>
              <a:spcBef>
                <a:spcPts val="1000"/>
              </a:spcBef>
            </a:pPr>
            <a:endParaRPr lang="en-US" sz="2600" dirty="0">
              <a:solidFill>
                <a:prstClr val="black"/>
              </a:solidFill>
            </a:endParaRPr>
          </a:p>
          <a:p>
            <a:pPr lvl="0">
              <a:lnSpc>
                <a:spcPct val="90000"/>
              </a:lnSpc>
              <a:spcBef>
                <a:spcPts val="1000"/>
              </a:spcBef>
            </a:pPr>
            <a:r>
              <a:rPr lang="en-US" sz="2600" dirty="0">
                <a:solidFill>
                  <a:prstClr val="black"/>
                </a:solidFill>
              </a:rPr>
              <a:t>Information: Members, Employment, Resources/News, Leadership, Events/Training, Business Partners, Outreach, About PASFAA</a:t>
            </a:r>
          </a:p>
          <a:p>
            <a:pPr lvl="0">
              <a:lnSpc>
                <a:spcPct val="90000"/>
              </a:lnSpc>
              <a:spcBef>
                <a:spcPts val="1000"/>
              </a:spcBef>
            </a:pPr>
            <a:endParaRPr lang="en-US" sz="2600" dirty="0">
              <a:solidFill>
                <a:prstClr val="black"/>
              </a:solidFill>
            </a:endParaRPr>
          </a:p>
          <a:p>
            <a:pPr lvl="0">
              <a:lnSpc>
                <a:spcPct val="90000"/>
              </a:lnSpc>
              <a:spcBef>
                <a:spcPts val="1000"/>
              </a:spcBef>
            </a:pPr>
            <a:r>
              <a:rPr lang="en-US" sz="2600" dirty="0">
                <a:solidFill>
                  <a:prstClr val="black"/>
                </a:solidFill>
                <a:hlinkClick r:id="rId2"/>
              </a:rPr>
              <a:t>https://www.pasfaa.org/</a:t>
            </a:r>
            <a:r>
              <a:rPr lang="en-US" sz="2600" dirty="0">
                <a:solidFill>
                  <a:prstClr val="black"/>
                </a:solidFill>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2551021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939113" y="174382"/>
            <a:ext cx="10354962" cy="1754326"/>
          </a:xfrm>
          <a:prstGeom prst="rect">
            <a:avLst/>
          </a:prstGeom>
          <a:noFill/>
        </p:spPr>
        <p:txBody>
          <a:bodyPr wrap="square" lIns="91440" tIns="45720" rIns="91440" bIns="45720">
            <a:spAutoFit/>
          </a:bodyPr>
          <a:lstStyle/>
          <a:p>
            <a:pPr algn="ctr"/>
            <a:r>
              <a:rPr lang="en-US" sz="3600" dirty="0">
                <a:latin typeface="+mj-lt"/>
              </a:rPr>
              <a:t>EASFAA </a:t>
            </a:r>
            <a:br>
              <a:rPr lang="en-US" sz="3600" dirty="0">
                <a:latin typeface="+mj-lt"/>
              </a:rPr>
            </a:br>
            <a:r>
              <a:rPr lang="en-US" sz="3600" dirty="0">
                <a:latin typeface="+mj-lt"/>
              </a:rPr>
              <a:t>Eastern Association of Student Financial Aid Administrators </a:t>
            </a:r>
            <a:endParaRPr lang="en-US" sz="36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1651686" y="2127562"/>
            <a:ext cx="8929815" cy="8171468"/>
          </a:xfrm>
          <a:prstGeom prst="rect">
            <a:avLst/>
          </a:prstGeom>
          <a:noFill/>
        </p:spPr>
        <p:txBody>
          <a:bodyPr wrap="square" rtlCol="0">
            <a:spAutoFit/>
          </a:bodyPr>
          <a:lstStyle/>
          <a:p>
            <a:pPr lvl="0">
              <a:lnSpc>
                <a:spcPct val="90000"/>
              </a:lnSpc>
              <a:spcBef>
                <a:spcPts val="1000"/>
              </a:spcBef>
            </a:pPr>
            <a:r>
              <a:rPr lang="en-US" sz="2400" dirty="0">
                <a:solidFill>
                  <a:prstClr val="black"/>
                </a:solidFill>
              </a:rPr>
              <a:t>EASFAA Offers You:</a:t>
            </a:r>
          </a:p>
          <a:p>
            <a:pPr lvl="0">
              <a:lnSpc>
                <a:spcPct val="90000"/>
              </a:lnSpc>
              <a:spcBef>
                <a:spcPts val="1000"/>
              </a:spcBef>
            </a:pPr>
            <a:r>
              <a:rPr lang="en-US" sz="2000" dirty="0">
                <a:solidFill>
                  <a:prstClr val="black"/>
                </a:solidFill>
              </a:rPr>
              <a:t>An Annual Conference</a:t>
            </a:r>
          </a:p>
          <a:p>
            <a:pPr lvl="0">
              <a:lnSpc>
                <a:spcPct val="90000"/>
              </a:lnSpc>
              <a:spcBef>
                <a:spcPts val="1000"/>
              </a:spcBef>
            </a:pPr>
            <a:r>
              <a:rPr lang="en-US" sz="2000" dirty="0">
                <a:solidFill>
                  <a:prstClr val="black"/>
                </a:solidFill>
              </a:rPr>
              <a:t>A Quarterly/Connection Newsletter – 4 issues</a:t>
            </a:r>
          </a:p>
          <a:p>
            <a:pPr lvl="0">
              <a:lnSpc>
                <a:spcPct val="90000"/>
              </a:lnSpc>
              <a:spcBef>
                <a:spcPts val="1000"/>
              </a:spcBef>
            </a:pPr>
            <a:r>
              <a:rPr lang="en-US" sz="2000" dirty="0">
                <a:solidFill>
                  <a:prstClr val="black"/>
                </a:solidFill>
              </a:rPr>
              <a:t>Leadership Opportunities</a:t>
            </a:r>
          </a:p>
          <a:p>
            <a:pPr lvl="0">
              <a:lnSpc>
                <a:spcPct val="90000"/>
              </a:lnSpc>
              <a:spcBef>
                <a:spcPts val="1000"/>
              </a:spcBef>
            </a:pPr>
            <a:r>
              <a:rPr lang="en-US" sz="2000" dirty="0">
                <a:solidFill>
                  <a:prstClr val="black"/>
                </a:solidFill>
              </a:rPr>
              <a:t>Legislative Advocacy</a:t>
            </a:r>
          </a:p>
          <a:p>
            <a:pPr lvl="0">
              <a:lnSpc>
                <a:spcPct val="90000"/>
              </a:lnSpc>
              <a:spcBef>
                <a:spcPts val="1000"/>
              </a:spcBef>
            </a:pPr>
            <a:r>
              <a:rPr lang="en-US" sz="2000" dirty="0">
                <a:solidFill>
                  <a:prstClr val="black"/>
                </a:solidFill>
              </a:rPr>
              <a:t>Committee Involvement</a:t>
            </a:r>
          </a:p>
          <a:p>
            <a:pPr lvl="0">
              <a:lnSpc>
                <a:spcPct val="90000"/>
              </a:lnSpc>
              <a:spcBef>
                <a:spcPts val="1000"/>
              </a:spcBef>
            </a:pPr>
            <a:endParaRPr lang="en-US" sz="2400" dirty="0">
              <a:solidFill>
                <a:prstClr val="black"/>
              </a:solidFill>
            </a:endParaRPr>
          </a:p>
          <a:p>
            <a:pPr lvl="0">
              <a:lnSpc>
                <a:spcPct val="90000"/>
              </a:lnSpc>
              <a:spcBef>
                <a:spcPts val="1000"/>
              </a:spcBef>
            </a:pPr>
            <a:r>
              <a:rPr lang="en-US" sz="2400" dirty="0">
                <a:solidFill>
                  <a:prstClr val="black"/>
                </a:solidFill>
              </a:rPr>
              <a:t>The EASFAA Region: CT, DE, DC, ME, MA, NH, NJ. NY, </a:t>
            </a:r>
            <a:r>
              <a:rPr lang="en-US" sz="2400" b="1" dirty="0">
                <a:solidFill>
                  <a:prstClr val="black"/>
                </a:solidFill>
              </a:rPr>
              <a:t>PA</a:t>
            </a:r>
            <a:r>
              <a:rPr lang="en-US" sz="2400" dirty="0">
                <a:solidFill>
                  <a:prstClr val="black"/>
                </a:solidFill>
              </a:rPr>
              <a:t>, PR, RI and VT</a:t>
            </a:r>
          </a:p>
          <a:p>
            <a:pPr lvl="0">
              <a:lnSpc>
                <a:spcPct val="90000"/>
              </a:lnSpc>
              <a:spcBef>
                <a:spcPts val="1000"/>
              </a:spcBef>
            </a:pPr>
            <a:endParaRPr lang="en-US" sz="2400" dirty="0">
              <a:solidFill>
                <a:prstClr val="black"/>
              </a:solidFill>
            </a:endParaRPr>
          </a:p>
          <a:p>
            <a:pPr lvl="0">
              <a:lnSpc>
                <a:spcPct val="90000"/>
              </a:lnSpc>
              <a:spcBef>
                <a:spcPts val="1000"/>
              </a:spcBef>
            </a:pPr>
            <a:r>
              <a:rPr lang="en-US" sz="2400" dirty="0">
                <a:solidFill>
                  <a:prstClr val="black"/>
                </a:solidFill>
                <a:hlinkClick r:id="rId2"/>
              </a:rPr>
              <a:t>https://easfaa.org/index.html</a:t>
            </a:r>
            <a:r>
              <a:rPr lang="en-US" sz="2400" dirty="0">
                <a:solidFill>
                  <a:prstClr val="black"/>
                </a:solidFill>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0993808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1107988" y="138168"/>
            <a:ext cx="10354962" cy="1754326"/>
          </a:xfrm>
          <a:prstGeom prst="rect">
            <a:avLst/>
          </a:prstGeom>
          <a:noFill/>
        </p:spPr>
        <p:txBody>
          <a:bodyPr wrap="square" lIns="91440" tIns="45720" rIns="91440" bIns="45720">
            <a:spAutoFit/>
          </a:bodyPr>
          <a:lstStyle/>
          <a:p>
            <a:pPr algn="ctr"/>
            <a:r>
              <a:rPr lang="en-US" sz="3600" dirty="0">
                <a:latin typeface="+mj-lt"/>
              </a:rPr>
              <a:t>NEASEA </a:t>
            </a:r>
            <a:br>
              <a:rPr lang="en-US" sz="3600" dirty="0">
                <a:latin typeface="+mj-lt"/>
              </a:rPr>
            </a:br>
            <a:r>
              <a:rPr lang="en-US" sz="3600" dirty="0">
                <a:latin typeface="+mj-lt"/>
              </a:rPr>
              <a:t>Northeast Association of Student Employment Administrators</a:t>
            </a:r>
            <a:endParaRPr lang="en-US" sz="36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1820561" y="2209043"/>
            <a:ext cx="8929815" cy="7716984"/>
          </a:xfrm>
          <a:prstGeom prst="rect">
            <a:avLst/>
          </a:prstGeom>
          <a:noFill/>
        </p:spPr>
        <p:txBody>
          <a:bodyPr wrap="square" rtlCol="0">
            <a:spAutoFit/>
          </a:bodyPr>
          <a:lstStyle/>
          <a:p>
            <a:pPr lvl="0">
              <a:lnSpc>
                <a:spcPct val="90000"/>
              </a:lnSpc>
              <a:spcBef>
                <a:spcPts val="1000"/>
              </a:spcBef>
            </a:pPr>
            <a:r>
              <a:rPr lang="en-US" sz="2800" dirty="0">
                <a:solidFill>
                  <a:prstClr val="black"/>
                </a:solidFill>
              </a:rPr>
              <a:t>The Northeast Association of Student Employment Administrators (NEASEA) is a nonprofit association of professionals committed to programs for students who work while attending college. NEASEA supports student employment through the exchange of ideas, professional development, and the promotion of student employment administrators and their programs.</a:t>
            </a:r>
          </a:p>
          <a:p>
            <a:pPr lvl="0">
              <a:lnSpc>
                <a:spcPct val="90000"/>
              </a:lnSpc>
              <a:spcBef>
                <a:spcPts val="1000"/>
              </a:spcBef>
            </a:pPr>
            <a:endParaRPr lang="en-US" sz="2800" dirty="0">
              <a:solidFill>
                <a:prstClr val="black"/>
              </a:solidFill>
            </a:endParaRPr>
          </a:p>
          <a:p>
            <a:pPr lvl="0">
              <a:lnSpc>
                <a:spcPct val="90000"/>
              </a:lnSpc>
              <a:spcBef>
                <a:spcPts val="1000"/>
              </a:spcBef>
            </a:pPr>
            <a:r>
              <a:rPr lang="en-US" sz="2800" dirty="0">
                <a:solidFill>
                  <a:prstClr val="black"/>
                </a:solidFill>
                <a:hlinkClick r:id="rId2"/>
              </a:rPr>
              <a:t>http://www.neasea.org/about-neasea</a:t>
            </a:r>
            <a:r>
              <a:rPr lang="en-US" sz="2800" dirty="0">
                <a:solidFill>
                  <a:prstClr val="black"/>
                </a:solidFill>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1420000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939114" y="726643"/>
            <a:ext cx="10354962" cy="769441"/>
          </a:xfrm>
          <a:prstGeom prst="rect">
            <a:avLst/>
          </a:prstGeom>
          <a:noFill/>
        </p:spPr>
        <p:txBody>
          <a:bodyPr wrap="square" lIns="91440" tIns="45720" rIns="91440" bIns="45720">
            <a:spAutoFit/>
          </a:bodyPr>
          <a:lstStyle/>
          <a:p>
            <a:pPr algn="ctr"/>
            <a:r>
              <a:rPr lang="en-US" sz="4400" dirty="0">
                <a:latin typeface="+mj-lt"/>
              </a:rPr>
              <a:t>WELCOME!</a:t>
            </a:r>
            <a:endParaRPr lang="en-US" sz="44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1651687" y="1674889"/>
            <a:ext cx="8929815" cy="6681829"/>
          </a:xfrm>
          <a:prstGeom prst="rect">
            <a:avLst/>
          </a:prstGeom>
          <a:noFill/>
        </p:spPr>
        <p:txBody>
          <a:bodyPr wrap="square" rtlCol="0">
            <a:spAutoFit/>
          </a:bodyPr>
          <a:lstStyle/>
          <a:p>
            <a:pPr lvl="0">
              <a:lnSpc>
                <a:spcPct val="90000"/>
              </a:lnSpc>
              <a:spcBef>
                <a:spcPts val="1000"/>
              </a:spcBef>
            </a:pPr>
            <a:endParaRPr lang="en-US" sz="2800" dirty="0">
              <a:solidFill>
                <a:prstClr val="black"/>
              </a:solidFill>
            </a:endParaRPr>
          </a:p>
          <a:p>
            <a:pPr lvl="0">
              <a:lnSpc>
                <a:spcPct val="90000"/>
              </a:lnSpc>
              <a:spcBef>
                <a:spcPts val="1000"/>
              </a:spcBef>
            </a:pPr>
            <a:r>
              <a:rPr lang="en-US" sz="2800" dirty="0">
                <a:solidFill>
                  <a:prstClr val="black"/>
                </a:solidFill>
              </a:rPr>
              <a:t>Our review of the following online resources will help you  become your own “go-to” person! </a:t>
            </a:r>
          </a:p>
          <a:p>
            <a:pPr lvl="0">
              <a:lnSpc>
                <a:spcPct val="90000"/>
              </a:lnSpc>
              <a:spcBef>
                <a:spcPts val="1000"/>
              </a:spcBef>
            </a:pPr>
            <a:endParaRPr lang="en-US" sz="2800" dirty="0">
              <a:solidFill>
                <a:prstClr val="black"/>
              </a:solidFill>
            </a:endParaRPr>
          </a:p>
          <a:p>
            <a:pPr lvl="0">
              <a:lnSpc>
                <a:spcPct val="90000"/>
              </a:lnSpc>
              <a:spcBef>
                <a:spcPts val="1000"/>
              </a:spcBef>
            </a:pPr>
            <a:r>
              <a:rPr lang="en-US" sz="2800" dirty="0">
                <a:solidFill>
                  <a:prstClr val="black"/>
                </a:solidFill>
              </a:rPr>
              <a:t>Find all the resources you and your students need to answer basic and complex financial aid questions.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4796108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939114" y="726643"/>
            <a:ext cx="10354962" cy="1446550"/>
          </a:xfrm>
          <a:prstGeom prst="rect">
            <a:avLst/>
          </a:prstGeom>
          <a:noFill/>
        </p:spPr>
        <p:txBody>
          <a:bodyPr wrap="square" lIns="91440" tIns="45720" rIns="91440" bIns="45720">
            <a:spAutoFit/>
          </a:bodyPr>
          <a:lstStyle/>
          <a:p>
            <a:pPr algn="ctr"/>
            <a:r>
              <a:rPr lang="en-US" sz="4400" dirty="0">
                <a:latin typeface="+mj-lt"/>
              </a:rPr>
              <a:t>COD </a:t>
            </a:r>
            <a:br>
              <a:rPr lang="en-US" sz="4400" dirty="0">
                <a:latin typeface="+mj-lt"/>
              </a:rPr>
            </a:br>
            <a:r>
              <a:rPr lang="en-US" sz="4400" dirty="0">
                <a:latin typeface="+mj-lt"/>
              </a:rPr>
              <a:t>Common Origination and Disbursement</a:t>
            </a:r>
            <a:endParaRPr lang="en-US" sz="44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1651687" y="2697931"/>
            <a:ext cx="8929815" cy="6553589"/>
          </a:xfrm>
          <a:prstGeom prst="rect">
            <a:avLst/>
          </a:prstGeom>
          <a:noFill/>
        </p:spPr>
        <p:txBody>
          <a:bodyPr wrap="square" rtlCol="0">
            <a:spAutoFit/>
          </a:bodyPr>
          <a:lstStyle/>
          <a:p>
            <a:pPr lvl="0">
              <a:lnSpc>
                <a:spcPct val="90000"/>
              </a:lnSpc>
              <a:spcBef>
                <a:spcPts val="1000"/>
              </a:spcBef>
            </a:pPr>
            <a:r>
              <a:rPr lang="en-US" sz="2800" dirty="0">
                <a:solidFill>
                  <a:prstClr val="black"/>
                </a:solidFill>
              </a:rPr>
              <a:t>Financial Aid Administrators, Servicers, or other officials can use this site to perform a variety of functions related to student/award/disbursement data for Pell, Direct Loan and Teach Grant programs.</a:t>
            </a:r>
          </a:p>
          <a:p>
            <a:pPr lvl="0">
              <a:lnSpc>
                <a:spcPct val="90000"/>
              </a:lnSpc>
              <a:spcBef>
                <a:spcPts val="1000"/>
              </a:spcBef>
            </a:pPr>
            <a:endParaRPr lang="en-US" sz="2800" dirty="0">
              <a:solidFill>
                <a:prstClr val="black"/>
              </a:solidFill>
            </a:endParaRPr>
          </a:p>
          <a:p>
            <a:pPr lvl="0">
              <a:lnSpc>
                <a:spcPct val="90000"/>
              </a:lnSpc>
              <a:spcBef>
                <a:spcPts val="1000"/>
              </a:spcBef>
            </a:pPr>
            <a:r>
              <a:rPr lang="en-US" sz="2800" dirty="0">
                <a:solidFill>
                  <a:prstClr val="black"/>
                </a:solidFill>
                <a:hlinkClick r:id="rId2"/>
              </a:rPr>
              <a:t>https://cod.ed.gov/cod/LoginPage</a:t>
            </a:r>
            <a:r>
              <a:rPr lang="en-US" sz="2800" dirty="0">
                <a:solidFill>
                  <a:prstClr val="black"/>
                </a:solidFill>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5885370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595083" y="328291"/>
            <a:ext cx="10354962" cy="769441"/>
          </a:xfrm>
          <a:prstGeom prst="rect">
            <a:avLst/>
          </a:prstGeom>
          <a:noFill/>
        </p:spPr>
        <p:txBody>
          <a:bodyPr wrap="square" lIns="91440" tIns="45720" rIns="91440" bIns="45720">
            <a:spAutoFit/>
          </a:bodyPr>
          <a:lstStyle/>
          <a:p>
            <a:pPr algn="ctr"/>
            <a:r>
              <a:rPr lang="en-US" sz="4400" dirty="0">
                <a:latin typeface="+mj-lt"/>
              </a:rPr>
              <a:t>Studentloans.gov</a:t>
            </a:r>
            <a:endParaRPr lang="en-US" sz="44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1093023" y="1321804"/>
            <a:ext cx="10354961" cy="9258945"/>
          </a:xfrm>
          <a:prstGeom prst="rect">
            <a:avLst/>
          </a:prstGeom>
          <a:noFill/>
        </p:spPr>
        <p:txBody>
          <a:bodyPr wrap="square" rtlCol="0">
            <a:spAutoFit/>
          </a:bodyPr>
          <a:lstStyle/>
          <a:p>
            <a:pPr lvl="0">
              <a:lnSpc>
                <a:spcPct val="90000"/>
              </a:lnSpc>
              <a:spcBef>
                <a:spcPts val="1000"/>
              </a:spcBef>
            </a:pPr>
            <a:r>
              <a:rPr lang="en-US" sz="2800" b="1" dirty="0">
                <a:solidFill>
                  <a:prstClr val="black"/>
                </a:solidFill>
              </a:rPr>
              <a:t>Student</a:t>
            </a:r>
            <a:r>
              <a:rPr lang="en-US" sz="2800" dirty="0">
                <a:solidFill>
                  <a:prstClr val="black"/>
                </a:solidFill>
              </a:rPr>
              <a:t> – </a:t>
            </a:r>
            <a:r>
              <a:rPr lang="en-US" sz="2000" dirty="0">
                <a:solidFill>
                  <a:prstClr val="black"/>
                </a:solidFill>
              </a:rPr>
              <a:t>Undergrad and Grad</a:t>
            </a:r>
          </a:p>
          <a:p>
            <a:pPr marL="228600" lvl="0" indent="-228600">
              <a:lnSpc>
                <a:spcPct val="90000"/>
              </a:lnSpc>
              <a:spcBef>
                <a:spcPts val="1000"/>
              </a:spcBef>
              <a:buFont typeface="Arial" panose="020B0604020202020204" pitchFamily="34" charset="0"/>
              <a:buChar char="•"/>
            </a:pPr>
            <a:r>
              <a:rPr lang="en-US" sz="2000" dirty="0">
                <a:solidFill>
                  <a:prstClr val="black"/>
                </a:solidFill>
              </a:rPr>
              <a:t>Complete the Master Promissory Note</a:t>
            </a:r>
          </a:p>
          <a:p>
            <a:pPr marL="228600" lvl="0" indent="-228600">
              <a:lnSpc>
                <a:spcPct val="90000"/>
              </a:lnSpc>
              <a:spcBef>
                <a:spcPts val="1000"/>
              </a:spcBef>
              <a:buFont typeface="Arial" panose="020B0604020202020204" pitchFamily="34" charset="0"/>
              <a:buChar char="•"/>
            </a:pPr>
            <a:r>
              <a:rPr lang="en-US" sz="2000" dirty="0">
                <a:solidFill>
                  <a:prstClr val="black"/>
                </a:solidFill>
              </a:rPr>
              <a:t>Complete Entrance/Exit/Financial Awareness Counseling</a:t>
            </a:r>
          </a:p>
          <a:p>
            <a:pPr marL="228600" lvl="0" indent="-228600">
              <a:lnSpc>
                <a:spcPct val="90000"/>
              </a:lnSpc>
              <a:spcBef>
                <a:spcPts val="1000"/>
              </a:spcBef>
              <a:buFont typeface="Arial" panose="020B0604020202020204" pitchFamily="34" charset="0"/>
              <a:buChar char="•"/>
            </a:pPr>
            <a:r>
              <a:rPr lang="en-US" sz="2000" dirty="0">
                <a:solidFill>
                  <a:prstClr val="black"/>
                </a:solidFill>
              </a:rPr>
              <a:t>TEACH Grant Counseling and Agreement</a:t>
            </a:r>
          </a:p>
          <a:p>
            <a:pPr marL="228600" lvl="0" indent="-228600">
              <a:lnSpc>
                <a:spcPct val="90000"/>
              </a:lnSpc>
              <a:spcBef>
                <a:spcPts val="1000"/>
              </a:spcBef>
              <a:buFont typeface="Arial" panose="020B0604020202020204" pitchFamily="34" charset="0"/>
              <a:buChar char="•"/>
            </a:pPr>
            <a:r>
              <a:rPr lang="en-US" sz="2000" dirty="0">
                <a:solidFill>
                  <a:prstClr val="black"/>
                </a:solidFill>
              </a:rPr>
              <a:t>Repayment Estimator</a:t>
            </a:r>
          </a:p>
          <a:p>
            <a:pPr marL="228600" lvl="0" indent="-228600">
              <a:lnSpc>
                <a:spcPct val="90000"/>
              </a:lnSpc>
              <a:spcBef>
                <a:spcPts val="1000"/>
              </a:spcBef>
              <a:buFont typeface="Arial" panose="020B0604020202020204" pitchFamily="34" charset="0"/>
              <a:buChar char="•"/>
            </a:pPr>
            <a:r>
              <a:rPr lang="en-US" sz="2000" dirty="0">
                <a:solidFill>
                  <a:prstClr val="black"/>
                </a:solidFill>
              </a:rPr>
              <a:t>Apply for Graduate PLUS loan </a:t>
            </a:r>
          </a:p>
          <a:p>
            <a:pPr lvl="0">
              <a:lnSpc>
                <a:spcPct val="90000"/>
              </a:lnSpc>
              <a:spcBef>
                <a:spcPts val="1000"/>
              </a:spcBef>
            </a:pPr>
            <a:r>
              <a:rPr lang="en-US" sz="2800" b="1" dirty="0">
                <a:solidFill>
                  <a:prstClr val="black"/>
                </a:solidFill>
              </a:rPr>
              <a:t>Parent</a:t>
            </a:r>
            <a:r>
              <a:rPr lang="en-US" sz="2800" dirty="0">
                <a:solidFill>
                  <a:prstClr val="black"/>
                </a:solidFill>
              </a:rPr>
              <a:t> – </a:t>
            </a:r>
          </a:p>
          <a:p>
            <a:pPr marL="228600" lvl="0" indent="-228600">
              <a:lnSpc>
                <a:spcPct val="90000"/>
              </a:lnSpc>
              <a:spcBef>
                <a:spcPts val="1000"/>
              </a:spcBef>
              <a:buFont typeface="Arial" panose="020B0604020202020204" pitchFamily="34" charset="0"/>
              <a:buChar char="•"/>
            </a:pPr>
            <a:r>
              <a:rPr lang="en-US" sz="2000" dirty="0">
                <a:solidFill>
                  <a:prstClr val="black"/>
                </a:solidFill>
              </a:rPr>
              <a:t>Apply for a PLUS loan (PLUS counseling, Endorser Addendum, Appeal Credit Decision)</a:t>
            </a:r>
          </a:p>
          <a:p>
            <a:pPr marL="228600" lvl="0" indent="-228600">
              <a:lnSpc>
                <a:spcPct val="90000"/>
              </a:lnSpc>
              <a:spcBef>
                <a:spcPts val="1000"/>
              </a:spcBef>
              <a:buFont typeface="Arial" panose="020B0604020202020204" pitchFamily="34" charset="0"/>
              <a:buChar char="•"/>
            </a:pPr>
            <a:r>
              <a:rPr lang="en-US" sz="2000" dirty="0">
                <a:solidFill>
                  <a:prstClr val="black"/>
                </a:solidFill>
              </a:rPr>
              <a:t>Complete Master promissory Note</a:t>
            </a:r>
          </a:p>
          <a:p>
            <a:pPr marL="228600" lvl="0" indent="-228600">
              <a:lnSpc>
                <a:spcPct val="90000"/>
              </a:lnSpc>
              <a:spcBef>
                <a:spcPts val="1000"/>
              </a:spcBef>
              <a:buFont typeface="Arial" panose="020B0604020202020204" pitchFamily="34" charset="0"/>
              <a:buChar char="•"/>
            </a:pPr>
            <a:r>
              <a:rPr lang="en-US" sz="2000" dirty="0">
                <a:solidFill>
                  <a:prstClr val="black"/>
                </a:solidFill>
              </a:rPr>
              <a:t>Complete Credit Counseling if required</a:t>
            </a:r>
          </a:p>
          <a:p>
            <a:pPr marL="228600" lvl="0" indent="-228600">
              <a:lnSpc>
                <a:spcPct val="90000"/>
              </a:lnSpc>
              <a:spcBef>
                <a:spcPts val="1000"/>
              </a:spcBef>
              <a:buFont typeface="Arial" panose="020B0604020202020204" pitchFamily="34" charset="0"/>
              <a:buChar char="•"/>
            </a:pPr>
            <a:endParaRPr lang="en-US" sz="2000" dirty="0">
              <a:solidFill>
                <a:prstClr val="black"/>
              </a:solidFill>
            </a:endParaRPr>
          </a:p>
          <a:p>
            <a:pPr lvl="0">
              <a:lnSpc>
                <a:spcPct val="90000"/>
              </a:lnSpc>
              <a:spcBef>
                <a:spcPts val="1000"/>
              </a:spcBef>
            </a:pPr>
            <a:r>
              <a:rPr lang="en-US" sz="2400" dirty="0">
                <a:solidFill>
                  <a:prstClr val="black"/>
                </a:solidFill>
                <a:hlinkClick r:id="rId2"/>
              </a:rPr>
              <a:t>https://studentloans.gov/myDirectLoan/index.action</a:t>
            </a:r>
            <a:r>
              <a:rPr lang="en-US" sz="2400" dirty="0">
                <a:solidFill>
                  <a:prstClr val="black"/>
                </a:solidFill>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8909198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939114" y="726643"/>
            <a:ext cx="10354962" cy="769441"/>
          </a:xfrm>
          <a:prstGeom prst="rect">
            <a:avLst/>
          </a:prstGeom>
          <a:noFill/>
        </p:spPr>
        <p:txBody>
          <a:bodyPr wrap="square" lIns="91440" tIns="45720" rIns="91440" bIns="45720">
            <a:spAutoFit/>
          </a:bodyPr>
          <a:lstStyle/>
          <a:p>
            <a:pPr algn="ctr"/>
            <a:r>
              <a:rPr lang="en-US" sz="4400" dirty="0">
                <a:latin typeface="+mj-lt"/>
              </a:rPr>
              <a:t>FINAID-L</a:t>
            </a:r>
            <a:endParaRPr lang="en-US" sz="44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1748134" y="2199990"/>
            <a:ext cx="8929815" cy="7329186"/>
          </a:xfrm>
          <a:prstGeom prst="rect">
            <a:avLst/>
          </a:prstGeom>
          <a:noFill/>
        </p:spPr>
        <p:txBody>
          <a:bodyPr wrap="square" rtlCol="0">
            <a:spAutoFit/>
          </a:bodyPr>
          <a:lstStyle/>
          <a:p>
            <a:pPr lvl="0">
              <a:lnSpc>
                <a:spcPct val="90000"/>
              </a:lnSpc>
              <a:spcBef>
                <a:spcPts val="1000"/>
              </a:spcBef>
            </a:pPr>
            <a:r>
              <a:rPr lang="en-US" sz="2800" dirty="0">
                <a:solidFill>
                  <a:prstClr val="black"/>
                </a:solidFill>
              </a:rPr>
              <a:t>The FINAID-L mailing list is a discussion list for issues facing financial aid offices.</a:t>
            </a:r>
          </a:p>
          <a:p>
            <a:pPr lvl="0">
              <a:lnSpc>
                <a:spcPct val="90000"/>
              </a:lnSpc>
              <a:spcBef>
                <a:spcPts val="1000"/>
              </a:spcBef>
            </a:pPr>
            <a:endParaRPr lang="en-US" sz="2800" dirty="0">
              <a:solidFill>
                <a:prstClr val="black"/>
              </a:solidFill>
            </a:endParaRPr>
          </a:p>
          <a:p>
            <a:pPr lvl="0">
              <a:lnSpc>
                <a:spcPct val="90000"/>
              </a:lnSpc>
              <a:spcBef>
                <a:spcPts val="1000"/>
              </a:spcBef>
            </a:pPr>
            <a:r>
              <a:rPr lang="en-US" sz="2800" dirty="0">
                <a:solidFill>
                  <a:prstClr val="black"/>
                </a:solidFill>
              </a:rPr>
              <a:t>To subscribe to the list, send email to </a:t>
            </a:r>
            <a:r>
              <a:rPr lang="en-US" sz="2800" u="sng" dirty="0">
                <a:solidFill>
                  <a:prstClr val="black"/>
                </a:solidFill>
                <a:hlinkClick r:id="rId2"/>
              </a:rPr>
              <a:t>finaid-l-subscribe-request@lists.psu.edu</a:t>
            </a:r>
            <a:r>
              <a:rPr lang="en-US" sz="2800" dirty="0">
                <a:solidFill>
                  <a:prstClr val="black"/>
                </a:solidFill>
              </a:rPr>
              <a:t> (no Subject: line or message body is necessary). Submissions should be sent to </a:t>
            </a:r>
            <a:r>
              <a:rPr lang="en-US" sz="2800" u="sng" dirty="0">
                <a:solidFill>
                  <a:prstClr val="black"/>
                </a:solidFill>
                <a:hlinkClick r:id="rId3"/>
              </a:rPr>
              <a:t>finaid-l@lists.psu.edu</a:t>
            </a:r>
            <a:r>
              <a:rPr lang="en-US" sz="2800" dirty="0">
                <a:solidFill>
                  <a:prstClr val="black"/>
                </a:solidFill>
              </a:rPr>
              <a:t>. The list maintainers may be reached by sending email to </a:t>
            </a:r>
            <a:r>
              <a:rPr lang="en-US" sz="2800" u="sng" dirty="0">
                <a:solidFill>
                  <a:prstClr val="black"/>
                </a:solidFill>
                <a:hlinkClick r:id="rId4"/>
              </a:rPr>
              <a:t>finaid-l-request@lists.psu.edu</a:t>
            </a:r>
            <a:endParaRPr lang="en-US" sz="2800" dirty="0">
              <a:solidFill>
                <a:prstClr val="black"/>
              </a:solidFill>
            </a:endParaRP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9325762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758045" y="120060"/>
            <a:ext cx="10354962" cy="769441"/>
          </a:xfrm>
          <a:prstGeom prst="rect">
            <a:avLst/>
          </a:prstGeom>
          <a:noFill/>
        </p:spPr>
        <p:txBody>
          <a:bodyPr wrap="square" lIns="91440" tIns="45720" rIns="91440" bIns="45720">
            <a:spAutoFit/>
          </a:bodyPr>
          <a:lstStyle/>
          <a:p>
            <a:pPr algn="ctr"/>
            <a:r>
              <a:rPr lang="en-US" sz="4400" dirty="0">
                <a:latin typeface="+mj-lt"/>
              </a:rPr>
              <a:t>FAA Access to CPS Online</a:t>
            </a:r>
            <a:endParaRPr lang="en-US" sz="44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1176950" y="1176950"/>
            <a:ext cx="10076507" cy="9075845"/>
          </a:xfrm>
          <a:prstGeom prst="rect">
            <a:avLst/>
          </a:prstGeom>
          <a:noFill/>
        </p:spPr>
        <p:txBody>
          <a:bodyPr wrap="square" rtlCol="0">
            <a:spAutoFit/>
          </a:bodyPr>
          <a:lstStyle/>
          <a:p>
            <a:pPr lvl="0">
              <a:lnSpc>
                <a:spcPct val="90000"/>
              </a:lnSpc>
              <a:spcBef>
                <a:spcPts val="1000"/>
              </a:spcBef>
            </a:pPr>
            <a:r>
              <a:rPr lang="en-US" sz="1300" b="1" dirty="0">
                <a:solidFill>
                  <a:prstClr val="black"/>
                </a:solidFill>
              </a:rPr>
              <a:t>Welcome to the FAA Main Menu</a:t>
            </a:r>
          </a:p>
          <a:p>
            <a:pPr lvl="0">
              <a:lnSpc>
                <a:spcPct val="90000"/>
              </a:lnSpc>
              <a:spcBef>
                <a:spcPts val="1000"/>
              </a:spcBef>
            </a:pPr>
            <a:r>
              <a:rPr lang="en-US" sz="1300" dirty="0">
                <a:solidFill>
                  <a:prstClr val="black"/>
                </a:solidFill>
              </a:rPr>
              <a:t>Select an option from the following menu. It will be necessary to provide the TG# for your Destination Point and your Federal School Code: </a:t>
            </a:r>
          </a:p>
          <a:p>
            <a:pPr marL="228600" lvl="0" indent="-228600">
              <a:lnSpc>
                <a:spcPct val="90000"/>
              </a:lnSpc>
              <a:spcBef>
                <a:spcPts val="1000"/>
              </a:spcBef>
              <a:buFont typeface="Arial" panose="020B0604020202020204" pitchFamily="34" charset="0"/>
              <a:buChar char="•"/>
            </a:pPr>
            <a:r>
              <a:rPr lang="en-US" sz="1300" b="1" dirty="0">
                <a:solidFill>
                  <a:prstClr val="black"/>
                </a:solidFill>
              </a:rPr>
              <a:t>Student Inquiry</a:t>
            </a:r>
            <a:r>
              <a:rPr lang="en-US" sz="1300" dirty="0">
                <a:solidFill>
                  <a:prstClr val="black"/>
                </a:solidFill>
              </a:rPr>
              <a:t/>
            </a:r>
            <a:br>
              <a:rPr lang="en-US" sz="1300" dirty="0">
                <a:solidFill>
                  <a:prstClr val="black"/>
                </a:solidFill>
              </a:rPr>
            </a:br>
            <a:r>
              <a:rPr lang="en-US" sz="1300" dirty="0">
                <a:solidFill>
                  <a:prstClr val="black"/>
                </a:solidFill>
              </a:rPr>
              <a:t>View a student's Student Aid Report (SAR) information, including the Expected Family Contribution (EFC), NSLDS information, and SAR Comments. Compare two ISIR transactions for the same student using </a:t>
            </a:r>
            <a:r>
              <a:rPr lang="en-US" sz="1300" b="1" dirty="0">
                <a:solidFill>
                  <a:prstClr val="black"/>
                </a:solidFill>
              </a:rPr>
              <a:t>ISIR Compare</a:t>
            </a:r>
            <a:r>
              <a:rPr lang="en-US" sz="1300" dirty="0">
                <a:solidFill>
                  <a:prstClr val="black"/>
                </a:solidFill>
              </a:rPr>
              <a:t>. Submit a signature flag for an application in a signature hold status using the </a:t>
            </a:r>
            <a:r>
              <a:rPr lang="en-US" sz="1300" b="1" dirty="0">
                <a:solidFill>
                  <a:prstClr val="black"/>
                </a:solidFill>
              </a:rPr>
              <a:t>Standalone FAA Signature</a:t>
            </a:r>
            <a:r>
              <a:rPr lang="en-US" sz="1300" dirty="0">
                <a:solidFill>
                  <a:prstClr val="black"/>
                </a:solidFill>
              </a:rPr>
              <a:t> feature. </a:t>
            </a:r>
          </a:p>
          <a:p>
            <a:pPr marL="228600" lvl="0" indent="-228600">
              <a:lnSpc>
                <a:spcPct val="90000"/>
              </a:lnSpc>
              <a:spcBef>
                <a:spcPts val="1000"/>
              </a:spcBef>
              <a:buFont typeface="Arial" panose="020B0604020202020204" pitchFamily="34" charset="0"/>
              <a:buChar char="•"/>
            </a:pPr>
            <a:r>
              <a:rPr lang="en-US" sz="1300" b="1" dirty="0">
                <a:solidFill>
                  <a:prstClr val="black"/>
                </a:solidFill>
              </a:rPr>
              <a:t>Application Entry</a:t>
            </a:r>
            <a:r>
              <a:rPr lang="en-US" sz="1300" dirty="0">
                <a:solidFill>
                  <a:prstClr val="black"/>
                </a:solidFill>
              </a:rPr>
              <a:t/>
            </a:r>
            <a:br>
              <a:rPr lang="en-US" sz="1300" dirty="0">
                <a:solidFill>
                  <a:prstClr val="black"/>
                </a:solidFill>
              </a:rPr>
            </a:br>
            <a:r>
              <a:rPr lang="en-US" sz="1300" dirty="0">
                <a:solidFill>
                  <a:prstClr val="black"/>
                </a:solidFill>
              </a:rPr>
              <a:t>Enter a student's FAFSA/Renewal Application or Correction data and submit it to the CPS for processing. </a:t>
            </a:r>
          </a:p>
          <a:p>
            <a:pPr marL="685800" lvl="1" indent="-228600">
              <a:lnSpc>
                <a:spcPct val="90000"/>
              </a:lnSpc>
              <a:spcBef>
                <a:spcPts val="500"/>
              </a:spcBef>
              <a:buFont typeface="Arial" panose="020B0604020202020204" pitchFamily="34" charset="0"/>
              <a:buChar char="•"/>
            </a:pPr>
            <a:r>
              <a:rPr lang="en-US" sz="1100" dirty="0">
                <a:solidFill>
                  <a:prstClr val="black"/>
                </a:solidFill>
              </a:rPr>
              <a:t>FAFSA/Renewal Application</a:t>
            </a:r>
          </a:p>
          <a:p>
            <a:pPr marL="685800" lvl="1" indent="-228600">
              <a:lnSpc>
                <a:spcPct val="90000"/>
              </a:lnSpc>
              <a:spcBef>
                <a:spcPts val="500"/>
              </a:spcBef>
              <a:buFont typeface="Arial" panose="020B0604020202020204" pitchFamily="34" charset="0"/>
              <a:buChar char="•"/>
            </a:pPr>
            <a:r>
              <a:rPr lang="en-US" sz="1100" dirty="0">
                <a:solidFill>
                  <a:prstClr val="black"/>
                </a:solidFill>
              </a:rPr>
              <a:t>Corrections</a:t>
            </a:r>
          </a:p>
          <a:p>
            <a:pPr marL="228600" lvl="0" indent="-228600">
              <a:lnSpc>
                <a:spcPct val="90000"/>
              </a:lnSpc>
              <a:spcBef>
                <a:spcPts val="1000"/>
              </a:spcBef>
              <a:buFont typeface="Arial" panose="020B0604020202020204" pitchFamily="34" charset="0"/>
              <a:buChar char="•"/>
            </a:pPr>
            <a:r>
              <a:rPr lang="en-US" sz="1300" b="1" dirty="0">
                <a:solidFill>
                  <a:prstClr val="black"/>
                </a:solidFill>
              </a:rPr>
              <a:t>Restore a Saved Application</a:t>
            </a:r>
            <a:r>
              <a:rPr lang="en-US" sz="1300" dirty="0">
                <a:solidFill>
                  <a:prstClr val="black"/>
                </a:solidFill>
              </a:rPr>
              <a:t/>
            </a:r>
            <a:br>
              <a:rPr lang="en-US" sz="1300" dirty="0">
                <a:solidFill>
                  <a:prstClr val="black"/>
                </a:solidFill>
              </a:rPr>
            </a:br>
            <a:r>
              <a:rPr lang="en-US" sz="1300" dirty="0">
                <a:solidFill>
                  <a:prstClr val="black"/>
                </a:solidFill>
              </a:rPr>
              <a:t>Restore a partially completed and saved FAFSA/Renewal Application or Correction and submit it to the CPS for processing. </a:t>
            </a:r>
          </a:p>
          <a:p>
            <a:pPr marL="685800" lvl="1" indent="-228600">
              <a:lnSpc>
                <a:spcPct val="90000"/>
              </a:lnSpc>
              <a:spcBef>
                <a:spcPts val="500"/>
              </a:spcBef>
              <a:buFont typeface="Arial" panose="020B0604020202020204" pitchFamily="34" charset="0"/>
              <a:buChar char="•"/>
            </a:pPr>
            <a:r>
              <a:rPr lang="en-US" sz="1100" dirty="0">
                <a:solidFill>
                  <a:prstClr val="black"/>
                </a:solidFill>
              </a:rPr>
              <a:t>FAFSA/Renewal Application</a:t>
            </a:r>
          </a:p>
          <a:p>
            <a:pPr marL="685800" lvl="1" indent="-228600">
              <a:lnSpc>
                <a:spcPct val="90000"/>
              </a:lnSpc>
              <a:spcBef>
                <a:spcPts val="500"/>
              </a:spcBef>
              <a:buFont typeface="Arial" panose="020B0604020202020204" pitchFamily="34" charset="0"/>
              <a:buChar char="•"/>
            </a:pPr>
            <a:r>
              <a:rPr lang="en-US" sz="1100" dirty="0">
                <a:solidFill>
                  <a:prstClr val="black"/>
                </a:solidFill>
              </a:rPr>
              <a:t>Corrections</a:t>
            </a:r>
          </a:p>
          <a:p>
            <a:pPr marL="228600" lvl="0" indent="-228600">
              <a:lnSpc>
                <a:spcPct val="90000"/>
              </a:lnSpc>
              <a:spcBef>
                <a:spcPts val="1000"/>
              </a:spcBef>
              <a:buFont typeface="Arial" panose="020B0604020202020204" pitchFamily="34" charset="0"/>
              <a:buChar char="•"/>
            </a:pPr>
            <a:r>
              <a:rPr lang="en-US" sz="1300" b="1" dirty="0">
                <a:solidFill>
                  <a:prstClr val="black"/>
                </a:solidFill>
              </a:rPr>
              <a:t>Identity Verification Results</a:t>
            </a:r>
            <a:r>
              <a:rPr lang="en-US" sz="1300" dirty="0">
                <a:solidFill>
                  <a:prstClr val="black"/>
                </a:solidFill>
              </a:rPr>
              <a:t/>
            </a:r>
            <a:br>
              <a:rPr lang="en-US" sz="1300" dirty="0">
                <a:solidFill>
                  <a:prstClr val="black"/>
                </a:solidFill>
              </a:rPr>
            </a:br>
            <a:r>
              <a:rPr lang="en-US" sz="1300" dirty="0">
                <a:solidFill>
                  <a:prstClr val="black"/>
                </a:solidFill>
              </a:rPr>
              <a:t>Provide the required results of identity and high school completion status verification efforts. </a:t>
            </a:r>
          </a:p>
          <a:p>
            <a:pPr marL="228600" lvl="0" indent="-228600">
              <a:lnSpc>
                <a:spcPct val="90000"/>
              </a:lnSpc>
              <a:spcBef>
                <a:spcPts val="1000"/>
              </a:spcBef>
              <a:buFont typeface="Arial" panose="020B0604020202020204" pitchFamily="34" charset="0"/>
              <a:buChar char="•"/>
            </a:pPr>
            <a:r>
              <a:rPr lang="en-US" sz="1300" b="1" dirty="0">
                <a:solidFill>
                  <a:prstClr val="black"/>
                </a:solidFill>
              </a:rPr>
              <a:t>ISIR Request</a:t>
            </a:r>
            <a:r>
              <a:rPr lang="en-US" sz="1300" dirty="0">
                <a:solidFill>
                  <a:prstClr val="black"/>
                </a:solidFill>
              </a:rPr>
              <a:t/>
            </a:r>
            <a:br>
              <a:rPr lang="en-US" sz="1300" dirty="0">
                <a:solidFill>
                  <a:prstClr val="black"/>
                </a:solidFill>
              </a:rPr>
            </a:br>
            <a:r>
              <a:rPr lang="en-US" sz="1300" dirty="0" err="1">
                <a:solidFill>
                  <a:prstClr val="black"/>
                </a:solidFill>
              </a:rPr>
              <a:t>Request</a:t>
            </a:r>
            <a:r>
              <a:rPr lang="en-US" sz="1300" dirty="0">
                <a:solidFill>
                  <a:prstClr val="black"/>
                </a:solidFill>
              </a:rPr>
              <a:t> ISIR data. </a:t>
            </a:r>
          </a:p>
          <a:p>
            <a:pPr marL="228600" lvl="0" indent="-228600">
              <a:lnSpc>
                <a:spcPct val="90000"/>
              </a:lnSpc>
              <a:spcBef>
                <a:spcPts val="1000"/>
              </a:spcBef>
              <a:buFont typeface="Arial" panose="020B0604020202020204" pitchFamily="34" charset="0"/>
              <a:buChar char="•"/>
            </a:pPr>
            <a:r>
              <a:rPr lang="en-US" sz="1300" b="1" dirty="0">
                <a:solidFill>
                  <a:prstClr val="black"/>
                </a:solidFill>
              </a:rPr>
              <a:t>Return of Title IV Funds on the Web</a:t>
            </a:r>
            <a:r>
              <a:rPr lang="en-US" sz="1300" dirty="0">
                <a:solidFill>
                  <a:prstClr val="black"/>
                </a:solidFill>
              </a:rPr>
              <a:t/>
            </a:r>
            <a:br>
              <a:rPr lang="en-US" sz="1300" dirty="0">
                <a:solidFill>
                  <a:prstClr val="black"/>
                </a:solidFill>
              </a:rPr>
            </a:br>
            <a:r>
              <a:rPr lang="en-US" sz="1300" dirty="0">
                <a:solidFill>
                  <a:prstClr val="black"/>
                </a:solidFill>
              </a:rPr>
              <a:t>Calculate and manage the return of Title IV funds. Data is collected, and the Return of Title IV Funds is calculated according to ED's Student Assistance General Provisions. </a:t>
            </a:r>
          </a:p>
          <a:p>
            <a:pPr lvl="0">
              <a:lnSpc>
                <a:spcPct val="90000"/>
              </a:lnSpc>
              <a:spcBef>
                <a:spcPts val="1000"/>
              </a:spcBef>
            </a:pPr>
            <a:r>
              <a:rPr lang="en-US" sz="1300" dirty="0">
                <a:solidFill>
                  <a:prstClr val="black"/>
                </a:solidFill>
                <a:hlinkClick r:id="rId2"/>
              </a:rPr>
              <a:t>https://faaaccess.ed.gov/FOTWWebApp/FaaAccessServlet</a:t>
            </a:r>
            <a:r>
              <a:rPr lang="en-US" sz="1300" dirty="0">
                <a:solidFill>
                  <a:prstClr val="black"/>
                </a:solidFill>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5318643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939114" y="726643"/>
            <a:ext cx="10354962" cy="769441"/>
          </a:xfrm>
          <a:prstGeom prst="rect">
            <a:avLst/>
          </a:prstGeom>
          <a:noFill/>
        </p:spPr>
        <p:txBody>
          <a:bodyPr wrap="square" lIns="91440" tIns="45720" rIns="91440" bIns="45720">
            <a:spAutoFit/>
          </a:bodyPr>
          <a:lstStyle/>
          <a:p>
            <a:pPr algn="ctr"/>
            <a:r>
              <a:rPr lang="en-US" sz="4400" dirty="0">
                <a:latin typeface="+mj-lt"/>
              </a:rPr>
              <a:t>Thanks for attending!!!!!!!!!!!!!!!</a:t>
            </a:r>
            <a:endParaRPr lang="en-US" sz="44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1651687" y="3132497"/>
            <a:ext cx="8929815" cy="4801314"/>
          </a:xfrm>
          <a:prstGeom prst="rect">
            <a:avLst/>
          </a:prstGeom>
          <a:noFill/>
        </p:spPr>
        <p:txBody>
          <a:bodyPr wrap="square" rtlCol="0">
            <a:spAutoFit/>
          </a:bodyPr>
          <a:lstStyle/>
          <a:p>
            <a:pPr lvl="0" algn="ctr">
              <a:lnSpc>
                <a:spcPct val="90000"/>
              </a:lnSpc>
              <a:spcBef>
                <a:spcPts val="1000"/>
              </a:spcBef>
            </a:pPr>
            <a:r>
              <a:rPr lang="en-US" sz="6000" dirty="0">
                <a:solidFill>
                  <a:prstClr val="black"/>
                </a:solidFill>
              </a:rPr>
              <a:t>Questions????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544534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782063" y="346397"/>
            <a:ext cx="10354962" cy="1446550"/>
          </a:xfrm>
          <a:prstGeom prst="rect">
            <a:avLst/>
          </a:prstGeom>
          <a:noFill/>
        </p:spPr>
        <p:txBody>
          <a:bodyPr wrap="square" lIns="91440" tIns="45720" rIns="91440" bIns="45720">
            <a:spAutoFit/>
          </a:bodyPr>
          <a:lstStyle/>
          <a:p>
            <a:pPr algn="ctr"/>
            <a:r>
              <a:rPr lang="en-US" sz="4400" dirty="0">
                <a:latin typeface="+mj-lt"/>
              </a:rPr>
              <a:t>Federal  Student Aid</a:t>
            </a:r>
            <a:br>
              <a:rPr lang="en-US" sz="4400" dirty="0">
                <a:latin typeface="+mj-lt"/>
              </a:rPr>
            </a:br>
            <a:r>
              <a:rPr lang="en-US" sz="4400" dirty="0">
                <a:latin typeface="+mj-lt"/>
              </a:rPr>
              <a:t>Understanding the Basics</a:t>
            </a:r>
            <a:endParaRPr lang="en-US" sz="44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1494637" y="2173193"/>
            <a:ext cx="8929815" cy="8195064"/>
          </a:xfrm>
          <a:prstGeom prst="rect">
            <a:avLst/>
          </a:prstGeom>
          <a:noFill/>
        </p:spPr>
        <p:txBody>
          <a:bodyPr wrap="square" rtlCol="0">
            <a:spAutoFit/>
          </a:bodyPr>
          <a:lstStyle/>
          <a:p>
            <a:pPr marL="685800" lvl="1" indent="-228600">
              <a:lnSpc>
                <a:spcPct val="90000"/>
              </a:lnSpc>
              <a:spcBef>
                <a:spcPts val="500"/>
              </a:spcBef>
              <a:buFont typeface="Arial" panose="020B0604020202020204" pitchFamily="34" charset="0"/>
              <a:buChar char="•"/>
            </a:pPr>
            <a:r>
              <a:rPr lang="en-US" sz="2400" dirty="0">
                <a:solidFill>
                  <a:prstClr val="black"/>
                </a:solidFill>
              </a:rPr>
              <a:t>Federal Student Aid</a:t>
            </a:r>
            <a:r>
              <a:rPr lang="en-US" sz="2800" dirty="0">
                <a:solidFill>
                  <a:prstClr val="black"/>
                </a:solidFill>
              </a:rPr>
              <a:t>:</a:t>
            </a:r>
            <a:r>
              <a:rPr lang="en-US" sz="2400" dirty="0">
                <a:solidFill>
                  <a:prstClr val="black"/>
                </a:solidFill>
              </a:rPr>
              <a:t> </a:t>
            </a:r>
            <a:r>
              <a:rPr lang="en-US" sz="2400" u="sng" dirty="0">
                <a:solidFill>
                  <a:prstClr val="black"/>
                </a:solidFill>
                <a:hlinkClick r:id="rId2"/>
              </a:rPr>
              <a:t>https://studentaid.ed.gov/sa/</a:t>
            </a:r>
            <a:endParaRPr lang="en-US" sz="2400" u="sng" dirty="0">
              <a:solidFill>
                <a:prstClr val="black"/>
              </a:solidFill>
            </a:endParaRPr>
          </a:p>
          <a:p>
            <a:pPr marL="685800" lvl="1" indent="-228600">
              <a:lnSpc>
                <a:spcPct val="90000"/>
              </a:lnSpc>
              <a:spcBef>
                <a:spcPts val="500"/>
              </a:spcBef>
              <a:buFont typeface="Arial" panose="020B0604020202020204" pitchFamily="34" charset="0"/>
              <a:buChar char="•"/>
            </a:pPr>
            <a:endParaRPr lang="en-US" sz="2400" dirty="0">
              <a:solidFill>
                <a:prstClr val="black"/>
              </a:solidFill>
            </a:endParaRPr>
          </a:p>
          <a:p>
            <a:pPr marL="685800" lvl="1" indent="-228600">
              <a:lnSpc>
                <a:spcPct val="90000"/>
              </a:lnSpc>
              <a:spcBef>
                <a:spcPts val="500"/>
              </a:spcBef>
              <a:buFont typeface="Arial" panose="020B0604020202020204" pitchFamily="34" charset="0"/>
              <a:buChar char="•"/>
            </a:pPr>
            <a:r>
              <a:rPr lang="en-US" sz="2400" dirty="0">
                <a:solidFill>
                  <a:prstClr val="black"/>
                </a:solidFill>
              </a:rPr>
              <a:t>Prepare for College: </a:t>
            </a:r>
            <a:r>
              <a:rPr lang="en-US" sz="2400" dirty="0">
                <a:solidFill>
                  <a:prstClr val="black"/>
                </a:solidFill>
                <a:hlinkClick r:id="rId3"/>
              </a:rPr>
              <a:t>https://studentaid.ed.gov/sa/prepare-for-college</a:t>
            </a:r>
            <a:r>
              <a:rPr lang="en-US" sz="2400" dirty="0">
                <a:solidFill>
                  <a:prstClr val="black"/>
                </a:solidFill>
              </a:rPr>
              <a:t> </a:t>
            </a:r>
          </a:p>
          <a:p>
            <a:pPr lvl="1">
              <a:lnSpc>
                <a:spcPct val="90000"/>
              </a:lnSpc>
              <a:spcBef>
                <a:spcPts val="500"/>
              </a:spcBef>
            </a:pPr>
            <a:endParaRPr lang="en-US" sz="2400" dirty="0">
              <a:solidFill>
                <a:prstClr val="black"/>
              </a:solidFill>
            </a:endParaRPr>
          </a:p>
          <a:p>
            <a:pPr marL="685800" lvl="1" indent="-228600">
              <a:lnSpc>
                <a:spcPct val="90000"/>
              </a:lnSpc>
              <a:spcBef>
                <a:spcPts val="500"/>
              </a:spcBef>
              <a:buFont typeface="Arial" panose="020B0604020202020204" pitchFamily="34" charset="0"/>
              <a:buChar char="•"/>
            </a:pPr>
            <a:r>
              <a:rPr lang="en-US" sz="2400" dirty="0">
                <a:solidFill>
                  <a:prstClr val="black"/>
                </a:solidFill>
              </a:rPr>
              <a:t>FSA Glossary: </a:t>
            </a:r>
            <a:r>
              <a:rPr lang="en-US" sz="2400" u="sng" dirty="0">
                <a:solidFill>
                  <a:prstClr val="black"/>
                </a:solidFill>
                <a:hlinkClick r:id="rId4"/>
              </a:rPr>
              <a:t>https://studentaid.ed.gov/sa/glossary#Federal_Student_Aid</a:t>
            </a:r>
            <a:endParaRPr lang="en-US" sz="2400" dirty="0">
              <a:solidFill>
                <a:prstClr val="black"/>
              </a:solidFill>
            </a:endParaRPr>
          </a:p>
          <a:p>
            <a:pPr marL="685800" lvl="1" indent="-228600">
              <a:lnSpc>
                <a:spcPct val="90000"/>
              </a:lnSpc>
              <a:spcBef>
                <a:spcPts val="500"/>
              </a:spcBef>
              <a:buFont typeface="Arial" panose="020B0604020202020204" pitchFamily="34" charset="0"/>
              <a:buChar char="•"/>
            </a:pPr>
            <a:endParaRPr lang="en-US" sz="2400" dirty="0">
              <a:solidFill>
                <a:prstClr val="black"/>
              </a:solidFill>
            </a:endParaRPr>
          </a:p>
          <a:p>
            <a:pPr marL="685800" lvl="1" indent="-228600">
              <a:lnSpc>
                <a:spcPct val="90000"/>
              </a:lnSpc>
              <a:spcBef>
                <a:spcPts val="500"/>
              </a:spcBef>
              <a:buFont typeface="Arial" panose="020B0604020202020204" pitchFamily="34" charset="0"/>
              <a:buChar char="•"/>
            </a:pPr>
            <a:r>
              <a:rPr lang="en-US" sz="2400" dirty="0">
                <a:solidFill>
                  <a:prstClr val="black"/>
                </a:solidFill>
              </a:rPr>
              <a:t>Eligibility Info: </a:t>
            </a:r>
            <a:r>
              <a:rPr lang="en-US" sz="2400" dirty="0">
                <a:solidFill>
                  <a:prstClr val="black"/>
                </a:solidFill>
                <a:hlinkClick r:id="rId5"/>
              </a:rPr>
              <a:t>https://studentaid.ed.gov/sa/eligibility</a:t>
            </a:r>
            <a:r>
              <a:rPr lang="en-US" sz="2400" dirty="0">
                <a:solidFill>
                  <a:prstClr val="black"/>
                </a:solidFill>
              </a:rPr>
              <a:t> </a:t>
            </a:r>
          </a:p>
          <a:p>
            <a:pPr lvl="1">
              <a:lnSpc>
                <a:spcPct val="90000"/>
              </a:lnSpc>
              <a:spcBef>
                <a:spcPts val="500"/>
              </a:spcBef>
            </a:pPr>
            <a:endParaRPr lang="en-US" sz="2400" dirty="0">
              <a:solidFill>
                <a:prstClr val="black"/>
              </a:solidFill>
            </a:endParaRPr>
          </a:p>
          <a:p>
            <a:pPr marL="685800" lvl="1" indent="-228600">
              <a:lnSpc>
                <a:spcPct val="90000"/>
              </a:lnSpc>
              <a:spcBef>
                <a:spcPts val="500"/>
              </a:spcBef>
              <a:buFont typeface="Arial" panose="020B0604020202020204" pitchFamily="34" charset="0"/>
              <a:buChar char="•"/>
            </a:pPr>
            <a:r>
              <a:rPr lang="en-US" sz="2400" dirty="0">
                <a:solidFill>
                  <a:prstClr val="black"/>
                </a:solidFill>
              </a:rPr>
              <a:t>Types of Aid: </a:t>
            </a:r>
            <a:r>
              <a:rPr lang="en-US" sz="2400" u="sng" dirty="0">
                <a:solidFill>
                  <a:prstClr val="black"/>
                </a:solidFill>
                <a:hlinkClick r:id="rId6"/>
              </a:rPr>
              <a:t>https://studentaid.ed.gov/sa/types</a:t>
            </a:r>
            <a:endParaRPr lang="en-US" sz="2400" u="sng" dirty="0">
              <a:solidFill>
                <a:prstClr val="black"/>
              </a:solidFill>
            </a:endParaRP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467920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939114" y="726643"/>
            <a:ext cx="10354962" cy="769441"/>
          </a:xfrm>
          <a:prstGeom prst="rect">
            <a:avLst/>
          </a:prstGeom>
          <a:noFill/>
        </p:spPr>
        <p:txBody>
          <a:bodyPr wrap="square" lIns="91440" tIns="45720" rIns="91440" bIns="45720">
            <a:spAutoFit/>
          </a:bodyPr>
          <a:lstStyle/>
          <a:p>
            <a:pPr algn="ctr"/>
            <a:r>
              <a:rPr lang="en-US" sz="4400" dirty="0">
                <a:latin typeface="+mj-lt"/>
              </a:rPr>
              <a:t>Completing the FAFSA (2018-19)</a:t>
            </a:r>
            <a:endParaRPr lang="en-US" sz="44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1651687" y="2426326"/>
            <a:ext cx="8929815" cy="5777992"/>
          </a:xfrm>
          <a:prstGeom prst="rect">
            <a:avLst/>
          </a:prstGeom>
          <a:noFill/>
        </p:spPr>
        <p:txBody>
          <a:bodyPr wrap="square" rtlCol="0">
            <a:spAutoFit/>
          </a:bodyPr>
          <a:lstStyle/>
          <a:p>
            <a:pPr marL="228600" lvl="0" indent="-228600">
              <a:lnSpc>
                <a:spcPct val="90000"/>
              </a:lnSpc>
              <a:spcBef>
                <a:spcPts val="1000"/>
              </a:spcBef>
              <a:buFont typeface="Arial" panose="020B0604020202020204" pitchFamily="34" charset="0"/>
              <a:buChar char="•"/>
            </a:pPr>
            <a:r>
              <a:rPr lang="en-US" sz="2800" dirty="0">
                <a:solidFill>
                  <a:prstClr val="black"/>
                </a:solidFill>
                <a:hlinkClick r:id="rId2"/>
              </a:rPr>
              <a:t>https://fafsa.ed.gov/</a:t>
            </a:r>
            <a:r>
              <a:rPr lang="en-US" sz="2800" dirty="0">
                <a:solidFill>
                  <a:prstClr val="black"/>
                </a:solidFill>
              </a:rPr>
              <a:t>  </a:t>
            </a:r>
          </a:p>
          <a:p>
            <a:pPr marL="228600" lvl="0" indent="-228600">
              <a:lnSpc>
                <a:spcPct val="90000"/>
              </a:lnSpc>
              <a:spcBef>
                <a:spcPts val="1000"/>
              </a:spcBef>
              <a:buFont typeface="Arial" panose="020B0604020202020204" pitchFamily="34" charset="0"/>
              <a:buChar char="•"/>
            </a:pPr>
            <a:endParaRPr lang="en-US" sz="2800" dirty="0">
              <a:solidFill>
                <a:prstClr val="black"/>
              </a:solidFill>
            </a:endParaRPr>
          </a:p>
          <a:p>
            <a:pPr marL="228600" lvl="0" indent="-228600">
              <a:lnSpc>
                <a:spcPct val="90000"/>
              </a:lnSpc>
              <a:spcBef>
                <a:spcPts val="1000"/>
              </a:spcBef>
              <a:buFont typeface="Arial" panose="020B0604020202020204" pitchFamily="34" charset="0"/>
              <a:buChar char="•"/>
            </a:pPr>
            <a:r>
              <a:rPr lang="en-US" sz="2800" dirty="0">
                <a:solidFill>
                  <a:prstClr val="black"/>
                </a:solidFill>
                <a:hlinkClick r:id="rId3"/>
              </a:rPr>
              <a:t>https://studentaid.ed.gov/sa/about/announcements/fafsa-mobile-options</a:t>
            </a:r>
            <a:r>
              <a:rPr lang="en-US" sz="2800" dirty="0">
                <a:solidFill>
                  <a:prstClr val="black"/>
                </a:solidFill>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0002187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939114" y="726643"/>
            <a:ext cx="10354962" cy="769441"/>
          </a:xfrm>
          <a:prstGeom prst="rect">
            <a:avLst/>
          </a:prstGeom>
          <a:noFill/>
        </p:spPr>
        <p:txBody>
          <a:bodyPr wrap="square" lIns="91440" tIns="45720" rIns="91440" bIns="45720">
            <a:spAutoFit/>
          </a:bodyPr>
          <a:lstStyle/>
          <a:p>
            <a:pPr algn="ctr"/>
            <a:r>
              <a:rPr lang="en-US" sz="4400" dirty="0">
                <a:latin typeface="+mj-lt"/>
              </a:rPr>
              <a:t>Completing the FAFSA (2018-19)</a:t>
            </a:r>
            <a:endParaRPr lang="en-US" sz="44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1651687" y="2199990"/>
            <a:ext cx="8929815" cy="6165790"/>
          </a:xfrm>
          <a:prstGeom prst="rect">
            <a:avLst/>
          </a:prstGeom>
          <a:noFill/>
        </p:spPr>
        <p:txBody>
          <a:bodyPr wrap="square" rtlCol="0">
            <a:spAutoFit/>
          </a:bodyPr>
          <a:lstStyle/>
          <a:p>
            <a:pPr lvl="0">
              <a:lnSpc>
                <a:spcPct val="90000"/>
              </a:lnSpc>
              <a:spcBef>
                <a:spcPts val="1000"/>
              </a:spcBef>
            </a:pPr>
            <a:r>
              <a:rPr lang="en-US" sz="2800" dirty="0">
                <a:solidFill>
                  <a:prstClr val="black"/>
                </a:solidFill>
              </a:rPr>
              <a:t>Great site that gives in depth information on HOW TO COMPLETE THE FAFSA</a:t>
            </a:r>
          </a:p>
          <a:p>
            <a:pPr lvl="0">
              <a:lnSpc>
                <a:spcPct val="90000"/>
              </a:lnSpc>
              <a:spcBef>
                <a:spcPts val="1000"/>
              </a:spcBef>
            </a:pPr>
            <a:endParaRPr lang="en-US" sz="2800" dirty="0">
              <a:solidFill>
                <a:prstClr val="black"/>
              </a:solidFill>
            </a:endParaRPr>
          </a:p>
          <a:p>
            <a:pPr lvl="0">
              <a:lnSpc>
                <a:spcPct val="90000"/>
              </a:lnSpc>
              <a:spcBef>
                <a:spcPts val="1000"/>
              </a:spcBef>
            </a:pPr>
            <a:r>
              <a:rPr lang="en-US" sz="2800" dirty="0">
                <a:solidFill>
                  <a:prstClr val="black"/>
                </a:solidFill>
                <a:hlinkClick r:id="rId2"/>
              </a:rPr>
              <a:t>https://studentaid.ed.gov/sa/sites/default/files/2018-19-completing-fafsa.pdf</a:t>
            </a:r>
            <a:r>
              <a:rPr lang="en-US" sz="2800" dirty="0">
                <a:solidFill>
                  <a:prstClr val="black"/>
                </a:solidFill>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4093800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939114" y="726643"/>
            <a:ext cx="10354962" cy="769441"/>
          </a:xfrm>
          <a:prstGeom prst="rect">
            <a:avLst/>
          </a:prstGeom>
          <a:noFill/>
        </p:spPr>
        <p:txBody>
          <a:bodyPr wrap="square" lIns="91440" tIns="45720" rIns="91440" bIns="45720">
            <a:spAutoFit/>
          </a:bodyPr>
          <a:lstStyle/>
          <a:p>
            <a:pPr algn="ctr"/>
            <a:r>
              <a:rPr lang="en-US" sz="4400" dirty="0">
                <a:latin typeface="+mj-lt"/>
              </a:rPr>
              <a:t>Selective Service System</a:t>
            </a:r>
            <a:endParaRPr lang="en-US" sz="44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1651687" y="2299578"/>
            <a:ext cx="8929815" cy="6422271"/>
          </a:xfrm>
          <a:prstGeom prst="rect">
            <a:avLst/>
          </a:prstGeom>
          <a:noFill/>
        </p:spPr>
        <p:txBody>
          <a:bodyPr wrap="square" rtlCol="0">
            <a:spAutoFit/>
          </a:bodyPr>
          <a:lstStyle/>
          <a:p>
            <a:pPr marL="228600" lvl="0" indent="-228600">
              <a:lnSpc>
                <a:spcPct val="90000"/>
              </a:lnSpc>
              <a:spcBef>
                <a:spcPts val="1000"/>
              </a:spcBef>
              <a:buFont typeface="Arial" panose="020B0604020202020204" pitchFamily="34" charset="0"/>
              <a:buChar char="•"/>
            </a:pPr>
            <a:r>
              <a:rPr lang="en-US" sz="2800" dirty="0">
                <a:solidFill>
                  <a:prstClr val="black"/>
                </a:solidFill>
              </a:rPr>
              <a:t>Who must register?</a:t>
            </a:r>
          </a:p>
          <a:p>
            <a:pPr marL="228600" lvl="0" indent="-228600">
              <a:lnSpc>
                <a:spcPct val="90000"/>
              </a:lnSpc>
              <a:spcBef>
                <a:spcPts val="1000"/>
              </a:spcBef>
              <a:buFont typeface="Arial" panose="020B0604020202020204" pitchFamily="34" charset="0"/>
              <a:buChar char="•"/>
            </a:pPr>
            <a:r>
              <a:rPr lang="en-US" sz="2800" dirty="0">
                <a:solidFill>
                  <a:prstClr val="black"/>
                </a:solidFill>
              </a:rPr>
              <a:t>How to check a registration?</a:t>
            </a:r>
          </a:p>
          <a:p>
            <a:pPr lvl="0">
              <a:lnSpc>
                <a:spcPct val="90000"/>
              </a:lnSpc>
              <a:spcBef>
                <a:spcPts val="1000"/>
              </a:spcBef>
            </a:pPr>
            <a:endParaRPr lang="en-US" sz="2800" dirty="0">
              <a:solidFill>
                <a:prstClr val="black"/>
              </a:solidFill>
              <a:hlinkClick r:id="rId2"/>
            </a:endParaRPr>
          </a:p>
          <a:p>
            <a:pPr lvl="0">
              <a:lnSpc>
                <a:spcPct val="90000"/>
              </a:lnSpc>
              <a:spcBef>
                <a:spcPts val="1000"/>
              </a:spcBef>
            </a:pPr>
            <a:endParaRPr lang="en-US" sz="2800" u="sng" dirty="0">
              <a:solidFill>
                <a:prstClr val="black"/>
              </a:solidFill>
              <a:hlinkClick r:id="rId2"/>
            </a:endParaRPr>
          </a:p>
          <a:p>
            <a:pPr lvl="0">
              <a:lnSpc>
                <a:spcPct val="90000"/>
              </a:lnSpc>
              <a:spcBef>
                <a:spcPts val="1000"/>
              </a:spcBef>
            </a:pPr>
            <a:r>
              <a:rPr lang="en-US" sz="2800" u="sng" dirty="0">
                <a:solidFill>
                  <a:prstClr val="black"/>
                </a:solidFill>
                <a:hlinkClick r:id="rId2"/>
              </a:rPr>
              <a:t>https://www.sss.gov</a:t>
            </a:r>
            <a:r>
              <a:rPr lang="en-US" sz="2800" dirty="0">
                <a:solidFill>
                  <a:prstClr val="black"/>
                </a:solidFill>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270428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939114" y="726643"/>
            <a:ext cx="10354962" cy="769441"/>
          </a:xfrm>
          <a:prstGeom prst="rect">
            <a:avLst/>
          </a:prstGeom>
          <a:noFill/>
        </p:spPr>
        <p:txBody>
          <a:bodyPr wrap="square" lIns="91440" tIns="45720" rIns="91440" bIns="45720">
            <a:spAutoFit/>
          </a:bodyPr>
          <a:lstStyle/>
          <a:p>
            <a:pPr algn="ctr"/>
            <a:r>
              <a:rPr lang="en-US" sz="4400" dirty="0">
                <a:latin typeface="+mj-lt"/>
              </a:rPr>
              <a:t>International students information</a:t>
            </a:r>
            <a:endParaRPr lang="en-US" sz="44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1651687" y="2525915"/>
            <a:ext cx="8929815" cy="5944191"/>
          </a:xfrm>
          <a:prstGeom prst="rect">
            <a:avLst/>
          </a:prstGeom>
          <a:noFill/>
        </p:spPr>
        <p:txBody>
          <a:bodyPr wrap="square" rtlCol="0">
            <a:spAutoFit/>
          </a:bodyPr>
          <a:lstStyle/>
          <a:p>
            <a:pPr lvl="0">
              <a:lnSpc>
                <a:spcPct val="90000"/>
              </a:lnSpc>
              <a:spcBef>
                <a:spcPts val="1000"/>
              </a:spcBef>
            </a:pPr>
            <a:r>
              <a:rPr lang="en-US" sz="2800" dirty="0">
                <a:solidFill>
                  <a:prstClr val="black"/>
                </a:solidFill>
                <a:hlinkClick r:id="rId2"/>
              </a:rPr>
              <a:t>http://www.edupass.org/finaid/databases.phtml</a:t>
            </a:r>
            <a:r>
              <a:rPr lang="en-US" sz="2800" dirty="0">
                <a:solidFill>
                  <a:prstClr val="black"/>
                </a:solidFill>
              </a:rPr>
              <a:t> </a:t>
            </a:r>
          </a:p>
          <a:p>
            <a:pPr marL="685800" lvl="1" indent="-228600">
              <a:lnSpc>
                <a:spcPct val="90000"/>
              </a:lnSpc>
              <a:spcBef>
                <a:spcPts val="500"/>
              </a:spcBef>
              <a:buFont typeface="Arial" panose="020B0604020202020204" pitchFamily="34" charset="0"/>
              <a:buChar char="•"/>
            </a:pPr>
            <a:r>
              <a:rPr lang="en-US" sz="2400" dirty="0">
                <a:solidFill>
                  <a:prstClr val="black"/>
                </a:solidFill>
              </a:rPr>
              <a:t>Scholarships and loans for international students</a:t>
            </a:r>
          </a:p>
          <a:p>
            <a:pPr marL="685800" lvl="1" indent="-228600">
              <a:lnSpc>
                <a:spcPct val="90000"/>
              </a:lnSpc>
              <a:spcBef>
                <a:spcPts val="500"/>
              </a:spcBef>
              <a:buFont typeface="Arial" panose="020B0604020202020204" pitchFamily="34" charset="0"/>
              <a:buChar char="•"/>
            </a:pPr>
            <a:r>
              <a:rPr lang="en-US" sz="2400" dirty="0">
                <a:solidFill>
                  <a:prstClr val="black"/>
                </a:solidFill>
              </a:rPr>
              <a:t>Cultural Differences</a:t>
            </a:r>
          </a:p>
          <a:p>
            <a:pPr marL="685800" lvl="1" indent="-228600">
              <a:lnSpc>
                <a:spcPct val="90000"/>
              </a:lnSpc>
              <a:spcBef>
                <a:spcPts val="500"/>
              </a:spcBef>
              <a:buFont typeface="Arial" panose="020B0604020202020204" pitchFamily="34" charset="0"/>
              <a:buChar char="•"/>
            </a:pPr>
            <a:r>
              <a:rPr lang="en-US" sz="2400" dirty="0">
                <a:solidFill>
                  <a:prstClr val="black"/>
                </a:solidFill>
              </a:rPr>
              <a:t>Living in the USA</a:t>
            </a:r>
          </a:p>
          <a:p>
            <a:pPr marL="685800" lvl="1" indent="-228600">
              <a:lnSpc>
                <a:spcPct val="90000"/>
              </a:lnSpc>
              <a:spcBef>
                <a:spcPts val="500"/>
              </a:spcBef>
              <a:buFont typeface="Arial" panose="020B0604020202020204" pitchFamily="34" charset="0"/>
              <a:buChar char="•"/>
            </a:pPr>
            <a:r>
              <a:rPr lang="en-US" sz="2400" dirty="0">
                <a:solidFill>
                  <a:prstClr val="black"/>
                </a:solidFill>
              </a:rPr>
              <a:t>College Admissions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0397977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939114" y="726643"/>
            <a:ext cx="10354962" cy="769441"/>
          </a:xfrm>
          <a:prstGeom prst="rect">
            <a:avLst/>
          </a:prstGeom>
          <a:noFill/>
        </p:spPr>
        <p:txBody>
          <a:bodyPr wrap="square" lIns="91440" tIns="45720" rIns="91440" bIns="45720">
            <a:spAutoFit/>
          </a:bodyPr>
          <a:lstStyle/>
          <a:p>
            <a:pPr algn="ctr"/>
            <a:r>
              <a:rPr lang="en-US" sz="4400" dirty="0">
                <a:latin typeface="+mj-lt"/>
              </a:rPr>
              <a:t>G-845, Verification Request</a:t>
            </a:r>
            <a:endParaRPr lang="en-US" sz="44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1651687" y="2027974"/>
            <a:ext cx="8929815" cy="7845225"/>
          </a:xfrm>
          <a:prstGeom prst="rect">
            <a:avLst/>
          </a:prstGeom>
          <a:noFill/>
        </p:spPr>
        <p:txBody>
          <a:bodyPr wrap="square" rtlCol="0">
            <a:spAutoFit/>
          </a:bodyPr>
          <a:lstStyle/>
          <a:p>
            <a:pPr lvl="0">
              <a:lnSpc>
                <a:spcPct val="90000"/>
              </a:lnSpc>
              <a:spcBef>
                <a:spcPts val="1000"/>
              </a:spcBef>
            </a:pPr>
            <a:r>
              <a:rPr lang="en-US" sz="2800" dirty="0">
                <a:solidFill>
                  <a:prstClr val="black"/>
                </a:solidFill>
              </a:rPr>
              <a:t>The Systematic Alien </a:t>
            </a:r>
            <a:r>
              <a:rPr lang="en-US" sz="2800" b="1" dirty="0">
                <a:solidFill>
                  <a:prstClr val="black"/>
                </a:solidFill>
              </a:rPr>
              <a:t>Verification</a:t>
            </a:r>
            <a:r>
              <a:rPr lang="en-US" sz="2800" dirty="0">
                <a:solidFill>
                  <a:prstClr val="black"/>
                </a:solidFill>
              </a:rPr>
              <a:t> for Entitlements Program (</a:t>
            </a:r>
            <a:r>
              <a:rPr lang="en-US" sz="2800" b="1" dirty="0">
                <a:solidFill>
                  <a:prstClr val="black"/>
                </a:solidFill>
              </a:rPr>
              <a:t>SAVE</a:t>
            </a:r>
            <a:r>
              <a:rPr lang="en-US" sz="2800" dirty="0">
                <a:solidFill>
                  <a:prstClr val="black"/>
                </a:solidFill>
              </a:rPr>
              <a:t>) The </a:t>
            </a:r>
            <a:r>
              <a:rPr lang="en-US" sz="2800" b="1" dirty="0">
                <a:solidFill>
                  <a:prstClr val="black"/>
                </a:solidFill>
              </a:rPr>
              <a:t>SAVE</a:t>
            </a:r>
            <a:r>
              <a:rPr lang="en-US" sz="2800" dirty="0">
                <a:solidFill>
                  <a:prstClr val="black"/>
                </a:solidFill>
              </a:rPr>
              <a:t> Program provides a fast, secure and efficient </a:t>
            </a:r>
            <a:r>
              <a:rPr lang="en-US" sz="2800" b="1" dirty="0">
                <a:solidFill>
                  <a:prstClr val="black"/>
                </a:solidFill>
              </a:rPr>
              <a:t>verification</a:t>
            </a:r>
            <a:r>
              <a:rPr lang="en-US" sz="2800" dirty="0">
                <a:solidFill>
                  <a:prstClr val="black"/>
                </a:solidFill>
              </a:rPr>
              <a:t> service for federal, state and local benefit-granting agencies to </a:t>
            </a:r>
            <a:r>
              <a:rPr lang="en-US" sz="2800" b="1" dirty="0">
                <a:solidFill>
                  <a:prstClr val="black"/>
                </a:solidFill>
              </a:rPr>
              <a:t>verify</a:t>
            </a:r>
            <a:r>
              <a:rPr lang="en-US" sz="2800" dirty="0">
                <a:solidFill>
                  <a:prstClr val="black"/>
                </a:solidFill>
              </a:rPr>
              <a:t> a benefit applicant's immigration status or naturalized/derived citizenship</a:t>
            </a:r>
          </a:p>
          <a:p>
            <a:pPr marL="228600" lvl="0" indent="-228600">
              <a:lnSpc>
                <a:spcPct val="90000"/>
              </a:lnSpc>
              <a:spcBef>
                <a:spcPts val="1000"/>
              </a:spcBef>
              <a:buFont typeface="Arial" panose="020B0604020202020204" pitchFamily="34" charset="0"/>
              <a:buChar char="•"/>
            </a:pPr>
            <a:r>
              <a:rPr lang="en-US" sz="2800" dirty="0">
                <a:solidFill>
                  <a:prstClr val="black"/>
                </a:solidFill>
              </a:rPr>
              <a:t>Replaced the G-845 paper form on May 1, 2018</a:t>
            </a:r>
          </a:p>
          <a:p>
            <a:pPr marL="228600" lvl="0" indent="-228600">
              <a:lnSpc>
                <a:spcPct val="90000"/>
              </a:lnSpc>
              <a:spcBef>
                <a:spcPts val="1000"/>
              </a:spcBef>
              <a:buFont typeface="Arial" panose="020B0604020202020204" pitchFamily="34" charset="0"/>
              <a:buChar char="•"/>
            </a:pPr>
            <a:r>
              <a:rPr lang="en-US" sz="2800" dirty="0">
                <a:solidFill>
                  <a:prstClr val="black"/>
                </a:solidFill>
              </a:rPr>
              <a:t>Acts as a Secondary Confirmation Process when FAFSA edits cannot verify eligible non-citizenship for a student</a:t>
            </a:r>
          </a:p>
          <a:p>
            <a:pPr lvl="0">
              <a:lnSpc>
                <a:spcPct val="90000"/>
              </a:lnSpc>
              <a:spcBef>
                <a:spcPts val="1000"/>
              </a:spcBef>
            </a:pPr>
            <a:r>
              <a:rPr lang="en-US" sz="2800" dirty="0">
                <a:solidFill>
                  <a:prstClr val="black"/>
                </a:solidFill>
                <a:hlinkClick r:id="rId2"/>
              </a:rPr>
              <a:t>https://save.uscis.gov/web/vislogin.aspx?JS=YES</a:t>
            </a:r>
            <a:endParaRPr lang="en-US" sz="2800" dirty="0">
              <a:solidFill>
                <a:prstClr val="black"/>
              </a:solidFill>
            </a:endParaRP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0703646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7840BC7-8C30-4254-A690-0809EEB3C81F}"/>
              </a:ext>
            </a:extLst>
          </p:cNvPr>
          <p:cNvSpPr/>
          <p:nvPr/>
        </p:nvSpPr>
        <p:spPr>
          <a:xfrm>
            <a:off x="939114" y="726643"/>
            <a:ext cx="10354962" cy="1323439"/>
          </a:xfrm>
          <a:prstGeom prst="rect">
            <a:avLst/>
          </a:prstGeom>
          <a:noFill/>
        </p:spPr>
        <p:txBody>
          <a:bodyPr wrap="square" lIns="91440" tIns="45720" rIns="91440" bIns="45720">
            <a:spAutoFit/>
          </a:bodyPr>
          <a:lstStyle/>
          <a:p>
            <a:pPr algn="ctr"/>
            <a:r>
              <a:rPr lang="en-US" sz="4000" dirty="0">
                <a:latin typeface="+mj-lt"/>
              </a:rPr>
              <a:t>NSLDS</a:t>
            </a:r>
            <a:br>
              <a:rPr lang="en-US" sz="4000" dirty="0">
                <a:latin typeface="+mj-lt"/>
              </a:rPr>
            </a:br>
            <a:r>
              <a:rPr lang="en-US" sz="4000" dirty="0">
                <a:latin typeface="+mj-lt"/>
              </a:rPr>
              <a:t>National Student Loan Data System for Students</a:t>
            </a:r>
            <a:endParaRPr lang="en-US" sz="4000" b="0" cap="none" spc="0" dirty="0">
              <a:ln w="0"/>
              <a:solidFill>
                <a:schemeClr val="tx1"/>
              </a:solidFill>
              <a:effectLst>
                <a:outerShdw blurRad="38100" dist="19050" dir="2700000" algn="tl" rotWithShape="0">
                  <a:schemeClr val="dk1">
                    <a:alpha val="40000"/>
                  </a:schemeClr>
                </a:outerShdw>
              </a:effectLst>
              <a:latin typeface="+mj-lt"/>
            </a:endParaRPr>
          </a:p>
        </p:txBody>
      </p:sp>
      <p:sp>
        <p:nvSpPr>
          <p:cNvPr id="12" name="TextBox 11">
            <a:extLst>
              <a:ext uri="{FF2B5EF4-FFF2-40B4-BE49-F238E27FC236}">
                <a16:creationId xmlns:a16="http://schemas.microsoft.com/office/drawing/2014/main" id="{4D3E8A6C-79EA-4623-BE24-7455547E22F9}"/>
              </a:ext>
            </a:extLst>
          </p:cNvPr>
          <p:cNvSpPr txBox="1"/>
          <p:nvPr/>
        </p:nvSpPr>
        <p:spPr>
          <a:xfrm>
            <a:off x="1651687" y="2353899"/>
            <a:ext cx="8929815" cy="8104783"/>
          </a:xfrm>
          <a:prstGeom prst="rect">
            <a:avLst/>
          </a:prstGeom>
          <a:noFill/>
        </p:spPr>
        <p:txBody>
          <a:bodyPr wrap="square" rtlCol="0">
            <a:spAutoFit/>
          </a:bodyPr>
          <a:lstStyle/>
          <a:p>
            <a:pPr lvl="0">
              <a:lnSpc>
                <a:spcPct val="90000"/>
              </a:lnSpc>
              <a:spcBef>
                <a:spcPts val="1000"/>
              </a:spcBef>
            </a:pPr>
            <a:r>
              <a:rPr lang="en-US" sz="2800" dirty="0">
                <a:solidFill>
                  <a:prstClr val="black"/>
                </a:solidFill>
              </a:rPr>
              <a:t>The National Student Loan Data System (NSLDS) is the U.S. Department of Education's (ED's) central database for student aid. NSLDS receives data from schools, guaranty agencies, the Direct Loan program, and other Department of ED programs. NSLDS Student Access provides a centralized, integrated view of Title IV loans and grants so that recipients of Title IV Aid can access and inquire about their Title IV loans and/or grant data.</a:t>
            </a:r>
          </a:p>
          <a:p>
            <a:pPr lvl="0">
              <a:lnSpc>
                <a:spcPct val="90000"/>
              </a:lnSpc>
              <a:spcBef>
                <a:spcPts val="1000"/>
              </a:spcBef>
            </a:pPr>
            <a:endParaRPr lang="en-US" sz="2800" u="sng" dirty="0">
              <a:solidFill>
                <a:prstClr val="black"/>
              </a:solidFill>
              <a:hlinkClick r:id="rId2"/>
            </a:endParaRPr>
          </a:p>
          <a:p>
            <a:pPr lvl="0">
              <a:lnSpc>
                <a:spcPct val="90000"/>
              </a:lnSpc>
              <a:spcBef>
                <a:spcPts val="1000"/>
              </a:spcBef>
            </a:pPr>
            <a:r>
              <a:rPr lang="en-US" sz="2800" u="sng" dirty="0">
                <a:solidFill>
                  <a:prstClr val="black"/>
                </a:solidFill>
                <a:hlinkClick r:id="rId2"/>
              </a:rPr>
              <a:t>https://nslds.ed.gov</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8268835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891</TotalTime>
  <Words>971</Words>
  <Application>Microsoft Office PowerPoint</Application>
  <PresentationFormat>Widescreen</PresentationFormat>
  <Paragraphs>439</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Gungsuh</vt:lpstr>
      <vt:lpstr>Office Theme</vt:lpstr>
      <vt:lpstr>Navigating Financial Aid Websites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Schreiber-Reis, Rebecca M</dc:creator>
  <cp:lastModifiedBy>Hock, Joan</cp:lastModifiedBy>
  <cp:revision>10</cp:revision>
  <dcterms:created xsi:type="dcterms:W3CDTF">2018-08-29T17:16:43Z</dcterms:created>
  <dcterms:modified xsi:type="dcterms:W3CDTF">2018-09-21T12:41:53Z</dcterms:modified>
</cp:coreProperties>
</file>