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4" r:id="rId3"/>
    <p:sldId id="272" r:id="rId4"/>
    <p:sldId id="271" r:id="rId5"/>
    <p:sldId id="259" r:id="rId6"/>
    <p:sldId id="268" r:id="rId7"/>
    <p:sldId id="279" r:id="rId8"/>
    <p:sldId id="277" r:id="rId9"/>
    <p:sldId id="278" r:id="rId10"/>
    <p:sldId id="282" r:id="rId11"/>
    <p:sldId id="280" r:id="rId12"/>
    <p:sldId id="281" r:id="rId13"/>
    <p:sldId id="274" r:id="rId14"/>
    <p:sldId id="276" r:id="rId15"/>
    <p:sldId id="290" r:id="rId16"/>
    <p:sldId id="292" r:id="rId17"/>
    <p:sldId id="291" r:id="rId18"/>
    <p:sldId id="289" r:id="rId19"/>
    <p:sldId id="288" r:id="rId20"/>
    <p:sldId id="287" r:id="rId21"/>
    <p:sldId id="275" r:id="rId22"/>
    <p:sldId id="286" r:id="rId23"/>
    <p:sldId id="285" r:id="rId24"/>
    <p:sldId id="284" r:id="rId25"/>
    <p:sldId id="273" r:id="rId26"/>
    <p:sldId id="293" r:id="rId27"/>
    <p:sldId id="283" r:id="rId28"/>
    <p:sldId id="267" r:id="rId29"/>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D4B0154-07A7-4514-95C0-128048C56A16}">
          <p14:sldIdLst>
            <p14:sldId id="256"/>
            <p14:sldId id="264"/>
            <p14:sldId id="272"/>
            <p14:sldId id="271"/>
            <p14:sldId id="259"/>
            <p14:sldId id="268"/>
            <p14:sldId id="279"/>
            <p14:sldId id="277"/>
            <p14:sldId id="278"/>
            <p14:sldId id="282"/>
            <p14:sldId id="280"/>
            <p14:sldId id="281"/>
            <p14:sldId id="274"/>
            <p14:sldId id="276"/>
            <p14:sldId id="290"/>
            <p14:sldId id="292"/>
            <p14:sldId id="291"/>
            <p14:sldId id="289"/>
            <p14:sldId id="288"/>
            <p14:sldId id="287"/>
            <p14:sldId id="275"/>
            <p14:sldId id="286"/>
            <p14:sldId id="285"/>
            <p14:sldId id="284"/>
            <p14:sldId id="273"/>
            <p14:sldId id="293"/>
            <p14:sldId id="283"/>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A8C194B5-053D-42E3-88BD-C55B7D234A47}" type="datetimeFigureOut">
              <a:rPr lang="en-US" smtClean="0"/>
              <a:t>9/27/2018</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32527C33-0715-4020-9B3A-A06B366DF07D}" type="slidenum">
              <a:rPr lang="en-US" smtClean="0"/>
              <a:t>‹#›</a:t>
            </a:fld>
            <a:endParaRPr lang="en-US"/>
          </a:p>
        </p:txBody>
      </p:sp>
    </p:spTree>
    <p:extLst>
      <p:ext uri="{BB962C8B-B14F-4D97-AF65-F5344CB8AC3E}">
        <p14:creationId xmlns:p14="http://schemas.microsoft.com/office/powerpoint/2010/main" val="234383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a:t>
            </a:fld>
            <a:endParaRPr lang="en-US"/>
          </a:p>
        </p:txBody>
      </p:sp>
    </p:spTree>
    <p:extLst>
      <p:ext uri="{BB962C8B-B14F-4D97-AF65-F5344CB8AC3E}">
        <p14:creationId xmlns:p14="http://schemas.microsoft.com/office/powerpoint/2010/main" val="1837515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10</a:t>
            </a:fld>
            <a:endParaRPr lang="en-US"/>
          </a:p>
        </p:txBody>
      </p:sp>
    </p:spTree>
    <p:extLst>
      <p:ext uri="{BB962C8B-B14F-4D97-AF65-F5344CB8AC3E}">
        <p14:creationId xmlns:p14="http://schemas.microsoft.com/office/powerpoint/2010/main" val="227567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11</a:t>
            </a:fld>
            <a:endParaRPr lang="en-US"/>
          </a:p>
        </p:txBody>
      </p:sp>
    </p:spTree>
    <p:extLst>
      <p:ext uri="{BB962C8B-B14F-4D97-AF65-F5344CB8AC3E}">
        <p14:creationId xmlns:p14="http://schemas.microsoft.com/office/powerpoint/2010/main" val="7516393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12</a:t>
            </a:fld>
            <a:endParaRPr lang="en-US"/>
          </a:p>
        </p:txBody>
      </p:sp>
    </p:spTree>
    <p:extLst>
      <p:ext uri="{BB962C8B-B14F-4D97-AF65-F5344CB8AC3E}">
        <p14:creationId xmlns:p14="http://schemas.microsoft.com/office/powerpoint/2010/main" val="889242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13</a:t>
            </a:fld>
            <a:endParaRPr lang="en-US"/>
          </a:p>
        </p:txBody>
      </p:sp>
    </p:spTree>
    <p:extLst>
      <p:ext uri="{BB962C8B-B14F-4D97-AF65-F5344CB8AC3E}">
        <p14:creationId xmlns:p14="http://schemas.microsoft.com/office/powerpoint/2010/main" val="2142085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14</a:t>
            </a:fld>
            <a:endParaRPr lang="en-US"/>
          </a:p>
        </p:txBody>
      </p:sp>
    </p:spTree>
    <p:extLst>
      <p:ext uri="{BB962C8B-B14F-4D97-AF65-F5344CB8AC3E}">
        <p14:creationId xmlns:p14="http://schemas.microsoft.com/office/powerpoint/2010/main" val="2264998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15</a:t>
            </a:fld>
            <a:endParaRPr lang="en-US"/>
          </a:p>
        </p:txBody>
      </p:sp>
    </p:spTree>
    <p:extLst>
      <p:ext uri="{BB962C8B-B14F-4D97-AF65-F5344CB8AC3E}">
        <p14:creationId xmlns:p14="http://schemas.microsoft.com/office/powerpoint/2010/main" val="621474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16</a:t>
            </a:fld>
            <a:endParaRPr lang="en-US"/>
          </a:p>
        </p:txBody>
      </p:sp>
    </p:spTree>
    <p:extLst>
      <p:ext uri="{BB962C8B-B14F-4D97-AF65-F5344CB8AC3E}">
        <p14:creationId xmlns:p14="http://schemas.microsoft.com/office/powerpoint/2010/main" val="31859695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17</a:t>
            </a:fld>
            <a:endParaRPr lang="en-US"/>
          </a:p>
        </p:txBody>
      </p:sp>
    </p:spTree>
    <p:extLst>
      <p:ext uri="{BB962C8B-B14F-4D97-AF65-F5344CB8AC3E}">
        <p14:creationId xmlns:p14="http://schemas.microsoft.com/office/powerpoint/2010/main" val="655671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18</a:t>
            </a:fld>
            <a:endParaRPr lang="en-US"/>
          </a:p>
        </p:txBody>
      </p:sp>
    </p:spTree>
    <p:extLst>
      <p:ext uri="{BB962C8B-B14F-4D97-AF65-F5344CB8AC3E}">
        <p14:creationId xmlns:p14="http://schemas.microsoft.com/office/powerpoint/2010/main" val="3701786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19</a:t>
            </a:fld>
            <a:endParaRPr lang="en-US"/>
          </a:p>
        </p:txBody>
      </p:sp>
    </p:spTree>
    <p:extLst>
      <p:ext uri="{BB962C8B-B14F-4D97-AF65-F5344CB8AC3E}">
        <p14:creationId xmlns:p14="http://schemas.microsoft.com/office/powerpoint/2010/main" val="3182214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a:t>
            </a:fld>
            <a:endParaRPr lang="en-US"/>
          </a:p>
        </p:txBody>
      </p:sp>
    </p:spTree>
    <p:extLst>
      <p:ext uri="{BB962C8B-B14F-4D97-AF65-F5344CB8AC3E}">
        <p14:creationId xmlns:p14="http://schemas.microsoft.com/office/powerpoint/2010/main" val="35073676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20</a:t>
            </a:fld>
            <a:endParaRPr lang="en-US"/>
          </a:p>
        </p:txBody>
      </p:sp>
    </p:spTree>
    <p:extLst>
      <p:ext uri="{BB962C8B-B14F-4D97-AF65-F5344CB8AC3E}">
        <p14:creationId xmlns:p14="http://schemas.microsoft.com/office/powerpoint/2010/main" val="6964650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21</a:t>
            </a:fld>
            <a:endParaRPr lang="en-US"/>
          </a:p>
        </p:txBody>
      </p:sp>
    </p:spTree>
    <p:extLst>
      <p:ext uri="{BB962C8B-B14F-4D97-AF65-F5344CB8AC3E}">
        <p14:creationId xmlns:p14="http://schemas.microsoft.com/office/powerpoint/2010/main" val="12108307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22</a:t>
            </a:fld>
            <a:endParaRPr lang="en-US"/>
          </a:p>
        </p:txBody>
      </p:sp>
    </p:spTree>
    <p:extLst>
      <p:ext uri="{BB962C8B-B14F-4D97-AF65-F5344CB8AC3E}">
        <p14:creationId xmlns:p14="http://schemas.microsoft.com/office/powerpoint/2010/main" val="7026482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23</a:t>
            </a:fld>
            <a:endParaRPr lang="en-US"/>
          </a:p>
        </p:txBody>
      </p:sp>
    </p:spTree>
    <p:extLst>
      <p:ext uri="{BB962C8B-B14F-4D97-AF65-F5344CB8AC3E}">
        <p14:creationId xmlns:p14="http://schemas.microsoft.com/office/powerpoint/2010/main" val="16324926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24</a:t>
            </a:fld>
            <a:endParaRPr lang="en-US"/>
          </a:p>
        </p:txBody>
      </p:sp>
    </p:spTree>
    <p:extLst>
      <p:ext uri="{BB962C8B-B14F-4D97-AF65-F5344CB8AC3E}">
        <p14:creationId xmlns:p14="http://schemas.microsoft.com/office/powerpoint/2010/main" val="13288931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25</a:t>
            </a:fld>
            <a:endParaRPr lang="en-US"/>
          </a:p>
        </p:txBody>
      </p:sp>
    </p:spTree>
    <p:extLst>
      <p:ext uri="{BB962C8B-B14F-4D97-AF65-F5344CB8AC3E}">
        <p14:creationId xmlns:p14="http://schemas.microsoft.com/office/powerpoint/2010/main" val="2303379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26</a:t>
            </a:fld>
            <a:endParaRPr lang="en-US"/>
          </a:p>
        </p:txBody>
      </p:sp>
    </p:spTree>
    <p:extLst>
      <p:ext uri="{BB962C8B-B14F-4D97-AF65-F5344CB8AC3E}">
        <p14:creationId xmlns:p14="http://schemas.microsoft.com/office/powerpoint/2010/main" val="13861604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27</a:t>
            </a:fld>
            <a:endParaRPr lang="en-US"/>
          </a:p>
        </p:txBody>
      </p:sp>
    </p:spTree>
    <p:extLst>
      <p:ext uri="{BB962C8B-B14F-4D97-AF65-F5344CB8AC3E}">
        <p14:creationId xmlns:p14="http://schemas.microsoft.com/office/powerpoint/2010/main" val="9909515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28</a:t>
            </a:fld>
            <a:endParaRPr lang="en-US"/>
          </a:p>
        </p:txBody>
      </p:sp>
    </p:spTree>
    <p:extLst>
      <p:ext uri="{BB962C8B-B14F-4D97-AF65-F5344CB8AC3E}">
        <p14:creationId xmlns:p14="http://schemas.microsoft.com/office/powerpoint/2010/main" val="3666986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3</a:t>
            </a:fld>
            <a:endParaRPr lang="en-US"/>
          </a:p>
        </p:txBody>
      </p:sp>
    </p:spTree>
    <p:extLst>
      <p:ext uri="{BB962C8B-B14F-4D97-AF65-F5344CB8AC3E}">
        <p14:creationId xmlns:p14="http://schemas.microsoft.com/office/powerpoint/2010/main" val="1298200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4</a:t>
            </a:fld>
            <a:endParaRPr lang="en-US"/>
          </a:p>
        </p:txBody>
      </p:sp>
    </p:spTree>
    <p:extLst>
      <p:ext uri="{BB962C8B-B14F-4D97-AF65-F5344CB8AC3E}">
        <p14:creationId xmlns:p14="http://schemas.microsoft.com/office/powerpoint/2010/main" val="1419053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5</a:t>
            </a:fld>
            <a:endParaRPr lang="en-US"/>
          </a:p>
        </p:txBody>
      </p:sp>
    </p:spTree>
    <p:extLst>
      <p:ext uri="{BB962C8B-B14F-4D97-AF65-F5344CB8AC3E}">
        <p14:creationId xmlns:p14="http://schemas.microsoft.com/office/powerpoint/2010/main" val="744079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6</a:t>
            </a:fld>
            <a:endParaRPr lang="en-US"/>
          </a:p>
        </p:txBody>
      </p:sp>
    </p:spTree>
    <p:extLst>
      <p:ext uri="{BB962C8B-B14F-4D97-AF65-F5344CB8AC3E}">
        <p14:creationId xmlns:p14="http://schemas.microsoft.com/office/powerpoint/2010/main" val="975678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7</a:t>
            </a:fld>
            <a:endParaRPr lang="en-US"/>
          </a:p>
        </p:txBody>
      </p:sp>
    </p:spTree>
    <p:extLst>
      <p:ext uri="{BB962C8B-B14F-4D97-AF65-F5344CB8AC3E}">
        <p14:creationId xmlns:p14="http://schemas.microsoft.com/office/powerpoint/2010/main" val="2310114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8</a:t>
            </a:fld>
            <a:endParaRPr lang="en-US"/>
          </a:p>
        </p:txBody>
      </p:sp>
    </p:spTree>
    <p:extLst>
      <p:ext uri="{BB962C8B-B14F-4D97-AF65-F5344CB8AC3E}">
        <p14:creationId xmlns:p14="http://schemas.microsoft.com/office/powerpoint/2010/main" val="1779925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527C33-0715-4020-9B3A-A06B366DF07D}" type="slidenum">
              <a:rPr lang="en-US" smtClean="0"/>
              <a:t>9</a:t>
            </a:fld>
            <a:endParaRPr lang="en-US"/>
          </a:p>
        </p:txBody>
      </p:sp>
    </p:spTree>
    <p:extLst>
      <p:ext uri="{BB962C8B-B14F-4D97-AF65-F5344CB8AC3E}">
        <p14:creationId xmlns:p14="http://schemas.microsoft.com/office/powerpoint/2010/main" val="20337519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C7CEB4E-3C9F-42A7-B22A-6B5AF61E8C07}"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
        <p:nvSpPr>
          <p:cNvPr id="7" name="Rectangle 6"/>
          <p:cNvSpPr/>
          <p:nvPr userDrawn="1"/>
        </p:nvSpPr>
        <p:spPr>
          <a:xfrm>
            <a:off x="0" y="0"/>
            <a:ext cx="12192000" cy="6858000"/>
          </a:xfrm>
          <a:prstGeom prst="rect">
            <a:avLst/>
          </a:prstGeom>
          <a:blipFill dpi="0" rotWithShape="1">
            <a:blip r:embed="rId2">
              <a:alphaModFix amt="13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1624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7CEB4E-3C9F-42A7-B22A-6B5AF61E8C07}"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261819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7CEB4E-3C9F-42A7-B22A-6B5AF61E8C07}"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2222049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7CEB4E-3C9F-42A7-B22A-6B5AF61E8C07}"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249075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7CEB4E-3C9F-42A7-B22A-6B5AF61E8C07}"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414855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7CEB4E-3C9F-42A7-B22A-6B5AF61E8C07}"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40303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C7CEB4E-3C9F-42A7-B22A-6B5AF61E8C07}" type="datetimeFigureOut">
              <a:rPr lang="en-US" smtClean="0"/>
              <a:t>9/27/2018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88257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7CEB4E-3C9F-42A7-B22A-6B5AF61E8C07}" type="datetimeFigureOut">
              <a:rPr lang="en-US" smtClean="0"/>
              <a:t>9/27/2018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45700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7CEB4E-3C9F-42A7-B22A-6B5AF61E8C07}" type="datetimeFigureOut">
              <a:rPr lang="en-US" smtClean="0"/>
              <a:t>9/27/2018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33971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7CEB4E-3C9F-42A7-B22A-6B5AF61E8C07}"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3576040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7CEB4E-3C9F-42A7-B22A-6B5AF61E8C07}"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36900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CEB4E-3C9F-42A7-B22A-6B5AF61E8C07}" type="datetimeFigureOut">
              <a:rPr lang="en-US" smtClean="0"/>
              <a:t>9/27/2018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9B39C-4771-46CB-9A59-5529514A9FBE}" type="slidenum">
              <a:rPr lang="en-US" smtClean="0"/>
              <a:t>‹#›</a:t>
            </a:fld>
            <a:endParaRPr lang="en-US"/>
          </a:p>
        </p:txBody>
      </p:sp>
    </p:spTree>
    <p:extLst>
      <p:ext uri="{BB962C8B-B14F-4D97-AF65-F5344CB8AC3E}">
        <p14:creationId xmlns:p14="http://schemas.microsoft.com/office/powerpoint/2010/main" val="2446678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latin typeface="Arial" panose="020B0604020202020204" pitchFamily="34" charset="0"/>
                <a:cs typeface="Arial" panose="020B0604020202020204" pitchFamily="34" charset="0"/>
              </a:rPr>
              <a:t>Clock Hour Basics – Administering Title IV Programs </a:t>
            </a:r>
            <a:endParaRPr lang="en-US" dirty="0"/>
          </a:p>
        </p:txBody>
      </p:sp>
      <p:sp>
        <p:nvSpPr>
          <p:cNvPr id="3" name="Subtitle 2"/>
          <p:cNvSpPr>
            <a:spLocks noGrp="1"/>
          </p:cNvSpPr>
          <p:nvPr>
            <p:ph type="subTitle" idx="1"/>
          </p:nvPr>
        </p:nvSpPr>
        <p:spPr>
          <a:xfrm>
            <a:off x="1524000" y="4306529"/>
            <a:ext cx="9144000" cy="1226574"/>
          </a:xfrm>
        </p:spPr>
        <p:txBody>
          <a:bodyPr>
            <a:normAutofit lnSpcReduction="10000"/>
          </a:bodyPr>
          <a:lstStyle/>
          <a:p>
            <a:r>
              <a:rPr lang="en-US" dirty="0" smtClean="0"/>
              <a:t> </a:t>
            </a:r>
            <a:endParaRPr lang="en-US" dirty="0"/>
          </a:p>
          <a:p>
            <a:r>
              <a:rPr lang="en-US" b="1" dirty="0"/>
              <a:t>Presented by Robin Hall, Director of Financial Aid and </a:t>
            </a:r>
            <a:r>
              <a:rPr lang="en-US" b="1" dirty="0" smtClean="0"/>
              <a:t>Budget</a:t>
            </a:r>
          </a:p>
          <a:p>
            <a:r>
              <a:rPr lang="en-US" b="1" dirty="0" smtClean="0"/>
              <a:t> </a:t>
            </a:r>
            <a:r>
              <a:rPr lang="en-US" b="1" dirty="0"/>
              <a:t>- Reading Hospital School of Health Sciences</a:t>
            </a:r>
          </a:p>
          <a:p>
            <a:endParaRPr lang="en-US" dirty="0"/>
          </a:p>
        </p:txBody>
      </p:sp>
    </p:spTree>
    <p:extLst>
      <p:ext uri="{BB962C8B-B14F-4D97-AF65-F5344CB8AC3E}">
        <p14:creationId xmlns:p14="http://schemas.microsoft.com/office/powerpoint/2010/main" val="3429460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1573427" y="782595"/>
            <a:ext cx="9020433" cy="5139869"/>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Defining Payment Periods (cont’d)</a:t>
            </a:r>
          </a:p>
          <a:p>
            <a:endParaRPr lang="en-US" sz="3600" dirty="0" smtClean="0">
              <a:solidFill>
                <a:prstClr val="black"/>
              </a:solidFill>
              <a:latin typeface="ArialMT"/>
            </a:endParaRPr>
          </a:p>
          <a:p>
            <a:r>
              <a:rPr lang="en-US" sz="2400" b="1" i="1" dirty="0" smtClean="0">
                <a:solidFill>
                  <a:prstClr val="black"/>
                </a:solidFill>
                <a:latin typeface="Arial" panose="020B0604020202020204" pitchFamily="34" charset="0"/>
              </a:rPr>
              <a:t>1. Programs equal to or shorter than an academic year (900 hours)</a:t>
            </a:r>
          </a:p>
          <a:p>
            <a:endParaRPr lang="en-US" sz="3200" b="1" i="1" dirty="0" smtClean="0">
              <a:solidFill>
                <a:prstClr val="black"/>
              </a:solidFill>
              <a:latin typeface="Arial" panose="020B0604020202020204" pitchFamily="34" charset="0"/>
            </a:endParaRPr>
          </a:p>
          <a:p>
            <a:r>
              <a:rPr lang="en-US" sz="2000" dirty="0" smtClean="0">
                <a:solidFill>
                  <a:prstClr val="black"/>
                </a:solidFill>
                <a:latin typeface="ArialMT"/>
              </a:rPr>
              <a:t>• Divide the program/academic year in half</a:t>
            </a:r>
          </a:p>
          <a:p>
            <a:r>
              <a:rPr lang="en-US" sz="2000" dirty="0" smtClean="0">
                <a:solidFill>
                  <a:prstClr val="black"/>
                </a:solidFill>
                <a:latin typeface="ArialMT"/>
              </a:rPr>
              <a:t>• First payment period equals half the clock hours and half the weeks</a:t>
            </a:r>
          </a:p>
          <a:p>
            <a:r>
              <a:rPr lang="en-US" sz="2000" dirty="0" smtClean="0">
                <a:solidFill>
                  <a:prstClr val="black"/>
                </a:solidFill>
                <a:latin typeface="ArialMT"/>
              </a:rPr>
              <a:t>• Second payment period equals the other half of the clock hours and weeks</a:t>
            </a:r>
          </a:p>
          <a:p>
            <a:endParaRPr lang="en-US" sz="2000" dirty="0" smtClean="0">
              <a:solidFill>
                <a:prstClr val="black"/>
              </a:solidFill>
              <a:latin typeface="ArialMT"/>
            </a:endParaRPr>
          </a:p>
          <a:p>
            <a:r>
              <a:rPr lang="en-US" sz="2000" dirty="0" smtClean="0">
                <a:solidFill>
                  <a:prstClr val="black"/>
                </a:solidFill>
                <a:latin typeface="ArialMT"/>
              </a:rPr>
              <a:t> Ex.1: Program of 900 clock hours and 30 weeks will have two payment</a:t>
            </a:r>
          </a:p>
          <a:p>
            <a:r>
              <a:rPr lang="en-US" sz="2000" dirty="0" smtClean="0">
                <a:solidFill>
                  <a:prstClr val="black"/>
                </a:solidFill>
                <a:latin typeface="ArialMT"/>
              </a:rPr>
              <a:t>periods of 450 clock hours and 15 weeks</a:t>
            </a:r>
          </a:p>
          <a:p>
            <a:endParaRPr lang="en-US" sz="2000" dirty="0" smtClean="0">
              <a:solidFill>
                <a:prstClr val="black"/>
              </a:solidFill>
              <a:latin typeface="ArialMT"/>
            </a:endParaRPr>
          </a:p>
          <a:p>
            <a:r>
              <a:rPr lang="en-US" sz="2000" dirty="0" smtClean="0">
                <a:solidFill>
                  <a:prstClr val="black"/>
                </a:solidFill>
                <a:latin typeface="ArialMT"/>
              </a:rPr>
              <a:t> Ex.2: Program of 750 clock hours and 24 weeks will have two payment periods of 375 clock hours and 12 weeks</a:t>
            </a:r>
          </a:p>
        </p:txBody>
      </p:sp>
    </p:spTree>
    <p:extLst>
      <p:ext uri="{BB962C8B-B14F-4D97-AF65-F5344CB8AC3E}">
        <p14:creationId xmlns:p14="http://schemas.microsoft.com/office/powerpoint/2010/main" val="2583630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1005017" y="403654"/>
            <a:ext cx="9745362" cy="6001643"/>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Defining Payment Periods (cont’d)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1"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2. Programs longer than an academic year with remaining period equal to or less than half an academic year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 Use rule for one academic year for each full academic year in the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program</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 Final portion is one payment period with remaining clock hours and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weeks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black"/>
                </a:solidFill>
                <a:effectLst/>
                <a:uLnTx/>
                <a:uFillTx/>
                <a:latin typeface="Calibri-Bold"/>
              </a:rPr>
              <a:t>Program: 1230 clock hours/41 weeks; AY 900 hours/30 weeks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black"/>
                </a:solidFill>
                <a:effectLst/>
                <a:uLnTx/>
                <a:uFillTx/>
                <a:latin typeface="Calibri-Bold"/>
              </a:rPr>
              <a:t>	PP1: 450 hrs/15 wks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black"/>
                </a:solidFill>
                <a:effectLst/>
                <a:uLnTx/>
                <a:uFillTx/>
                <a:latin typeface="Calibri-Bold"/>
              </a:rPr>
              <a:t>	PP2: 450 hrs/15 wks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black"/>
                </a:solidFill>
                <a:effectLst/>
                <a:uLnTx/>
                <a:uFillTx/>
                <a:latin typeface="Calibri-Bold"/>
              </a:rPr>
              <a:t>	PP3: 330 hrs/11 wks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smtClean="0">
              <a:ln>
                <a:noFill/>
              </a:ln>
              <a:solidFill>
                <a:prstClr val="black"/>
              </a:solidFill>
              <a:effectLst/>
              <a:uLnTx/>
              <a:uFillTx/>
              <a:latin typeface="Calibri-Bold"/>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Program: 1050 clock hours/42 weeks; AY 900 hours/36 weeks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	PP1: 450 hrs/18 wks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                 PP2: 450 hrs/18 wks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                 PP3: 150 hrs/6 wks</a:t>
            </a:r>
            <a:endParaRPr kumimoji="0" lang="en-US" sz="18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1826348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1005017" y="403654"/>
            <a:ext cx="9745362" cy="5386090"/>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Defining Payment Periods (cont’d)</a:t>
            </a:r>
          </a:p>
          <a:p>
            <a:endParaRPr lang="en-US" sz="3200" b="1" dirty="0">
              <a:solidFill>
                <a:prstClr val="black"/>
              </a:solidFill>
              <a:latin typeface="ArialMT"/>
            </a:endParaRPr>
          </a:p>
          <a:p>
            <a:r>
              <a:rPr lang="en-US" sz="2400" b="1" i="1" dirty="0" smtClean="0">
                <a:solidFill>
                  <a:prstClr val="black"/>
                </a:solidFill>
                <a:latin typeface="Arial" panose="020B0604020202020204" pitchFamily="34" charset="0"/>
                <a:cs typeface="Arial" panose="020B0604020202020204" pitchFamily="34" charset="0"/>
              </a:rPr>
              <a:t>2.5. Programs longer than an academic year with remaining period greater than half an academic year</a:t>
            </a:r>
          </a:p>
          <a:p>
            <a:endParaRPr lang="en-US" sz="2000" dirty="0" smtClean="0">
              <a:solidFill>
                <a:prstClr val="black"/>
              </a:solidFill>
              <a:latin typeface="ArialMT"/>
            </a:endParaRPr>
          </a:p>
          <a:p>
            <a:r>
              <a:rPr lang="en-US" sz="2000" dirty="0" smtClean="0">
                <a:solidFill>
                  <a:prstClr val="black"/>
                </a:solidFill>
                <a:latin typeface="ArialMT"/>
              </a:rPr>
              <a:t>• Use rule for one academic year for each full academic year in the</a:t>
            </a:r>
          </a:p>
          <a:p>
            <a:r>
              <a:rPr lang="en-US" sz="2000" dirty="0" smtClean="0">
                <a:solidFill>
                  <a:prstClr val="black"/>
                </a:solidFill>
                <a:latin typeface="ArialMT"/>
              </a:rPr>
              <a:t>program</a:t>
            </a:r>
          </a:p>
          <a:p>
            <a:r>
              <a:rPr lang="en-US" sz="2000" dirty="0" smtClean="0">
                <a:solidFill>
                  <a:prstClr val="black"/>
                </a:solidFill>
                <a:latin typeface="ArialMT"/>
              </a:rPr>
              <a:t>• Remaining portion is divided into two equal payment periods, each with 1/2 the remaining hours/weeks</a:t>
            </a:r>
          </a:p>
          <a:p>
            <a:endParaRPr lang="en-US" sz="2000" dirty="0" smtClean="0">
              <a:solidFill>
                <a:prstClr val="black"/>
              </a:solidFill>
              <a:latin typeface="ArialMT"/>
            </a:endParaRPr>
          </a:p>
          <a:p>
            <a:r>
              <a:rPr lang="en-US" sz="1600" b="1" dirty="0" smtClean="0">
                <a:solidFill>
                  <a:prstClr val="black"/>
                </a:solidFill>
                <a:latin typeface="Calibri-Bold"/>
              </a:rPr>
              <a:t>Program: 1600 clock hours/46 weeks; AY 900 hours/26 weeks </a:t>
            </a:r>
          </a:p>
          <a:p>
            <a:r>
              <a:rPr lang="en-US" sz="1600" b="1" dirty="0" smtClean="0">
                <a:solidFill>
                  <a:prstClr val="black"/>
                </a:solidFill>
                <a:latin typeface="Calibri-Bold"/>
              </a:rPr>
              <a:t> AY 1	PP1: 450 hrs/13 wks  </a:t>
            </a:r>
          </a:p>
          <a:p>
            <a:r>
              <a:rPr lang="en-US" sz="1600" b="1" dirty="0">
                <a:solidFill>
                  <a:prstClr val="black"/>
                </a:solidFill>
                <a:latin typeface="Calibri-Bold"/>
              </a:rPr>
              <a:t>	</a:t>
            </a:r>
            <a:r>
              <a:rPr lang="en-US" sz="1600" b="1" dirty="0" smtClean="0">
                <a:solidFill>
                  <a:prstClr val="black"/>
                </a:solidFill>
                <a:latin typeface="Calibri-Bold"/>
              </a:rPr>
              <a:t>PP2: 450 hrs/13 wks  </a:t>
            </a:r>
          </a:p>
          <a:p>
            <a:endParaRPr lang="en-US" sz="1600" b="1" dirty="0" smtClean="0">
              <a:solidFill>
                <a:prstClr val="black"/>
              </a:solidFill>
              <a:latin typeface="Calibri-Bold"/>
            </a:endParaRPr>
          </a:p>
          <a:p>
            <a:r>
              <a:rPr lang="en-US" sz="1600" b="1" dirty="0" smtClean="0">
                <a:solidFill>
                  <a:prstClr val="black"/>
                </a:solidFill>
                <a:latin typeface="Calibri-Bold"/>
              </a:rPr>
              <a:t>AY 2</a:t>
            </a:r>
            <a:r>
              <a:rPr lang="en-US" sz="1600" b="1" dirty="0">
                <a:solidFill>
                  <a:prstClr val="black"/>
                </a:solidFill>
                <a:latin typeface="Calibri-Bold"/>
              </a:rPr>
              <a:t>	</a:t>
            </a:r>
            <a:r>
              <a:rPr lang="en-US" sz="1600" b="1" dirty="0" smtClean="0">
                <a:solidFill>
                  <a:prstClr val="black"/>
                </a:solidFill>
                <a:latin typeface="Calibri-Bold"/>
              </a:rPr>
              <a:t>PP3: 350 hrs/10 wks</a:t>
            </a:r>
          </a:p>
          <a:p>
            <a:r>
              <a:rPr lang="en-US" sz="1600" b="1" dirty="0">
                <a:solidFill>
                  <a:prstClr val="black"/>
                </a:solidFill>
                <a:latin typeface="Calibri-Bold"/>
              </a:rPr>
              <a:t>	</a:t>
            </a:r>
            <a:r>
              <a:rPr lang="en-US" sz="1600" b="1" dirty="0" smtClean="0">
                <a:solidFill>
                  <a:prstClr val="black"/>
                </a:solidFill>
                <a:latin typeface="Calibri-Bold"/>
              </a:rPr>
              <a:t>PP4: 350 hrs/10 wks</a:t>
            </a:r>
          </a:p>
          <a:p>
            <a:endParaRPr lang="en-US" sz="1600" b="1" dirty="0">
              <a:solidFill>
                <a:prstClr val="black"/>
              </a:solidFill>
              <a:latin typeface="Calibri-Bold"/>
            </a:endParaRPr>
          </a:p>
        </p:txBody>
      </p:sp>
    </p:spTree>
    <p:extLst>
      <p:ext uri="{BB962C8B-B14F-4D97-AF65-F5344CB8AC3E}">
        <p14:creationId xmlns:p14="http://schemas.microsoft.com/office/powerpoint/2010/main" val="2175295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1079157" y="527222"/>
            <a:ext cx="9704173" cy="409342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Defining Payment Periods (cont’d)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 These rules for defining lengths of payment periods </a:t>
            </a:r>
            <a:r>
              <a:rPr kumimoji="0" lang="en-US" sz="2000" b="0" i="1" u="none" strike="noStrike" kern="0" cap="none" spc="0" normalizeH="0" baseline="0" noProof="0" dirty="0" smtClean="0">
                <a:ln>
                  <a:noFill/>
                </a:ln>
                <a:solidFill>
                  <a:prstClr val="black"/>
                </a:solidFill>
                <a:effectLst/>
                <a:uLnTx/>
                <a:uFillTx/>
                <a:latin typeface="Arial" panose="020B0604020202020204" pitchFamily="34" charset="0"/>
              </a:rPr>
              <a:t>do not change </a:t>
            </a:r>
            <a:r>
              <a:rPr kumimoji="0" lang="en-US" sz="2000" b="0" i="0" u="none" strike="noStrike" kern="0" cap="none" spc="0" normalizeH="0" baseline="0" noProof="0" dirty="0" smtClean="0">
                <a:ln>
                  <a:noFill/>
                </a:ln>
                <a:solidFill>
                  <a:prstClr val="black"/>
                </a:solidFill>
                <a:effectLst/>
                <a:uLnTx/>
                <a:uFillTx/>
                <a:latin typeface="ArialMT"/>
              </a:rPr>
              <a:t>based on conditions such as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	• Student progress through the program</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	• The award year in which the payment period falls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4400" b="1" i="0" u="none" strike="noStrike" kern="0" cap="none" spc="0" normalizeH="0" baseline="0" noProof="0" dirty="0" smtClean="0">
                <a:ln>
                  <a:noFill/>
                </a:ln>
                <a:solidFill>
                  <a:prstClr val="black"/>
                </a:solidFill>
                <a:effectLst/>
                <a:uLnTx/>
                <a:uFillTx/>
                <a:latin typeface="ArialMT"/>
              </a:rPr>
              <a:t>However, there are two exceptions…….</a:t>
            </a:r>
            <a:endParaRPr kumimoji="0" lang="en-US" sz="4400" b="1"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1195117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922636" y="337751"/>
            <a:ext cx="10322011" cy="5663089"/>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Defining Payment Periods (cont’d)</a:t>
            </a:r>
          </a:p>
          <a:p>
            <a:endParaRPr lang="en-US" sz="3600" dirty="0" smtClean="0">
              <a:solidFill>
                <a:prstClr val="black"/>
              </a:solidFill>
              <a:latin typeface="ArialMT"/>
            </a:endParaRPr>
          </a:p>
          <a:p>
            <a:r>
              <a:rPr lang="en-US" sz="800" b="1" dirty="0" smtClean="0">
                <a:solidFill>
                  <a:prstClr val="black"/>
                </a:solidFill>
                <a:latin typeface="ArialMT"/>
              </a:rPr>
              <a:t> </a:t>
            </a:r>
            <a:r>
              <a:rPr lang="en-US" sz="2000" dirty="0" smtClean="0">
                <a:solidFill>
                  <a:prstClr val="black"/>
                </a:solidFill>
                <a:latin typeface="ArialMT"/>
              </a:rPr>
              <a:t>  </a:t>
            </a:r>
            <a:r>
              <a:rPr lang="en-US" sz="2000" b="1" dirty="0" smtClean="0">
                <a:solidFill>
                  <a:prstClr val="black"/>
                </a:solidFill>
                <a:latin typeface="Arial" panose="020B0604020202020204" pitchFamily="34" charset="0"/>
                <a:cs typeface="Arial" panose="020B0604020202020204" pitchFamily="34" charset="0"/>
              </a:rPr>
              <a:t>Exception #1:  Transfer students</a:t>
            </a:r>
          </a:p>
          <a:p>
            <a:pPr marL="342900" indent="-342900">
              <a:buFont typeface="Arial" panose="020B0604020202020204" pitchFamily="34" charset="0"/>
              <a:buChar char="•"/>
            </a:pPr>
            <a:r>
              <a:rPr lang="en-US" dirty="0" smtClean="0">
                <a:solidFill>
                  <a:prstClr val="black"/>
                </a:solidFill>
                <a:latin typeface="ArialMT"/>
              </a:rPr>
              <a:t>If you accept transfer hours, the hours/weeks </a:t>
            </a:r>
            <a:r>
              <a:rPr lang="en-US" u="sng" dirty="0" smtClean="0">
                <a:solidFill>
                  <a:prstClr val="black"/>
                </a:solidFill>
                <a:latin typeface="ArialMT"/>
              </a:rPr>
              <a:t>remaining for the student to complete the program at your school </a:t>
            </a:r>
            <a:r>
              <a:rPr lang="en-US" dirty="0" smtClean="0">
                <a:solidFill>
                  <a:prstClr val="black"/>
                </a:solidFill>
                <a:latin typeface="ArialMT"/>
              </a:rPr>
              <a:t>make up the program length, and payment periods are defined accordingly</a:t>
            </a:r>
          </a:p>
          <a:p>
            <a:pPr marL="800100" lvl="1" indent="-342900">
              <a:buFont typeface="Arial" panose="020B0604020202020204" pitchFamily="34" charset="0"/>
              <a:buChar char="•"/>
            </a:pPr>
            <a:r>
              <a:rPr lang="en-US" dirty="0" smtClean="0">
                <a:solidFill>
                  <a:prstClr val="black"/>
                </a:solidFill>
                <a:latin typeface="ArialMT"/>
              </a:rPr>
              <a:t>Ex. Student transfers 300 hours into an 1170 hour program; this leaves 870 hours remaining. Program will be treated as one shorter than an academic year and will have two payment periods, each with 435 hours and the number of weeks to complete those hours</a:t>
            </a:r>
          </a:p>
          <a:p>
            <a:pPr marL="800100" lvl="1" indent="-342900">
              <a:buFont typeface="Arial" panose="020B0604020202020204" pitchFamily="34" charset="0"/>
              <a:buChar char="•"/>
            </a:pPr>
            <a:endParaRPr lang="en-US" sz="2000" dirty="0" smtClean="0">
              <a:solidFill>
                <a:prstClr val="black"/>
              </a:solidFill>
              <a:latin typeface="ArialMT"/>
            </a:endParaRPr>
          </a:p>
          <a:p>
            <a:r>
              <a:rPr lang="en-US" sz="2000" dirty="0" smtClean="0">
                <a:solidFill>
                  <a:prstClr val="black"/>
                </a:solidFill>
                <a:latin typeface="ArialMT"/>
              </a:rPr>
              <a:t> </a:t>
            </a:r>
            <a:r>
              <a:rPr lang="en-US" sz="2000" b="1" dirty="0" smtClean="0">
                <a:solidFill>
                  <a:prstClr val="black"/>
                </a:solidFill>
                <a:latin typeface="Arial" panose="020B0604020202020204" pitchFamily="34" charset="0"/>
                <a:cs typeface="Arial" panose="020B0604020202020204" pitchFamily="34" charset="0"/>
              </a:rPr>
              <a:t>Exception #2 – Second Year loans</a:t>
            </a:r>
          </a:p>
          <a:p>
            <a:pPr marL="342900" indent="-342900">
              <a:buFont typeface="Arial" panose="020B0604020202020204" pitchFamily="34" charset="0"/>
              <a:buChar char="•"/>
            </a:pPr>
            <a:r>
              <a:rPr lang="en-US" dirty="0" smtClean="0">
                <a:solidFill>
                  <a:prstClr val="black"/>
                </a:solidFill>
                <a:latin typeface="Arial" panose="020B0604020202020204" pitchFamily="34" charset="0"/>
                <a:cs typeface="Arial" panose="020B0604020202020204" pitchFamily="34" charset="0"/>
              </a:rPr>
              <a:t>If program is longer than an academic year, the 2</a:t>
            </a:r>
            <a:r>
              <a:rPr lang="en-US" baseline="30000" dirty="0" smtClean="0">
                <a:solidFill>
                  <a:prstClr val="black"/>
                </a:solidFill>
                <a:latin typeface="Arial" panose="020B0604020202020204" pitchFamily="34" charset="0"/>
                <a:cs typeface="Arial" panose="020B0604020202020204" pitchFamily="34" charset="0"/>
              </a:rPr>
              <a:t>nd</a:t>
            </a:r>
            <a:r>
              <a:rPr lang="en-US" dirty="0" smtClean="0">
                <a:solidFill>
                  <a:prstClr val="black"/>
                </a:solidFill>
                <a:latin typeface="Arial" panose="020B0604020202020204" pitchFamily="34" charset="0"/>
                <a:cs typeface="Arial" panose="020B0604020202020204" pitchFamily="34" charset="0"/>
              </a:rPr>
              <a:t> year loan must be prorated by the hours the student has remaining to complete at the end of the first academic year</a:t>
            </a:r>
          </a:p>
          <a:p>
            <a:pPr marL="800100" lvl="1" indent="-342900">
              <a:buFont typeface="Arial" panose="020B0604020202020204" pitchFamily="34" charset="0"/>
              <a:buChar char="•"/>
            </a:pPr>
            <a:r>
              <a:rPr lang="en-US" dirty="0" smtClean="0">
                <a:solidFill>
                  <a:prstClr val="black"/>
                </a:solidFill>
                <a:latin typeface="Arial" panose="020B0604020202020204" pitchFamily="34" charset="0"/>
                <a:cs typeface="Arial" panose="020B0604020202020204" pitchFamily="34" charset="0"/>
              </a:rPr>
              <a:t>Ex. Student enrolled in a 1650 hour program ( AY=900 hrs) and attended more hours than scheduled so at the end of the first AY </a:t>
            </a:r>
            <a:r>
              <a:rPr lang="en-US" u="sng" dirty="0" smtClean="0">
                <a:solidFill>
                  <a:prstClr val="black"/>
                </a:solidFill>
                <a:latin typeface="Arial" panose="020B0604020202020204" pitchFamily="34" charset="0"/>
                <a:cs typeface="Arial" panose="020B0604020202020204" pitchFamily="34" charset="0"/>
              </a:rPr>
              <a:t>in weeks</a:t>
            </a:r>
            <a:r>
              <a:rPr lang="en-US" dirty="0" smtClean="0">
                <a:solidFill>
                  <a:prstClr val="black"/>
                </a:solidFill>
                <a:latin typeface="Arial" panose="020B0604020202020204" pitchFamily="34" charset="0"/>
                <a:cs typeface="Arial" panose="020B0604020202020204" pitchFamily="34" charset="0"/>
              </a:rPr>
              <a:t>, student had actually completed 1000 hours rather than 900. The Year 2 loan would be prorated based on the remaining 650 hours.</a:t>
            </a:r>
          </a:p>
          <a:p>
            <a:pPr marL="1257300" lvl="2" indent="-342900">
              <a:buFont typeface="Arial" panose="020B0604020202020204" pitchFamily="34" charset="0"/>
              <a:buChar char="•"/>
            </a:pPr>
            <a:r>
              <a:rPr lang="en-US" dirty="0" smtClean="0">
                <a:solidFill>
                  <a:prstClr val="black"/>
                </a:solidFill>
                <a:latin typeface="Arial" panose="020B0604020202020204" pitchFamily="34" charset="0"/>
                <a:cs typeface="Arial" panose="020B0604020202020204" pitchFamily="34" charset="0"/>
              </a:rPr>
              <a:t>- payment periods would be determined according to normal rules, in this case, 325 hour payment periods</a:t>
            </a:r>
          </a:p>
          <a:p>
            <a:pPr marL="342900" indent="-342900">
              <a:buFont typeface="Arial" panose="020B0604020202020204" pitchFamily="34" charset="0"/>
              <a:buChar char="•"/>
            </a:pPr>
            <a:endParaRPr lang="en-US" b="1" dirty="0" smtClean="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2529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922636" y="337751"/>
            <a:ext cx="10322011" cy="3693319"/>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Defining Payment Periods (cont’d)</a:t>
            </a:r>
          </a:p>
          <a:p>
            <a:endParaRPr lang="en-US" sz="3600" dirty="0" smtClean="0">
              <a:solidFill>
                <a:prstClr val="black"/>
              </a:solidFill>
              <a:latin typeface="ArialMT"/>
            </a:endParaRPr>
          </a:p>
          <a:p>
            <a:r>
              <a:rPr lang="en-US" sz="800" b="1" dirty="0" smtClean="0">
                <a:solidFill>
                  <a:prstClr val="black"/>
                </a:solidFill>
                <a:latin typeface="ArialMT"/>
              </a:rPr>
              <a:t> </a:t>
            </a:r>
            <a:r>
              <a:rPr lang="en-US" sz="2400" b="1" dirty="0" smtClean="0">
                <a:solidFill>
                  <a:prstClr val="black"/>
                </a:solidFill>
                <a:latin typeface="ArialMT"/>
              </a:rPr>
              <a:t>A payment period ends only when an individual student </a:t>
            </a:r>
            <a:r>
              <a:rPr lang="en-US" sz="2400" b="1" i="1" dirty="0" smtClean="0">
                <a:solidFill>
                  <a:prstClr val="black"/>
                </a:solidFill>
                <a:latin typeface="Arial" panose="020B0604020202020204" pitchFamily="34" charset="0"/>
              </a:rPr>
              <a:t>successfully completes </a:t>
            </a:r>
            <a:r>
              <a:rPr lang="en-US" sz="2400" b="1" dirty="0" smtClean="0">
                <a:solidFill>
                  <a:prstClr val="black"/>
                </a:solidFill>
                <a:latin typeface="ArialMT"/>
              </a:rPr>
              <a:t>the clock hours AND the weeks in the payment period</a:t>
            </a:r>
          </a:p>
          <a:p>
            <a:endParaRPr lang="en-US" dirty="0" smtClean="0">
              <a:solidFill>
                <a:prstClr val="black"/>
              </a:solidFill>
              <a:latin typeface="ArialMT"/>
            </a:endParaRPr>
          </a:p>
          <a:p>
            <a:r>
              <a:rPr lang="en-US" sz="2000" dirty="0" smtClean="0">
                <a:solidFill>
                  <a:prstClr val="black"/>
                </a:solidFill>
                <a:latin typeface="ArialMT"/>
              </a:rPr>
              <a:t>– “Successfully completes” means the student has </a:t>
            </a:r>
            <a:r>
              <a:rPr lang="en-US" sz="2000" i="1" u="sng" dirty="0" smtClean="0">
                <a:solidFill>
                  <a:prstClr val="black"/>
                </a:solidFill>
                <a:latin typeface="Arial" panose="020B0604020202020204" pitchFamily="34" charset="0"/>
              </a:rPr>
              <a:t>attended </a:t>
            </a:r>
            <a:r>
              <a:rPr lang="en-US" sz="2000" dirty="0" smtClean="0">
                <a:solidFill>
                  <a:prstClr val="black"/>
                </a:solidFill>
                <a:latin typeface="ArialMT"/>
              </a:rPr>
              <a:t>and </a:t>
            </a:r>
            <a:r>
              <a:rPr lang="en-US" sz="2000" i="1" u="sng" dirty="0" smtClean="0">
                <a:solidFill>
                  <a:prstClr val="black"/>
                </a:solidFill>
                <a:latin typeface="Arial" panose="020B0604020202020204" pitchFamily="34" charset="0"/>
              </a:rPr>
              <a:t>passed</a:t>
            </a:r>
            <a:r>
              <a:rPr lang="en-US" sz="2000" i="1" dirty="0" smtClean="0">
                <a:solidFill>
                  <a:prstClr val="black"/>
                </a:solidFill>
                <a:latin typeface="Arial" panose="020B0604020202020204" pitchFamily="34" charset="0"/>
              </a:rPr>
              <a:t> </a:t>
            </a:r>
            <a:r>
              <a:rPr lang="en-US" sz="2000" dirty="0" smtClean="0">
                <a:solidFill>
                  <a:prstClr val="black"/>
                </a:solidFill>
                <a:latin typeface="ArialMT"/>
              </a:rPr>
              <a:t>the coursework associated with the clock hours/weeks in the payment period</a:t>
            </a:r>
          </a:p>
          <a:p>
            <a:endParaRPr lang="en-US" sz="2000" dirty="0" smtClean="0">
              <a:solidFill>
                <a:prstClr val="black"/>
              </a:solidFill>
              <a:latin typeface="ArialMT"/>
            </a:endParaRPr>
          </a:p>
          <a:p>
            <a:r>
              <a:rPr lang="en-US" sz="2000" dirty="0" smtClean="0">
                <a:solidFill>
                  <a:prstClr val="black"/>
                </a:solidFill>
                <a:latin typeface="ArialMT"/>
              </a:rPr>
              <a:t>– Students may complete payment periods at different times, for instance, due to absences or failing coursework</a:t>
            </a:r>
          </a:p>
        </p:txBody>
      </p:sp>
    </p:spTree>
    <p:extLst>
      <p:ext uri="{BB962C8B-B14F-4D97-AF65-F5344CB8AC3E}">
        <p14:creationId xmlns:p14="http://schemas.microsoft.com/office/powerpoint/2010/main" val="2602587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766119" y="453081"/>
            <a:ext cx="10890421" cy="4955203"/>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Payment Period Disbursements Do’s and Don’ts</a:t>
            </a:r>
            <a:r>
              <a:rPr lang="en-US" sz="3200" dirty="0" smtClean="0">
                <a:solidFill>
                  <a:prstClr val="black"/>
                </a:solidFill>
                <a:latin typeface="Arial" panose="020B0604020202020204" pitchFamily="34" charset="0"/>
                <a:cs typeface="Arial" panose="020B0604020202020204" pitchFamily="34" charset="0"/>
              </a:rPr>
              <a:t>:</a:t>
            </a:r>
          </a:p>
          <a:p>
            <a:endParaRPr lang="en-US" sz="3200" dirty="0">
              <a:solidFill>
                <a:prstClr val="black"/>
              </a:solidFill>
              <a:latin typeface="ArialMT"/>
            </a:endParaRPr>
          </a:p>
          <a:p>
            <a:pPr marL="285750" indent="-285750">
              <a:buFont typeface="Arial" panose="020B0604020202020204" pitchFamily="34" charset="0"/>
              <a:buChar char="•"/>
            </a:pPr>
            <a:r>
              <a:rPr lang="en-US" dirty="0" smtClean="0">
                <a:solidFill>
                  <a:prstClr val="black"/>
                </a:solidFill>
                <a:latin typeface="Arial" panose="020B0604020202020204" pitchFamily="34" charset="0"/>
                <a:cs typeface="Arial" panose="020B0604020202020204" pitchFamily="34" charset="0"/>
              </a:rPr>
              <a:t>As </a:t>
            </a:r>
            <a:r>
              <a:rPr lang="en-US" dirty="0">
                <a:solidFill>
                  <a:prstClr val="black"/>
                </a:solidFill>
                <a:latin typeface="Arial" panose="020B0604020202020204" pitchFamily="34" charset="0"/>
                <a:cs typeface="Arial" panose="020B0604020202020204" pitchFamily="34" charset="0"/>
              </a:rPr>
              <a:t>with term-based programs</a:t>
            </a:r>
            <a:r>
              <a:rPr lang="en-US" dirty="0" smtClean="0">
                <a:solidFill>
                  <a:prstClr val="black"/>
                </a:solidFill>
                <a:latin typeface="Arial" panose="020B0604020202020204" pitchFamily="34" charset="0"/>
                <a:cs typeface="Arial" panose="020B0604020202020204" pitchFamily="34" charset="0"/>
              </a:rPr>
              <a:t>, you may </a:t>
            </a:r>
            <a:r>
              <a:rPr lang="en-US" dirty="0">
                <a:solidFill>
                  <a:prstClr val="black"/>
                </a:solidFill>
                <a:latin typeface="Arial" panose="020B0604020202020204" pitchFamily="34" charset="0"/>
                <a:cs typeface="Arial" panose="020B0604020202020204" pitchFamily="34" charset="0"/>
              </a:rPr>
              <a:t>make the first </a:t>
            </a:r>
            <a:r>
              <a:rPr lang="en-US" dirty="0" smtClean="0">
                <a:solidFill>
                  <a:prstClr val="black"/>
                </a:solidFill>
                <a:latin typeface="Arial" panose="020B0604020202020204" pitchFamily="34" charset="0"/>
                <a:cs typeface="Arial" panose="020B0604020202020204" pitchFamily="34" charset="0"/>
              </a:rPr>
              <a:t>disbursement up </a:t>
            </a:r>
            <a:r>
              <a:rPr lang="en-US" dirty="0">
                <a:solidFill>
                  <a:prstClr val="black"/>
                </a:solidFill>
                <a:latin typeface="Arial" panose="020B0604020202020204" pitchFamily="34" charset="0"/>
                <a:cs typeface="Arial" panose="020B0604020202020204" pitchFamily="34" charset="0"/>
              </a:rPr>
              <a:t>to 10 days prior to the </a:t>
            </a:r>
            <a:r>
              <a:rPr lang="en-US" i="1" dirty="0">
                <a:solidFill>
                  <a:prstClr val="black"/>
                </a:solidFill>
                <a:latin typeface="Arial" panose="020B0604020202020204" pitchFamily="34" charset="0"/>
                <a:cs typeface="Arial" panose="020B0604020202020204" pitchFamily="34" charset="0"/>
              </a:rPr>
              <a:t>first</a:t>
            </a:r>
          </a:p>
          <a:p>
            <a:r>
              <a:rPr lang="en-US" dirty="0">
                <a:solidFill>
                  <a:prstClr val="black"/>
                </a:solidFill>
                <a:latin typeface="Arial" panose="020B0604020202020204" pitchFamily="34" charset="0"/>
                <a:cs typeface="Arial" panose="020B0604020202020204" pitchFamily="34" charset="0"/>
              </a:rPr>
              <a:t>day of the first payment </a:t>
            </a:r>
            <a:r>
              <a:rPr lang="en-US" dirty="0" smtClean="0">
                <a:solidFill>
                  <a:prstClr val="black"/>
                </a:solidFill>
                <a:latin typeface="Arial" panose="020B0604020202020204" pitchFamily="34" charset="0"/>
                <a:cs typeface="Arial" panose="020B0604020202020204" pitchFamily="34" charset="0"/>
              </a:rPr>
              <a:t>period</a:t>
            </a:r>
          </a:p>
          <a:p>
            <a:endParaRPr lang="en-US" dirty="0">
              <a:solidFill>
                <a:prstClr val="black"/>
              </a:solidFill>
              <a:latin typeface="Arial" panose="020B0604020202020204" pitchFamily="34" charset="0"/>
              <a:cs typeface="Arial" panose="020B0604020202020204" pitchFamily="34" charset="0"/>
            </a:endParaRPr>
          </a:p>
          <a:p>
            <a:r>
              <a:rPr lang="en-US" b="1" dirty="0">
                <a:solidFill>
                  <a:prstClr val="black"/>
                </a:solidFill>
                <a:latin typeface="Arial" panose="020B0604020202020204" pitchFamily="34" charset="0"/>
                <a:cs typeface="Arial" panose="020B0604020202020204" pitchFamily="34" charset="0"/>
              </a:rPr>
              <a:t>•</a:t>
            </a:r>
            <a:r>
              <a:rPr lang="en-US" sz="800" dirty="0">
                <a:solidFill>
                  <a:prstClr val="black"/>
                </a:solidFill>
                <a:latin typeface="Arial" panose="020B0604020202020204" pitchFamily="34" charset="0"/>
                <a:cs typeface="Arial" panose="020B0604020202020204" pitchFamily="34" charset="0"/>
              </a:rPr>
              <a:t> </a:t>
            </a:r>
            <a:r>
              <a:rPr lang="en-US" sz="800" dirty="0" smtClean="0">
                <a:solidFill>
                  <a:prstClr val="black"/>
                </a:solidFill>
                <a:latin typeface="Arial" panose="020B0604020202020204" pitchFamily="34" charset="0"/>
                <a:cs typeface="Arial" panose="020B0604020202020204" pitchFamily="34" charset="0"/>
              </a:rPr>
              <a:t>      </a:t>
            </a:r>
            <a:r>
              <a:rPr lang="en-US" dirty="0" smtClean="0">
                <a:solidFill>
                  <a:prstClr val="black"/>
                </a:solidFill>
                <a:latin typeface="Arial" panose="020B0604020202020204" pitchFamily="34" charset="0"/>
                <a:cs typeface="Arial" panose="020B0604020202020204" pitchFamily="34" charset="0"/>
              </a:rPr>
              <a:t>Subsequent disbursements cannot </a:t>
            </a:r>
            <a:r>
              <a:rPr lang="en-US" dirty="0">
                <a:solidFill>
                  <a:prstClr val="black"/>
                </a:solidFill>
                <a:latin typeface="Arial" panose="020B0604020202020204" pitchFamily="34" charset="0"/>
                <a:cs typeface="Arial" panose="020B0604020202020204" pitchFamily="34" charset="0"/>
              </a:rPr>
              <a:t>be made until the </a:t>
            </a:r>
            <a:r>
              <a:rPr lang="en-US" dirty="0" smtClean="0">
                <a:solidFill>
                  <a:prstClr val="black"/>
                </a:solidFill>
                <a:latin typeface="Arial" panose="020B0604020202020204" pitchFamily="34" charset="0"/>
                <a:cs typeface="Arial" panose="020B0604020202020204" pitchFamily="34" charset="0"/>
              </a:rPr>
              <a:t>student successfully </a:t>
            </a:r>
            <a:r>
              <a:rPr lang="en-US" dirty="0">
                <a:solidFill>
                  <a:prstClr val="black"/>
                </a:solidFill>
                <a:latin typeface="Arial" panose="020B0604020202020204" pitchFamily="34" charset="0"/>
                <a:cs typeface="Arial" panose="020B0604020202020204" pitchFamily="34" charset="0"/>
              </a:rPr>
              <a:t>completes the clock</a:t>
            </a:r>
          </a:p>
          <a:p>
            <a:r>
              <a:rPr lang="en-US" dirty="0">
                <a:solidFill>
                  <a:prstClr val="black"/>
                </a:solidFill>
                <a:latin typeface="Arial" panose="020B0604020202020204" pitchFamily="34" charset="0"/>
                <a:cs typeface="Arial" panose="020B0604020202020204" pitchFamily="34" charset="0"/>
              </a:rPr>
              <a:t>hours and the weeks in </a:t>
            </a:r>
            <a:r>
              <a:rPr lang="en-US" dirty="0" smtClean="0">
                <a:solidFill>
                  <a:prstClr val="black"/>
                </a:solidFill>
                <a:latin typeface="Arial" panose="020B0604020202020204" pitchFamily="34" charset="0"/>
                <a:cs typeface="Arial" panose="020B0604020202020204" pitchFamily="34" charset="0"/>
              </a:rPr>
              <a:t>the previous </a:t>
            </a:r>
            <a:r>
              <a:rPr lang="en-US" dirty="0">
                <a:solidFill>
                  <a:prstClr val="black"/>
                </a:solidFill>
                <a:latin typeface="Arial" panose="020B0604020202020204" pitchFamily="34" charset="0"/>
                <a:cs typeface="Arial" panose="020B0604020202020204" pitchFamily="34" charset="0"/>
              </a:rPr>
              <a:t>payment </a:t>
            </a:r>
            <a:r>
              <a:rPr lang="en-US" dirty="0" smtClean="0">
                <a:solidFill>
                  <a:prstClr val="black"/>
                </a:solidFill>
                <a:latin typeface="Arial" panose="020B0604020202020204" pitchFamily="34" charset="0"/>
                <a:cs typeface="Arial" panose="020B0604020202020204" pitchFamily="34" charset="0"/>
              </a:rPr>
              <a:t>period</a:t>
            </a:r>
          </a:p>
          <a:p>
            <a:endParaRPr lang="en-US" dirty="0" smtClean="0">
              <a:solidFill>
                <a:prstClr val="black"/>
              </a:solidFill>
              <a:latin typeface="Arial" panose="020B0604020202020204" pitchFamily="34" charset="0"/>
              <a:cs typeface="Arial" panose="020B0604020202020204" pitchFamily="34" charset="0"/>
            </a:endParaRPr>
          </a:p>
          <a:p>
            <a:r>
              <a:rPr lang="en-US" dirty="0" smtClean="0">
                <a:solidFill>
                  <a:prstClr val="black"/>
                </a:solidFill>
                <a:latin typeface="Arial" panose="020B0604020202020204" pitchFamily="34" charset="0"/>
                <a:cs typeface="Arial" panose="020B0604020202020204" pitchFamily="34" charset="0"/>
              </a:rPr>
              <a:t>•   </a:t>
            </a:r>
            <a:r>
              <a:rPr lang="en-US" dirty="0">
                <a:solidFill>
                  <a:prstClr val="black"/>
                </a:solidFill>
                <a:latin typeface="Arial" panose="020B0604020202020204" pitchFamily="34" charset="0"/>
                <a:cs typeface="Arial" panose="020B0604020202020204" pitchFamily="34" charset="0"/>
              </a:rPr>
              <a:t>Cannot choose to have more payment periods than </a:t>
            </a:r>
            <a:r>
              <a:rPr lang="en-US" dirty="0" smtClean="0">
                <a:solidFill>
                  <a:prstClr val="black"/>
                </a:solidFill>
                <a:latin typeface="Arial" panose="020B0604020202020204" pitchFamily="34" charset="0"/>
                <a:cs typeface="Arial" panose="020B0604020202020204" pitchFamily="34" charset="0"/>
              </a:rPr>
              <a:t>those defined </a:t>
            </a:r>
            <a:r>
              <a:rPr lang="en-US" dirty="0">
                <a:solidFill>
                  <a:prstClr val="black"/>
                </a:solidFill>
                <a:latin typeface="Arial" panose="020B0604020202020204" pitchFamily="34" charset="0"/>
                <a:cs typeface="Arial" panose="020B0604020202020204" pitchFamily="34" charset="0"/>
              </a:rPr>
              <a:t>in regulation</a:t>
            </a:r>
          </a:p>
          <a:p>
            <a:r>
              <a:rPr lang="en-US" dirty="0" smtClean="0">
                <a:solidFill>
                  <a:prstClr val="black"/>
                </a:solidFill>
                <a:latin typeface="Arial" panose="020B0604020202020204" pitchFamily="34" charset="0"/>
                <a:cs typeface="Arial" panose="020B0604020202020204" pitchFamily="34" charset="0"/>
              </a:rPr>
              <a:t>	• </a:t>
            </a:r>
            <a:r>
              <a:rPr lang="en-US" dirty="0">
                <a:solidFill>
                  <a:prstClr val="black"/>
                </a:solidFill>
                <a:latin typeface="Arial" panose="020B0604020202020204" pitchFamily="34" charset="0"/>
                <a:cs typeface="Arial" panose="020B0604020202020204" pitchFamily="34" charset="0"/>
              </a:rPr>
              <a:t>Can make multiple </a:t>
            </a:r>
            <a:r>
              <a:rPr lang="en-US" i="1" dirty="0">
                <a:solidFill>
                  <a:prstClr val="black"/>
                </a:solidFill>
                <a:latin typeface="Arial" panose="020B0604020202020204" pitchFamily="34" charset="0"/>
                <a:cs typeface="Arial" panose="020B0604020202020204" pitchFamily="34" charset="0"/>
              </a:rPr>
              <a:t>installments </a:t>
            </a:r>
            <a:r>
              <a:rPr lang="en-US" dirty="0">
                <a:solidFill>
                  <a:prstClr val="black"/>
                </a:solidFill>
                <a:latin typeface="Arial" panose="020B0604020202020204" pitchFamily="34" charset="0"/>
                <a:cs typeface="Arial" panose="020B0604020202020204" pitchFamily="34" charset="0"/>
              </a:rPr>
              <a:t>of a disbursement within a payment</a:t>
            </a:r>
          </a:p>
          <a:p>
            <a:r>
              <a:rPr lang="en-US" dirty="0" smtClean="0">
                <a:solidFill>
                  <a:prstClr val="black"/>
                </a:solidFill>
                <a:latin typeface="Arial" panose="020B0604020202020204" pitchFamily="34" charset="0"/>
                <a:cs typeface="Arial" panose="020B0604020202020204" pitchFamily="34" charset="0"/>
              </a:rPr>
              <a:t>	period </a:t>
            </a:r>
            <a:r>
              <a:rPr lang="en-US" dirty="0">
                <a:solidFill>
                  <a:prstClr val="black"/>
                </a:solidFill>
                <a:latin typeface="Arial" panose="020B0604020202020204" pitchFamily="34" charset="0"/>
                <a:cs typeface="Arial" panose="020B0604020202020204" pitchFamily="34" charset="0"/>
              </a:rPr>
              <a:t>to best meet needs of the student; however, does not create</a:t>
            </a:r>
          </a:p>
          <a:p>
            <a:r>
              <a:rPr lang="en-US" dirty="0" smtClean="0">
                <a:solidFill>
                  <a:prstClr val="black"/>
                </a:solidFill>
                <a:latin typeface="Arial" panose="020B0604020202020204" pitchFamily="34" charset="0"/>
                <a:cs typeface="Arial" panose="020B0604020202020204" pitchFamily="34" charset="0"/>
              </a:rPr>
              <a:t>	more </a:t>
            </a:r>
            <a:r>
              <a:rPr lang="en-US" dirty="0">
                <a:solidFill>
                  <a:prstClr val="black"/>
                </a:solidFill>
                <a:latin typeface="Arial" panose="020B0604020202020204" pitchFamily="34" charset="0"/>
                <a:cs typeface="Arial" panose="020B0604020202020204" pitchFamily="34" charset="0"/>
              </a:rPr>
              <a:t>payment periods, nor does it change amount student is eligible to</a:t>
            </a:r>
          </a:p>
          <a:p>
            <a:r>
              <a:rPr lang="en-US" dirty="0" smtClean="0">
                <a:solidFill>
                  <a:prstClr val="black"/>
                </a:solidFill>
                <a:latin typeface="Arial" panose="020B0604020202020204" pitchFamily="34" charset="0"/>
                <a:cs typeface="Arial" panose="020B0604020202020204" pitchFamily="34" charset="0"/>
              </a:rPr>
              <a:t>	receive </a:t>
            </a:r>
            <a:r>
              <a:rPr lang="en-US" dirty="0">
                <a:solidFill>
                  <a:prstClr val="black"/>
                </a:solidFill>
                <a:latin typeface="Arial" panose="020B0604020202020204" pitchFamily="34" charset="0"/>
                <a:cs typeface="Arial" panose="020B0604020202020204" pitchFamily="34" charset="0"/>
              </a:rPr>
              <a:t>for the payment </a:t>
            </a:r>
            <a:r>
              <a:rPr lang="en-US" dirty="0" smtClean="0">
                <a:solidFill>
                  <a:prstClr val="black"/>
                </a:solidFill>
                <a:latin typeface="Arial" panose="020B0604020202020204" pitchFamily="34" charset="0"/>
                <a:cs typeface="Arial" panose="020B0604020202020204" pitchFamily="34" charset="0"/>
              </a:rPr>
              <a:t>period</a:t>
            </a:r>
          </a:p>
          <a:p>
            <a:endParaRPr lang="en-US" dirty="0">
              <a:solidFill>
                <a:prstClr val="black"/>
              </a:solidFill>
              <a:latin typeface="Arial" panose="020B0604020202020204" pitchFamily="34" charset="0"/>
              <a:cs typeface="Arial" panose="020B0604020202020204" pitchFamily="34" charset="0"/>
            </a:endParaRPr>
          </a:p>
          <a:p>
            <a:r>
              <a:rPr lang="en-US" dirty="0">
                <a:solidFill>
                  <a:prstClr val="black"/>
                </a:solidFill>
                <a:latin typeface="Arial" panose="020B0604020202020204" pitchFamily="34" charset="0"/>
                <a:cs typeface="Arial" panose="020B0604020202020204" pitchFamily="34" charset="0"/>
              </a:rPr>
              <a:t>• </a:t>
            </a:r>
            <a:r>
              <a:rPr lang="en-US" dirty="0" smtClean="0">
                <a:solidFill>
                  <a:prstClr val="black"/>
                </a:solidFill>
                <a:latin typeface="Arial" panose="020B0604020202020204" pitchFamily="34" charset="0"/>
                <a:cs typeface="Arial" panose="020B0604020202020204" pitchFamily="34" charset="0"/>
              </a:rPr>
              <a:t>  Cannot </a:t>
            </a:r>
            <a:r>
              <a:rPr lang="en-US" dirty="0">
                <a:solidFill>
                  <a:prstClr val="black"/>
                </a:solidFill>
                <a:latin typeface="Arial" panose="020B0604020202020204" pitchFamily="34" charset="0"/>
                <a:cs typeface="Arial" panose="020B0604020202020204" pitchFamily="34" charset="0"/>
              </a:rPr>
              <a:t>delay making disbursement until the student </a:t>
            </a:r>
            <a:r>
              <a:rPr lang="en-US" dirty="0" smtClean="0">
                <a:solidFill>
                  <a:prstClr val="black"/>
                </a:solidFill>
                <a:latin typeface="Arial" panose="020B0604020202020204" pitchFamily="34" charset="0"/>
                <a:cs typeface="Arial" panose="020B0604020202020204" pitchFamily="34" charset="0"/>
              </a:rPr>
              <a:t>has completed </a:t>
            </a:r>
            <a:r>
              <a:rPr lang="en-US" dirty="0">
                <a:solidFill>
                  <a:prstClr val="black"/>
                </a:solidFill>
                <a:latin typeface="Arial" panose="020B0604020202020204" pitchFamily="34" charset="0"/>
                <a:cs typeface="Arial" panose="020B0604020202020204" pitchFamily="34" charset="0"/>
              </a:rPr>
              <a:t>at least 60% of the payment period in order </a:t>
            </a:r>
            <a:r>
              <a:rPr lang="en-US" dirty="0" smtClean="0">
                <a:solidFill>
                  <a:prstClr val="black"/>
                </a:solidFill>
                <a:latin typeface="Arial" panose="020B0604020202020204" pitchFamily="34" charset="0"/>
                <a:cs typeface="Arial" panose="020B0604020202020204" pitchFamily="34" charset="0"/>
              </a:rPr>
              <a:t>to avoid </a:t>
            </a:r>
            <a:r>
              <a:rPr lang="en-US" dirty="0">
                <a:solidFill>
                  <a:prstClr val="black"/>
                </a:solidFill>
                <a:latin typeface="Arial" panose="020B0604020202020204" pitchFamily="34" charset="0"/>
                <a:cs typeface="Arial" panose="020B0604020202020204" pitchFamily="34" charset="0"/>
              </a:rPr>
              <a:t>having to return funds from an R2T4 </a:t>
            </a:r>
            <a:r>
              <a:rPr lang="en-US" dirty="0" smtClean="0">
                <a:solidFill>
                  <a:prstClr val="black"/>
                </a:solidFill>
                <a:latin typeface="Arial" panose="020B0604020202020204" pitchFamily="34" charset="0"/>
                <a:cs typeface="Arial" panose="020B0604020202020204" pitchFamily="34" charset="0"/>
              </a:rPr>
              <a:t>calculation</a:t>
            </a:r>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1671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766119" y="453081"/>
            <a:ext cx="10890421" cy="5232202"/>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Payment Period Disbursement Do’s and Don’ts</a:t>
            </a:r>
            <a:r>
              <a:rPr lang="en-US" sz="3200" dirty="0" smtClean="0">
                <a:solidFill>
                  <a:prstClr val="black"/>
                </a:solidFill>
                <a:latin typeface="Arial" panose="020B0604020202020204" pitchFamily="34" charset="0"/>
                <a:cs typeface="Arial" panose="020B0604020202020204" pitchFamily="34" charset="0"/>
              </a:rPr>
              <a:t>:</a:t>
            </a:r>
          </a:p>
          <a:p>
            <a:endParaRPr lang="en-US" sz="3200" dirty="0">
              <a:solidFill>
                <a:prstClr val="black"/>
              </a:solidFill>
              <a:latin typeface="ArialMT"/>
            </a:endParaRPr>
          </a:p>
          <a:p>
            <a:pPr marL="285750" indent="-285750">
              <a:buFont typeface="Arial" panose="020B0604020202020204" pitchFamily="34" charset="0"/>
              <a:buChar char="•"/>
            </a:pPr>
            <a:r>
              <a:rPr lang="en-US" dirty="0" smtClean="0">
                <a:solidFill>
                  <a:prstClr val="black"/>
                </a:solidFill>
                <a:latin typeface="Arial" panose="020B0604020202020204" pitchFamily="34" charset="0"/>
                <a:cs typeface="Arial" panose="020B0604020202020204" pitchFamily="34" charset="0"/>
              </a:rPr>
              <a:t>Student cannot be paid to repeat clock hours in same program</a:t>
            </a:r>
          </a:p>
          <a:p>
            <a:endParaRPr lang="en-US" dirty="0" smtClean="0">
              <a:solidFill>
                <a:prstClr val="black"/>
              </a:solidFill>
              <a:latin typeface="Arial" panose="020B0604020202020204" pitchFamily="34" charset="0"/>
              <a:cs typeface="Arial" panose="020B0604020202020204" pitchFamily="34" charset="0"/>
            </a:endParaRPr>
          </a:p>
          <a:p>
            <a:r>
              <a:rPr lang="en-US" b="1" dirty="0" smtClean="0">
                <a:solidFill>
                  <a:prstClr val="black"/>
                </a:solidFill>
                <a:latin typeface="Arial" panose="020B0604020202020204" pitchFamily="34" charset="0"/>
                <a:cs typeface="Arial" panose="020B0604020202020204" pitchFamily="34" charset="0"/>
              </a:rPr>
              <a:t>•</a:t>
            </a:r>
            <a:r>
              <a:rPr lang="en-US" sz="800" dirty="0" smtClean="0">
                <a:solidFill>
                  <a:prstClr val="black"/>
                </a:solidFill>
                <a:latin typeface="Arial" panose="020B0604020202020204" pitchFamily="34" charset="0"/>
                <a:cs typeface="Arial" panose="020B0604020202020204" pitchFamily="34" charset="0"/>
              </a:rPr>
              <a:t>       </a:t>
            </a:r>
            <a:r>
              <a:rPr lang="en-US" dirty="0" smtClean="0">
                <a:solidFill>
                  <a:prstClr val="black"/>
                </a:solidFill>
                <a:latin typeface="Arial" panose="020B0604020202020204" pitchFamily="34" charset="0"/>
                <a:cs typeface="Arial" panose="020B0604020202020204" pitchFamily="34" charset="0"/>
              </a:rPr>
              <a:t> Student will NEVER be paid Title IV aid for more than the clock hours that make up the official program since the student cannot receive next disbursement until successfully completes the clock hours and weeks in payment period.</a:t>
            </a:r>
          </a:p>
          <a:p>
            <a:r>
              <a:rPr lang="en-US" dirty="0">
                <a:solidFill>
                  <a:prstClr val="black"/>
                </a:solidFill>
                <a:latin typeface="Arial" panose="020B0604020202020204" pitchFamily="34" charset="0"/>
                <a:cs typeface="Arial" panose="020B0604020202020204" pitchFamily="34" charset="0"/>
              </a:rPr>
              <a:t>	</a:t>
            </a:r>
            <a:endParaRPr lang="en-US" dirty="0" smtClean="0">
              <a:solidFill>
                <a:prstClr val="black"/>
              </a:solidFill>
              <a:latin typeface="Arial" panose="020B0604020202020204" pitchFamily="34" charset="0"/>
              <a:cs typeface="Arial" panose="020B0604020202020204" pitchFamily="34" charset="0"/>
            </a:endParaRPr>
          </a:p>
          <a:p>
            <a:r>
              <a:rPr lang="en-US" dirty="0" smtClean="0">
                <a:solidFill>
                  <a:prstClr val="black"/>
                </a:solidFill>
                <a:latin typeface="Arial" panose="020B0604020202020204" pitchFamily="34" charset="0"/>
                <a:cs typeface="Arial" panose="020B0604020202020204" pitchFamily="34" charset="0"/>
              </a:rPr>
              <a:t>•   Exceptions:</a:t>
            </a:r>
            <a:endParaRPr lang="en-US" dirty="0">
              <a:solidFill>
                <a:prstClr val="black"/>
              </a:solidFill>
              <a:latin typeface="Arial" panose="020B0604020202020204" pitchFamily="34" charset="0"/>
              <a:cs typeface="Arial" panose="020B0604020202020204" pitchFamily="34" charset="0"/>
            </a:endParaRPr>
          </a:p>
          <a:p>
            <a:r>
              <a:rPr lang="en-US" dirty="0" smtClean="0">
                <a:solidFill>
                  <a:prstClr val="black"/>
                </a:solidFill>
                <a:latin typeface="Arial" panose="020B0604020202020204" pitchFamily="34" charset="0"/>
                <a:cs typeface="Arial" panose="020B0604020202020204" pitchFamily="34" charset="0"/>
              </a:rPr>
              <a:t>	•  If a student completes a program of study and retakes the entire program over again OR if the student withdraws and returns after 180 days into the same program of study. The student is then considered to have begun a new program ( though previous hours earned would still be factored into SAP). The student begins a new payment period upon re-entry or transfer. The remaining portion of program is treated as the length of entire program for awarding Title IV funds.</a:t>
            </a:r>
          </a:p>
          <a:p>
            <a:r>
              <a:rPr lang="en-US" dirty="0">
                <a:solidFill>
                  <a:prstClr val="black"/>
                </a:solidFill>
                <a:latin typeface="Arial" panose="020B0604020202020204" pitchFamily="34" charset="0"/>
                <a:cs typeface="Arial" panose="020B0604020202020204" pitchFamily="34" charset="0"/>
              </a:rPr>
              <a:t>	</a:t>
            </a:r>
            <a:r>
              <a:rPr lang="en-US" dirty="0" smtClean="0">
                <a:solidFill>
                  <a:prstClr val="black"/>
                </a:solidFill>
                <a:latin typeface="Arial" panose="020B0604020202020204" pitchFamily="34" charset="0"/>
                <a:cs typeface="Arial" panose="020B0604020202020204" pitchFamily="34" charset="0"/>
              </a:rPr>
              <a:t>	</a:t>
            </a:r>
          </a:p>
          <a:p>
            <a:endParaRPr lang="en-US" dirty="0">
              <a:solidFill>
                <a:prstClr val="black"/>
              </a:solidFill>
              <a:latin typeface="Arial" panose="020B0604020202020204" pitchFamily="34" charset="0"/>
              <a:cs typeface="Arial" panose="020B0604020202020204" pitchFamily="34" charset="0"/>
            </a:endParaRPr>
          </a:p>
          <a:p>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02679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551935" y="156519"/>
            <a:ext cx="10445576" cy="735586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Payment Period Disbursements - Loans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Clock hour programs must use borrower-based Academic year (BBAY) for all students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BBAY is usually equal to the academic year, unless</a:t>
            </a:r>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Program is shorter than an academic year</a:t>
            </a:r>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Remaining portion is shorter than an academic year</a:t>
            </a:r>
          </a:p>
          <a:p>
            <a:pPr marL="0" marR="0" lvl="2"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 </a:t>
            </a: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Loans must be pro-rated in both cases)</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Student must be enrolled at least half-time for loan eligibility ( 12 clock hours/week)</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For programs longer than an academic year, the student becomes eligible for Grade level 2 annual loan amounts after successfully completing the first academic year in weeks AND clock hours</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Annual loan amount is divided into 2 equal disbursements and disbursed in each payment period</a:t>
            </a:r>
          </a:p>
          <a:p>
            <a:pPr marL="0" marR="0" lvl="3"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a:t>
            </a: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same criteria as Pell payment periods</a:t>
            </a:r>
          </a:p>
          <a:p>
            <a:pPr marL="0" marR="0" lvl="3"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 </a:t>
            </a: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at least one disbursement must be made in each payment period</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607763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551935" y="156519"/>
            <a:ext cx="10445576" cy="7048083"/>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Payment Period Disbursements - Loans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Loans </a:t>
            </a:r>
            <a:r>
              <a:rPr kumimoji="0" lang="en-US" sz="20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must</a:t>
            </a: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be prorated in two instances: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1. When program is shorter than an academic year –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Annual loan amount is prorated by the </a:t>
            </a:r>
            <a:r>
              <a:rPr kumimoji="0" lang="en-US" sz="2000" b="0"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lesser</a:t>
            </a: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of clock hours in program/clock hours in academic year </a:t>
            </a:r>
            <a:r>
              <a:rPr kumimoji="0" lang="en-US" sz="20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OR </a:t>
            </a: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weeks in program/weeks in academic year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2.  When remaining portion is shorter than an academic year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Annual loan amount prorated by clock hours remaining/clock hours in academic year; no comparison with weeks is required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Clock hours remaining are those that the student has left to complete at the end of the first academic year.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3928825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07840BC7-8C30-4254-A690-0809EEB3C81F}"/>
              </a:ext>
            </a:extLst>
          </p:cNvPr>
          <p:cNvSpPr/>
          <p:nvPr/>
        </p:nvSpPr>
        <p:spPr>
          <a:xfrm>
            <a:off x="889687" y="502842"/>
            <a:ext cx="10354962" cy="1754326"/>
          </a:xfrm>
          <a:prstGeom prst="rect">
            <a:avLst/>
          </a:prstGeom>
          <a:noFill/>
        </p:spPr>
        <p:txBody>
          <a:bodyPr wrap="square" lIns="91440" tIns="45720" rIns="91440" bIns="45720">
            <a:spAutoFit/>
          </a:bodyPr>
          <a:lstStyle/>
          <a:p>
            <a:pPr algn="ctr"/>
            <a:r>
              <a:rPr lang="en-US" sz="5400" b="1" dirty="0" smtClean="0">
                <a:latin typeface="Arial" panose="020B0604020202020204" pitchFamily="34" charset="0"/>
                <a:ea typeface="+mj-ea"/>
                <a:cs typeface="Arial" panose="020B0604020202020204" pitchFamily="34" charset="0"/>
              </a:rPr>
              <a:t>Session Agenda</a:t>
            </a:r>
            <a:r>
              <a:rPr lang="en-US" sz="5400" b="1" dirty="0">
                <a:latin typeface="Trebuchet MS" panose="020B0603020202020204"/>
                <a:ea typeface="+mj-ea"/>
                <a:cs typeface="+mj-cs"/>
              </a:rPr>
              <a:t/>
            </a:r>
            <a:br>
              <a:rPr lang="en-US" sz="5400" b="1" dirty="0">
                <a:latin typeface="Trebuchet MS" panose="020B0603020202020204"/>
                <a:ea typeface="+mj-ea"/>
                <a:cs typeface="+mj-cs"/>
              </a:rPr>
            </a:br>
            <a:endParaRPr lang="en-US" sz="5400" b="1" cap="none" spc="0" dirty="0">
              <a:ln w="0"/>
              <a:effectLst>
                <a:outerShdw blurRad="38100" dist="19050" dir="2700000" algn="tl" rotWithShape="0">
                  <a:schemeClr val="dk1">
                    <a:alpha val="40000"/>
                  </a:schemeClr>
                </a:outerShdw>
              </a:effectLst>
            </a:endParaRPr>
          </a:p>
        </p:txBody>
      </p:sp>
      <p:sp>
        <p:nvSpPr>
          <p:cNvPr id="4" name="Subtitle 2"/>
          <p:cNvSpPr txBox="1">
            <a:spLocks/>
          </p:cNvSpPr>
          <p:nvPr/>
        </p:nvSpPr>
        <p:spPr>
          <a:xfrm>
            <a:off x="2240690" y="2257168"/>
            <a:ext cx="4885040" cy="3912973"/>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457200" marR="0" lvl="0" indent="-457200" algn="r" defTabSz="457200" rtl="0" eaLnBrk="1" fontAlgn="auto" latinLnBrk="0" hangingPunct="1">
              <a:lnSpc>
                <a:spcPct val="100000"/>
              </a:lnSpc>
              <a:spcBef>
                <a:spcPts val="1000"/>
              </a:spcBef>
              <a:spcAft>
                <a:spcPts val="0"/>
              </a:spcAft>
              <a:buClr>
                <a:srgbClr val="90C226"/>
              </a:buClr>
              <a:buSzPct val="80000"/>
              <a:buFont typeface="+mj-lt"/>
              <a:buAutoNum type="arabicPeriod"/>
              <a:tabLst/>
              <a:defRPr/>
            </a:pPr>
            <a:endParaRPr kumimoji="0" lang="en-US" sz="1800" b="1" i="0" u="none" strike="noStrike" kern="1200" cap="none" spc="0" normalizeH="0" baseline="0" noProof="0" dirty="0">
              <a:ln>
                <a:noFill/>
              </a:ln>
              <a:solidFill>
                <a:schemeClr val="tx1"/>
              </a:solidFill>
              <a:effectLst/>
              <a:uLnTx/>
              <a:uFillTx/>
              <a:latin typeface="Trebuchet MS" panose="020B0603020202020204"/>
              <a:ea typeface="+mn-ea"/>
              <a:cs typeface="+mn-cs"/>
            </a:endParaRPr>
          </a:p>
        </p:txBody>
      </p:sp>
      <p:sp>
        <p:nvSpPr>
          <p:cNvPr id="3" name="Rectangle 2"/>
          <p:cNvSpPr/>
          <p:nvPr/>
        </p:nvSpPr>
        <p:spPr>
          <a:xfrm>
            <a:off x="1737412" y="1866909"/>
            <a:ext cx="6096000" cy="3611245"/>
          </a:xfrm>
          <a:prstGeom prst="rect">
            <a:avLst/>
          </a:prstGeom>
        </p:spPr>
        <p:txBody>
          <a:bodyPr>
            <a:spAutoFit/>
          </a:bodyPr>
          <a:lstStyle/>
          <a:p>
            <a:pPr marL="457200" lvl="0" indent="-457200" algn="r" defTabSz="457200">
              <a:spcBef>
                <a:spcPts val="1000"/>
              </a:spcBef>
              <a:buClr>
                <a:srgbClr val="90C226"/>
              </a:buClr>
              <a:buSzPct val="80000"/>
              <a:buFont typeface="+mj-lt"/>
              <a:buAutoNum type="arabicPeriod"/>
              <a:defRPr/>
            </a:pPr>
            <a:r>
              <a:rPr lang="en-US" b="1" dirty="0">
                <a:latin typeface="Trebuchet MS" panose="020B0603020202020204"/>
              </a:rPr>
              <a:t>Program Eligibility</a:t>
            </a:r>
          </a:p>
          <a:p>
            <a:pPr marL="457200" lvl="0" indent="-457200" algn="r" defTabSz="457200">
              <a:spcBef>
                <a:spcPts val="1000"/>
              </a:spcBef>
              <a:buClr>
                <a:srgbClr val="90C226"/>
              </a:buClr>
              <a:buSzPct val="80000"/>
              <a:buFont typeface="Wingdings 3" charset="2"/>
              <a:buAutoNum type="arabicPeriod"/>
              <a:defRPr/>
            </a:pPr>
            <a:r>
              <a:rPr lang="en-US" b="1" dirty="0">
                <a:latin typeface="Trebuchet MS" panose="020B0603020202020204"/>
              </a:rPr>
              <a:t>Defining a Clock Hour</a:t>
            </a:r>
          </a:p>
          <a:p>
            <a:pPr marL="457200" lvl="0" indent="-457200" algn="r" defTabSz="457200">
              <a:spcBef>
                <a:spcPts val="1000"/>
              </a:spcBef>
              <a:buClr>
                <a:srgbClr val="90C226"/>
              </a:buClr>
              <a:buSzPct val="80000"/>
              <a:buFont typeface="Wingdings 3" charset="2"/>
              <a:buAutoNum type="arabicPeriod"/>
              <a:defRPr/>
            </a:pPr>
            <a:r>
              <a:rPr lang="en-US" b="1" dirty="0">
                <a:latin typeface="Trebuchet MS" panose="020B0603020202020204"/>
              </a:rPr>
              <a:t>Defining an Academic year</a:t>
            </a:r>
          </a:p>
          <a:p>
            <a:pPr marL="457200" lvl="0" indent="-457200" algn="r" defTabSz="457200">
              <a:spcBef>
                <a:spcPts val="1000"/>
              </a:spcBef>
              <a:buClr>
                <a:srgbClr val="90C226"/>
              </a:buClr>
              <a:buSzPct val="80000"/>
              <a:buFont typeface="Wingdings 3" charset="2"/>
              <a:buAutoNum type="arabicPeriod"/>
              <a:defRPr/>
            </a:pPr>
            <a:r>
              <a:rPr lang="en-US" b="1" dirty="0">
                <a:latin typeface="Trebuchet MS" panose="020B0603020202020204"/>
              </a:rPr>
              <a:t>Defining/Determining Payment periods</a:t>
            </a:r>
          </a:p>
          <a:p>
            <a:pPr marL="457200" lvl="0" indent="-457200" algn="r" defTabSz="457200">
              <a:spcBef>
                <a:spcPts val="1000"/>
              </a:spcBef>
              <a:buClr>
                <a:srgbClr val="90C226"/>
              </a:buClr>
              <a:buSzPct val="80000"/>
              <a:buFont typeface="Wingdings 3" charset="2"/>
              <a:buAutoNum type="arabicPeriod"/>
              <a:defRPr/>
            </a:pPr>
            <a:r>
              <a:rPr lang="en-US" b="1" dirty="0">
                <a:latin typeface="Trebuchet MS" panose="020B0603020202020204"/>
              </a:rPr>
              <a:t> Payment Period Disbursements</a:t>
            </a:r>
          </a:p>
          <a:p>
            <a:pPr marL="457200" lvl="0" indent="-457200" algn="r" defTabSz="457200">
              <a:spcBef>
                <a:spcPts val="1000"/>
              </a:spcBef>
              <a:buClr>
                <a:srgbClr val="90C226"/>
              </a:buClr>
              <a:buSzPct val="80000"/>
              <a:buFont typeface="Wingdings 3" charset="2"/>
              <a:buAutoNum type="arabicPeriod"/>
              <a:defRPr/>
            </a:pPr>
            <a:r>
              <a:rPr lang="en-US" b="1" dirty="0">
                <a:latin typeface="Trebuchet MS" panose="020B0603020202020204"/>
              </a:rPr>
              <a:t>Return to Title IV Calculations</a:t>
            </a:r>
          </a:p>
          <a:p>
            <a:pPr marL="457200" lvl="0" indent="-457200" algn="r" defTabSz="457200">
              <a:spcBef>
                <a:spcPts val="1000"/>
              </a:spcBef>
              <a:buClr>
                <a:srgbClr val="90C226"/>
              </a:buClr>
              <a:buSzPct val="80000"/>
              <a:buFont typeface="Wingdings 3" charset="2"/>
              <a:buAutoNum type="arabicPeriod"/>
              <a:defRPr/>
            </a:pPr>
            <a:r>
              <a:rPr lang="en-US" b="1" dirty="0">
                <a:latin typeface="Trebuchet MS" panose="020B0603020202020204"/>
              </a:rPr>
              <a:t>Other Considerations</a:t>
            </a:r>
          </a:p>
          <a:p>
            <a:pPr marL="457200" lvl="0" indent="-457200" algn="r" defTabSz="457200">
              <a:spcBef>
                <a:spcPts val="1000"/>
              </a:spcBef>
              <a:buClr>
                <a:srgbClr val="90C226"/>
              </a:buClr>
              <a:buSzPct val="80000"/>
              <a:buFont typeface="Wingdings 3" charset="2"/>
              <a:buAutoNum type="arabicPeriod"/>
              <a:defRPr/>
            </a:pPr>
            <a:r>
              <a:rPr lang="en-US" b="1" dirty="0">
                <a:latin typeface="Trebuchet MS" panose="020B0603020202020204"/>
              </a:rPr>
              <a:t>Resources</a:t>
            </a:r>
          </a:p>
          <a:p>
            <a:pPr marL="457200" lvl="0" indent="-457200" algn="r" defTabSz="457200">
              <a:spcBef>
                <a:spcPts val="1000"/>
              </a:spcBef>
              <a:buClr>
                <a:srgbClr val="90C226"/>
              </a:buClr>
              <a:buSzPct val="80000"/>
              <a:buFont typeface="Wingdings 3" charset="2"/>
              <a:buAutoNum type="arabicPeriod"/>
              <a:defRPr/>
            </a:pPr>
            <a:r>
              <a:rPr lang="en-US" b="1" dirty="0">
                <a:latin typeface="Trebuchet MS" panose="020B0603020202020204"/>
              </a:rPr>
              <a:t>Q &amp; A</a:t>
            </a:r>
          </a:p>
        </p:txBody>
      </p:sp>
    </p:spTree>
    <p:extLst>
      <p:ext uri="{BB962C8B-B14F-4D97-AF65-F5344CB8AC3E}">
        <p14:creationId xmlns:p14="http://schemas.microsoft.com/office/powerpoint/2010/main" val="14796108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1021490" y="617838"/>
            <a:ext cx="10116065" cy="550920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Payment Period Disbursements - Pell</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    </a:t>
            </a: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Always use Pell Formula 4 for clock-hour/credit-hour non-term programs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Pell Cost of Attendance – always use the cost for a full-time student for a full academic year ( as you define it)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Unlike credit hour programs that have different payment charts based on enrollment status ( FT, HT, etc.), you will </a:t>
            </a:r>
            <a:r>
              <a:rPr kumimoji="0" lang="en-US" sz="2000" b="0"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ALWAYS</a:t>
            </a: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use the full-time Pell payment chart for clock hour programs, even if a student is attending on a “part-time” schedule ( ex. night classes) to determine the student’s annual award</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The annual award will always equal the scheduled award</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10347299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1268627" y="527222"/>
            <a:ext cx="10198443" cy="4893647"/>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Payment Period Disbursements (cont’d)</a:t>
            </a:r>
            <a:r>
              <a:rPr lang="en-US" sz="3200" dirty="0" smtClean="0">
                <a:solidFill>
                  <a:prstClr val="black"/>
                </a:solidFill>
                <a:latin typeface="ArialMT"/>
              </a:rPr>
              <a:t>–</a:t>
            </a:r>
          </a:p>
          <a:p>
            <a:endParaRPr lang="en-US" sz="3200" dirty="0">
              <a:solidFill>
                <a:prstClr val="black"/>
              </a:solidFill>
              <a:latin typeface="ArialMT"/>
            </a:endParaRPr>
          </a:p>
          <a:p>
            <a:r>
              <a:rPr lang="en-US" sz="3200" dirty="0" smtClean="0">
                <a:solidFill>
                  <a:prstClr val="black"/>
                </a:solidFill>
                <a:latin typeface="Arial" panose="020B0604020202020204" pitchFamily="34" charset="0"/>
                <a:cs typeface="Arial" panose="020B0604020202020204" pitchFamily="34" charset="0"/>
              </a:rPr>
              <a:t>Crossover Payment Periods</a:t>
            </a:r>
            <a:r>
              <a:rPr lang="en-US" sz="3200" dirty="0" smtClean="0">
                <a:solidFill>
                  <a:prstClr val="black"/>
                </a:solidFill>
                <a:latin typeface="ArialMT"/>
              </a:rPr>
              <a:t>:</a:t>
            </a:r>
          </a:p>
          <a:p>
            <a:endParaRPr lang="en-US" sz="800" dirty="0">
              <a:solidFill>
                <a:prstClr val="black"/>
              </a:solidFill>
              <a:latin typeface="ArialMT"/>
            </a:endParaRPr>
          </a:p>
          <a:p>
            <a:endParaRPr lang="en-US" sz="800" dirty="0" smtClean="0">
              <a:solidFill>
                <a:prstClr val="black"/>
              </a:solidFill>
              <a:latin typeface="ArialMT"/>
            </a:endParaRPr>
          </a:p>
          <a:p>
            <a:r>
              <a:rPr lang="en-US" sz="2000" dirty="0" smtClean="0">
                <a:solidFill>
                  <a:prstClr val="black"/>
                </a:solidFill>
                <a:latin typeface="Arial" panose="020B0604020202020204" pitchFamily="34" charset="0"/>
                <a:cs typeface="Arial" panose="020B0604020202020204" pitchFamily="34" charset="0"/>
              </a:rPr>
              <a:t>• Defined as any payment period that begins prior to July 1 and ends on/after July 1</a:t>
            </a:r>
          </a:p>
          <a:p>
            <a:endParaRPr lang="en-US" sz="2000" dirty="0" smtClean="0">
              <a:solidFill>
                <a:prstClr val="black"/>
              </a:solidFill>
              <a:latin typeface="Arial" panose="020B0604020202020204" pitchFamily="34" charset="0"/>
              <a:cs typeface="Arial" panose="020B0604020202020204" pitchFamily="34" charset="0"/>
            </a:endParaRPr>
          </a:p>
          <a:p>
            <a:r>
              <a:rPr lang="en-US" sz="2000" dirty="0" smtClean="0">
                <a:solidFill>
                  <a:prstClr val="black"/>
                </a:solidFill>
                <a:latin typeface="Arial" panose="020B0604020202020204" pitchFamily="34" charset="0"/>
                <a:cs typeface="Arial" panose="020B0604020202020204" pitchFamily="34" charset="0"/>
              </a:rPr>
              <a:t>• Process for defining length of payment periods DOES NOT CHANGE if the program or payment period crosses over award years</a:t>
            </a:r>
          </a:p>
          <a:p>
            <a:endParaRPr lang="en-US" sz="2000" dirty="0" smtClean="0">
              <a:solidFill>
                <a:prstClr val="black"/>
              </a:solidFill>
              <a:latin typeface="Arial" panose="020B0604020202020204" pitchFamily="34" charset="0"/>
              <a:cs typeface="Arial" panose="020B0604020202020204" pitchFamily="34" charset="0"/>
            </a:endParaRPr>
          </a:p>
          <a:p>
            <a:r>
              <a:rPr lang="en-US" sz="2000" dirty="0" smtClean="0">
                <a:solidFill>
                  <a:prstClr val="black"/>
                </a:solidFill>
                <a:latin typeface="Arial" panose="020B0604020202020204" pitchFamily="34" charset="0"/>
                <a:cs typeface="Arial" panose="020B0604020202020204" pitchFamily="34" charset="0"/>
              </a:rPr>
              <a:t>• Number and length of payment periods as originally determined remain the same even when payment periods fall into different award years</a:t>
            </a:r>
          </a:p>
          <a:p>
            <a:endParaRPr lang="en-US" sz="2000" dirty="0">
              <a:solidFill>
                <a:prstClr val="black"/>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solidFill>
                  <a:prstClr val="black"/>
                </a:solidFill>
                <a:latin typeface="Arial" panose="020B0604020202020204" pitchFamily="34" charset="0"/>
                <a:cs typeface="Arial" panose="020B0604020202020204" pitchFamily="34" charset="0"/>
              </a:rPr>
              <a:t>Must pay the full Pell disbursement from ONE award year; school may assign disbursement to either award year on an individual student basis.</a:t>
            </a:r>
            <a:endParaRPr lang="en-US"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45601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543697" y="0"/>
            <a:ext cx="11005751" cy="695575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Return to Title IV Calculations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Aid is awarded under the assumption that the student will attend school for the entire period for </a:t>
            </a:r>
            <a:r>
              <a:rPr lang="en-US" kern="0" dirty="0">
                <a:solidFill>
                  <a:prstClr val="black"/>
                </a:solidFill>
                <a:latin typeface="Arial" panose="020B0604020202020204" pitchFamily="34" charset="0"/>
                <a:cs typeface="Arial" panose="020B0604020202020204" pitchFamily="34" charset="0"/>
              </a:rPr>
              <a:t> </a:t>
            </a:r>
            <a:r>
              <a:rPr lang="en-US" kern="0" dirty="0" smtClean="0">
                <a:solidFill>
                  <a:prstClr val="black"/>
                </a:solidFill>
                <a:latin typeface="Arial" panose="020B0604020202020204" pitchFamily="34" charset="0"/>
                <a:cs typeface="Arial" panose="020B0604020202020204" pitchFamily="34" charset="0"/>
              </a:rPr>
              <a:t>      </a:t>
            </a: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which </a:t>
            </a: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the aid is awarded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For a clock hour program, a student is a withdrawal if the student does not complete all scheduled clock hours/weeks of instructional time. When a student withdraws, the student may not be eligible for the full amount disbursed or scheduled to receive. </a:t>
            </a:r>
            <a:endPar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The student earns Title IV aid through attendance; R2T4 requirements apply to any recipient who withdraws during a payment period or period of enrollment in which the student began </a:t>
            </a: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attendance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The percentage of aid earned is equal to the percentage of the payment period or period of enrollment completed; when the student completes more than 60% of the payment period or period of enrollment, the student has earned 100% of the scheduled Title IV </a:t>
            </a: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funds</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If the student never commences attendance for the period, the student is not an eligible Title IV recipient</a:t>
            </a:r>
          </a:p>
          <a:p>
            <a:pPr marL="1257300" marR="0" lvl="2"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R2T4 does not apply</a:t>
            </a:r>
          </a:p>
          <a:p>
            <a:pPr marL="1257300" marR="0" lvl="2"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All aid must be returned</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3157378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461319" y="107092"/>
            <a:ext cx="11656540" cy="63709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Return to Title IV Calculations (Cont’d)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The institution calculates the percentage of the period that the student was scheduled to complete upon withdrawal</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Numerator = number of clock hours the student was </a:t>
            </a:r>
            <a:r>
              <a:rPr kumimoji="0" lang="en-US" sz="2000" b="0"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scheduled</a:t>
            </a: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to complete in the payment period or period of enrollment as of the student’s LDA ( last date of attendance)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Denominator = total clock hours in the payment period or period of enrollment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The student must actually start a payment period to be considered in that payment period</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Schools that are required to measure the clock hours that a student completes in a program are considered to be institutions that are required to take attendance for R2T4 purposes.</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Withdrawal Date – determines the percentage of Title IV aid earned; the Withdrawal date is the LDA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Date of Determination – starts the clock ticking for doing the calculation, returning funds, and providing timely notifications to the student; the DOD cannot be more than 14 days after the Withdrawal date (LDA)</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151731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708454" y="354226"/>
            <a:ext cx="10750377" cy="6186309"/>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Other Considerations </a:t>
            </a:r>
            <a:r>
              <a:rPr lang="en-US" sz="3200" dirty="0" smtClean="0">
                <a:solidFill>
                  <a:prstClr val="black"/>
                </a:solidFill>
                <a:latin typeface="ArialMT"/>
              </a:rPr>
              <a:t>-</a:t>
            </a:r>
          </a:p>
          <a:p>
            <a:endParaRPr lang="en-US" sz="3200" dirty="0">
              <a:solidFill>
                <a:prstClr val="black"/>
              </a:solidFill>
              <a:latin typeface="ArialMT"/>
            </a:endParaRPr>
          </a:p>
          <a:p>
            <a:r>
              <a:rPr lang="en-US" sz="3200" dirty="0" smtClean="0">
                <a:solidFill>
                  <a:prstClr val="black"/>
                </a:solidFill>
                <a:latin typeface="ArialMT"/>
              </a:rPr>
              <a:t>Excused Absences – (optional)</a:t>
            </a:r>
          </a:p>
          <a:p>
            <a:r>
              <a:rPr lang="en-US" sz="2000" dirty="0" smtClean="0">
                <a:solidFill>
                  <a:prstClr val="black"/>
                </a:solidFill>
                <a:latin typeface="ArialMT"/>
              </a:rPr>
              <a:t>	</a:t>
            </a:r>
            <a:endParaRPr lang="en-US" sz="2000" dirty="0">
              <a:solidFill>
                <a:prstClr val="black"/>
              </a:solidFill>
              <a:latin typeface="ArialMT"/>
            </a:endParaRPr>
          </a:p>
          <a:p>
            <a:r>
              <a:rPr lang="en-US" sz="2000" dirty="0" smtClean="0">
                <a:solidFill>
                  <a:prstClr val="black"/>
                </a:solidFill>
                <a:latin typeface="ArialMT"/>
              </a:rPr>
              <a:t>• </a:t>
            </a:r>
            <a:r>
              <a:rPr lang="en-US" sz="2000" dirty="0">
                <a:solidFill>
                  <a:prstClr val="black"/>
                </a:solidFill>
                <a:latin typeface="ArialMT"/>
              </a:rPr>
              <a:t>Separate from attendance and SAP </a:t>
            </a:r>
            <a:r>
              <a:rPr lang="en-US" sz="2000" dirty="0" smtClean="0">
                <a:solidFill>
                  <a:prstClr val="black"/>
                </a:solidFill>
                <a:latin typeface="ArialMT"/>
              </a:rPr>
              <a:t>policies</a:t>
            </a:r>
          </a:p>
          <a:p>
            <a:endParaRPr lang="en-US" sz="2000" dirty="0" smtClean="0">
              <a:solidFill>
                <a:prstClr val="black"/>
              </a:solidFill>
              <a:latin typeface="ArialMT"/>
            </a:endParaRPr>
          </a:p>
          <a:p>
            <a:r>
              <a:rPr lang="en-US" sz="2000" dirty="0" smtClean="0">
                <a:solidFill>
                  <a:prstClr val="black"/>
                </a:solidFill>
                <a:latin typeface="ArialMT"/>
              </a:rPr>
              <a:t>• Written policy permitting excused absences</a:t>
            </a:r>
          </a:p>
          <a:p>
            <a:endParaRPr lang="en-US" sz="2000" dirty="0" smtClean="0">
              <a:solidFill>
                <a:prstClr val="black"/>
              </a:solidFill>
              <a:latin typeface="ArialMT"/>
            </a:endParaRPr>
          </a:p>
          <a:p>
            <a:r>
              <a:rPr lang="en-US" sz="2000" dirty="0" smtClean="0">
                <a:solidFill>
                  <a:prstClr val="black"/>
                </a:solidFill>
                <a:latin typeface="ArialMT"/>
              </a:rPr>
              <a:t>• </a:t>
            </a:r>
            <a:r>
              <a:rPr lang="en-US" sz="2000" dirty="0">
                <a:solidFill>
                  <a:prstClr val="black"/>
                </a:solidFill>
                <a:latin typeface="ArialMT"/>
              </a:rPr>
              <a:t>An absence that a student does not have to make </a:t>
            </a:r>
            <a:r>
              <a:rPr lang="en-US" sz="2000" dirty="0" smtClean="0">
                <a:solidFill>
                  <a:prstClr val="black"/>
                </a:solidFill>
                <a:latin typeface="ArialMT"/>
              </a:rPr>
              <a:t>up</a:t>
            </a:r>
          </a:p>
          <a:p>
            <a:endParaRPr lang="en-US" sz="2000" dirty="0">
              <a:solidFill>
                <a:prstClr val="black"/>
              </a:solidFill>
              <a:latin typeface="ArialMT"/>
            </a:endParaRPr>
          </a:p>
          <a:p>
            <a:r>
              <a:rPr lang="en-US" sz="2000" dirty="0">
                <a:solidFill>
                  <a:prstClr val="black"/>
                </a:solidFill>
                <a:latin typeface="ArialMT"/>
              </a:rPr>
              <a:t>• Excused absences cannot exceed the lesser </a:t>
            </a:r>
            <a:r>
              <a:rPr lang="en-US" sz="2000" dirty="0" smtClean="0">
                <a:solidFill>
                  <a:prstClr val="black"/>
                </a:solidFill>
                <a:latin typeface="ArialMT"/>
              </a:rPr>
              <a:t>of:</a:t>
            </a:r>
          </a:p>
          <a:p>
            <a:r>
              <a:rPr lang="en-US" sz="2000" dirty="0">
                <a:solidFill>
                  <a:prstClr val="black"/>
                </a:solidFill>
                <a:latin typeface="ArialMT"/>
              </a:rPr>
              <a:t>	</a:t>
            </a:r>
            <a:r>
              <a:rPr lang="en-US" sz="2000" dirty="0" smtClean="0">
                <a:solidFill>
                  <a:prstClr val="black"/>
                </a:solidFill>
                <a:latin typeface="ArialMT"/>
              </a:rPr>
              <a:t>• </a:t>
            </a:r>
            <a:r>
              <a:rPr lang="en-US" sz="2000" dirty="0">
                <a:solidFill>
                  <a:prstClr val="black"/>
                </a:solidFill>
                <a:latin typeface="ArialMT"/>
              </a:rPr>
              <a:t>Accrediting agency policy on excused absences</a:t>
            </a:r>
          </a:p>
          <a:p>
            <a:r>
              <a:rPr lang="en-US" sz="2000" dirty="0" smtClean="0">
                <a:solidFill>
                  <a:prstClr val="black"/>
                </a:solidFill>
                <a:latin typeface="ArialMT"/>
              </a:rPr>
              <a:t>	• </a:t>
            </a:r>
            <a:r>
              <a:rPr lang="en-US" sz="2000" dirty="0">
                <a:solidFill>
                  <a:prstClr val="black"/>
                </a:solidFill>
                <a:latin typeface="ArialMT"/>
              </a:rPr>
              <a:t>State licensing agency policy on excused absences OR</a:t>
            </a:r>
          </a:p>
          <a:p>
            <a:r>
              <a:rPr lang="en-US" sz="2000" dirty="0" smtClean="0">
                <a:solidFill>
                  <a:prstClr val="black"/>
                </a:solidFill>
                <a:latin typeface="ArialMT"/>
              </a:rPr>
              <a:t>	• </a:t>
            </a:r>
            <a:r>
              <a:rPr lang="en-US" sz="2000" dirty="0">
                <a:solidFill>
                  <a:prstClr val="black"/>
                </a:solidFill>
                <a:latin typeface="ArialMT"/>
              </a:rPr>
              <a:t>10% of the clock hours in a payment </a:t>
            </a:r>
            <a:r>
              <a:rPr lang="en-US" sz="2000" dirty="0" smtClean="0">
                <a:solidFill>
                  <a:prstClr val="black"/>
                </a:solidFill>
                <a:latin typeface="ArialMT"/>
              </a:rPr>
              <a:t>period</a:t>
            </a:r>
          </a:p>
          <a:p>
            <a:endParaRPr lang="en-US" sz="2000" dirty="0">
              <a:solidFill>
                <a:prstClr val="black"/>
              </a:solidFill>
              <a:latin typeface="ArialMT"/>
            </a:endParaRPr>
          </a:p>
          <a:p>
            <a:r>
              <a:rPr lang="en-US" sz="2000" dirty="0">
                <a:solidFill>
                  <a:prstClr val="black"/>
                </a:solidFill>
                <a:latin typeface="ArialMT"/>
              </a:rPr>
              <a:t>• </a:t>
            </a:r>
            <a:r>
              <a:rPr lang="en-US" sz="2000" dirty="0" smtClean="0">
                <a:solidFill>
                  <a:prstClr val="black"/>
                </a:solidFill>
                <a:latin typeface="ArialMT"/>
              </a:rPr>
              <a:t>Example -  </a:t>
            </a:r>
            <a:r>
              <a:rPr lang="en-US" sz="2000" dirty="0">
                <a:solidFill>
                  <a:prstClr val="black"/>
                </a:solidFill>
                <a:latin typeface="ArialMT"/>
              </a:rPr>
              <a:t>45 hours in a 450 clock-hour payment period can be counted as</a:t>
            </a:r>
          </a:p>
          <a:p>
            <a:r>
              <a:rPr lang="en-US" sz="2000" dirty="0">
                <a:solidFill>
                  <a:prstClr val="black"/>
                </a:solidFill>
                <a:latin typeface="ArialMT"/>
              </a:rPr>
              <a:t>excused absences (count as completed hours)</a:t>
            </a:r>
          </a:p>
          <a:p>
            <a:endParaRPr lang="en-US" sz="2000" dirty="0">
              <a:solidFill>
                <a:prstClr val="black"/>
              </a:solidFill>
              <a:latin typeface="ArialMT"/>
            </a:endParaRPr>
          </a:p>
        </p:txBody>
      </p:sp>
    </p:spTree>
    <p:extLst>
      <p:ext uri="{BB962C8B-B14F-4D97-AF65-F5344CB8AC3E}">
        <p14:creationId xmlns:p14="http://schemas.microsoft.com/office/powerpoint/2010/main" val="35216195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461319" y="428367"/>
            <a:ext cx="10750377" cy="5878532"/>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Other Considerations </a:t>
            </a:r>
            <a:r>
              <a:rPr lang="en-US" sz="3200" dirty="0" smtClean="0">
                <a:solidFill>
                  <a:prstClr val="black"/>
                </a:solidFill>
                <a:latin typeface="ArialMT"/>
              </a:rPr>
              <a:t>-</a:t>
            </a:r>
          </a:p>
          <a:p>
            <a:endParaRPr lang="en-US" sz="3200" dirty="0">
              <a:solidFill>
                <a:prstClr val="black"/>
              </a:solidFill>
              <a:latin typeface="ArialMT"/>
            </a:endParaRPr>
          </a:p>
          <a:p>
            <a:r>
              <a:rPr lang="en-US" sz="3200" dirty="0" smtClean="0">
                <a:solidFill>
                  <a:prstClr val="black"/>
                </a:solidFill>
                <a:latin typeface="ArialMT"/>
              </a:rPr>
              <a:t>Approved Leave of Absence (LOA) – </a:t>
            </a:r>
          </a:p>
          <a:p>
            <a:r>
              <a:rPr lang="en-US" sz="2000" dirty="0" smtClean="0">
                <a:solidFill>
                  <a:prstClr val="black"/>
                </a:solidFill>
                <a:latin typeface="ArialMT"/>
              </a:rPr>
              <a:t>	</a:t>
            </a:r>
          </a:p>
          <a:p>
            <a:endParaRPr lang="en-US" sz="2000" dirty="0">
              <a:solidFill>
                <a:prstClr val="black"/>
              </a:solidFill>
              <a:latin typeface="ArialMT"/>
            </a:endParaRPr>
          </a:p>
          <a:p>
            <a:r>
              <a:rPr lang="en-US" sz="2000" dirty="0" smtClean="0">
                <a:solidFill>
                  <a:prstClr val="black"/>
                </a:solidFill>
                <a:latin typeface="ArialMT"/>
              </a:rPr>
              <a:t>•   School must have a formal written LOA policy</a:t>
            </a:r>
          </a:p>
          <a:p>
            <a:r>
              <a:rPr lang="en-US" sz="2000" dirty="0" smtClean="0">
                <a:solidFill>
                  <a:prstClr val="black"/>
                </a:solidFill>
                <a:latin typeface="ArialMT"/>
              </a:rPr>
              <a:t>•   Student must request LOA in writing</a:t>
            </a:r>
          </a:p>
          <a:p>
            <a:r>
              <a:rPr lang="en-US" sz="2000" dirty="0" smtClean="0">
                <a:solidFill>
                  <a:prstClr val="black"/>
                </a:solidFill>
                <a:latin typeface="ArialMT"/>
              </a:rPr>
              <a:t>•   School has a reasonable expectation that student will return</a:t>
            </a:r>
          </a:p>
          <a:p>
            <a:r>
              <a:rPr lang="en-US" sz="2000" dirty="0" smtClean="0">
                <a:solidFill>
                  <a:prstClr val="black"/>
                </a:solidFill>
                <a:latin typeface="ArialMT"/>
              </a:rPr>
              <a:t>•   No additional charges are imposed during or because of the leave</a:t>
            </a:r>
          </a:p>
          <a:p>
            <a:pPr marL="342900" indent="-342900">
              <a:buFont typeface="Arial" panose="020B0604020202020204" pitchFamily="34" charset="0"/>
              <a:buChar char="•"/>
            </a:pPr>
            <a:r>
              <a:rPr lang="en-US" sz="2000" dirty="0" smtClean="0">
                <a:solidFill>
                  <a:prstClr val="black"/>
                </a:solidFill>
                <a:latin typeface="ArialMT"/>
              </a:rPr>
              <a:t>Leaves of Absence cannot exceed 180 days in any 12 month period</a:t>
            </a:r>
          </a:p>
          <a:p>
            <a:pPr marL="342900" indent="-342900">
              <a:buFont typeface="Arial" panose="020B0604020202020204" pitchFamily="34" charset="0"/>
              <a:buChar char="•"/>
            </a:pPr>
            <a:r>
              <a:rPr lang="en-US" sz="2000" dirty="0" smtClean="0">
                <a:solidFill>
                  <a:prstClr val="black"/>
                </a:solidFill>
                <a:latin typeface="ArialMT"/>
              </a:rPr>
              <a:t>Upon completion of leave, student is allowed to complete the coursework started prior to leave</a:t>
            </a:r>
          </a:p>
          <a:p>
            <a:pPr marL="342900" indent="-342900">
              <a:buFont typeface="Arial" panose="020B0604020202020204" pitchFamily="34" charset="0"/>
              <a:buChar char="•"/>
            </a:pPr>
            <a:r>
              <a:rPr lang="en-US" sz="2000" dirty="0" smtClean="0">
                <a:solidFill>
                  <a:prstClr val="black"/>
                </a:solidFill>
                <a:latin typeface="ArialMT"/>
              </a:rPr>
              <a:t>An Approved LOA is NOT considered a withdrawal unless the student fails to return from leave</a:t>
            </a:r>
          </a:p>
          <a:p>
            <a:pPr marL="342900" indent="-342900">
              <a:buFont typeface="Arial" panose="020B0604020202020204" pitchFamily="34" charset="0"/>
              <a:buChar char="•"/>
            </a:pPr>
            <a:r>
              <a:rPr lang="en-US" sz="2000" dirty="0" smtClean="0">
                <a:solidFill>
                  <a:prstClr val="black"/>
                </a:solidFill>
                <a:latin typeface="ArialMT"/>
              </a:rPr>
              <a:t>If the student is a Title IV recipient, the school must explain the effect the failure to return from the LOA has on loan repayment</a:t>
            </a:r>
            <a:endParaRPr lang="en-US" sz="2000" dirty="0">
              <a:solidFill>
                <a:prstClr val="black"/>
              </a:solidFill>
              <a:latin typeface="ArialMT"/>
            </a:endParaRPr>
          </a:p>
          <a:p>
            <a:endParaRPr lang="en-US" sz="2000" dirty="0">
              <a:solidFill>
                <a:prstClr val="black"/>
              </a:solidFill>
              <a:latin typeface="ArialMT"/>
            </a:endParaRPr>
          </a:p>
        </p:txBody>
      </p:sp>
    </p:spTree>
    <p:extLst>
      <p:ext uri="{BB962C8B-B14F-4D97-AF65-F5344CB8AC3E}">
        <p14:creationId xmlns:p14="http://schemas.microsoft.com/office/powerpoint/2010/main" val="24062833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461319" y="428367"/>
            <a:ext cx="10750377" cy="4647426"/>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Other Considerations </a:t>
            </a:r>
            <a:r>
              <a:rPr lang="en-US" sz="3200" dirty="0" smtClean="0">
                <a:solidFill>
                  <a:prstClr val="black"/>
                </a:solidFill>
                <a:latin typeface="ArialMT"/>
              </a:rPr>
              <a:t>-</a:t>
            </a:r>
          </a:p>
          <a:p>
            <a:endParaRPr lang="en-US" sz="3200" dirty="0">
              <a:solidFill>
                <a:prstClr val="black"/>
              </a:solidFill>
              <a:latin typeface="ArialMT"/>
            </a:endParaRPr>
          </a:p>
          <a:p>
            <a:r>
              <a:rPr lang="en-US" sz="3200" dirty="0" smtClean="0">
                <a:solidFill>
                  <a:prstClr val="black"/>
                </a:solidFill>
                <a:latin typeface="ArialMT"/>
              </a:rPr>
              <a:t>Approved Leave of Absence (LOA) cont’d– </a:t>
            </a:r>
          </a:p>
          <a:p>
            <a:r>
              <a:rPr lang="en-US" sz="2000" dirty="0" smtClean="0">
                <a:solidFill>
                  <a:prstClr val="black"/>
                </a:solidFill>
                <a:latin typeface="ArialMT"/>
              </a:rPr>
              <a:t>	</a:t>
            </a:r>
          </a:p>
          <a:p>
            <a:endParaRPr lang="en-US" sz="2000" dirty="0">
              <a:solidFill>
                <a:prstClr val="black"/>
              </a:solidFill>
              <a:latin typeface="ArialMT"/>
            </a:endParaRPr>
          </a:p>
          <a:p>
            <a:r>
              <a:rPr lang="en-US" sz="2000" dirty="0" smtClean="0">
                <a:solidFill>
                  <a:prstClr val="black"/>
                </a:solidFill>
                <a:latin typeface="ArialMT"/>
              </a:rPr>
              <a:t>•   If the student fails to return from the LOA –</a:t>
            </a:r>
          </a:p>
          <a:p>
            <a:r>
              <a:rPr lang="en-US" sz="2000" dirty="0">
                <a:solidFill>
                  <a:prstClr val="black"/>
                </a:solidFill>
                <a:latin typeface="ArialMT"/>
              </a:rPr>
              <a:t>	</a:t>
            </a:r>
            <a:r>
              <a:rPr lang="en-US" sz="2000" dirty="0" smtClean="0">
                <a:solidFill>
                  <a:prstClr val="black"/>
                </a:solidFill>
                <a:latin typeface="ArialMT"/>
              </a:rPr>
              <a:t>1. the Withdrawal date reverts back to the last date of attendance (LDA) prior to the 		LOA</a:t>
            </a:r>
          </a:p>
          <a:p>
            <a:r>
              <a:rPr lang="en-US" sz="2000" dirty="0">
                <a:solidFill>
                  <a:prstClr val="black"/>
                </a:solidFill>
                <a:latin typeface="ArialMT"/>
              </a:rPr>
              <a:t>	</a:t>
            </a:r>
            <a:r>
              <a:rPr lang="en-US" sz="2000" dirty="0" smtClean="0">
                <a:solidFill>
                  <a:prstClr val="black"/>
                </a:solidFill>
                <a:latin typeface="ArialMT"/>
              </a:rPr>
              <a:t>2. the student’s loan grace period starts retroactively back to the Withdrawal date</a:t>
            </a:r>
          </a:p>
          <a:p>
            <a:r>
              <a:rPr lang="en-US" sz="2000" dirty="0">
                <a:solidFill>
                  <a:prstClr val="black"/>
                </a:solidFill>
                <a:latin typeface="ArialMT"/>
              </a:rPr>
              <a:t>	</a:t>
            </a:r>
            <a:r>
              <a:rPr lang="en-US" sz="2000" dirty="0" smtClean="0">
                <a:solidFill>
                  <a:prstClr val="black"/>
                </a:solidFill>
                <a:latin typeface="ArialMT"/>
              </a:rPr>
              <a:t>3. an R2T4 calculation must be done</a:t>
            </a:r>
          </a:p>
          <a:p>
            <a:r>
              <a:rPr lang="en-US" sz="2000" dirty="0">
                <a:solidFill>
                  <a:prstClr val="black"/>
                </a:solidFill>
                <a:latin typeface="ArialMT"/>
              </a:rPr>
              <a:t>	</a:t>
            </a:r>
            <a:endParaRPr lang="en-US" sz="2000" dirty="0" smtClean="0">
              <a:solidFill>
                <a:prstClr val="black"/>
              </a:solidFill>
              <a:latin typeface="ArialMT"/>
            </a:endParaRPr>
          </a:p>
          <a:p>
            <a:pPr marL="342900" indent="-342900">
              <a:buFont typeface="Arial" panose="020B0604020202020204" pitchFamily="34" charset="0"/>
              <a:buChar char="•"/>
            </a:pPr>
            <a:endParaRPr lang="en-US" sz="2000" dirty="0">
              <a:solidFill>
                <a:prstClr val="black"/>
              </a:solidFill>
              <a:latin typeface="ArialMT"/>
            </a:endParaRPr>
          </a:p>
          <a:p>
            <a:endParaRPr lang="en-US" sz="2000" dirty="0">
              <a:solidFill>
                <a:prstClr val="black"/>
              </a:solidFill>
              <a:latin typeface="ArialMT"/>
            </a:endParaRPr>
          </a:p>
        </p:txBody>
      </p:sp>
    </p:spTree>
    <p:extLst>
      <p:ext uri="{BB962C8B-B14F-4D97-AF65-F5344CB8AC3E}">
        <p14:creationId xmlns:p14="http://schemas.microsoft.com/office/powerpoint/2010/main" val="1165426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708454" y="354226"/>
            <a:ext cx="10750377" cy="3231654"/>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Resources:</a:t>
            </a:r>
            <a:r>
              <a:rPr lang="en-US" sz="3200" dirty="0" smtClean="0">
                <a:solidFill>
                  <a:prstClr val="black"/>
                </a:solidFill>
                <a:latin typeface="ArialMT"/>
              </a:rPr>
              <a:t>-</a:t>
            </a:r>
          </a:p>
          <a:p>
            <a:endParaRPr lang="en-US" sz="3200" dirty="0">
              <a:solidFill>
                <a:prstClr val="black"/>
              </a:solidFill>
              <a:latin typeface="ArialMT"/>
            </a:endParaRPr>
          </a:p>
          <a:p>
            <a:pPr marL="457200" indent="-457200">
              <a:buFontTx/>
              <a:buAutoNum type="arabicPeriod"/>
            </a:pPr>
            <a:r>
              <a:rPr lang="en-US" sz="2000" dirty="0" smtClean="0">
                <a:solidFill>
                  <a:prstClr val="black"/>
                </a:solidFill>
                <a:latin typeface="ArialMT"/>
              </a:rPr>
              <a:t>Understanding Clock Hours : “Back to the Basics” from the FASFAA Clock Hour Workshop, 10/25-10/27, 2016 presented by David Bartnicki</a:t>
            </a:r>
          </a:p>
          <a:p>
            <a:pPr marL="457200" indent="-457200">
              <a:buFontTx/>
              <a:buAutoNum type="arabicPeriod"/>
            </a:pPr>
            <a:r>
              <a:rPr lang="en-US" sz="2000" dirty="0" smtClean="0">
                <a:solidFill>
                  <a:prstClr val="black"/>
                </a:solidFill>
                <a:latin typeface="ArialMT"/>
              </a:rPr>
              <a:t>Return to Title IV Funds – Clock Hour Programs from the SASFAA Annual Conference, February 2018, presented by David Bartnicki</a:t>
            </a:r>
          </a:p>
          <a:p>
            <a:pPr marL="457200" indent="-457200">
              <a:buFontTx/>
              <a:buAutoNum type="arabicPeriod"/>
            </a:pPr>
            <a:r>
              <a:rPr lang="en-US" sz="2000" dirty="0" smtClean="0">
                <a:solidFill>
                  <a:prstClr val="black"/>
                </a:solidFill>
                <a:latin typeface="ArialMT"/>
              </a:rPr>
              <a:t>FSA Handbook - Volumes 3,5</a:t>
            </a:r>
          </a:p>
          <a:p>
            <a:pPr marL="457200" indent="-457200">
              <a:buFontTx/>
              <a:buAutoNum type="arabicPeriod"/>
            </a:pPr>
            <a:r>
              <a:rPr lang="en-US" sz="2000" dirty="0" smtClean="0">
                <a:solidFill>
                  <a:prstClr val="black"/>
                </a:solidFill>
                <a:latin typeface="ArialMT"/>
              </a:rPr>
              <a:t>NASFAA  ASKREGS Knowledgebase</a:t>
            </a:r>
            <a:endParaRPr lang="en-US" sz="2000" dirty="0">
              <a:solidFill>
                <a:prstClr val="black"/>
              </a:solidFill>
              <a:latin typeface="ArialMT"/>
            </a:endParaRPr>
          </a:p>
          <a:p>
            <a:endParaRPr lang="en-US" sz="2000" dirty="0">
              <a:solidFill>
                <a:prstClr val="black"/>
              </a:solidFill>
              <a:latin typeface="ArialMT"/>
            </a:endParaRPr>
          </a:p>
        </p:txBody>
      </p:sp>
    </p:spTree>
    <p:extLst>
      <p:ext uri="{BB962C8B-B14F-4D97-AF65-F5344CB8AC3E}">
        <p14:creationId xmlns:p14="http://schemas.microsoft.com/office/powerpoint/2010/main" val="34702569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
        <p:nvSpPr>
          <p:cNvPr id="5" name="Rectangle 4"/>
          <p:cNvSpPr/>
          <p:nvPr/>
        </p:nvSpPr>
        <p:spPr>
          <a:xfrm>
            <a:off x="1664043" y="1351005"/>
            <a:ext cx="9547653" cy="5078313"/>
          </a:xfrm>
          <a:prstGeom prst="rect">
            <a:avLst/>
          </a:prstGeom>
        </p:spPr>
        <p:txBody>
          <a:bodyPr wrap="square">
            <a:spAutoFit/>
          </a:bodyPr>
          <a:lstStyle/>
          <a:p>
            <a:r>
              <a:rPr lang="en-US" sz="8800" dirty="0" smtClean="0">
                <a:solidFill>
                  <a:prstClr val="black"/>
                </a:solidFill>
                <a:latin typeface="Arial" panose="020B0604020202020204" pitchFamily="34" charset="0"/>
                <a:cs typeface="Arial" panose="020B0604020202020204" pitchFamily="34" charset="0"/>
              </a:rPr>
              <a:t>		</a:t>
            </a:r>
            <a:r>
              <a:rPr lang="en-US" sz="8800" u="sng" dirty="0" smtClean="0">
                <a:solidFill>
                  <a:prstClr val="black"/>
                </a:solidFill>
                <a:latin typeface="Arial" panose="020B0604020202020204" pitchFamily="34" charset="0"/>
                <a:cs typeface="Arial" panose="020B0604020202020204" pitchFamily="34" charset="0"/>
              </a:rPr>
              <a:t>Q and A  </a:t>
            </a:r>
            <a:endParaRPr lang="en-US" sz="8800" dirty="0" smtClean="0">
              <a:solidFill>
                <a:prstClr val="black"/>
              </a:solidFill>
              <a:latin typeface="ArialMT"/>
            </a:endParaRPr>
          </a:p>
          <a:p>
            <a:endParaRPr lang="en-US" sz="8800" dirty="0">
              <a:solidFill>
                <a:prstClr val="black"/>
              </a:solidFill>
              <a:latin typeface="ArialMT"/>
            </a:endParaRPr>
          </a:p>
          <a:p>
            <a:r>
              <a:rPr lang="en-US" sz="4400" dirty="0" smtClean="0">
                <a:solidFill>
                  <a:prstClr val="black"/>
                </a:solidFill>
                <a:latin typeface="ArialMT"/>
              </a:rPr>
              <a:t>And a sincere thanks for your attention and participation!</a:t>
            </a:r>
            <a:r>
              <a:rPr lang="en-US" sz="4400" dirty="0">
                <a:solidFill>
                  <a:prstClr val="black"/>
                </a:solidFill>
                <a:latin typeface="ArialMT"/>
              </a:rPr>
              <a:t>	</a:t>
            </a:r>
            <a:endParaRPr lang="en-US" sz="4400" dirty="0" smtClean="0">
              <a:solidFill>
                <a:prstClr val="black"/>
              </a:solidFill>
              <a:latin typeface="ArialMT"/>
            </a:endParaRPr>
          </a:p>
          <a:p>
            <a:pPr marL="342900" indent="-342900">
              <a:buFont typeface="Arial" panose="020B0604020202020204" pitchFamily="34" charset="0"/>
              <a:buChar char="•"/>
            </a:pPr>
            <a:endParaRPr lang="en-US" sz="2000" dirty="0" smtClean="0">
              <a:solidFill>
                <a:prstClr val="black"/>
              </a:solidFill>
              <a:latin typeface="ArialMT"/>
            </a:endParaRPr>
          </a:p>
          <a:p>
            <a:endParaRPr lang="en-US" sz="2000" dirty="0">
              <a:solidFill>
                <a:prstClr val="black"/>
              </a:solidFill>
              <a:latin typeface="ArialMT"/>
            </a:endParaRPr>
          </a:p>
          <a:p>
            <a:endParaRPr lang="en-US" sz="2000" dirty="0">
              <a:solidFill>
                <a:prstClr val="black"/>
              </a:solidFill>
              <a:latin typeface="ArialMT"/>
            </a:endParaRPr>
          </a:p>
        </p:txBody>
      </p:sp>
    </p:spTree>
    <p:extLst>
      <p:ext uri="{BB962C8B-B14F-4D97-AF65-F5344CB8AC3E}">
        <p14:creationId xmlns:p14="http://schemas.microsoft.com/office/powerpoint/2010/main" val="4073558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pic>
        <p:nvPicPr>
          <p:cNvPr id="2" name="Picture 1"/>
          <p:cNvPicPr>
            <a:picLocks noChangeAspect="1"/>
          </p:cNvPicPr>
          <p:nvPr/>
        </p:nvPicPr>
        <p:blipFill>
          <a:blip r:embed="rId4"/>
          <a:stretch>
            <a:fillRect/>
          </a:stretch>
        </p:blipFill>
        <p:spPr>
          <a:xfrm>
            <a:off x="568344" y="0"/>
            <a:ext cx="11055311" cy="6858000"/>
          </a:xfrm>
          <a:prstGeom prst="rect">
            <a:avLst/>
          </a:prstGeom>
        </p:spPr>
      </p:pic>
    </p:spTree>
    <p:extLst>
      <p:ext uri="{BB962C8B-B14F-4D97-AF65-F5344CB8AC3E}">
        <p14:creationId xmlns:p14="http://schemas.microsoft.com/office/powerpoint/2010/main" val="2549257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700217" y="345989"/>
            <a:ext cx="9745362" cy="5663089"/>
          </a:xfrm>
          <a:prstGeom prst="rect">
            <a:avLst/>
          </a:prstGeom>
        </p:spPr>
        <p:txBody>
          <a:bodyPr wrap="square">
            <a:spAutoFit/>
          </a:bodyPr>
          <a:lstStyle/>
          <a:p>
            <a:r>
              <a:rPr lang="en-US" sz="3200" b="1" u="sng" dirty="0" smtClean="0">
                <a:solidFill>
                  <a:srgbClr val="000000"/>
                </a:solidFill>
                <a:latin typeface="Arial" panose="020B0604020202020204" pitchFamily="34" charset="0"/>
              </a:rPr>
              <a:t>Defining a Clock Hour</a:t>
            </a:r>
          </a:p>
          <a:p>
            <a:endParaRPr lang="en-US" sz="3600" dirty="0" smtClean="0">
              <a:solidFill>
                <a:srgbClr val="000000"/>
              </a:solidFill>
              <a:latin typeface="Arial" panose="020B0604020202020204" pitchFamily="34" charset="0"/>
            </a:endParaRPr>
          </a:p>
          <a:p>
            <a:r>
              <a:rPr lang="en-US" sz="2400" dirty="0" smtClean="0">
                <a:solidFill>
                  <a:srgbClr val="000000"/>
                </a:solidFill>
                <a:latin typeface="Arial" panose="020B0604020202020204" pitchFamily="34" charset="0"/>
              </a:rPr>
              <a:t>A Clock hour is a </a:t>
            </a:r>
            <a:r>
              <a:rPr lang="en-US" sz="2400" dirty="0">
                <a:solidFill>
                  <a:srgbClr val="000000"/>
                </a:solidFill>
                <a:latin typeface="Arial" panose="020B0604020202020204" pitchFamily="34" charset="0"/>
              </a:rPr>
              <a:t>period of time consisting of </a:t>
            </a:r>
            <a:r>
              <a:rPr lang="en-US" sz="2400" dirty="0" smtClean="0">
                <a:solidFill>
                  <a:srgbClr val="000000"/>
                </a:solidFill>
                <a:latin typeface="Arial" panose="020B0604020202020204" pitchFamily="34" charset="0"/>
              </a:rPr>
              <a:t>–</a:t>
            </a:r>
          </a:p>
          <a:p>
            <a:endParaRPr lang="en-US" sz="3600" dirty="0">
              <a:solidFill>
                <a:srgbClr val="000000"/>
              </a:solidFill>
              <a:latin typeface="Arial" panose="020B0604020202020204" pitchFamily="34" charset="0"/>
            </a:endParaRPr>
          </a:p>
          <a:p>
            <a:pPr marL="342900" indent="-342900">
              <a:buAutoNum type="arabicParenBoth"/>
            </a:pPr>
            <a:r>
              <a:rPr lang="en-US" dirty="0" smtClean="0">
                <a:solidFill>
                  <a:srgbClr val="000000"/>
                </a:solidFill>
                <a:latin typeface="Arial" panose="020B0604020202020204" pitchFamily="34" charset="0"/>
              </a:rPr>
              <a:t>A </a:t>
            </a:r>
            <a:r>
              <a:rPr lang="en-US" dirty="0">
                <a:solidFill>
                  <a:srgbClr val="000000"/>
                </a:solidFill>
                <a:latin typeface="Arial" panose="020B0604020202020204" pitchFamily="34" charset="0"/>
              </a:rPr>
              <a:t>50 to 60-minute class, lecture, or recitation in a 60-minute period</a:t>
            </a:r>
            <a:r>
              <a:rPr lang="en-US" dirty="0" smtClean="0">
                <a:solidFill>
                  <a:srgbClr val="000000"/>
                </a:solidFill>
                <a:latin typeface="Arial" panose="020B0604020202020204" pitchFamily="34" charset="0"/>
              </a:rPr>
              <a:t>;</a:t>
            </a:r>
          </a:p>
          <a:p>
            <a:pPr marL="342900" indent="-342900">
              <a:buAutoNum type="arabicParenBoth"/>
            </a:pPr>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(2) A 50 to 60-minute </a:t>
            </a:r>
            <a:r>
              <a:rPr lang="en-US" u="sng" dirty="0">
                <a:solidFill>
                  <a:srgbClr val="000000"/>
                </a:solidFill>
                <a:latin typeface="Arial" panose="020B0604020202020204" pitchFamily="34" charset="0"/>
              </a:rPr>
              <a:t>faculty </a:t>
            </a:r>
            <a:r>
              <a:rPr lang="en-US" u="sng" dirty="0" smtClean="0">
                <a:solidFill>
                  <a:srgbClr val="000000"/>
                </a:solidFill>
                <a:latin typeface="Arial" panose="020B0604020202020204" pitchFamily="34" charset="0"/>
              </a:rPr>
              <a:t>supervised </a:t>
            </a:r>
            <a:r>
              <a:rPr lang="en-US" dirty="0" smtClean="0">
                <a:solidFill>
                  <a:srgbClr val="000000"/>
                </a:solidFill>
                <a:latin typeface="Arial" panose="020B0604020202020204" pitchFamily="34" charset="0"/>
              </a:rPr>
              <a:t>laboratory</a:t>
            </a:r>
            <a:r>
              <a:rPr lang="en-US" dirty="0">
                <a:solidFill>
                  <a:srgbClr val="000000"/>
                </a:solidFill>
                <a:latin typeface="Arial" panose="020B0604020202020204" pitchFamily="34" charset="0"/>
              </a:rPr>
              <a:t>, shop training, or internship in a 60-minute period</a:t>
            </a:r>
            <a:r>
              <a:rPr lang="en-US" dirty="0" smtClean="0">
                <a:solidFill>
                  <a:srgbClr val="000000"/>
                </a:solidFill>
                <a:latin typeface="Arial" panose="020B0604020202020204" pitchFamily="34" charset="0"/>
              </a:rPr>
              <a:t>;</a:t>
            </a:r>
          </a:p>
          <a:p>
            <a:endParaRPr lang="en-US" dirty="0" smtClean="0">
              <a:solidFill>
                <a:srgbClr val="000000"/>
              </a:solidFill>
              <a:latin typeface="Arial" panose="020B0604020202020204" pitchFamily="34" charset="0"/>
            </a:endParaRPr>
          </a:p>
          <a:p>
            <a:r>
              <a:rPr lang="en-US" dirty="0"/>
              <a:t>(3) </a:t>
            </a:r>
            <a:r>
              <a:rPr lang="en-US" dirty="0">
                <a:latin typeface="Arial" panose="020B0604020202020204" pitchFamily="34" charset="0"/>
                <a:cs typeface="Arial" panose="020B0604020202020204" pitchFamily="34" charset="0"/>
              </a:rPr>
              <a:t>Sixty minutes of preparation in a correspondence </a:t>
            </a:r>
            <a:r>
              <a:rPr lang="en-US" dirty="0" smtClean="0">
                <a:latin typeface="Arial" panose="020B0604020202020204" pitchFamily="34" charset="0"/>
                <a:cs typeface="Arial" panose="020B0604020202020204" pitchFamily="34" charset="0"/>
              </a:rPr>
              <a:t>course</a:t>
            </a:r>
          </a:p>
          <a:p>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Note 1:  A clock hour is based on an actual hour of attendance, though each hour may include a 10-minute break. Outside work does not count in the number of clock hours</a:t>
            </a:r>
            <a:r>
              <a:rPr lang="en-US" dirty="0" smtClean="0">
                <a:latin typeface="Arial" panose="020B0604020202020204" pitchFamily="34" charset="0"/>
                <a:cs typeface="Arial" panose="020B0604020202020204" pitchFamily="34" charset="0"/>
              </a:rPr>
              <a:t>.</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Note 2: May not schedule several hours of instruction without breaks and then count clock hours in 50 minute increments.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930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A7C2EA00-2E82-4FED-92CC-B4C8E9C25D5E}"/>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6" name="Rectangle 5"/>
          <p:cNvSpPr/>
          <p:nvPr/>
        </p:nvSpPr>
        <p:spPr>
          <a:xfrm>
            <a:off x="733167" y="337751"/>
            <a:ext cx="10379675" cy="5324535"/>
          </a:xfrm>
          <a:prstGeom prst="rect">
            <a:avLst/>
          </a:prstGeom>
        </p:spPr>
        <p:txBody>
          <a:bodyPr wrap="square">
            <a:spAutoFit/>
          </a:bodyPr>
          <a:lstStyle/>
          <a:p>
            <a:r>
              <a:rPr lang="en-US" sz="3200" b="1" i="0" u="sng" strike="noStrike" baseline="0" dirty="0" smtClean="0">
                <a:solidFill>
                  <a:srgbClr val="000000"/>
                </a:solidFill>
                <a:latin typeface="Arial" panose="020B0604020202020204" pitchFamily="34" charset="0"/>
                <a:cs typeface="Arial" panose="020B0604020202020204" pitchFamily="34" charset="0"/>
              </a:rPr>
              <a:t>Defining an Academic Year</a:t>
            </a:r>
          </a:p>
          <a:p>
            <a:endParaRPr lang="en-US" sz="3600" b="0" i="0" u="none" strike="noStrike" baseline="0" dirty="0" smtClean="0">
              <a:solidFill>
                <a:srgbClr val="000000"/>
              </a:solidFill>
              <a:latin typeface="ArialMT"/>
            </a:endParaRPr>
          </a:p>
          <a:p>
            <a:endParaRPr lang="en-US" sz="3600" b="0" i="0" u="none" strike="noStrike" baseline="0" dirty="0" smtClean="0">
              <a:solidFill>
                <a:srgbClr val="000000"/>
              </a:solidFill>
              <a:latin typeface="ArialMT"/>
            </a:endParaRPr>
          </a:p>
          <a:p>
            <a:r>
              <a:rPr lang="en-US" b="0" i="0" u="none" strike="noStrike" baseline="0" dirty="0" smtClean="0">
                <a:solidFill>
                  <a:srgbClr val="000000"/>
                </a:solidFill>
                <a:latin typeface="Arial" panose="020B0604020202020204" pitchFamily="34" charset="0"/>
                <a:cs typeface="Arial" panose="020B0604020202020204" pitchFamily="34" charset="0"/>
              </a:rPr>
              <a:t>• Must be defined for each eligible program</a:t>
            </a:r>
          </a:p>
          <a:p>
            <a:endParaRPr lang="en-US" b="0" i="0" u="none" strike="noStrike" baseline="0" dirty="0" smtClean="0">
              <a:solidFill>
                <a:srgbClr val="000000"/>
              </a:solidFill>
              <a:latin typeface="Arial" panose="020B0604020202020204" pitchFamily="34" charset="0"/>
              <a:cs typeface="Arial" panose="020B0604020202020204" pitchFamily="34" charset="0"/>
            </a:endParaRPr>
          </a:p>
          <a:p>
            <a:r>
              <a:rPr lang="en-US" b="0" i="0" u="none" strike="noStrike" baseline="0" dirty="0" smtClean="0">
                <a:solidFill>
                  <a:srgbClr val="000000"/>
                </a:solidFill>
                <a:latin typeface="Arial" panose="020B0604020202020204" pitchFamily="34" charset="0"/>
                <a:cs typeface="Arial" panose="020B0604020202020204" pitchFamily="34" charset="0"/>
              </a:rPr>
              <a:t>• May be the same for all programs</a:t>
            </a:r>
          </a:p>
          <a:p>
            <a:endParaRPr lang="en-US" b="0" i="0" u="none" strike="noStrike" baseline="0" dirty="0" smtClean="0">
              <a:solidFill>
                <a:srgbClr val="000000"/>
              </a:solidFill>
              <a:latin typeface="Arial" panose="020B0604020202020204" pitchFamily="34" charset="0"/>
              <a:cs typeface="Arial" panose="020B0604020202020204" pitchFamily="34" charset="0"/>
            </a:endParaRPr>
          </a:p>
          <a:p>
            <a:r>
              <a:rPr lang="en-US" b="0" i="0" u="none" strike="noStrike" baseline="0" dirty="0" smtClean="0">
                <a:solidFill>
                  <a:srgbClr val="000000"/>
                </a:solidFill>
                <a:latin typeface="Arial" panose="020B0604020202020204" pitchFamily="34" charset="0"/>
                <a:cs typeface="Arial" panose="020B0604020202020204" pitchFamily="34" charset="0"/>
              </a:rPr>
              <a:t>• May be different for some or all programs – credit and clock hour programs will have different 	academic years</a:t>
            </a:r>
          </a:p>
          <a:p>
            <a:endParaRPr lang="en-US" b="0" i="0" u="none" strike="noStrike" baseline="0" dirty="0" smtClean="0">
              <a:solidFill>
                <a:srgbClr val="000000"/>
              </a:solidFill>
              <a:latin typeface="Arial" panose="020B0604020202020204" pitchFamily="34" charset="0"/>
              <a:cs typeface="Arial" panose="020B0604020202020204" pitchFamily="34" charset="0"/>
            </a:endParaRPr>
          </a:p>
          <a:p>
            <a:r>
              <a:rPr lang="en-US" b="0" i="0" u="none" strike="noStrike" baseline="0" dirty="0" smtClean="0">
                <a:solidFill>
                  <a:srgbClr val="000000"/>
                </a:solidFill>
                <a:latin typeface="Arial" panose="020B0604020202020204" pitchFamily="34" charset="0"/>
                <a:cs typeface="Arial" panose="020B0604020202020204" pitchFamily="34" charset="0"/>
              </a:rPr>
              <a:t>• </a:t>
            </a:r>
            <a:r>
              <a:rPr lang="en-US" b="1" i="0" u="none" strike="noStrike" baseline="0" dirty="0" smtClean="0">
                <a:solidFill>
                  <a:srgbClr val="000000"/>
                </a:solidFill>
                <a:latin typeface="Arial" panose="020B0604020202020204" pitchFamily="34" charset="0"/>
                <a:cs typeface="Arial" panose="020B0604020202020204" pitchFamily="34" charset="0"/>
              </a:rPr>
              <a:t>Must contain at least 900 clock hours and 26 weeks of instructional time </a:t>
            </a:r>
          </a:p>
          <a:p>
            <a:r>
              <a:rPr lang="en-US" dirty="0">
                <a:solidFill>
                  <a:srgbClr val="00000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 week of instructional time is any 7 consecutive days in which at least one day of instruction </a:t>
            </a:r>
            <a:r>
              <a:rPr lang="en-US" dirty="0" smtClean="0">
                <a:latin typeface="Arial" panose="020B0604020202020204" pitchFamily="34" charset="0"/>
                <a:cs typeface="Arial" panose="020B0604020202020204" pitchFamily="34" charset="0"/>
              </a:rPr>
              <a:t>occurs; Need </a:t>
            </a:r>
            <a:r>
              <a:rPr lang="en-US" dirty="0">
                <a:latin typeface="Arial" panose="020B0604020202020204" pitchFamily="34" charset="0"/>
                <a:cs typeface="Arial" panose="020B0604020202020204" pitchFamily="34" charset="0"/>
              </a:rPr>
              <a:t>not correspond to a </a:t>
            </a:r>
            <a:r>
              <a:rPr lang="en-US" dirty="0" smtClean="0">
                <a:latin typeface="Arial" panose="020B0604020202020204" pitchFamily="34" charset="0"/>
                <a:cs typeface="Arial" panose="020B0604020202020204" pitchFamily="34" charset="0"/>
              </a:rPr>
              <a:t>“calendar” week</a:t>
            </a:r>
          </a:p>
          <a:p>
            <a:endParaRPr lang="en-US" dirty="0">
              <a:latin typeface="Arial" panose="020B0604020202020204" pitchFamily="34" charset="0"/>
              <a:cs typeface="Arial" panose="020B0604020202020204" pitchFamily="34" charset="0"/>
            </a:endParaRPr>
          </a:p>
          <a:p>
            <a:endParaRPr lang="en-US" sz="2000" b="0" i="0" u="none" strike="noStrike" baseline="0" dirty="0" smtClean="0">
              <a:solidFill>
                <a:srgbClr val="000000"/>
              </a:solidFill>
              <a:latin typeface="ArialMT"/>
            </a:endParaRPr>
          </a:p>
          <a:p>
            <a:endParaRPr lang="en-US" dirty="0"/>
          </a:p>
        </p:txBody>
      </p:sp>
    </p:spTree>
    <p:extLst>
      <p:ext uri="{BB962C8B-B14F-4D97-AF65-F5344CB8AC3E}">
        <p14:creationId xmlns:p14="http://schemas.microsoft.com/office/powerpoint/2010/main" val="1692870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733168"/>
            <a:ext cx="10025449" cy="5447645"/>
          </a:xfrm>
          <a:prstGeom prst="rect">
            <a:avLst/>
          </a:prstGeom>
        </p:spPr>
        <p:txBody>
          <a:bodyPr wrap="square">
            <a:spAutoFit/>
          </a:bodyPr>
          <a:lstStyle/>
          <a:p>
            <a:r>
              <a:rPr lang="en-US" sz="3200" b="1" i="0" u="sng" strike="noStrike" baseline="0" dirty="0" smtClean="0">
                <a:latin typeface="Arial" panose="020B0604020202020204" pitchFamily="34" charset="0"/>
                <a:cs typeface="Arial" panose="020B0604020202020204" pitchFamily="34" charset="0"/>
              </a:rPr>
              <a:t>Defining the Academic Year (cont’d)</a:t>
            </a:r>
          </a:p>
          <a:p>
            <a:endParaRPr lang="en-US" sz="3600" b="0" i="0" u="none" strike="noStrike" baseline="0" dirty="0" smtClean="0">
              <a:latin typeface="ArialMT"/>
            </a:endParaRPr>
          </a:p>
          <a:p>
            <a:r>
              <a:rPr lang="en-US" sz="2000" b="0" i="0" u="none" strike="noStrike" baseline="0" dirty="0" smtClean="0">
                <a:latin typeface="ArialMT"/>
              </a:rPr>
              <a:t>• A program may be shorter than, equal to, or longer than the defined academic year</a:t>
            </a:r>
          </a:p>
          <a:p>
            <a:endParaRPr lang="en-US" sz="2000" b="0" i="0" u="none" strike="noStrike" baseline="0" dirty="0" smtClean="0">
              <a:latin typeface="ArialMT"/>
            </a:endParaRPr>
          </a:p>
          <a:p>
            <a:r>
              <a:rPr lang="en-US" sz="2000" b="0" i="0" u="none" strike="noStrike" baseline="0" dirty="0" smtClean="0">
                <a:latin typeface="ArialMT"/>
              </a:rPr>
              <a:t> EX.  600-, 900-, and 1300-hour programs could all have an academic year of 900 clock hours/30 weeks, or</a:t>
            </a:r>
          </a:p>
          <a:p>
            <a:r>
              <a:rPr lang="en-US" sz="2000" b="0" i="0" u="none" strike="noStrike" baseline="0" dirty="0" smtClean="0">
                <a:latin typeface="ArialMT"/>
              </a:rPr>
              <a:t>  </a:t>
            </a:r>
            <a:r>
              <a:rPr lang="en-US" sz="2000" dirty="0">
                <a:latin typeface="ArialMT"/>
              </a:rPr>
              <a:t> </a:t>
            </a:r>
            <a:r>
              <a:rPr lang="en-US" sz="2000" dirty="0" smtClean="0">
                <a:latin typeface="ArialMT"/>
              </a:rPr>
              <a:t>    </a:t>
            </a:r>
            <a:r>
              <a:rPr lang="en-US" sz="2000" b="0" i="0" u="none" strike="noStrike" baseline="0" dirty="0" smtClean="0">
                <a:latin typeface="ArialMT"/>
              </a:rPr>
              <a:t> 1050 clock-hour/35-week program could have an AY definition equal to the program</a:t>
            </a:r>
          </a:p>
          <a:p>
            <a:r>
              <a:rPr lang="en-US" sz="2000" b="0" i="0" u="none" strike="noStrike" baseline="0" dirty="0" smtClean="0">
                <a:latin typeface="ArialMT"/>
              </a:rPr>
              <a:t>     ( Receive one annual Pell and one annual loan for program)</a:t>
            </a:r>
          </a:p>
          <a:p>
            <a:endParaRPr lang="en-US" sz="2000" b="0" i="0" u="none" strike="noStrike" baseline="0" dirty="0" smtClean="0">
              <a:latin typeface="ArialMT"/>
            </a:endParaRPr>
          </a:p>
          <a:p>
            <a:r>
              <a:rPr lang="en-US" sz="2000" b="0" i="0" u="none" strike="noStrike" baseline="0" dirty="0" smtClean="0">
                <a:latin typeface="ArialMT"/>
              </a:rPr>
              <a:t>• The Academic year (AY) determines the period of time for which Title IV aid will be awarded and disbursed</a:t>
            </a:r>
          </a:p>
          <a:p>
            <a:endParaRPr lang="en-US" sz="2000" b="0" i="0" u="none" strike="noStrike" baseline="0" dirty="0" smtClean="0">
              <a:latin typeface="ArialMT"/>
            </a:endParaRPr>
          </a:p>
          <a:p>
            <a:r>
              <a:rPr lang="en-US" sz="2000" dirty="0" smtClean="0">
                <a:solidFill>
                  <a:srgbClr val="000000"/>
                </a:solidFill>
                <a:latin typeface="Times New Roman" panose="02020603050405020304" pitchFamily="18" charset="0"/>
              </a:rPr>
              <a:t>• </a:t>
            </a:r>
            <a:r>
              <a:rPr lang="en-US" sz="2000" dirty="0" smtClean="0">
                <a:solidFill>
                  <a:srgbClr val="000000"/>
                </a:solidFill>
                <a:latin typeface="Arial" panose="020B0604020202020204" pitchFamily="34" charset="0"/>
              </a:rPr>
              <a:t>Does NOT </a:t>
            </a:r>
            <a:r>
              <a:rPr lang="en-US" sz="2000" dirty="0">
                <a:solidFill>
                  <a:srgbClr val="000000"/>
                </a:solidFill>
                <a:latin typeface="Arial" panose="020B0604020202020204" pitchFamily="34" charset="0"/>
              </a:rPr>
              <a:t>always correspond to a school’s scheduled academic calendar</a:t>
            </a:r>
          </a:p>
          <a:p>
            <a:endParaRPr lang="en-US" sz="2000" b="0" i="0" u="none" strike="noStrike" baseline="0" dirty="0" smtClean="0">
              <a:latin typeface="ArialMT"/>
            </a:endParaRPr>
          </a:p>
          <a:p>
            <a:endParaRPr lang="en-US" sz="2000" dirty="0"/>
          </a:p>
        </p:txBody>
      </p:sp>
    </p:spTree>
    <p:extLst>
      <p:ext uri="{BB962C8B-B14F-4D97-AF65-F5344CB8AC3E}">
        <p14:creationId xmlns:p14="http://schemas.microsoft.com/office/powerpoint/2010/main" val="1206036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1639331" y="428178"/>
            <a:ext cx="8666204" cy="3970318"/>
          </a:xfrm>
          <a:prstGeom prst="rect">
            <a:avLst/>
          </a:prstGeom>
        </p:spPr>
        <p:txBody>
          <a:bodyPr wrap="square">
            <a:spAutoFit/>
          </a:bodyPr>
          <a:lstStyle/>
          <a:p>
            <a:r>
              <a:rPr lang="en-US" sz="3200" b="1" dirty="0">
                <a:solidFill>
                  <a:srgbClr val="000000"/>
                </a:solidFill>
                <a:latin typeface="Arial" panose="020B0604020202020204" pitchFamily="34" charset="0"/>
              </a:rPr>
              <a:t>Academic Year </a:t>
            </a:r>
            <a:r>
              <a:rPr lang="en-US" sz="3200" b="1" dirty="0" smtClean="0">
                <a:solidFill>
                  <a:srgbClr val="000000"/>
                </a:solidFill>
                <a:latin typeface="Arial" panose="020B0604020202020204" pitchFamily="34" charset="0"/>
              </a:rPr>
              <a:t>examples -</a:t>
            </a:r>
          </a:p>
          <a:p>
            <a:endParaRPr lang="en-US" sz="2400" dirty="0">
              <a:solidFill>
                <a:srgbClr val="000000"/>
              </a:solidFill>
              <a:latin typeface="Arial" panose="020B0604020202020204" pitchFamily="34" charset="0"/>
            </a:endParaRPr>
          </a:p>
          <a:p>
            <a:r>
              <a:rPr lang="en-US" sz="2000" dirty="0">
                <a:solidFill>
                  <a:srgbClr val="000000"/>
                </a:solidFill>
                <a:latin typeface="Times New Roman" panose="02020603050405020304" pitchFamily="18" charset="0"/>
              </a:rPr>
              <a:t>•</a:t>
            </a:r>
            <a:r>
              <a:rPr lang="en-US" sz="2000" dirty="0">
                <a:solidFill>
                  <a:srgbClr val="000000"/>
                </a:solidFill>
                <a:latin typeface="ArialMT"/>
              </a:rPr>
              <a:t>Program is 1200 clock hours and 40 </a:t>
            </a:r>
            <a:r>
              <a:rPr lang="en-US" sz="2000" dirty="0" smtClean="0">
                <a:solidFill>
                  <a:srgbClr val="000000"/>
                </a:solidFill>
                <a:latin typeface="ArialMT"/>
              </a:rPr>
              <a:t>weeks</a:t>
            </a:r>
          </a:p>
          <a:p>
            <a:endParaRPr lang="en-US" sz="2000" dirty="0">
              <a:solidFill>
                <a:srgbClr val="000000"/>
              </a:solidFill>
              <a:latin typeface="ArialMT"/>
            </a:endParaRPr>
          </a:p>
          <a:p>
            <a:r>
              <a:rPr lang="en-US" dirty="0" smtClean="0">
                <a:solidFill>
                  <a:srgbClr val="000000"/>
                </a:solidFill>
                <a:latin typeface="Arial" panose="020B0604020202020204" pitchFamily="34" charset="0"/>
              </a:rPr>
              <a:t>	– </a:t>
            </a:r>
            <a:r>
              <a:rPr lang="en-US" sz="2000" dirty="0" smtClean="0">
                <a:solidFill>
                  <a:srgbClr val="000000"/>
                </a:solidFill>
                <a:latin typeface="Arial" panose="020B0604020202020204" pitchFamily="34" charset="0"/>
              </a:rPr>
              <a:t>If Academic </a:t>
            </a:r>
            <a:r>
              <a:rPr lang="en-US" sz="2000" dirty="0">
                <a:solidFill>
                  <a:srgbClr val="000000"/>
                </a:solidFill>
                <a:latin typeface="Arial" panose="020B0604020202020204" pitchFamily="34" charset="0"/>
              </a:rPr>
              <a:t>year </a:t>
            </a:r>
            <a:r>
              <a:rPr lang="en-US" sz="2000" dirty="0" smtClean="0">
                <a:solidFill>
                  <a:srgbClr val="000000"/>
                </a:solidFill>
                <a:latin typeface="Arial" panose="020B0604020202020204" pitchFamily="34" charset="0"/>
              </a:rPr>
              <a:t>is defined as 900 </a:t>
            </a:r>
            <a:r>
              <a:rPr lang="en-US" sz="2000" dirty="0">
                <a:solidFill>
                  <a:srgbClr val="000000"/>
                </a:solidFill>
                <a:latin typeface="Arial" panose="020B0604020202020204" pitchFamily="34" charset="0"/>
              </a:rPr>
              <a:t>hours and 30 weeks</a:t>
            </a:r>
          </a:p>
          <a:p>
            <a:r>
              <a:rPr lang="en-US" sz="800" dirty="0" smtClean="0">
                <a:solidFill>
                  <a:srgbClr val="000000"/>
                </a:solidFill>
                <a:latin typeface="Arial" panose="020B0604020202020204" pitchFamily="34" charset="0"/>
              </a:rPr>
              <a:t>		</a:t>
            </a:r>
            <a:r>
              <a:rPr lang="en-US" sz="2000" dirty="0" smtClean="0">
                <a:solidFill>
                  <a:srgbClr val="000000"/>
                </a:solidFill>
                <a:latin typeface="Arial" panose="020B0604020202020204" pitchFamily="34" charset="0"/>
              </a:rPr>
              <a:t>First </a:t>
            </a:r>
            <a:r>
              <a:rPr lang="en-US" sz="2000" dirty="0">
                <a:solidFill>
                  <a:srgbClr val="000000"/>
                </a:solidFill>
                <a:latin typeface="Arial" panose="020B0604020202020204" pitchFamily="34" charset="0"/>
              </a:rPr>
              <a:t>AY is 900 hours and 30 weeks</a:t>
            </a:r>
          </a:p>
          <a:p>
            <a:r>
              <a:rPr lang="en-US" sz="2000" dirty="0" smtClean="0">
                <a:solidFill>
                  <a:srgbClr val="000000"/>
                </a:solidFill>
                <a:latin typeface="Arial" panose="020B0604020202020204" pitchFamily="34" charset="0"/>
              </a:rPr>
              <a:t>		Second </a:t>
            </a:r>
            <a:r>
              <a:rPr lang="en-US" sz="2000" dirty="0">
                <a:solidFill>
                  <a:srgbClr val="000000"/>
                </a:solidFill>
                <a:latin typeface="Arial" panose="020B0604020202020204" pitchFamily="34" charset="0"/>
              </a:rPr>
              <a:t>AY contains 300 hours and 10 weeks </a:t>
            </a:r>
            <a:endParaRPr lang="en-US" sz="2000" dirty="0" smtClean="0">
              <a:solidFill>
                <a:srgbClr val="000000"/>
              </a:solidFill>
              <a:latin typeface="Arial" panose="020B0604020202020204" pitchFamily="34" charset="0"/>
            </a:endParaRPr>
          </a:p>
          <a:p>
            <a:endParaRPr lang="en-US" sz="2000" dirty="0" smtClean="0">
              <a:solidFill>
                <a:srgbClr val="000000"/>
              </a:solidFill>
              <a:latin typeface="Arial" panose="020B0604020202020204" pitchFamily="34" charset="0"/>
            </a:endParaRPr>
          </a:p>
          <a:p>
            <a:endParaRPr lang="en-US" sz="2000" dirty="0">
              <a:solidFill>
                <a:srgbClr val="000000"/>
              </a:solidFill>
              <a:latin typeface="Arial" panose="020B0604020202020204" pitchFamily="34" charset="0"/>
            </a:endParaRPr>
          </a:p>
          <a:p>
            <a:r>
              <a:rPr lang="en-US" dirty="0" smtClean="0">
                <a:solidFill>
                  <a:srgbClr val="000000"/>
                </a:solidFill>
                <a:latin typeface="Arial" panose="020B0604020202020204" pitchFamily="34" charset="0"/>
              </a:rPr>
              <a:t>	– </a:t>
            </a:r>
            <a:r>
              <a:rPr lang="en-US" sz="2000" dirty="0" smtClean="0">
                <a:solidFill>
                  <a:srgbClr val="000000"/>
                </a:solidFill>
                <a:latin typeface="Arial" panose="020B0604020202020204" pitchFamily="34" charset="0"/>
              </a:rPr>
              <a:t>If Academic </a:t>
            </a:r>
            <a:r>
              <a:rPr lang="en-US" sz="2000" dirty="0">
                <a:solidFill>
                  <a:srgbClr val="000000"/>
                </a:solidFill>
                <a:latin typeface="Arial" panose="020B0604020202020204" pitchFamily="34" charset="0"/>
              </a:rPr>
              <a:t>year </a:t>
            </a:r>
            <a:r>
              <a:rPr lang="en-US" sz="2000" dirty="0" smtClean="0">
                <a:solidFill>
                  <a:srgbClr val="000000"/>
                </a:solidFill>
                <a:latin typeface="Arial" panose="020B0604020202020204" pitchFamily="34" charset="0"/>
              </a:rPr>
              <a:t>is defined as </a:t>
            </a:r>
            <a:r>
              <a:rPr lang="en-US" sz="2000" dirty="0">
                <a:solidFill>
                  <a:srgbClr val="000000"/>
                </a:solidFill>
                <a:latin typeface="Arial" panose="020B0604020202020204" pitchFamily="34" charset="0"/>
              </a:rPr>
              <a:t>1200 hours and 40 </a:t>
            </a:r>
            <a:r>
              <a:rPr lang="en-US" sz="2000" dirty="0" smtClean="0">
                <a:solidFill>
                  <a:srgbClr val="000000"/>
                </a:solidFill>
                <a:latin typeface="Arial" panose="020B0604020202020204" pitchFamily="34" charset="0"/>
              </a:rPr>
              <a:t>weeks</a:t>
            </a:r>
          </a:p>
          <a:p>
            <a:endParaRPr lang="en-US" dirty="0" smtClean="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p:txBody>
      </p:sp>
    </p:spTree>
    <p:extLst>
      <p:ext uri="{BB962C8B-B14F-4D97-AF65-F5344CB8AC3E}">
        <p14:creationId xmlns:p14="http://schemas.microsoft.com/office/powerpoint/2010/main" val="136390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1540476" y="773379"/>
            <a:ext cx="9242853" cy="424731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Defining the Academic Year (Cont’d)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 Full-time for an undergraduate clock-hour program must be at least 24 clock hours a week</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 Half-time must be at least 12 clock hours per week</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(needed for loan eligibility)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prstClr val="black"/>
              </a:solidFill>
              <a:effectLst/>
              <a:uLnTx/>
              <a:uFillTx/>
              <a:latin typeface="ArialM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MT"/>
              </a:rPr>
              <a:t>• Reminder: weekly attendance schedule impacts academic year definition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ArialMT"/>
              </a:rPr>
              <a:t>	• A student attending 24 hours per week will complete 900 hours in 37.5 weeks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ArialMT"/>
              </a:rPr>
              <a:t>	• A student attending 30 hours per week will complete 900 hours in 30 weeks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ArialMT"/>
              </a:rPr>
              <a:t>	• A student attending 35 hours per week will complete 900 hours in 26 weeks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ArialMT"/>
              </a:rPr>
              <a:t>6</a:t>
            </a:r>
            <a:endParaRPr kumimoji="0" lang="en-US" sz="18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862773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BFD3F4E-C11D-4750-B792-9AB321F5FBB0}"/>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8" name="Rectangle 7"/>
          <p:cNvSpPr/>
          <p:nvPr/>
        </p:nvSpPr>
        <p:spPr>
          <a:xfrm>
            <a:off x="807308" y="1110216"/>
            <a:ext cx="10041924" cy="1015663"/>
          </a:xfrm>
          <a:prstGeom prst="rect">
            <a:avLst/>
          </a:prstGeom>
        </p:spPr>
        <p:txBody>
          <a:bodyPr wrap="square">
            <a:spAutoFit/>
          </a:bodyPr>
          <a:lstStyle/>
          <a:p>
            <a:endParaRPr lang="en-US" sz="2000" dirty="0">
              <a:solidFill>
                <a:srgbClr val="000000"/>
              </a:solidFill>
              <a:latin typeface="Arial" panose="020B0604020202020204" pitchFamily="34" charset="0"/>
            </a:endParaRPr>
          </a:p>
          <a:p>
            <a:endParaRPr lang="en-US" sz="2000" b="0" i="0" u="none" strike="noStrike" baseline="0" dirty="0" smtClean="0">
              <a:latin typeface="ArialMT"/>
            </a:endParaRPr>
          </a:p>
          <a:p>
            <a:endParaRPr lang="en-US" sz="2000" dirty="0"/>
          </a:p>
        </p:txBody>
      </p:sp>
      <p:sp>
        <p:nvSpPr>
          <p:cNvPr id="4" name="Rectangle 3"/>
          <p:cNvSpPr/>
          <p:nvPr/>
        </p:nvSpPr>
        <p:spPr>
          <a:xfrm>
            <a:off x="1079157" y="527222"/>
            <a:ext cx="9704173" cy="5816977"/>
          </a:xfrm>
          <a:prstGeom prst="rect">
            <a:avLst/>
          </a:prstGeom>
        </p:spPr>
        <p:txBody>
          <a:bodyPr wrap="square">
            <a:spAutoFit/>
          </a:bodyPr>
          <a:lstStyle/>
          <a:p>
            <a:r>
              <a:rPr lang="en-US" sz="3200" b="1" u="sng" dirty="0" smtClean="0">
                <a:solidFill>
                  <a:prstClr val="black"/>
                </a:solidFill>
                <a:latin typeface="Arial" panose="020B0604020202020204" pitchFamily="34" charset="0"/>
                <a:cs typeface="Arial" panose="020B0604020202020204" pitchFamily="34" charset="0"/>
              </a:rPr>
              <a:t>Defining Payment Periods</a:t>
            </a:r>
          </a:p>
          <a:p>
            <a:endParaRPr lang="en-US" sz="2000" dirty="0">
              <a:solidFill>
                <a:prstClr val="black"/>
              </a:solidFill>
              <a:latin typeface="ArialMT"/>
            </a:endParaRPr>
          </a:p>
          <a:p>
            <a:r>
              <a:rPr lang="en-US" sz="2000" dirty="0" smtClean="0">
                <a:solidFill>
                  <a:prstClr val="black"/>
                </a:solidFill>
                <a:latin typeface="ArialMT"/>
              </a:rPr>
              <a:t>•   Schools cannot create more payment periods for a program than what is specified in the regulations</a:t>
            </a:r>
          </a:p>
          <a:p>
            <a:endParaRPr lang="en-US" sz="2000" dirty="0">
              <a:solidFill>
                <a:prstClr val="black"/>
              </a:solidFill>
              <a:latin typeface="ArialMT"/>
            </a:endParaRPr>
          </a:p>
          <a:p>
            <a:pPr marL="342900" indent="-342900">
              <a:buFont typeface="Arial" panose="020B0604020202020204" pitchFamily="34" charset="0"/>
              <a:buChar char="•"/>
            </a:pPr>
            <a:r>
              <a:rPr lang="en-US" sz="2000" b="1" u="sng" dirty="0" smtClean="0">
                <a:solidFill>
                  <a:prstClr val="black"/>
                </a:solidFill>
                <a:latin typeface="ArialMT"/>
              </a:rPr>
              <a:t>For Title IV purposes, there are NO terms for clock hour programs! </a:t>
            </a:r>
            <a:r>
              <a:rPr lang="en-US" sz="2000" dirty="0" smtClean="0">
                <a:solidFill>
                  <a:prstClr val="black"/>
                </a:solidFill>
                <a:latin typeface="ArialMT"/>
              </a:rPr>
              <a:t>Clock hour payment periods may not (and most likely </a:t>
            </a:r>
            <a:r>
              <a:rPr lang="en-US" sz="2000" b="1" dirty="0" smtClean="0">
                <a:solidFill>
                  <a:prstClr val="black"/>
                </a:solidFill>
                <a:latin typeface="ArialMT"/>
              </a:rPr>
              <a:t>won’t )</a:t>
            </a:r>
            <a:r>
              <a:rPr lang="en-US" sz="2000" dirty="0" smtClean="0">
                <a:solidFill>
                  <a:prstClr val="black"/>
                </a:solidFill>
                <a:latin typeface="ArialMT"/>
              </a:rPr>
              <a:t> line up with terms defined for credit hour programs)</a:t>
            </a:r>
          </a:p>
          <a:p>
            <a:endParaRPr lang="en-US" sz="2000" dirty="0">
              <a:solidFill>
                <a:prstClr val="black"/>
              </a:solidFill>
              <a:latin typeface="ArialMT"/>
            </a:endParaRPr>
          </a:p>
          <a:p>
            <a:pPr marL="342900" indent="-342900">
              <a:buFont typeface="Arial" panose="020B0604020202020204" pitchFamily="34" charset="0"/>
              <a:buChar char="•"/>
            </a:pPr>
            <a:r>
              <a:rPr lang="en-US" sz="2000" dirty="0" smtClean="0">
                <a:solidFill>
                  <a:prstClr val="black"/>
                </a:solidFill>
                <a:latin typeface="ArialMT"/>
              </a:rPr>
              <a:t>Based on the Academic year definition of the program and the defined length of the program, in clock hours and weeks of instructional time; there is a two payment period limit in an academic year or program</a:t>
            </a:r>
          </a:p>
          <a:p>
            <a:pPr marL="342900" indent="-342900">
              <a:buFont typeface="Arial" panose="020B0604020202020204" pitchFamily="34" charset="0"/>
              <a:buChar char="•"/>
            </a:pPr>
            <a:endParaRPr lang="en-US" sz="2000" dirty="0">
              <a:solidFill>
                <a:prstClr val="black"/>
              </a:solidFill>
              <a:latin typeface="ArialMT"/>
            </a:endParaRPr>
          </a:p>
          <a:p>
            <a:pPr marL="342900" indent="-342900">
              <a:buFont typeface="Arial" panose="020B0604020202020204" pitchFamily="34" charset="0"/>
              <a:buChar char="•"/>
            </a:pPr>
            <a:r>
              <a:rPr lang="en-US" sz="2000" dirty="0" smtClean="0">
                <a:solidFill>
                  <a:prstClr val="black"/>
                </a:solidFill>
                <a:latin typeface="ArialMT"/>
              </a:rPr>
              <a:t>There are specific rules/guidelines for:</a:t>
            </a:r>
          </a:p>
          <a:p>
            <a:pPr lvl="2"/>
            <a:r>
              <a:rPr lang="en-US" sz="2000" dirty="0" smtClean="0">
                <a:solidFill>
                  <a:prstClr val="black"/>
                </a:solidFill>
                <a:latin typeface="ArialMT"/>
              </a:rPr>
              <a:t>1. Programs equal to or shorter than an academic year, </a:t>
            </a:r>
            <a:r>
              <a:rPr lang="en-US" sz="2000" u="sng" dirty="0" smtClean="0">
                <a:solidFill>
                  <a:prstClr val="black"/>
                </a:solidFill>
                <a:latin typeface="ArialMT"/>
              </a:rPr>
              <a:t>in either </a:t>
            </a:r>
            <a:r>
              <a:rPr lang="en-US" sz="2000" dirty="0" smtClean="0">
                <a:solidFill>
                  <a:prstClr val="black"/>
                </a:solidFill>
                <a:latin typeface="ArialMT"/>
              </a:rPr>
              <a:t>clock hours or weeks</a:t>
            </a:r>
          </a:p>
          <a:p>
            <a:pPr lvl="2"/>
            <a:r>
              <a:rPr lang="en-US" sz="2000" dirty="0" smtClean="0">
                <a:solidFill>
                  <a:prstClr val="black"/>
                </a:solidFill>
                <a:latin typeface="ArialMT"/>
              </a:rPr>
              <a:t>2. Programs longer than an academic year</a:t>
            </a:r>
          </a:p>
          <a:p>
            <a:endParaRPr lang="en-US" sz="2000" dirty="0" smtClean="0">
              <a:solidFill>
                <a:prstClr val="black"/>
              </a:solidFill>
              <a:latin typeface="ArialMT"/>
            </a:endParaRPr>
          </a:p>
        </p:txBody>
      </p:sp>
    </p:spTree>
    <p:extLst>
      <p:ext uri="{BB962C8B-B14F-4D97-AF65-F5344CB8AC3E}">
        <p14:creationId xmlns:p14="http://schemas.microsoft.com/office/powerpoint/2010/main" val="3246543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1757</Words>
  <Application>Microsoft Office PowerPoint</Application>
  <PresentationFormat>Widescreen</PresentationFormat>
  <Paragraphs>358</Paragraphs>
  <Slides>28</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ArialMT</vt:lpstr>
      <vt:lpstr>Calibri</vt:lpstr>
      <vt:lpstr>Calibri Light</vt:lpstr>
      <vt:lpstr>Calibri-Bold</vt:lpstr>
      <vt:lpstr>Times New Roman</vt:lpstr>
      <vt:lpstr>Trebuchet MS</vt:lpstr>
      <vt:lpstr>Wingdings 3</vt:lpstr>
      <vt:lpstr>Office Theme</vt:lpstr>
      <vt:lpstr>Clock Hour Basics – Administering Title IV Programs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Schreiber-Reis, Rebecca M</dc:creator>
  <cp:lastModifiedBy>Hall, Robin</cp:lastModifiedBy>
  <cp:revision>26</cp:revision>
  <cp:lastPrinted>2018-09-27T15:19:49Z</cp:lastPrinted>
  <dcterms:created xsi:type="dcterms:W3CDTF">2018-08-29T17:16:43Z</dcterms:created>
  <dcterms:modified xsi:type="dcterms:W3CDTF">2018-09-27T15:20:10Z</dcterms:modified>
</cp:coreProperties>
</file>