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sldIdLst>
    <p:sldId id="268" r:id="rId5"/>
    <p:sldId id="273" r:id="rId6"/>
    <p:sldId id="280" r:id="rId7"/>
    <p:sldId id="277" r:id="rId8"/>
    <p:sldId id="278" r:id="rId9"/>
    <p:sldId id="279" r:id="rId10"/>
    <p:sldId id="281" r:id="rId11"/>
    <p:sldId id="28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E57"/>
    <a:srgbClr val="184259"/>
    <a:srgbClr val="9C4E4E"/>
    <a:srgbClr val="700000"/>
    <a:srgbClr val="5E200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2" autoAdjust="0"/>
  </p:normalViewPr>
  <p:slideViewPr>
    <p:cSldViewPr snapToGrid="0">
      <p:cViewPr varScale="1">
        <p:scale>
          <a:sx n="92" d="100"/>
          <a:sy n="92" d="100"/>
        </p:scale>
        <p:origin x="8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40914" cy="1260000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69601"/>
            <a:ext cx="10840914" cy="3921600"/>
          </a:xfrm>
        </p:spPr>
        <p:txBody>
          <a:bodyPr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8F7C25-BFB6-430F-87B6-7D0D2C749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185517" y="122343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26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1" y="609601"/>
            <a:ext cx="10840913" cy="3124199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733800"/>
            <a:ext cx="10840914" cy="20574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40914" cy="1260000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49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0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1786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00" y="2716272"/>
            <a:ext cx="8683625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6500" y="5137736"/>
            <a:ext cx="8683625" cy="73284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37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1874308"/>
            <a:ext cx="3814235" cy="1260000"/>
          </a:xfrm>
        </p:spPr>
        <p:txBody>
          <a:bodyPr anchor="ctr" anchorCtr="0">
            <a:noAutofit/>
          </a:bodyPr>
          <a:lstStyle>
            <a:lvl1pPr algn="r"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0"/>
            <a:ext cx="7543800" cy="6856214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2450" y="3134308"/>
            <a:ext cx="3814235" cy="20166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3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escription and Con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840914" cy="1260000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1881824"/>
            <a:ext cx="10840914" cy="1032826"/>
          </a:xfrm>
        </p:spPr>
        <p:txBody>
          <a:bodyPr anchor="t" anchorCtr="0">
            <a:no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47DAE59-9D63-4159-8F3E-560C31F19A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16192" y="3837470"/>
            <a:ext cx="1310050" cy="959003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249143D-80A5-4E4C-BBFD-F253500CE22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85799" y="2914650"/>
            <a:ext cx="10840914" cy="502126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B06123F0-984B-4EF8-9945-3621C401B7A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65366" y="3837470"/>
            <a:ext cx="1310050" cy="959003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A669C074-A9BE-4B07-ACEE-3B34AAC8B9E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548424" y="3837470"/>
            <a:ext cx="1310050" cy="959003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84A40D78-D6DD-41A7-A132-9D48DF8649A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82308" y="3837470"/>
            <a:ext cx="1310050" cy="959003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4A9CFAA7-850F-4C92-A9BE-56452E5CA0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99250" y="3837470"/>
            <a:ext cx="1310050" cy="959003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5A0CF1-9FE7-4149-97DC-522163914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185517" y="124248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63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6" y="995967"/>
            <a:ext cx="6238874" cy="1260000"/>
          </a:xfrm>
        </p:spPr>
        <p:txBody>
          <a:bodyPr anchor="ctr" anchorCtr="0">
            <a:noAutofit/>
          </a:bodyPr>
          <a:lstStyle>
            <a:lvl1pPr algn="r"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 bwMode="blackGray">
          <a:xfrm>
            <a:off x="8014200" y="995968"/>
            <a:ext cx="3492000" cy="4866064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5849" y="2255967"/>
            <a:ext cx="6610351" cy="3476618"/>
          </a:xfrm>
        </p:spPr>
        <p:txBody>
          <a:bodyPr anchor="t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8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Righ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7974" y="995968"/>
            <a:ext cx="4848225" cy="1260000"/>
          </a:xfrm>
        </p:spPr>
        <p:txBody>
          <a:bodyPr anchor="ctr" anchorCtr="0">
            <a:normAutofit/>
          </a:bodyPr>
          <a:lstStyle>
            <a:lvl1pPr algn="l"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 bwMode="blackGray">
          <a:xfrm>
            <a:off x="727574" y="914400"/>
            <a:ext cx="5749425" cy="4818185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57974" y="2255968"/>
            <a:ext cx="4848225" cy="347661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5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 bwMode="white">
          <a:xfrm>
            <a:off x="10571243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 bwMode="white">
          <a:xfrm>
            <a:off x="100262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20801" y="609601"/>
            <a:ext cx="9550399" cy="2743199"/>
          </a:xfrm>
        </p:spPr>
        <p:txBody>
          <a:bodyPr anchor="ctr">
            <a:normAutofit/>
          </a:bodyPr>
          <a:lstStyle>
            <a:lvl1pPr algn="ctr">
              <a:defRPr sz="3000" b="0" i="1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26408" y="3352800"/>
            <a:ext cx="9339184" cy="3810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AD7857E-8E0E-4AC1-ABDC-E42462C788DE}"/>
              </a:ext>
            </a:extLst>
          </p:cNvPr>
          <p:cNvSpPr/>
          <p:nvPr userDrawn="1"/>
        </p:nvSpPr>
        <p:spPr>
          <a:xfrm>
            <a:off x="1750844" y="3962401"/>
            <a:ext cx="8690313" cy="1908173"/>
          </a:xfrm>
          <a:prstGeom prst="roundRect">
            <a:avLst>
              <a:gd name="adj" fmla="val 6552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7375" y="4021138"/>
            <a:ext cx="8486775" cy="17605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0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599"/>
            <a:ext cx="10840914" cy="1260000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1869599"/>
            <a:ext cx="5202071" cy="91622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70201"/>
            <a:ext cx="5202071" cy="2916000"/>
          </a:xfrm>
          <a:prstGeom prst="roundRect">
            <a:avLst>
              <a:gd name="adj" fmla="val 2496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8270" y="1869599"/>
            <a:ext cx="5228444" cy="91622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8270" y="2870201"/>
            <a:ext cx="5202071" cy="2916000"/>
          </a:xfrm>
          <a:prstGeom prst="roundRect">
            <a:avLst>
              <a:gd name="adj" fmla="val 2798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31B0A9-3E16-4C5B-A6CE-045BCB91A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3976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96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40914" cy="1260000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44449DE-635B-4B23-9B8B-C95A5B8764DB}"/>
              </a:ext>
            </a:extLst>
          </p:cNvPr>
          <p:cNvSpPr/>
          <p:nvPr userDrawn="1"/>
        </p:nvSpPr>
        <p:spPr>
          <a:xfrm>
            <a:off x="663356" y="1790228"/>
            <a:ext cx="10863358" cy="4080348"/>
          </a:xfrm>
          <a:prstGeom prst="roundRect">
            <a:avLst>
              <a:gd name="adj" fmla="val 2634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1869600"/>
            <a:ext cx="5040000" cy="3921601"/>
          </a:xfrm>
          <a:prstGeom prst="roundRect">
            <a:avLst>
              <a:gd name="adj" fmla="val 1970"/>
            </a:avLst>
          </a:prstGeom>
          <a:ln w="28575">
            <a:noFill/>
          </a:ln>
          <a:effectLst/>
        </p:spPr>
        <p:txBody>
          <a:bodyPr anchor="t" anchorCtr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8644" y="1869601"/>
            <a:ext cx="5040000" cy="3921600"/>
          </a:xfrm>
          <a:prstGeom prst="roundRect">
            <a:avLst>
              <a:gd name="adj" fmla="val 2211"/>
            </a:avLst>
          </a:prstGeom>
          <a:ln w="28575">
            <a:noFill/>
          </a:ln>
          <a:effectLst/>
        </p:spPr>
        <p:txBody>
          <a:bodyPr anchor="t" anchorCtr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539E0A-8009-4A6E-A7A1-5AEFA5220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9691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5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685801" y="609600"/>
            <a:ext cx="10840914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white">
          <a:xfrm>
            <a:off x="685801" y="2142067"/>
            <a:ext cx="10840914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4B7D2A-0DF8-424B-9572-B79AEBB2D9DC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59" y="5870575"/>
            <a:ext cx="126065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99DD2A-B520-4620-9B43-64B657BA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69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8" r:id="rId3"/>
    <p:sldLayoutId id="2147483679" r:id="rId4"/>
    <p:sldLayoutId id="2147483669" r:id="rId5"/>
    <p:sldLayoutId id="2147483680" r:id="rId6"/>
    <p:sldLayoutId id="2147483672" r:id="rId7"/>
    <p:sldLayoutId id="2147483665" r:id="rId8"/>
    <p:sldLayoutId id="2147483664" r:id="rId9"/>
    <p:sldLayoutId id="2147483671" r:id="rId10"/>
    <p:sldLayoutId id="2147483666" r:id="rId11"/>
    <p:sldLayoutId id="2147483667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sllabs.com/ssltes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b.cert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illar icon">
            <a:extLst>
              <a:ext uri="{FF2B5EF4-FFF2-40B4-BE49-F238E27FC236}">
                <a16:creationId xmlns:a16="http://schemas.microsoft.com/office/drawing/2014/main" id="{FC7E2CCC-C53E-454B-9DE0-F2484BA0F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577705" y="1524000"/>
            <a:ext cx="1905000" cy="190500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35B398-1E7F-44AD-8356-8345134C95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Securing  your hack-free work environment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2A3D91-AB3F-4EDF-B87E-FDDF6C5DC4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STARS CAMPUS SOLUTIONS</a:t>
            </a:r>
          </a:p>
          <a:p>
            <a:r>
              <a:rPr lang="en-US" dirty="0"/>
              <a:t>STARSCAMPUS.COM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749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70BC9-4028-4C57-A49A-BB164F02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 --- $40 Million Revenue Enterprise.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8D87A-A43B-467C-9549-98D8C6155027}"/>
              </a:ext>
            </a:extLst>
          </p:cNvPr>
          <p:cNvSpPr>
            <a:spLocks noGrp="1"/>
          </p:cNvSpPr>
          <p:nvPr>
            <p:ph type="body" idx="1"/>
          </p:nvPr>
        </p:nvSpPr>
        <p:spPr bwMode="black"/>
        <p:txBody>
          <a:bodyPr/>
          <a:lstStyle/>
          <a:p>
            <a:pPr lvl="1"/>
            <a:r>
              <a:rPr lang="en-US" dirty="0"/>
              <a:t>I was addicted to hacking, more for the intellectual challenge, the curiosity, the seduction of adventure; not for stealing, or causing damage or writing computer viruses. Kevin Mitnick</a:t>
            </a:r>
          </a:p>
        </p:txBody>
      </p:sp>
    </p:spTree>
    <p:extLst>
      <p:ext uri="{BB962C8B-B14F-4D97-AF65-F5344CB8AC3E}">
        <p14:creationId xmlns:p14="http://schemas.microsoft.com/office/powerpoint/2010/main" val="1983309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8200-0985-4DED-A84B-D6ADED92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5 Major losses by hacking/vulnerability type</a:t>
            </a:r>
            <a:endParaRPr lang="en-US" dirty="0"/>
          </a:p>
        </p:txBody>
      </p:sp>
      <p:pic>
        <p:nvPicPr>
          <p:cNvPr id="7" name="Picture 6" descr="magnifying glass icon">
            <a:extLst>
              <a:ext uri="{FF2B5EF4-FFF2-40B4-BE49-F238E27FC236}">
                <a16:creationId xmlns:a16="http://schemas.microsoft.com/office/drawing/2014/main" id="{AAE36621-6FAB-4009-9D5C-CE767DF10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94451"/>
            <a:ext cx="685800" cy="6858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A47E-9D4A-4D70-B23A-B0AC37572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543" y="1865102"/>
            <a:ext cx="10840914" cy="392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Human Error</a:t>
            </a:r>
          </a:p>
          <a:p>
            <a:pPr lvl="1"/>
            <a:r>
              <a:rPr lang="en-US" dirty="0"/>
              <a:t>$ 3,456,00</a:t>
            </a:r>
          </a:p>
          <a:p>
            <a:r>
              <a:rPr lang="en-US" dirty="0"/>
              <a:t>Hackers</a:t>
            </a:r>
          </a:p>
          <a:p>
            <a:pPr lvl="1"/>
            <a:r>
              <a:rPr lang="en-US" dirty="0"/>
              <a:t>$ 5,920,000</a:t>
            </a:r>
          </a:p>
          <a:p>
            <a:r>
              <a:rPr lang="en-US" dirty="0"/>
              <a:t>Targeted Phishing</a:t>
            </a:r>
          </a:p>
          <a:p>
            <a:pPr lvl="1"/>
            <a:r>
              <a:rPr lang="en-US" dirty="0"/>
              <a:t>$ 1,260,000</a:t>
            </a:r>
          </a:p>
          <a:p>
            <a:r>
              <a:rPr lang="en-US" dirty="0"/>
              <a:t>Extortion</a:t>
            </a:r>
          </a:p>
          <a:p>
            <a:pPr lvl="1"/>
            <a:r>
              <a:rPr lang="en-US" dirty="0"/>
              <a:t>$4,330,000</a:t>
            </a:r>
          </a:p>
          <a:p>
            <a:r>
              <a:rPr lang="en-US" dirty="0"/>
              <a:t>Hacktivists</a:t>
            </a:r>
          </a:p>
          <a:p>
            <a:pPr lvl="1"/>
            <a:r>
              <a:rPr lang="en-US" dirty="0"/>
              <a:t>$6,510,000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A21B9805-4A63-4419-8376-F041CA97CD57}"/>
              </a:ext>
            </a:extLst>
          </p:cNvPr>
          <p:cNvSpPr/>
          <p:nvPr/>
        </p:nvSpPr>
        <p:spPr>
          <a:xfrm>
            <a:off x="945573" y="5579918"/>
            <a:ext cx="10581142" cy="945573"/>
          </a:xfrm>
          <a:prstGeom prst="flowChartProcess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546DFB-9880-49D0-8F7C-110032DFBBBC}"/>
              </a:ext>
            </a:extLst>
          </p:cNvPr>
          <p:cNvSpPr txBox="1"/>
          <p:nvPr/>
        </p:nvSpPr>
        <p:spPr>
          <a:xfrm>
            <a:off x="1080655" y="5673437"/>
            <a:ext cx="10338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is a fairly open secret that almost all systems can be hacked, somehow. It is a less spoken of secret that such hacking has actually gone quite mainstream. Dan Kaminsky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568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8200-0985-4DED-A84B-D6ADED92F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11034"/>
            <a:ext cx="10840914" cy="1260000"/>
          </a:xfrm>
        </p:spPr>
        <p:txBody>
          <a:bodyPr/>
          <a:lstStyle/>
          <a:p>
            <a:r>
              <a:rPr lang="en-ZA" dirty="0"/>
              <a:t>HUMAN ERROR</a:t>
            </a:r>
            <a:endParaRPr lang="en-US" dirty="0"/>
          </a:p>
        </p:txBody>
      </p:sp>
      <p:pic>
        <p:nvPicPr>
          <p:cNvPr id="7" name="Picture 6" descr="magnifying glass icon">
            <a:extLst>
              <a:ext uri="{FF2B5EF4-FFF2-40B4-BE49-F238E27FC236}">
                <a16:creationId xmlns:a16="http://schemas.microsoft.com/office/drawing/2014/main" id="{AAE36621-6FAB-4009-9D5C-CE767DF10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94451"/>
            <a:ext cx="685800" cy="6858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A47E-9D4A-4D70-B23A-B0AC37572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Insecure / Lost Devices</a:t>
            </a:r>
          </a:p>
          <a:p>
            <a:pPr lvl="1"/>
            <a:r>
              <a:rPr lang="en-US" dirty="0"/>
              <a:t>Secure ALL devices – including phones</a:t>
            </a:r>
          </a:p>
          <a:p>
            <a:pPr lvl="1"/>
            <a:r>
              <a:rPr lang="en-US" dirty="0"/>
              <a:t>Enable REMOTE WIPE / MANAGEMENT/LOCATION</a:t>
            </a:r>
          </a:p>
          <a:p>
            <a:pPr lvl="1"/>
            <a:r>
              <a:rPr lang="en-US" dirty="0"/>
              <a:t>Do NOT write down passwords!  (Password manager like RoboForm)</a:t>
            </a:r>
          </a:p>
          <a:p>
            <a:pPr lvl="1"/>
            <a:r>
              <a:rPr lang="en-US" dirty="0"/>
              <a:t>Two Factor Authentication (2FA)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7EF7BA9F-9954-42D0-B2E7-F2C65DE41463}"/>
              </a:ext>
            </a:extLst>
          </p:cNvPr>
          <p:cNvSpPr/>
          <p:nvPr/>
        </p:nvSpPr>
        <p:spPr>
          <a:xfrm>
            <a:off x="945573" y="5579918"/>
            <a:ext cx="10581142" cy="945573"/>
          </a:xfrm>
          <a:prstGeom prst="flowChartProcess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48D554-1C9C-4D45-AD2E-4AD518F0F5F3}"/>
              </a:ext>
            </a:extLst>
          </p:cNvPr>
          <p:cNvSpPr txBox="1"/>
          <p:nvPr/>
        </p:nvSpPr>
        <p:spPr>
          <a:xfrm>
            <a:off x="1080655" y="5673437"/>
            <a:ext cx="1033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need to do whatever we can to defend ourselves against hacking. Soren </a:t>
            </a:r>
            <a:r>
              <a:rPr lang="en-US" dirty="0" err="1"/>
              <a:t>Skou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2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8200-0985-4DED-A84B-D6ADED92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Hackers</a:t>
            </a:r>
            <a:endParaRPr lang="en-US" dirty="0"/>
          </a:p>
        </p:txBody>
      </p:sp>
      <p:pic>
        <p:nvPicPr>
          <p:cNvPr id="7" name="Picture 6" descr="magnifying glass icon">
            <a:extLst>
              <a:ext uri="{FF2B5EF4-FFF2-40B4-BE49-F238E27FC236}">
                <a16:creationId xmlns:a16="http://schemas.microsoft.com/office/drawing/2014/main" id="{AAE36621-6FAB-4009-9D5C-CE767DF10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94451"/>
            <a:ext cx="685800" cy="6858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A47E-9D4A-4D70-B23A-B0AC37572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to Infiltrate your Internal Network</a:t>
            </a:r>
          </a:p>
          <a:p>
            <a:r>
              <a:rPr lang="en-US" dirty="0"/>
              <a:t>Good and properly configured Firewall or Hosting</a:t>
            </a:r>
          </a:p>
          <a:p>
            <a:r>
              <a:rPr lang="en-US" dirty="0"/>
              <a:t>Secure certificates on server   (</a:t>
            </a:r>
            <a:r>
              <a:rPr lang="en-US" dirty="0">
                <a:hlinkClick r:id="rId3"/>
              </a:rPr>
              <a:t>http://ssllabs.com/ssltest/</a:t>
            </a:r>
            <a:r>
              <a:rPr lang="en-US" dirty="0"/>
              <a:t>)</a:t>
            </a:r>
          </a:p>
          <a:p>
            <a:r>
              <a:rPr lang="en-US" dirty="0"/>
              <a:t>Patched Servers</a:t>
            </a:r>
          </a:p>
          <a:p>
            <a:r>
              <a:rPr lang="en-US" dirty="0"/>
              <a:t>Patched devices</a:t>
            </a:r>
          </a:p>
          <a:p>
            <a:r>
              <a:rPr lang="en-US" dirty="0"/>
              <a:t>Server Type   </a:t>
            </a:r>
          </a:p>
          <a:p>
            <a:pPr lvl="1"/>
            <a:r>
              <a:rPr lang="en-US" dirty="0"/>
              <a:t>Sponsored by Homeland Security &amp; Carnegie Mellon: (</a:t>
            </a:r>
            <a:r>
              <a:rPr lang="en-US" dirty="0">
                <a:hlinkClick r:id="rId4"/>
              </a:rPr>
              <a:t>http://www.kb.cert.org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EEF0D4A9-491E-4CF5-8CD2-C154568CBB7A}"/>
              </a:ext>
            </a:extLst>
          </p:cNvPr>
          <p:cNvSpPr/>
          <p:nvPr/>
        </p:nvSpPr>
        <p:spPr>
          <a:xfrm>
            <a:off x="945573" y="5579918"/>
            <a:ext cx="10581142" cy="945573"/>
          </a:xfrm>
          <a:prstGeom prst="flowChartProcess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933CBE-F2B9-4EF2-BC54-BAE26B9A1537}"/>
              </a:ext>
            </a:extLst>
          </p:cNvPr>
          <p:cNvSpPr txBox="1"/>
          <p:nvPr/>
        </p:nvSpPr>
        <p:spPr>
          <a:xfrm>
            <a:off x="1080655" y="5673437"/>
            <a:ext cx="10338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Hackers are breaking the systems for profit. Before, it was about intellectual curiosity and pursuit of knowledge and thrill, and now hacking is big business. Kevin Mitnick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78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8200-0985-4DED-A84B-D6ADED92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Targeted phishing</a:t>
            </a:r>
            <a:endParaRPr lang="en-US" dirty="0"/>
          </a:p>
        </p:txBody>
      </p:sp>
      <p:pic>
        <p:nvPicPr>
          <p:cNvPr id="7" name="Picture 6" descr="magnifying glass icon">
            <a:extLst>
              <a:ext uri="{FF2B5EF4-FFF2-40B4-BE49-F238E27FC236}">
                <a16:creationId xmlns:a16="http://schemas.microsoft.com/office/drawing/2014/main" id="{AAE36621-6FAB-4009-9D5C-CE767DF10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94451"/>
            <a:ext cx="685800" cy="6858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A47E-9D4A-4D70-B23A-B0AC37572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to get Doorway into your Network</a:t>
            </a:r>
          </a:p>
          <a:p>
            <a:r>
              <a:rPr lang="en-US" dirty="0"/>
              <a:t>Often mimics known employees or relationship like a bank, a related service</a:t>
            </a:r>
          </a:p>
          <a:p>
            <a:r>
              <a:rPr lang="en-US" dirty="0"/>
              <a:t>EXPECTATION is key here.  Do you EXPECT to get a FILE/PDF/PHOTO/DOCUMENT </a:t>
            </a:r>
            <a:r>
              <a:rPr lang="en-US" dirty="0" err="1"/>
              <a:t>etc</a:t>
            </a:r>
            <a:r>
              <a:rPr lang="en-US" dirty="0"/>
              <a:t>?</a:t>
            </a:r>
          </a:p>
          <a:p>
            <a:r>
              <a:rPr lang="en-US" dirty="0"/>
              <a:t>LOOK at the EMAIL ADDRESS source – not the return address.</a:t>
            </a:r>
          </a:p>
          <a:p>
            <a:r>
              <a:rPr lang="en-US" dirty="0"/>
              <a:t>ALWAYS use an antivirus!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BCA4C60D-2CE8-4EF6-BB0A-F8A62D35459B}"/>
              </a:ext>
            </a:extLst>
          </p:cNvPr>
          <p:cNvSpPr/>
          <p:nvPr/>
        </p:nvSpPr>
        <p:spPr>
          <a:xfrm>
            <a:off x="945573" y="5579918"/>
            <a:ext cx="10581142" cy="945573"/>
          </a:xfrm>
          <a:prstGeom prst="flowChartProcess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8B767D-5EE5-4052-8BF8-4B59F3A5D1EA}"/>
              </a:ext>
            </a:extLst>
          </p:cNvPr>
          <p:cNvSpPr txBox="1"/>
          <p:nvPr/>
        </p:nvSpPr>
        <p:spPr>
          <a:xfrm>
            <a:off x="1080655" y="5673437"/>
            <a:ext cx="10338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 of the computer compromises that we hear about use a technique called spear phishing, which allows an attacker access to a key person's workstation. It's extremely difficult to defend against. Kevin Mitnick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0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8200-0985-4DED-A84B-D6ADED92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EXTORTION</a:t>
            </a:r>
            <a:endParaRPr lang="en-US" dirty="0"/>
          </a:p>
        </p:txBody>
      </p:sp>
      <p:pic>
        <p:nvPicPr>
          <p:cNvPr id="7" name="Picture 6" descr="magnifying glass icon">
            <a:extLst>
              <a:ext uri="{FF2B5EF4-FFF2-40B4-BE49-F238E27FC236}">
                <a16:creationId xmlns:a16="http://schemas.microsoft.com/office/drawing/2014/main" id="{AAE36621-6FAB-4009-9D5C-CE767DF10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94451"/>
            <a:ext cx="685800" cy="6858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A47E-9D4A-4D70-B23A-B0AC37572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in INSIDE job</a:t>
            </a:r>
          </a:p>
          <a:p>
            <a:r>
              <a:rPr lang="en-US" dirty="0"/>
              <a:t>Remove ALL former employee’s accounts/access</a:t>
            </a:r>
          </a:p>
          <a:p>
            <a:r>
              <a:rPr lang="en-US" dirty="0"/>
              <a:t>Often, the person requires a RANSOM to reverse/prevent further damage to data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6800132B-A198-4C31-94E0-635517B74569}"/>
              </a:ext>
            </a:extLst>
          </p:cNvPr>
          <p:cNvSpPr/>
          <p:nvPr/>
        </p:nvSpPr>
        <p:spPr>
          <a:xfrm>
            <a:off x="945573" y="5579918"/>
            <a:ext cx="10581142" cy="945573"/>
          </a:xfrm>
          <a:prstGeom prst="flowChartProcess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B056A4-5133-4F30-8DE2-A9908BE00D4A}"/>
              </a:ext>
            </a:extLst>
          </p:cNvPr>
          <p:cNvSpPr txBox="1"/>
          <p:nvPr/>
        </p:nvSpPr>
        <p:spPr>
          <a:xfrm>
            <a:off x="1080655" y="5642264"/>
            <a:ext cx="10338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I'm still a hacker. I get paid for it now. I never received any monetary gain from the hacking I did before. The main difference in what I do now compared to what I did then is that I now do it with authorization. Kevin Mitnick</a:t>
            </a:r>
          </a:p>
        </p:txBody>
      </p:sp>
    </p:spTree>
    <p:extLst>
      <p:ext uri="{BB962C8B-B14F-4D97-AF65-F5344CB8AC3E}">
        <p14:creationId xmlns:p14="http://schemas.microsoft.com/office/powerpoint/2010/main" val="212610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8200-0985-4DED-A84B-D6ADED92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HACKTIVISTS</a:t>
            </a:r>
            <a:endParaRPr lang="en-US" dirty="0"/>
          </a:p>
        </p:txBody>
      </p:sp>
      <p:pic>
        <p:nvPicPr>
          <p:cNvPr id="7" name="Picture 6" descr="magnifying glass icon">
            <a:extLst>
              <a:ext uri="{FF2B5EF4-FFF2-40B4-BE49-F238E27FC236}">
                <a16:creationId xmlns:a16="http://schemas.microsoft.com/office/drawing/2014/main" id="{AAE36621-6FAB-4009-9D5C-CE767DF10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94451"/>
            <a:ext cx="685800" cy="6858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A47E-9D4A-4D70-B23A-B0AC37572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again, a TARGETED type of event – usually via PHISHING</a:t>
            </a:r>
          </a:p>
          <a:p>
            <a:r>
              <a:rPr lang="en-US" dirty="0"/>
              <a:t>HACKTIVISTS have an agenda to prove</a:t>
            </a:r>
          </a:p>
          <a:p>
            <a:r>
              <a:rPr lang="en-US" dirty="0"/>
              <a:t>May want a Ransom</a:t>
            </a:r>
          </a:p>
          <a:p>
            <a:r>
              <a:rPr lang="en-US" dirty="0"/>
              <a:t>May want to just cause financial damage</a:t>
            </a:r>
          </a:p>
          <a:p>
            <a:r>
              <a:rPr lang="en-US" dirty="0"/>
              <a:t>Example:  Wipe out student records at XYZ college because tuition is too high and my student loan is huge!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A4853ACA-A8B6-4300-942E-1B297C0E999E}"/>
              </a:ext>
            </a:extLst>
          </p:cNvPr>
          <p:cNvSpPr/>
          <p:nvPr/>
        </p:nvSpPr>
        <p:spPr>
          <a:xfrm>
            <a:off x="945573" y="5579918"/>
            <a:ext cx="10581142" cy="945573"/>
          </a:xfrm>
          <a:prstGeom prst="flowChartProcess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D093DA-48AB-452E-85AA-C731E97BBC20}"/>
              </a:ext>
            </a:extLst>
          </p:cNvPr>
          <p:cNvSpPr txBox="1"/>
          <p:nvPr/>
        </p:nvSpPr>
        <p:spPr>
          <a:xfrm>
            <a:off x="1080655" y="5673437"/>
            <a:ext cx="10338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Further, the next generation of terrorists will grow up in a digital world, with ever more powerful and easy-to-use hacking tools at their disposal. Dorothy Denning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192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efault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amous Event in History1_SL - v5" id="{284944C2-C2AF-4667-AB2E-4D3637ED9281}" vid="{988B80DA-62E6-4C7D-AEDD-09303455421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3CD11F-9FDB-4628-B708-63BFB2D681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3E21D3-7788-4819-8437-C5C4B0C5D46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EBF972C-B81A-46A3-BFB2-A01F0B5DBC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Famous event in history presentation</Template>
  <TotalTime>0</TotalTime>
  <Words>500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Celestial</vt:lpstr>
      <vt:lpstr>Securing  your hack-free work environment</vt:lpstr>
      <vt:lpstr>ASSUMPTION --- $40 Million Revenue Enterprise.</vt:lpstr>
      <vt:lpstr>5 Major losses by hacking/vulnerability type</vt:lpstr>
      <vt:lpstr>HUMAN ERROR</vt:lpstr>
      <vt:lpstr>Hackers</vt:lpstr>
      <vt:lpstr>Targeted phishing</vt:lpstr>
      <vt:lpstr>EXTORTION</vt:lpstr>
      <vt:lpstr>HACKTIVISTS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2018-10-18T15:29:05Z</dcterms:created>
  <dcterms:modified xsi:type="dcterms:W3CDTF">2018-10-18T16:17:30Z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