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5" r:id="rId8"/>
    <p:sldId id="261" r:id="rId9"/>
    <p:sldId id="262" r:id="rId10"/>
    <p:sldId id="263" r:id="rId11"/>
    <p:sldId id="264" r:id="rId12"/>
    <p:sldId id="266" r:id="rId13"/>
    <p:sldId id="268" r:id="rId14"/>
    <p:sldId id="269" r:id="rId15"/>
    <p:sldId id="270" r:id="rId16"/>
    <p:sldId id="271" r:id="rId17"/>
    <p:sldId id="272" r:id="rId18"/>
    <p:sldId id="274" r:id="rId19"/>
    <p:sldId id="273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E4047-8C0B-4BEF-818F-62F0434FFD54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2DE0-5B46-418A-9E41-DB8560E1C8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E4047-8C0B-4BEF-818F-62F0434FFD54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2DE0-5B46-418A-9E41-DB8560E1C8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E4047-8C0B-4BEF-818F-62F0434FFD54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2DE0-5B46-418A-9E41-DB8560E1C8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E4047-8C0B-4BEF-818F-62F0434FFD54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2DE0-5B46-418A-9E41-DB8560E1C8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E4047-8C0B-4BEF-818F-62F0434FFD54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87D2DE0-5B46-418A-9E41-DB8560E1C8D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E4047-8C0B-4BEF-818F-62F0434FFD54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2DE0-5B46-418A-9E41-DB8560E1C8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E4047-8C0B-4BEF-818F-62F0434FFD54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2DE0-5B46-418A-9E41-DB8560E1C8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E4047-8C0B-4BEF-818F-62F0434FFD54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2DE0-5B46-418A-9E41-DB8560E1C8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E4047-8C0B-4BEF-818F-62F0434FFD54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2DE0-5B46-418A-9E41-DB8560E1C8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E4047-8C0B-4BEF-818F-62F0434FFD54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2DE0-5B46-418A-9E41-DB8560E1C8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E4047-8C0B-4BEF-818F-62F0434FFD54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2DE0-5B46-418A-9E41-DB8560E1C8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66E4047-8C0B-4BEF-818F-62F0434FFD54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87D2DE0-5B46-418A-9E41-DB8560E1C8D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GRC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Government Relations.  Get involved and influence change.</a:t>
            </a:r>
            <a:endParaRPr lang="en-US" dirty="0"/>
          </a:p>
        </p:txBody>
      </p:sp>
      <p:pic>
        <p:nvPicPr>
          <p:cNvPr id="1026" name="Picture 2" descr="C:\Users\alyssa.dobson\AppData\Local\Microsoft\Windows\Temporary Internet Files\Content.Outlook\RS3BHFPZ\PASFAA.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343400"/>
            <a:ext cx="3316224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1674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PROSPER Act</a:t>
            </a:r>
          </a:p>
          <a:p>
            <a:pPr lvl="1"/>
            <a:r>
              <a:rPr lang="en-US" dirty="0" smtClean="0"/>
              <a:t>Promoting Real Opportunity, Success, and Prosperity through Education Reform</a:t>
            </a:r>
          </a:p>
          <a:p>
            <a:pPr lvl="1"/>
            <a:r>
              <a:rPr lang="en-US" dirty="0" smtClean="0"/>
              <a:t>House Republicans</a:t>
            </a:r>
          </a:p>
          <a:p>
            <a:r>
              <a:rPr lang="en-US" dirty="0" smtClean="0"/>
              <a:t>Aim Higher Act</a:t>
            </a:r>
          </a:p>
          <a:p>
            <a:pPr lvl="1"/>
            <a:r>
              <a:rPr lang="en-US" dirty="0" smtClean="0"/>
              <a:t>“Access, Affordability, Completion”</a:t>
            </a:r>
          </a:p>
          <a:p>
            <a:pPr lvl="1"/>
            <a:r>
              <a:rPr lang="en-US" dirty="0" smtClean="0"/>
              <a:t>House Democrats</a:t>
            </a:r>
          </a:p>
          <a:p>
            <a:r>
              <a:rPr lang="en-US" dirty="0" smtClean="0"/>
              <a:t>Affordable Loans for Any Student Act</a:t>
            </a:r>
          </a:p>
          <a:p>
            <a:pPr lvl="1"/>
            <a:r>
              <a:rPr lang="en-US" dirty="0" smtClean="0"/>
              <a:t>Focused on loan program - mostly</a:t>
            </a:r>
          </a:p>
          <a:p>
            <a:pPr lvl="1"/>
            <a:r>
              <a:rPr lang="en-US" dirty="0" smtClean="0"/>
              <a:t>Senate Democrats</a:t>
            </a:r>
          </a:p>
          <a:p>
            <a:endParaRPr lang="en-US" dirty="0"/>
          </a:p>
          <a:p>
            <a:r>
              <a:rPr lang="en-US" dirty="0" smtClean="0"/>
              <a:t>All extremely innovative and packed with changes, some radical in nature.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370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PROSPER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Been out there for a while</a:t>
            </a:r>
          </a:p>
          <a:p>
            <a:r>
              <a:rPr lang="en-US" dirty="0" smtClean="0"/>
              <a:t>One grant, one loan, one work</a:t>
            </a:r>
          </a:p>
          <a:p>
            <a:r>
              <a:rPr lang="en-US" dirty="0" smtClean="0"/>
              <a:t>Pell bonus</a:t>
            </a:r>
          </a:p>
          <a:p>
            <a:r>
              <a:rPr lang="en-US" dirty="0" smtClean="0"/>
              <a:t>Elimination of Grad Plus program, and reigns in parent Plus. </a:t>
            </a:r>
          </a:p>
          <a:p>
            <a:r>
              <a:rPr lang="en-US" dirty="0" smtClean="0"/>
              <a:t>Expands the loan limits currently and introduces the ONE loan program</a:t>
            </a:r>
          </a:p>
          <a:p>
            <a:r>
              <a:rPr lang="en-US" dirty="0" smtClean="0"/>
              <a:t>Over hauls the R2T4 process</a:t>
            </a:r>
          </a:p>
          <a:p>
            <a:r>
              <a:rPr lang="en-US" dirty="0" smtClean="0"/>
              <a:t>Many other changes!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698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 Higher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Focused on access, especially early access</a:t>
            </a:r>
          </a:p>
          <a:p>
            <a:pPr lvl="1"/>
            <a:r>
              <a:rPr lang="en-US" dirty="0" smtClean="0"/>
              <a:t>Dreamers</a:t>
            </a:r>
          </a:p>
          <a:p>
            <a:pPr lvl="1"/>
            <a:r>
              <a:rPr lang="en-US" dirty="0" smtClean="0"/>
              <a:t>Foster youth</a:t>
            </a:r>
          </a:p>
          <a:p>
            <a:pPr lvl="1"/>
            <a:r>
              <a:rPr lang="en-US" dirty="0" smtClean="0"/>
              <a:t>Dual enrollment while in high school</a:t>
            </a:r>
          </a:p>
          <a:p>
            <a:r>
              <a:rPr lang="en-US" dirty="0" smtClean="0"/>
              <a:t>FAFSA simplification that looks like NASFA’s proposal with pathways</a:t>
            </a:r>
          </a:p>
          <a:p>
            <a:r>
              <a:rPr lang="en-US" dirty="0" smtClean="0"/>
              <a:t>Supports ALL grant programs, eliminating none – including Perkins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549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Affordable Loans for Any Student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Laser focus on student borrowing</a:t>
            </a:r>
          </a:p>
          <a:p>
            <a:r>
              <a:rPr lang="en-US" dirty="0" smtClean="0"/>
              <a:t>Streamlines repayment</a:t>
            </a:r>
          </a:p>
          <a:p>
            <a:pPr lvl="1"/>
            <a:r>
              <a:rPr lang="en-US" dirty="0" smtClean="0"/>
              <a:t>Two options only: Standard and Income based</a:t>
            </a:r>
          </a:p>
          <a:p>
            <a:pPr lvl="1"/>
            <a:r>
              <a:rPr lang="en-US" dirty="0" smtClean="0"/>
              <a:t>Automatic income certification</a:t>
            </a:r>
          </a:p>
          <a:p>
            <a:r>
              <a:rPr lang="en-US" dirty="0" smtClean="0"/>
              <a:t>Parent borrowers could leverage income based repayments</a:t>
            </a:r>
          </a:p>
          <a:p>
            <a:r>
              <a:rPr lang="en-US" dirty="0" smtClean="0"/>
              <a:t>Eliminates origination fees and interest capitalization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474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Then When???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been waiting for a new iteration of HEA for many years….  And I believe we will wait still.</a:t>
            </a:r>
          </a:p>
          <a:p>
            <a:r>
              <a:rPr lang="en-US" dirty="0" smtClean="0"/>
              <a:t>Almost certainly until after mid-term elections and most likely longer.</a:t>
            </a:r>
          </a:p>
          <a:p>
            <a:r>
              <a:rPr lang="en-US" dirty="0" smtClean="0"/>
              <a:t>Direction that we take may depend on who comes out on top after November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223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HB2124 – Loan debt letter bill</a:t>
            </a:r>
          </a:p>
          <a:p>
            <a:pPr lvl="1"/>
            <a:r>
              <a:rPr lang="en-US" dirty="0" smtClean="0"/>
              <a:t>Requires annual notification of amounts borrowed</a:t>
            </a:r>
          </a:p>
          <a:p>
            <a:pPr lvl="1"/>
            <a:r>
              <a:rPr lang="en-US" dirty="0" smtClean="0"/>
              <a:t>Estimated repayment amount</a:t>
            </a:r>
          </a:p>
          <a:p>
            <a:pPr lvl="1"/>
            <a:r>
              <a:rPr lang="en-US" dirty="0" smtClean="0"/>
              <a:t>Predicting payments </a:t>
            </a:r>
            <a:r>
              <a:rPr lang="en-US" dirty="0"/>
              <a:t>is difficult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We </a:t>
            </a:r>
            <a:r>
              <a:rPr lang="en-US" dirty="0"/>
              <a:t>have no idea how long until graduation</a:t>
            </a:r>
          </a:p>
          <a:p>
            <a:pPr lvl="2"/>
            <a:r>
              <a:rPr lang="en-US" dirty="0"/>
              <a:t>Range between 3.5 and 5, 6, 7, years or more</a:t>
            </a:r>
          </a:p>
          <a:p>
            <a:pPr lvl="2"/>
            <a:r>
              <a:rPr lang="en-US" dirty="0"/>
              <a:t>Graduate school?</a:t>
            </a:r>
          </a:p>
          <a:p>
            <a:pPr lvl="2"/>
            <a:r>
              <a:rPr lang="en-US" dirty="0"/>
              <a:t>Deferments?</a:t>
            </a:r>
          </a:p>
          <a:p>
            <a:pPr lvl="2"/>
            <a:r>
              <a:rPr lang="en-US" dirty="0"/>
              <a:t>Income based repayments?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582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HB2124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schools would need to purchase software to assist with complying with the requirements of this bill.</a:t>
            </a:r>
          </a:p>
          <a:p>
            <a:pPr lvl="1"/>
            <a:r>
              <a:rPr lang="en-US" dirty="0"/>
              <a:t>Costly and burdensome to </a:t>
            </a:r>
            <a:r>
              <a:rPr lang="en-US" dirty="0" smtClean="0"/>
              <a:t>manage</a:t>
            </a:r>
          </a:p>
          <a:p>
            <a:r>
              <a:rPr lang="en-US" dirty="0" smtClean="0"/>
              <a:t>Timing is of concern; most schools package students prior to the end of the current academic year.  Loans could still be used or increased.</a:t>
            </a:r>
          </a:p>
          <a:p>
            <a:pPr lvl="1"/>
            <a:r>
              <a:rPr lang="en-US" dirty="0" smtClean="0"/>
              <a:t>Leads to inaccurate information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1208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HB2124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HB 2124 requires us to disclose the % of total aggregate used</a:t>
            </a:r>
          </a:p>
          <a:p>
            <a:pPr lvl="1"/>
            <a:r>
              <a:rPr lang="en-US" dirty="0"/>
              <a:t>There are 2 different aggregate amounts depending on situation</a:t>
            </a:r>
          </a:p>
          <a:p>
            <a:pPr lvl="2"/>
            <a:r>
              <a:rPr lang="en-US" dirty="0"/>
              <a:t>Dependent students $31,000</a:t>
            </a:r>
          </a:p>
          <a:p>
            <a:pPr lvl="2"/>
            <a:r>
              <a:rPr lang="en-US" dirty="0"/>
              <a:t>Dependent students with a parent loan denial $57,500</a:t>
            </a:r>
          </a:p>
          <a:p>
            <a:pPr lvl="2"/>
            <a:r>
              <a:rPr lang="en-US" dirty="0"/>
              <a:t>Which one do we use?</a:t>
            </a:r>
          </a:p>
          <a:p>
            <a:pPr lvl="2"/>
            <a:r>
              <a:rPr lang="en-US" dirty="0"/>
              <a:t>We will NOT have a parent loan denial on file at the time of disclosure</a:t>
            </a:r>
          </a:p>
          <a:p>
            <a:pPr lvl="2"/>
            <a:r>
              <a:rPr lang="en-US" dirty="0"/>
              <a:t>Very scary to report 100% used to our students!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916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HB2124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Confusing for our students</a:t>
            </a:r>
          </a:p>
          <a:p>
            <a:pPr lvl="1"/>
            <a:r>
              <a:rPr lang="en-US" dirty="0"/>
              <a:t>Incomplete picture of loans borrowed</a:t>
            </a:r>
          </a:p>
          <a:p>
            <a:pPr lvl="1"/>
            <a:r>
              <a:rPr lang="en-US" dirty="0"/>
              <a:t>Unknown interest rates</a:t>
            </a:r>
          </a:p>
          <a:p>
            <a:pPr lvl="1"/>
            <a:r>
              <a:rPr lang="en-US" dirty="0"/>
              <a:t>Unknown timeframes</a:t>
            </a:r>
          </a:p>
          <a:p>
            <a:pPr lvl="1"/>
            <a:r>
              <a:rPr lang="en-US" dirty="0"/>
              <a:t>Unknown aggregates</a:t>
            </a:r>
          </a:p>
          <a:p>
            <a:pPr lvl="1"/>
            <a:r>
              <a:rPr lang="en-US" dirty="0"/>
              <a:t>Inaccurate repayment </a:t>
            </a:r>
            <a:r>
              <a:rPr lang="en-US" dirty="0" smtClean="0"/>
              <a:t>amounts</a:t>
            </a:r>
          </a:p>
          <a:p>
            <a:r>
              <a:rPr lang="en-US" dirty="0" smtClean="0"/>
              <a:t>Currently unanimously passed the House and is stalled in the Senate</a:t>
            </a:r>
          </a:p>
          <a:p>
            <a:pPr lvl="1"/>
            <a:r>
              <a:rPr lang="en-US" dirty="0" smtClean="0"/>
              <a:t>Considering an amendment to add a requirement regarding links to the Federal sites for loans.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9709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Preemption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Federal Direct Loan Program is highly regulated by the Federal government</a:t>
            </a:r>
          </a:p>
          <a:p>
            <a:pPr lvl="1"/>
            <a:r>
              <a:rPr lang="en-US" dirty="0" smtClean="0"/>
              <a:t>Placing a state law into the mix further complicates this</a:t>
            </a:r>
          </a:p>
          <a:p>
            <a:pPr lvl="1"/>
            <a:r>
              <a:rPr lang="en-US" dirty="0" smtClean="0"/>
              <a:t>Uncomfortable position of which rule to follow while generally trying to be compliant with both</a:t>
            </a:r>
          </a:p>
          <a:p>
            <a:pPr lvl="1"/>
            <a:r>
              <a:rPr lang="en-US" dirty="0" smtClean="0"/>
              <a:t>Federal changes could impact our ability to comply with state law</a:t>
            </a:r>
          </a:p>
          <a:p>
            <a:r>
              <a:rPr lang="en-US" dirty="0" smtClean="0"/>
              <a:t>Additionally, this is an unfunded mandate for PDE as well as our schools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165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government relations committee members:</a:t>
            </a:r>
          </a:p>
          <a:p>
            <a:pPr lvl="1"/>
            <a:r>
              <a:rPr lang="en-US" dirty="0" smtClean="0"/>
              <a:t>Me – The PASFAA VP is always the chair</a:t>
            </a:r>
          </a:p>
          <a:p>
            <a:pPr lvl="1"/>
            <a:r>
              <a:rPr lang="en-US" dirty="0" smtClean="0"/>
              <a:t>Shelby Smith</a:t>
            </a:r>
          </a:p>
          <a:p>
            <a:pPr lvl="1"/>
            <a:r>
              <a:rPr lang="en-US" dirty="0" smtClean="0"/>
              <a:t>John Falleroni -  Incoming VP, chair this year</a:t>
            </a:r>
          </a:p>
          <a:p>
            <a:pPr lvl="1"/>
            <a:r>
              <a:rPr lang="en-US" dirty="0" smtClean="0"/>
              <a:t>Linda </a:t>
            </a:r>
            <a:r>
              <a:rPr lang="en-US" dirty="0"/>
              <a:t>Ebel– Chair Federal relations </a:t>
            </a:r>
            <a:r>
              <a:rPr lang="en-US" dirty="0" smtClean="0"/>
              <a:t>EASFAA</a:t>
            </a:r>
            <a:endParaRPr lang="en-US" dirty="0" smtClean="0"/>
          </a:p>
          <a:p>
            <a:pPr lvl="1"/>
            <a:r>
              <a:rPr lang="en-US" dirty="0" smtClean="0"/>
              <a:t>Donna Wilkoski </a:t>
            </a:r>
            <a:endParaRPr lang="en-US" dirty="0" smtClean="0"/>
          </a:p>
          <a:p>
            <a:pPr lvl="1"/>
            <a:r>
              <a:rPr lang="en-US" dirty="0" smtClean="0"/>
              <a:t>Kimberly </a:t>
            </a:r>
            <a:r>
              <a:rPr lang="en-US" dirty="0" smtClean="0"/>
              <a:t>McCurdy </a:t>
            </a:r>
          </a:p>
          <a:p>
            <a:pPr lvl="1"/>
            <a:r>
              <a:rPr lang="en-US" dirty="0" smtClean="0"/>
              <a:t>Regina Brinza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0258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There’s a lot going on!</a:t>
            </a:r>
          </a:p>
          <a:p>
            <a:r>
              <a:rPr lang="en-US" dirty="0" smtClean="0"/>
              <a:t>Get involved</a:t>
            </a:r>
          </a:p>
          <a:p>
            <a:r>
              <a:rPr lang="en-US" dirty="0" smtClean="0"/>
              <a:t>Meaningful change requires action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Questions?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657600"/>
            <a:ext cx="3657600" cy="2967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0982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we do:</a:t>
            </a:r>
          </a:p>
          <a:p>
            <a:pPr lvl="1"/>
            <a:r>
              <a:rPr lang="en-US" dirty="0" smtClean="0"/>
              <a:t>Advocate – access and affordability.  Impress the value of higher education.  </a:t>
            </a:r>
          </a:p>
          <a:p>
            <a:pPr lvl="1"/>
            <a:r>
              <a:rPr lang="en-US" dirty="0" smtClean="0"/>
              <a:t>Educate – explain how different bills (ideas) will impact us and our students.</a:t>
            </a:r>
          </a:p>
          <a:p>
            <a:pPr lvl="1"/>
            <a:r>
              <a:rPr lang="en-US" dirty="0" smtClean="0"/>
              <a:t>Assist – consult on draft legislation.  Suggest edits or amendments to current legislation.</a:t>
            </a:r>
          </a:p>
          <a:p>
            <a:pPr lvl="1"/>
            <a:r>
              <a:rPr lang="en-US" dirty="0" smtClean="0"/>
              <a:t>Communicate – outreach to our members in order to inform on what’s new and pending.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493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to expect</a:t>
            </a:r>
          </a:p>
          <a:p>
            <a:pPr lvl="1"/>
            <a:r>
              <a:rPr lang="en-US" dirty="0" smtClean="0"/>
              <a:t>Time commitment is what YOU put in.  Reading various bills, announcements, articles etc.</a:t>
            </a:r>
          </a:p>
          <a:p>
            <a:pPr lvl="1"/>
            <a:r>
              <a:rPr lang="en-US" dirty="0" smtClean="0"/>
              <a:t>We have several conference calls annually</a:t>
            </a:r>
          </a:p>
          <a:p>
            <a:pPr lvl="2"/>
            <a:r>
              <a:rPr lang="en-US" dirty="0" smtClean="0"/>
              <a:t>Depends on what is new, going on, etc.</a:t>
            </a:r>
          </a:p>
          <a:p>
            <a:pPr lvl="1"/>
            <a:r>
              <a:rPr lang="en-US" dirty="0" smtClean="0"/>
              <a:t>We have (usually) one Hill visit annually</a:t>
            </a:r>
          </a:p>
          <a:p>
            <a:pPr lvl="2"/>
            <a:r>
              <a:rPr lang="en-US" dirty="0" smtClean="0"/>
              <a:t>Over about three days</a:t>
            </a:r>
          </a:p>
          <a:p>
            <a:pPr lvl="2"/>
            <a:r>
              <a:rPr lang="en-US" dirty="0" smtClean="0"/>
              <a:t>Very busy, robust schedule</a:t>
            </a:r>
          </a:p>
          <a:p>
            <a:pPr lvl="2"/>
            <a:r>
              <a:rPr lang="en-US" dirty="0" smtClean="0"/>
              <a:t>Visit House and Senate and Committees</a:t>
            </a:r>
          </a:p>
          <a:p>
            <a:pPr lvl="1"/>
            <a:r>
              <a:rPr lang="en-US" dirty="0" smtClean="0"/>
              <a:t>To volunteer, sign up at the table</a:t>
            </a:r>
          </a:p>
          <a:p>
            <a:pPr lvl="2"/>
            <a:r>
              <a:rPr lang="en-US" dirty="0" smtClean="0"/>
              <a:t>We MUST be diverse with our representation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812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Credentialed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ALC – Advocacy Leadership Credential</a:t>
            </a:r>
          </a:p>
          <a:p>
            <a:r>
              <a:rPr lang="en-US" dirty="0" smtClean="0"/>
              <a:t>Co-sponsored and developed by PASFAA and NACAC</a:t>
            </a:r>
          </a:p>
          <a:p>
            <a:r>
              <a:rPr lang="en-US" dirty="0" smtClean="0"/>
              <a:t>Web based curriculum that teaches you the ins and outs of advocating</a:t>
            </a:r>
          </a:p>
          <a:p>
            <a:r>
              <a:rPr lang="en-US" dirty="0" smtClean="0"/>
              <a:t>Several PASFAA members have successfully earned theirs!</a:t>
            </a:r>
          </a:p>
          <a:p>
            <a:r>
              <a:rPr lang="en-US" dirty="0" smtClean="0"/>
              <a:t>More information coming soon on this opportunity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176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are Watching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several things on your GRC’s plate currently, though it has been SLLOOOWWWW for reauthorization – literally 5 years behind schedule</a:t>
            </a:r>
          </a:p>
          <a:p>
            <a:r>
              <a:rPr lang="en-US" dirty="0" smtClean="0"/>
              <a:t>We will look at several bills out there</a:t>
            </a:r>
          </a:p>
          <a:p>
            <a:r>
              <a:rPr lang="en-US" dirty="0" smtClean="0"/>
              <a:t>Consider the importance of other vehicles for change</a:t>
            </a:r>
          </a:p>
          <a:p>
            <a:r>
              <a:rPr lang="en-US" dirty="0" smtClean="0"/>
              <a:t>State issues becoming more prevalent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496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Higher Education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Lovingly referred to as HEA</a:t>
            </a:r>
          </a:p>
          <a:p>
            <a:r>
              <a:rPr lang="en-US" dirty="0" smtClean="0"/>
              <a:t>Primary Federal student aid law</a:t>
            </a:r>
          </a:p>
          <a:p>
            <a:r>
              <a:rPr lang="en-US" dirty="0" smtClean="0"/>
              <a:t>Lyndon B. Johnson singed on 11/8/1965</a:t>
            </a:r>
          </a:p>
          <a:p>
            <a:r>
              <a:rPr lang="en-US" dirty="0" smtClean="0"/>
              <a:t>“Strengthen the educational resources of our colleges and universities and to provide financial assistance for students in postsecondary and higher education.”</a:t>
            </a:r>
          </a:p>
          <a:p>
            <a:r>
              <a:rPr lang="en-US" dirty="0" smtClean="0"/>
              <a:t>Financial assistance is covered in Title IV of the Higher Education Act.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04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HEA has been “Reauthorized” or amended nine times:</a:t>
            </a:r>
          </a:p>
          <a:p>
            <a:pPr lvl="1"/>
            <a:r>
              <a:rPr lang="en-US" sz="1600" dirty="0"/>
              <a:t>1968</a:t>
            </a:r>
          </a:p>
          <a:p>
            <a:pPr lvl="1"/>
            <a:r>
              <a:rPr lang="en-US" sz="1600" dirty="0"/>
              <a:t>1972</a:t>
            </a:r>
          </a:p>
          <a:p>
            <a:pPr lvl="1"/>
            <a:r>
              <a:rPr lang="en-US" sz="1600" dirty="0"/>
              <a:t>1976</a:t>
            </a:r>
          </a:p>
          <a:p>
            <a:pPr lvl="1"/>
            <a:r>
              <a:rPr lang="en-US" sz="1600" dirty="0"/>
              <a:t>1980</a:t>
            </a:r>
          </a:p>
          <a:p>
            <a:pPr lvl="1"/>
            <a:r>
              <a:rPr lang="en-US" sz="1600" dirty="0"/>
              <a:t>1986</a:t>
            </a:r>
          </a:p>
          <a:p>
            <a:pPr lvl="1"/>
            <a:r>
              <a:rPr lang="en-US" sz="1600" dirty="0"/>
              <a:t>1992</a:t>
            </a:r>
          </a:p>
          <a:p>
            <a:pPr lvl="1"/>
            <a:r>
              <a:rPr lang="en-US" sz="1600" dirty="0"/>
              <a:t>1998</a:t>
            </a:r>
          </a:p>
          <a:p>
            <a:pPr lvl="1"/>
            <a:r>
              <a:rPr lang="en-US" sz="1600" dirty="0"/>
              <a:t>2008…Higher Education Opportunity Act (HEOA)</a:t>
            </a:r>
          </a:p>
          <a:p>
            <a:pPr lvl="1"/>
            <a:r>
              <a:rPr lang="en-US" sz="1600" dirty="0" smtClean="0"/>
              <a:t>2013…still </a:t>
            </a:r>
            <a:r>
              <a:rPr lang="en-US" sz="1600" dirty="0"/>
              <a:t>hasn’t happened. </a:t>
            </a:r>
          </a:p>
          <a:p>
            <a:r>
              <a:rPr lang="en-US" sz="2400" dirty="0" smtClean="0"/>
              <a:t>Typically every 5 years</a:t>
            </a:r>
          </a:p>
          <a:p>
            <a:r>
              <a:rPr lang="en-US" sz="2400" dirty="0" smtClean="0"/>
              <a:t>Auto-extend for 1 year if not acted upon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23961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Begs the question of “is it as important as it once was?”</a:t>
            </a:r>
          </a:p>
          <a:p>
            <a:pPr lvl="1"/>
            <a:r>
              <a:rPr lang="en-US" dirty="0" smtClean="0"/>
              <a:t>We have things like:</a:t>
            </a:r>
          </a:p>
          <a:p>
            <a:pPr lvl="2"/>
            <a:r>
              <a:rPr lang="en-US" dirty="0" smtClean="0"/>
              <a:t>Program integrity guidelines</a:t>
            </a:r>
          </a:p>
          <a:p>
            <a:pPr lvl="2"/>
            <a:r>
              <a:rPr lang="en-US" dirty="0" smtClean="0"/>
              <a:t>Omnibus spending bills</a:t>
            </a:r>
          </a:p>
          <a:p>
            <a:pPr lvl="2"/>
            <a:r>
              <a:rPr lang="en-US" dirty="0" smtClean="0"/>
              <a:t>Continuing resolutions</a:t>
            </a:r>
          </a:p>
          <a:p>
            <a:pPr lvl="2"/>
            <a:r>
              <a:rPr lang="en-US" dirty="0" smtClean="0"/>
              <a:t>Sequester legislation</a:t>
            </a:r>
          </a:p>
          <a:p>
            <a:pPr lvl="2"/>
            <a:r>
              <a:rPr lang="en-US" dirty="0" smtClean="0"/>
              <a:t>Various other things like delays, repeals, new negotiated rulemaking, </a:t>
            </a:r>
            <a:r>
              <a:rPr lang="en-US" dirty="0" err="1" smtClean="0"/>
              <a:t>etc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All of these things have brought vast and numerous changes</a:t>
            </a:r>
          </a:p>
        </p:txBody>
      </p:sp>
    </p:spTree>
    <p:extLst>
      <p:ext uri="{BB962C8B-B14F-4D97-AF65-F5344CB8AC3E}">
        <p14:creationId xmlns:p14="http://schemas.microsoft.com/office/powerpoint/2010/main" val="14644822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1440</TotalTime>
  <Words>966</Words>
  <Application>Microsoft Office PowerPoint</Application>
  <PresentationFormat>On-screen Show (4:3)</PresentationFormat>
  <Paragraphs>150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Apex</vt:lpstr>
      <vt:lpstr>GRC Update</vt:lpstr>
      <vt:lpstr>GRC</vt:lpstr>
      <vt:lpstr>GRC</vt:lpstr>
      <vt:lpstr>GRC</vt:lpstr>
      <vt:lpstr>Get Credentialed</vt:lpstr>
      <vt:lpstr>What we are Watching</vt:lpstr>
      <vt:lpstr>Higher Education Act</vt:lpstr>
      <vt:lpstr>Reauthorization</vt:lpstr>
      <vt:lpstr>Reauthorization</vt:lpstr>
      <vt:lpstr>Current Proposals</vt:lpstr>
      <vt:lpstr>PROSPER Act</vt:lpstr>
      <vt:lpstr>Aim Higher Act</vt:lpstr>
      <vt:lpstr>Affordable Loans for Any Student Act</vt:lpstr>
      <vt:lpstr>So Then When???</vt:lpstr>
      <vt:lpstr>State Issues</vt:lpstr>
      <vt:lpstr>HB2124</vt:lpstr>
      <vt:lpstr>HB2124</vt:lpstr>
      <vt:lpstr>HB2124</vt:lpstr>
      <vt:lpstr>Federal Preemption</vt:lpstr>
      <vt:lpstr>In 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SRU</dc:creator>
  <cp:lastModifiedBy>SRU</cp:lastModifiedBy>
  <cp:revision>18</cp:revision>
  <dcterms:created xsi:type="dcterms:W3CDTF">2018-10-16T14:09:30Z</dcterms:created>
  <dcterms:modified xsi:type="dcterms:W3CDTF">2018-10-17T15:19:32Z</dcterms:modified>
</cp:coreProperties>
</file>