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3" r:id="rId4"/>
    <p:sldId id="258" r:id="rId5"/>
    <p:sldId id="259" r:id="rId6"/>
    <p:sldId id="260" r:id="rId7"/>
    <p:sldId id="261" r:id="rId8"/>
    <p:sldId id="262" r:id="rId9"/>
    <p:sldId id="265" r:id="rId10"/>
    <p:sldId id="263" r:id="rId11"/>
    <p:sldId id="264" r:id="rId12"/>
    <p:sldId id="266" r:id="rId13"/>
    <p:sldId id="267" r:id="rId14"/>
    <p:sldId id="268" r:id="rId15"/>
    <p:sldId id="271" r:id="rId16"/>
    <p:sldId id="272" r:id="rId17"/>
    <p:sldId id="273" r:id="rId18"/>
    <p:sldId id="283" r:id="rId19"/>
    <p:sldId id="276" r:id="rId20"/>
    <p:sldId id="282" r:id="rId21"/>
    <p:sldId id="289" r:id="rId22"/>
    <p:sldId id="281" r:id="rId23"/>
    <p:sldId id="284" r:id="rId24"/>
    <p:sldId id="280" r:id="rId25"/>
    <p:sldId id="274" r:id="rId26"/>
    <p:sldId id="278" r:id="rId27"/>
    <p:sldId id="277" r:id="rId28"/>
    <p:sldId id="275" r:id="rId29"/>
    <p:sldId id="279" r:id="rId30"/>
    <p:sldId id="285" r:id="rId31"/>
    <p:sldId id="291" r:id="rId32"/>
    <p:sldId id="287" r:id="rId33"/>
    <p:sldId id="288" r:id="rId34"/>
    <p:sldId id="292" r:id="rId35"/>
    <p:sldId id="290" r:id="rId36"/>
    <p:sldId id="293" r:id="rId37"/>
    <p:sldId id="294" r:id="rId38"/>
    <p:sldId id="296" r:id="rId39"/>
    <p:sldId id="295" r:id="rId40"/>
    <p:sldId id="297" r:id="rId41"/>
    <p:sldId id="298" r:id="rId42"/>
    <p:sldId id="299" r:id="rId43"/>
    <p:sldId id="300" r:id="rId44"/>
    <p:sldId id="301" r:id="rId45"/>
    <p:sldId id="30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4" autoAdjust="0"/>
    <p:restoredTop sz="94660"/>
  </p:normalViewPr>
  <p:slideViewPr>
    <p:cSldViewPr>
      <p:cViewPr varScale="1">
        <p:scale>
          <a:sx n="87" d="100"/>
          <a:sy n="87" d="100"/>
        </p:scale>
        <p:origin x="-84" y="-4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819F93-E8D6-43CD-8A18-3DE12447D826}"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371690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819F93-E8D6-43CD-8A18-3DE12447D826}"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350659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819F93-E8D6-43CD-8A18-3DE12447D826}"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1409595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819F93-E8D6-43CD-8A18-3DE12447D826}"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3811369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819F93-E8D6-43CD-8A18-3DE12447D826}" type="datetimeFigureOut">
              <a:rPr lang="en-US" smtClean="0"/>
              <a:t>10/20/2016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1267872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819F93-E8D6-43CD-8A18-3DE12447D826}"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186525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819F93-E8D6-43CD-8A18-3DE12447D826}" type="datetimeFigureOut">
              <a:rPr lang="en-US" smtClean="0"/>
              <a:t>10/20/2016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1453547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819F93-E8D6-43CD-8A18-3DE12447D826}" type="datetimeFigureOut">
              <a:rPr lang="en-US" smtClean="0"/>
              <a:t>10/20/2016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301571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19F93-E8D6-43CD-8A18-3DE12447D826}" type="datetimeFigureOut">
              <a:rPr lang="en-US" smtClean="0"/>
              <a:t>10/20/2016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3807312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819F93-E8D6-43CD-8A18-3DE12447D826}"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107097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819F93-E8D6-43CD-8A18-3DE12447D826}" type="datetimeFigureOut">
              <a:rPr lang="en-US" smtClean="0"/>
              <a:t>10/20/2016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67642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19F93-E8D6-43CD-8A18-3DE12447D826}" type="datetimeFigureOut">
              <a:rPr lang="en-US" smtClean="0"/>
              <a:t>10/20/2016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C2D8B-A3EE-4397-B373-365A301326AB}" type="slidenum">
              <a:rPr lang="en-US" smtClean="0"/>
              <a:t>‹#›</a:t>
            </a:fld>
            <a:endParaRPr lang="en-US"/>
          </a:p>
        </p:txBody>
      </p:sp>
    </p:spTree>
    <p:extLst>
      <p:ext uri="{BB962C8B-B14F-4D97-AF65-F5344CB8AC3E}">
        <p14:creationId xmlns:p14="http://schemas.microsoft.com/office/powerpoint/2010/main" val="2316535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zillow.com/"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commercial-real-estate.findthedata.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irs.gov/Individuals/Get-Transcript"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www.irs.gov/uac/about-form-4506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hyperlink" Target="http://www.ifap.ed.gov/ifap/byAwardYear.jsp?type=fsahandbook&amp;set=current"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sz="4800" dirty="0" smtClean="0"/>
              <a:t>Verification: Beyond the Basics</a:t>
            </a:r>
            <a:endParaRPr lang="en-US" sz="4800" dirty="0"/>
          </a:p>
        </p:txBody>
      </p:sp>
      <p:sp>
        <p:nvSpPr>
          <p:cNvPr id="3" name="Subtitle 2"/>
          <p:cNvSpPr>
            <a:spLocks noGrp="1"/>
          </p:cNvSpPr>
          <p:nvPr>
            <p:ph type="subTitle" idx="1"/>
          </p:nvPr>
        </p:nvSpPr>
        <p:spPr>
          <a:xfrm>
            <a:off x="1371600" y="1981200"/>
            <a:ext cx="6400800" cy="1752600"/>
          </a:xfrm>
        </p:spPr>
        <p:txBody>
          <a:bodyPr>
            <a:normAutofit/>
          </a:bodyPr>
          <a:lstStyle/>
          <a:p>
            <a:r>
              <a:rPr lang="en-US" sz="4000" dirty="0" smtClean="0"/>
              <a:t>Tonya </a:t>
            </a:r>
            <a:r>
              <a:rPr lang="en-US" sz="4000" dirty="0" err="1" smtClean="0"/>
              <a:t>Hsiung</a:t>
            </a:r>
            <a:endParaRPr lang="en-US" sz="4000" dirty="0" smtClean="0"/>
          </a:p>
          <a:p>
            <a:r>
              <a:rPr lang="en-US" sz="4000" dirty="0" smtClean="0"/>
              <a:t>Franklin &amp; Marshall College</a:t>
            </a:r>
            <a:endParaRPr lang="en-US" sz="4000" dirty="0"/>
          </a:p>
        </p:txBody>
      </p:sp>
    </p:spTree>
    <p:extLst>
      <p:ext uri="{BB962C8B-B14F-4D97-AF65-F5344CB8AC3E}">
        <p14:creationId xmlns:p14="http://schemas.microsoft.com/office/powerpoint/2010/main" val="1215572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Capital Gains (Losses)</a:t>
            </a:r>
            <a:br>
              <a:rPr lang="en-US" dirty="0" smtClean="0"/>
            </a:br>
            <a:r>
              <a:rPr lang="en-US" dirty="0" smtClean="0"/>
              <a:t>Line 13 &amp; Schedule D</a:t>
            </a:r>
            <a:endParaRPr lang="en-US" dirty="0"/>
          </a:p>
        </p:txBody>
      </p:sp>
      <p:sp>
        <p:nvSpPr>
          <p:cNvPr id="3" name="Content Placeholder 2"/>
          <p:cNvSpPr>
            <a:spLocks noGrp="1"/>
          </p:cNvSpPr>
          <p:nvPr>
            <p:ph idx="1"/>
          </p:nvPr>
        </p:nvSpPr>
        <p:spPr>
          <a:xfrm>
            <a:off x="5257800" y="1600200"/>
            <a:ext cx="3429000" cy="4525963"/>
          </a:xfrm>
        </p:spPr>
        <p:txBody>
          <a:bodyPr>
            <a:normAutofit lnSpcReduction="10000"/>
          </a:bodyPr>
          <a:lstStyle/>
          <a:p>
            <a:r>
              <a:rPr lang="en-US" dirty="0" smtClean="0"/>
              <a:t>From where is the gain/loss</a:t>
            </a:r>
          </a:p>
          <a:p>
            <a:pPr lvl="1"/>
            <a:r>
              <a:rPr lang="en-US" dirty="0" smtClean="0"/>
              <a:t>Home</a:t>
            </a:r>
          </a:p>
          <a:p>
            <a:pPr lvl="1"/>
            <a:r>
              <a:rPr lang="en-US" dirty="0" smtClean="0"/>
              <a:t>Stocks / investments</a:t>
            </a:r>
          </a:p>
          <a:p>
            <a:pPr lvl="1"/>
            <a:r>
              <a:rPr lang="en-US" dirty="0" smtClean="0"/>
              <a:t>Short term vs. long term</a:t>
            </a:r>
          </a:p>
          <a:p>
            <a:r>
              <a:rPr lang="en-US" dirty="0" smtClean="0"/>
              <a:t>Is this a one-time gain?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371600"/>
            <a:ext cx="3886200" cy="5132837"/>
          </a:xfrm>
          <a:prstGeom prst="rect">
            <a:avLst/>
          </a:prstGeom>
        </p:spPr>
      </p:pic>
      <p:sp>
        <p:nvSpPr>
          <p:cNvPr id="6" name="Rectangle 5"/>
          <p:cNvSpPr/>
          <p:nvPr/>
        </p:nvSpPr>
        <p:spPr>
          <a:xfrm>
            <a:off x="1856012" y="2819400"/>
            <a:ext cx="1877788" cy="223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3477988" y="2209800"/>
            <a:ext cx="1932212" cy="27023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52600" y="5176004"/>
            <a:ext cx="1877788" cy="223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3630390" y="2209800"/>
            <a:ext cx="1779810" cy="30777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572000" y="2971800"/>
            <a:ext cx="1219200" cy="14259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572000" y="4397752"/>
            <a:ext cx="1219200" cy="7782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627412" y="4806196"/>
            <a:ext cx="1877788" cy="223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Capital Gains – Professional Judgment</a:t>
            </a:r>
            <a:endParaRPr lang="en-US" dirty="0"/>
          </a:p>
        </p:txBody>
      </p:sp>
      <p:sp>
        <p:nvSpPr>
          <p:cNvPr id="3" name="Content Placeholder 2"/>
          <p:cNvSpPr>
            <a:spLocks noGrp="1"/>
          </p:cNvSpPr>
          <p:nvPr>
            <p:ph idx="1"/>
          </p:nvPr>
        </p:nvSpPr>
        <p:spPr>
          <a:xfrm>
            <a:off x="6248400" y="1219200"/>
            <a:ext cx="2438400" cy="4267200"/>
          </a:xfrm>
        </p:spPr>
        <p:txBody>
          <a:bodyPr>
            <a:normAutofit fontScale="85000" lnSpcReduction="20000"/>
          </a:bodyPr>
          <a:lstStyle/>
          <a:p>
            <a:r>
              <a:rPr lang="en-US" dirty="0"/>
              <a:t>How much were the proceeds?</a:t>
            </a:r>
          </a:p>
          <a:p>
            <a:r>
              <a:rPr lang="en-US" dirty="0"/>
              <a:t>Where did the proceeds go</a:t>
            </a:r>
            <a:r>
              <a:rPr lang="en-US" dirty="0" smtClean="0"/>
              <a:t>?</a:t>
            </a:r>
          </a:p>
          <a:p>
            <a:r>
              <a:rPr lang="en-US" dirty="0" smtClean="0"/>
              <a:t>Form 4797 Sales of Business Property may show more information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371600"/>
            <a:ext cx="5867400" cy="11607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077" y="2895600"/>
            <a:ext cx="5878731" cy="3576307"/>
          </a:xfrm>
          <a:prstGeom prst="rect">
            <a:avLst/>
          </a:prstGeom>
        </p:spPr>
      </p:pic>
      <p:sp>
        <p:nvSpPr>
          <p:cNvPr id="6" name="Rectangle 5"/>
          <p:cNvSpPr/>
          <p:nvPr/>
        </p:nvSpPr>
        <p:spPr>
          <a:xfrm>
            <a:off x="3047999" y="4827431"/>
            <a:ext cx="685801" cy="223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endCxn id="6" idx="3"/>
          </p:cNvCxnSpPr>
          <p:nvPr/>
        </p:nvCxnSpPr>
        <p:spPr>
          <a:xfrm flipH="1">
            <a:off x="3733800" y="2819400"/>
            <a:ext cx="2743202" cy="21195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92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Gains – PJ - Documentation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1295400"/>
            <a:ext cx="6400800" cy="4578619"/>
          </a:xfrm>
        </p:spPr>
      </p:pic>
    </p:spTree>
    <p:extLst>
      <p:ext uri="{BB962C8B-B14F-4D97-AF65-F5344CB8AC3E}">
        <p14:creationId xmlns:p14="http://schemas.microsoft.com/office/powerpoint/2010/main" val="3788637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IRA Distributions and Pension/Annuities </a:t>
            </a:r>
            <a:r>
              <a:rPr lang="en-US" sz="3600" dirty="0"/>
              <a:t/>
            </a:r>
            <a:br>
              <a:rPr lang="en-US" sz="3600" dirty="0"/>
            </a:br>
            <a:r>
              <a:rPr lang="en-US" sz="3600" dirty="0" smtClean="0"/>
              <a:t>Lines 15a, 15b and 16a, 16b</a:t>
            </a:r>
            <a:endParaRPr lang="en-US" sz="3600" dirty="0"/>
          </a:p>
        </p:txBody>
      </p:sp>
      <p:sp>
        <p:nvSpPr>
          <p:cNvPr id="5" name="Content Placeholder 4"/>
          <p:cNvSpPr>
            <a:spLocks noGrp="1"/>
          </p:cNvSpPr>
          <p:nvPr>
            <p:ph idx="1"/>
          </p:nvPr>
        </p:nvSpPr>
        <p:spPr>
          <a:xfrm>
            <a:off x="457200" y="1524000"/>
            <a:ext cx="8229600" cy="4876800"/>
          </a:xfrm>
        </p:spPr>
        <p:txBody>
          <a:bodyPr>
            <a:normAutofit fontScale="85000" lnSpcReduction="20000"/>
          </a:bodyPr>
          <a:lstStyle/>
          <a:p>
            <a:r>
              <a:rPr lang="en-US" dirty="0" smtClean="0"/>
              <a:t>Questions to ask:</a:t>
            </a:r>
          </a:p>
          <a:p>
            <a:pPr lvl="1"/>
            <a:r>
              <a:rPr lang="en-US" dirty="0" smtClean="0"/>
              <a:t>Where are the figures located – in column “a” or the taxable column “b”?</a:t>
            </a:r>
            <a:br>
              <a:rPr lang="en-US" dirty="0" smtClean="0"/>
            </a:br>
            <a:r>
              <a:rPr lang="en-US" sz="1900" dirty="0" smtClean="0"/>
              <a:t/>
            </a:r>
            <a:br>
              <a:rPr lang="en-US" sz="1900" dirty="0" smtClean="0"/>
            </a:br>
            <a:r>
              <a:rPr lang="en-US" dirty="0" smtClean="0"/>
              <a:t/>
            </a:r>
            <a:br>
              <a:rPr lang="en-US" dirty="0" smtClean="0"/>
            </a:br>
            <a:endParaRPr lang="en-US" dirty="0" smtClean="0"/>
          </a:p>
          <a:p>
            <a:pPr lvl="1"/>
            <a:r>
              <a:rPr lang="en-US" dirty="0" smtClean="0"/>
              <a:t/>
            </a:r>
            <a:br>
              <a:rPr lang="en-US" dirty="0" smtClean="0"/>
            </a:br>
            <a:endParaRPr lang="en-US" sz="1300" dirty="0" smtClean="0"/>
          </a:p>
          <a:p>
            <a:pPr lvl="1"/>
            <a:r>
              <a:rPr lang="en-US" dirty="0" smtClean="0"/>
              <a:t>Do you have the tax return or just the transcript or IRS DRT?</a:t>
            </a:r>
          </a:p>
          <a:p>
            <a:pPr lvl="2"/>
            <a:r>
              <a:rPr lang="en-US" dirty="0"/>
              <a:t>Is “ROLLOVER” written on the tax return?</a:t>
            </a:r>
          </a:p>
          <a:p>
            <a:pPr lvl="2"/>
            <a:r>
              <a:rPr lang="en-US" dirty="0" smtClean="0"/>
              <a:t>If you only have the transcript or IRS DRT, you do NOT know if this is a rollover…so you MAY</a:t>
            </a:r>
            <a:r>
              <a:rPr lang="en-US" dirty="0"/>
              <a:t> </a:t>
            </a:r>
            <a:r>
              <a:rPr lang="en-US" dirty="0" smtClean="0"/>
              <a:t>get additional documentation </a:t>
            </a:r>
            <a:br>
              <a:rPr lang="en-US" dirty="0" smtClean="0"/>
            </a:br>
            <a:r>
              <a:rPr lang="en-US" dirty="0" smtClean="0"/>
              <a:t>(not required, but recommended since this </a:t>
            </a:r>
            <a:br>
              <a:rPr lang="en-US" dirty="0" smtClean="0"/>
            </a:br>
            <a:r>
              <a:rPr lang="en-US" dirty="0" smtClean="0"/>
              <a:t>could have a large impact on aid eligibility).</a:t>
            </a:r>
            <a:br>
              <a:rPr lang="en-US" dirty="0" smtClean="0"/>
            </a:br>
            <a:endParaRPr lang="en-US" dirty="0" smtClean="0"/>
          </a:p>
          <a:p>
            <a:pPr lvl="2"/>
            <a:endParaRPr lang="en-US" dirty="0" smtClean="0"/>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010" y="2743200"/>
            <a:ext cx="8229600" cy="1039037"/>
          </a:xfrm>
          <a:prstGeom prst="rect">
            <a:avLst/>
          </a:prstGeom>
        </p:spPr>
      </p:pic>
      <p:sp>
        <p:nvSpPr>
          <p:cNvPr id="7" name="Rectangle 6"/>
          <p:cNvSpPr/>
          <p:nvPr/>
        </p:nvSpPr>
        <p:spPr>
          <a:xfrm>
            <a:off x="1371600" y="2895600"/>
            <a:ext cx="7202010" cy="4493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86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371600"/>
            <a:ext cx="6159608" cy="2751347"/>
          </a:xfrm>
          <a:prstGeom prst="rect">
            <a:avLst/>
          </a:prstGeom>
        </p:spPr>
      </p:pic>
      <p:sp>
        <p:nvSpPr>
          <p:cNvPr id="2" name="Title 1"/>
          <p:cNvSpPr>
            <a:spLocks noGrp="1"/>
          </p:cNvSpPr>
          <p:nvPr>
            <p:ph type="title"/>
          </p:nvPr>
        </p:nvSpPr>
        <p:spPr/>
        <p:txBody>
          <a:bodyPr>
            <a:noAutofit/>
          </a:bodyPr>
          <a:lstStyle/>
          <a:p>
            <a:r>
              <a:rPr lang="en-US" sz="3600" dirty="0"/>
              <a:t>IRA Distributions and Pension/Annuities </a:t>
            </a:r>
            <a:br>
              <a:rPr lang="en-US" sz="3600" dirty="0"/>
            </a:br>
            <a:r>
              <a:rPr lang="en-US" sz="3600" dirty="0" smtClean="0"/>
              <a:t>ROLLOVER - 1099 - R</a:t>
            </a:r>
            <a:endParaRPr lang="en-US" sz="3600" dirty="0"/>
          </a:p>
        </p:txBody>
      </p:sp>
      <p:sp>
        <p:nvSpPr>
          <p:cNvPr id="6" name="TextBox 5"/>
          <p:cNvSpPr txBox="1"/>
          <p:nvPr/>
        </p:nvSpPr>
        <p:spPr>
          <a:xfrm>
            <a:off x="359545" y="4275347"/>
            <a:ext cx="7968449" cy="2462213"/>
          </a:xfrm>
          <a:prstGeom prst="rect">
            <a:avLst/>
          </a:prstGeom>
          <a:noFill/>
        </p:spPr>
        <p:txBody>
          <a:bodyPr wrap="square" rtlCol="0">
            <a:spAutoFit/>
          </a:bodyPr>
          <a:lstStyle/>
          <a:p>
            <a:r>
              <a:rPr lang="en-US" sz="2200" b="1" dirty="0" smtClean="0"/>
              <a:t>Acceptable Codes for Rollover:</a:t>
            </a:r>
          </a:p>
          <a:p>
            <a:r>
              <a:rPr lang="en-US" sz="2200" dirty="0"/>
              <a:t>6: Section 1035 exchange (a tax-free exchange of life insurance, annuity, qualified long-term care insurance, or endowment contracts)</a:t>
            </a:r>
          </a:p>
          <a:p>
            <a:r>
              <a:rPr lang="en-US" sz="2200" dirty="0" smtClean="0"/>
              <a:t>G: Direct rollover of a distribution to a qualified plan</a:t>
            </a:r>
            <a:br>
              <a:rPr lang="en-US" sz="2200" dirty="0" smtClean="0"/>
            </a:br>
            <a:r>
              <a:rPr lang="en-US" sz="2200" dirty="0" smtClean="0"/>
              <a:t>H: Direct rollover of a designated Roth account</a:t>
            </a:r>
          </a:p>
          <a:p>
            <a:endParaRPr lang="en-US" sz="2200" dirty="0"/>
          </a:p>
        </p:txBody>
      </p:sp>
      <p:cxnSp>
        <p:nvCxnSpPr>
          <p:cNvPr id="4" name="Straight Arrow Connector 3"/>
          <p:cNvCxnSpPr/>
          <p:nvPr/>
        </p:nvCxnSpPr>
        <p:spPr>
          <a:xfrm flipH="1">
            <a:off x="4876800" y="1676400"/>
            <a:ext cx="3451194" cy="1447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638800" y="1104900"/>
            <a:ext cx="2121008" cy="723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343769" y="1600200"/>
            <a:ext cx="1295031" cy="609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1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IRA Distribution / Pensions and Annuities – Professional Judgment</a:t>
            </a:r>
            <a:endParaRPr lang="en-US" dirty="0"/>
          </a:p>
        </p:txBody>
      </p:sp>
      <p:sp>
        <p:nvSpPr>
          <p:cNvPr id="4" name="Content Placeholder 3"/>
          <p:cNvSpPr>
            <a:spLocks noGrp="1"/>
          </p:cNvSpPr>
          <p:nvPr>
            <p:ph idx="1"/>
          </p:nvPr>
        </p:nvSpPr>
        <p:spPr>
          <a:xfrm>
            <a:off x="457200" y="1752600"/>
            <a:ext cx="8229600" cy="3976473"/>
          </a:xfrm>
          <a:prstGeom prst="rect">
            <a:avLst/>
          </a:prstGeom>
        </p:spPr>
        <p:txBody>
          <a:bodyPr wrap="square">
            <a:spAutoFit/>
          </a:bodyPr>
          <a:lstStyle/>
          <a:p>
            <a:pPr marL="342900" lvl="1" indent="-342900">
              <a:buFont typeface="Arial" panose="020B0604020202020204" pitchFamily="34" charset="0"/>
              <a:buChar char="•"/>
            </a:pPr>
            <a:r>
              <a:rPr lang="en-US" dirty="0"/>
              <a:t>Even if “ROLLOVER” is written on the return – there may be multiple 1099-R forms and not all may be ROLLOVERS.  You should collect ALL.</a:t>
            </a:r>
          </a:p>
          <a:p>
            <a:pPr marL="342900" lvl="1" indent="-342900">
              <a:buFont typeface="Arial" panose="020B0604020202020204" pitchFamily="34" charset="0"/>
              <a:buChar char="•"/>
            </a:pPr>
            <a:endParaRPr lang="en-US" b="1" dirty="0" smtClean="0"/>
          </a:p>
          <a:p>
            <a:pPr marL="342900" lvl="1" indent="-342900">
              <a:buFont typeface="Arial" panose="020B0604020202020204" pitchFamily="34" charset="0"/>
              <a:buChar char="•"/>
            </a:pPr>
            <a:r>
              <a:rPr lang="en-US" dirty="0" smtClean="0"/>
              <a:t>What </a:t>
            </a:r>
            <a:r>
              <a:rPr lang="en-US" dirty="0"/>
              <a:t>were the funds used for? </a:t>
            </a:r>
            <a:endParaRPr lang="en-US" dirty="0" smtClean="0"/>
          </a:p>
          <a:p>
            <a:pPr marL="742950" lvl="2" indent="-342900"/>
            <a:r>
              <a:rPr lang="en-US" dirty="0" smtClean="0"/>
              <a:t>Get an itemized list</a:t>
            </a:r>
          </a:p>
          <a:p>
            <a:pPr marL="742950" lvl="2" indent="-342900"/>
            <a:r>
              <a:rPr lang="en-US" dirty="0" smtClean="0"/>
              <a:t>Do you pick through the list?</a:t>
            </a:r>
          </a:p>
          <a:p>
            <a:pPr marL="342900" lvl="1" indent="-342900">
              <a:buFont typeface="Arial" panose="020B0604020202020204" pitchFamily="34" charset="0"/>
              <a:buChar char="•"/>
            </a:pPr>
            <a:r>
              <a:rPr lang="en-US" dirty="0" smtClean="0"/>
              <a:t>Is </a:t>
            </a:r>
            <a:r>
              <a:rPr lang="en-US" dirty="0"/>
              <a:t>this a one time occurrence</a:t>
            </a:r>
            <a:r>
              <a:rPr lang="en-US" dirty="0" smtClean="0"/>
              <a:t>?</a:t>
            </a:r>
            <a:br>
              <a:rPr lang="en-US" dirty="0" smtClean="0"/>
            </a:br>
            <a:endParaRPr lang="en-US" sz="1000" dirty="0" smtClean="0"/>
          </a:p>
        </p:txBody>
      </p:sp>
    </p:spTree>
    <p:extLst>
      <p:ext uri="{BB962C8B-B14F-4D97-AF65-F5344CB8AC3E}">
        <p14:creationId xmlns:p14="http://schemas.microsoft.com/office/powerpoint/2010/main" val="3218880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Rental Real Estate and Royalties </a:t>
            </a:r>
            <a:br>
              <a:rPr lang="en-US" dirty="0" smtClean="0"/>
            </a:br>
            <a:r>
              <a:rPr lang="en-US" dirty="0" smtClean="0"/>
              <a:t>Line 17 and Schedule E</a:t>
            </a:r>
            <a:endParaRPr lang="en-US" dirty="0"/>
          </a:p>
        </p:txBody>
      </p:sp>
      <p:sp>
        <p:nvSpPr>
          <p:cNvPr id="3" name="Content Placeholder 2"/>
          <p:cNvSpPr>
            <a:spLocks noGrp="1"/>
          </p:cNvSpPr>
          <p:nvPr>
            <p:ph idx="1"/>
          </p:nvPr>
        </p:nvSpPr>
        <p:spPr>
          <a:xfrm>
            <a:off x="457200" y="1600201"/>
            <a:ext cx="8229600" cy="2590800"/>
          </a:xfrm>
        </p:spPr>
        <p:txBody>
          <a:bodyPr/>
          <a:lstStyle/>
          <a:p>
            <a:r>
              <a:rPr lang="en-US" dirty="0" smtClean="0"/>
              <a:t>Rental Real Estate will show on Line 17 as a gain or (loss)</a:t>
            </a:r>
          </a:p>
          <a:p>
            <a:r>
              <a:rPr lang="en-US" dirty="0" smtClean="0"/>
              <a:t>Collect Schedule E for the detail – page 1</a:t>
            </a:r>
          </a:p>
          <a:p>
            <a:pPr lvl="1"/>
            <a:r>
              <a:rPr lang="en-US" dirty="0" smtClean="0"/>
              <a:t>There may be multiple copies of page 1 if they have more than </a:t>
            </a:r>
            <a:r>
              <a:rPr lang="en-US" dirty="0"/>
              <a:t>3</a:t>
            </a:r>
            <a:r>
              <a:rPr lang="en-US" dirty="0" smtClean="0"/>
              <a:t> properties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012" y="4267200"/>
            <a:ext cx="7315200" cy="1182344"/>
          </a:xfrm>
          <a:prstGeom prst="rect">
            <a:avLst/>
          </a:prstGeom>
        </p:spPr>
      </p:pic>
      <p:sp>
        <p:nvSpPr>
          <p:cNvPr id="5" name="Rectangle 4"/>
          <p:cNvSpPr/>
          <p:nvPr/>
        </p:nvSpPr>
        <p:spPr>
          <a:xfrm>
            <a:off x="1905000" y="4705972"/>
            <a:ext cx="6096000" cy="247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7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E – Rental Real Estate</a:t>
            </a:r>
            <a:endParaRPr lang="en-US" dirty="0"/>
          </a:p>
        </p:txBody>
      </p:sp>
      <p:sp>
        <p:nvSpPr>
          <p:cNvPr id="3" name="Content Placeholder 2"/>
          <p:cNvSpPr>
            <a:spLocks noGrp="1"/>
          </p:cNvSpPr>
          <p:nvPr>
            <p:ph idx="1"/>
          </p:nvPr>
        </p:nvSpPr>
        <p:spPr/>
        <p:txBody>
          <a:bodyPr>
            <a:normAutofit lnSpcReduction="10000"/>
          </a:bodyPr>
          <a:lstStyle/>
          <a:p>
            <a:r>
              <a:rPr lang="en-US" dirty="0" smtClean="0"/>
              <a:t>Can be from:</a:t>
            </a:r>
          </a:p>
          <a:p>
            <a:pPr lvl="1"/>
            <a:r>
              <a:rPr lang="en-US" dirty="0" smtClean="0"/>
              <a:t>Single family residence</a:t>
            </a:r>
          </a:p>
          <a:p>
            <a:pPr lvl="1"/>
            <a:r>
              <a:rPr lang="en-US" dirty="0" smtClean="0"/>
              <a:t>Multi-family residence</a:t>
            </a:r>
          </a:p>
          <a:p>
            <a:pPr lvl="1"/>
            <a:r>
              <a:rPr lang="en-US" dirty="0" smtClean="0"/>
              <a:t>Vacation/short-term rental</a:t>
            </a:r>
          </a:p>
          <a:p>
            <a:pPr lvl="1"/>
            <a:r>
              <a:rPr lang="en-US" dirty="0" smtClean="0"/>
              <a:t>Commercial property</a:t>
            </a:r>
          </a:p>
          <a:p>
            <a:pPr lvl="1"/>
            <a:r>
              <a:rPr lang="en-US" dirty="0" smtClean="0"/>
              <a:t>Land</a:t>
            </a:r>
          </a:p>
          <a:p>
            <a:pPr lvl="1"/>
            <a:r>
              <a:rPr lang="en-US" dirty="0" smtClean="0"/>
              <a:t>Royalties</a:t>
            </a:r>
          </a:p>
          <a:p>
            <a:pPr lvl="1"/>
            <a:r>
              <a:rPr lang="en-US" dirty="0" smtClean="0"/>
              <a:t>Self-rental</a:t>
            </a:r>
          </a:p>
          <a:p>
            <a:pPr lvl="1"/>
            <a:r>
              <a:rPr lang="en-US" dirty="0" smtClean="0"/>
              <a:t>Other </a:t>
            </a:r>
            <a:endParaRPr lang="en-US" dirty="0"/>
          </a:p>
        </p:txBody>
      </p:sp>
    </p:spTree>
    <p:extLst>
      <p:ext uri="{BB962C8B-B14F-4D97-AF65-F5344CB8AC3E}">
        <p14:creationId xmlns:p14="http://schemas.microsoft.com/office/powerpoint/2010/main" val="463591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Rental Real Estate</a:t>
            </a:r>
            <a:endParaRPr lang="en-US" dirty="0"/>
          </a:p>
        </p:txBody>
      </p:sp>
      <p:sp>
        <p:nvSpPr>
          <p:cNvPr id="3" name="Content Placeholder 2"/>
          <p:cNvSpPr>
            <a:spLocks noGrp="1"/>
          </p:cNvSpPr>
          <p:nvPr>
            <p:ph idx="1"/>
          </p:nvPr>
        </p:nvSpPr>
        <p:spPr>
          <a:xfrm>
            <a:off x="5867400" y="1175659"/>
            <a:ext cx="2743200" cy="5364163"/>
          </a:xfrm>
          <a:solidFill>
            <a:schemeClr val="bg1"/>
          </a:solidFill>
        </p:spPr>
        <p:txBody>
          <a:bodyPr>
            <a:normAutofit/>
          </a:bodyPr>
          <a:lstStyle/>
          <a:p>
            <a:r>
              <a:rPr lang="en-US" sz="3000" dirty="0" smtClean="0"/>
              <a:t>Type of property</a:t>
            </a:r>
          </a:p>
          <a:p>
            <a:r>
              <a:rPr lang="en-US" sz="3000" dirty="0" smtClean="0"/>
              <a:t>Rents received</a:t>
            </a:r>
          </a:p>
          <a:p>
            <a:r>
              <a:rPr lang="en-US" sz="3000" dirty="0" smtClean="0"/>
              <a:t>Mortgage interest – </a:t>
            </a:r>
            <a:br>
              <a:rPr lang="en-US" sz="3000" dirty="0" smtClean="0"/>
            </a:br>
            <a:r>
              <a:rPr lang="en-US" sz="2000" dirty="0" smtClean="0"/>
              <a:t>what is the balance of the loan?</a:t>
            </a:r>
          </a:p>
          <a:p>
            <a:r>
              <a:rPr lang="en-US" sz="3000" dirty="0" smtClean="0"/>
              <a:t>Taxes Paid</a:t>
            </a:r>
          </a:p>
          <a:p>
            <a:r>
              <a:rPr lang="en-US" sz="3000" dirty="0" smtClean="0"/>
              <a:t>Depreciation</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143000"/>
            <a:ext cx="4130395" cy="5334000"/>
          </a:xfrm>
          <a:prstGeom prst="rect">
            <a:avLst/>
          </a:prstGeom>
        </p:spPr>
      </p:pic>
      <p:cxnSp>
        <p:nvCxnSpPr>
          <p:cNvPr id="8" name="Straight Arrow Connector 7"/>
          <p:cNvCxnSpPr/>
          <p:nvPr/>
        </p:nvCxnSpPr>
        <p:spPr>
          <a:xfrm flipH="1">
            <a:off x="1295400" y="1828800"/>
            <a:ext cx="466344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627120" y="2743200"/>
            <a:ext cx="256032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505200" y="3819617"/>
            <a:ext cx="268224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505200" y="4572000"/>
            <a:ext cx="248885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4724400"/>
            <a:ext cx="245364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038600" y="5067300"/>
            <a:ext cx="1955456" cy="571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38200" y="2628900"/>
            <a:ext cx="457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5800" y="3238500"/>
            <a:ext cx="294132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5800" y="4159611"/>
            <a:ext cx="2819400" cy="1620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47700" y="4517572"/>
            <a:ext cx="2819400" cy="1293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85800" y="4679592"/>
            <a:ext cx="2819400" cy="1632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5800" y="5529944"/>
            <a:ext cx="3398697" cy="1741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6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additive="base">
                                        <p:cTn id="5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 calcmode="lin" valueType="num">
                                      <p:cBhvr additive="base">
                                        <p:cTn id="7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animBg="1"/>
      <p:bldP spid="17" grpId="0" animBg="1"/>
      <p:bldP spid="1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E – Rental Real Estate</a:t>
            </a:r>
          </a:p>
        </p:txBody>
      </p:sp>
      <p:sp>
        <p:nvSpPr>
          <p:cNvPr id="3" name="Content Placeholder 2"/>
          <p:cNvSpPr>
            <a:spLocks noGrp="1"/>
          </p:cNvSpPr>
          <p:nvPr>
            <p:ph idx="1"/>
          </p:nvPr>
        </p:nvSpPr>
        <p:spPr>
          <a:xfrm>
            <a:off x="457200" y="1219200"/>
            <a:ext cx="8229600" cy="5105400"/>
          </a:xfrm>
        </p:spPr>
        <p:txBody>
          <a:bodyPr>
            <a:normAutofit fontScale="62500" lnSpcReduction="20000"/>
          </a:bodyPr>
          <a:lstStyle/>
          <a:p>
            <a:r>
              <a:rPr lang="en-US" dirty="0" smtClean="0"/>
              <a:t>Single Family Residence</a:t>
            </a:r>
          </a:p>
          <a:p>
            <a:pPr lvl="1"/>
            <a:r>
              <a:rPr lang="en-US" dirty="0" smtClean="0"/>
              <a:t>I use </a:t>
            </a:r>
            <a:r>
              <a:rPr lang="en-US" dirty="0" smtClean="0">
                <a:hlinkClick r:id="rId3"/>
              </a:rPr>
              <a:t>http://www.zillow.com</a:t>
            </a:r>
            <a:r>
              <a:rPr lang="en-US" dirty="0" smtClean="0"/>
              <a:t> to value a property</a:t>
            </a:r>
            <a:endParaRPr lang="en-US" dirty="0"/>
          </a:p>
          <a:p>
            <a:r>
              <a:rPr lang="en-US" dirty="0" smtClean="0"/>
              <a:t>Multi-family residence</a:t>
            </a:r>
          </a:p>
          <a:p>
            <a:pPr lvl="1"/>
            <a:r>
              <a:rPr lang="en-US" dirty="0" smtClean="0"/>
              <a:t>Is it the address in which they reside</a:t>
            </a:r>
          </a:p>
          <a:p>
            <a:pPr lvl="1"/>
            <a:r>
              <a:rPr lang="en-US" dirty="0"/>
              <a:t>Google Earth helps</a:t>
            </a:r>
          </a:p>
          <a:p>
            <a:pPr lvl="1"/>
            <a:r>
              <a:rPr lang="en-US" dirty="0" smtClean="0">
                <a:hlinkClick r:id="rId3"/>
              </a:rPr>
              <a:t>www.zillow.com</a:t>
            </a:r>
            <a:r>
              <a:rPr lang="en-US" dirty="0" smtClean="0"/>
              <a:t> </a:t>
            </a:r>
          </a:p>
          <a:p>
            <a:pPr lvl="2"/>
            <a:r>
              <a:rPr lang="en-US" dirty="0" smtClean="0"/>
              <a:t> Use Taxes and Line 16 of Schedule E to get percentage</a:t>
            </a:r>
          </a:p>
          <a:p>
            <a:r>
              <a:rPr lang="en-US" dirty="0" smtClean="0"/>
              <a:t>Commercial Properties</a:t>
            </a:r>
          </a:p>
          <a:p>
            <a:pPr lvl="1"/>
            <a:r>
              <a:rPr lang="en-US" dirty="0">
                <a:hlinkClick r:id="rId4"/>
              </a:rPr>
              <a:t>http://commercial-real-estate.findthedata.com</a:t>
            </a:r>
            <a:r>
              <a:rPr lang="en-US" dirty="0" smtClean="0">
                <a:hlinkClick r:id="rId4"/>
              </a:rPr>
              <a:t>/</a:t>
            </a:r>
            <a:endParaRPr lang="en-US" dirty="0" smtClean="0"/>
          </a:p>
          <a:p>
            <a:pPr lvl="1"/>
            <a:r>
              <a:rPr lang="en-US" dirty="0" smtClean="0"/>
              <a:t>Google Earth</a:t>
            </a:r>
          </a:p>
          <a:p>
            <a:r>
              <a:rPr lang="en-US" dirty="0"/>
              <a:t>Single member Limited Liability Company (LLC) are not treated as a separate entity for federal income tax purposes in most cases.  A sole member of a domestic LLC needs to file a Schedule E (or they can elect to treat it as a corporation instead).</a:t>
            </a:r>
          </a:p>
          <a:p>
            <a:pPr lvl="1"/>
            <a:r>
              <a:rPr lang="en-US" dirty="0"/>
              <a:t>Why is this important?  Because we can no longer </a:t>
            </a:r>
            <a:r>
              <a:rPr lang="en-US" dirty="0" smtClean="0"/>
              <a:t>assume </a:t>
            </a:r>
            <a:r>
              <a:rPr lang="en-US" dirty="0"/>
              <a:t>that all properties listed on Schedule E are </a:t>
            </a:r>
            <a:r>
              <a:rPr lang="en-US" dirty="0" smtClean="0"/>
              <a:t>automatically </a:t>
            </a:r>
            <a:r>
              <a:rPr lang="en-US" dirty="0"/>
              <a:t>personally owned.  It is possible they </a:t>
            </a:r>
            <a:br>
              <a:rPr lang="en-US" dirty="0"/>
            </a:br>
            <a:r>
              <a:rPr lang="en-US" dirty="0"/>
              <a:t>are owned by a corporation the parents own.</a:t>
            </a:r>
            <a:endParaRPr lang="en-US" dirty="0" smtClean="0"/>
          </a:p>
          <a:p>
            <a:pPr lvl="1"/>
            <a:endParaRPr lang="en-US" dirty="0" smtClean="0"/>
          </a:p>
        </p:txBody>
      </p:sp>
    </p:spTree>
    <p:extLst>
      <p:ext uri="{BB962C8B-B14F-4D97-AF65-F5344CB8AC3E}">
        <p14:creationId xmlns:p14="http://schemas.microsoft.com/office/powerpoint/2010/main" val="1906480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Non-Tax Filers for 2017-2018</a:t>
            </a:r>
            <a:endParaRPr lang="en-US" dirty="0"/>
          </a:p>
        </p:txBody>
      </p:sp>
      <p:sp>
        <p:nvSpPr>
          <p:cNvPr id="3" name="Content Placeholder 2"/>
          <p:cNvSpPr>
            <a:spLocks noGrp="1"/>
          </p:cNvSpPr>
          <p:nvPr>
            <p:ph idx="1"/>
          </p:nvPr>
        </p:nvSpPr>
        <p:spPr>
          <a:xfrm>
            <a:off x="457200" y="1143000"/>
            <a:ext cx="8229600" cy="5257800"/>
          </a:xfrm>
        </p:spPr>
        <p:txBody>
          <a:bodyPr>
            <a:normAutofit fontScale="55000" lnSpcReduction="20000"/>
          </a:bodyPr>
          <a:lstStyle/>
          <a:p>
            <a:r>
              <a:rPr lang="en-US" sz="3600" dirty="0" smtClean="0"/>
              <a:t>Per GEN 16-07: Confirmation </a:t>
            </a:r>
            <a:r>
              <a:rPr lang="en-US" sz="3600" dirty="0"/>
              <a:t>of </a:t>
            </a:r>
            <a:r>
              <a:rPr lang="en-US" sz="3600" dirty="0" err="1"/>
              <a:t>Nonfiling</a:t>
            </a:r>
            <a:endParaRPr lang="en-US" sz="3600" dirty="0"/>
          </a:p>
          <a:p>
            <a:pPr marL="0" indent="0">
              <a:buNone/>
            </a:pPr>
            <a:r>
              <a:rPr lang="en-US" sz="3600" i="1" dirty="0"/>
              <a:t>Nontax filers and tax filers who received an extension but still have not filed their income tax return must provide confirmation of </a:t>
            </a:r>
            <a:r>
              <a:rPr lang="en-US" sz="3600" i="1" dirty="0" err="1"/>
              <a:t>nonfiling</a:t>
            </a:r>
            <a:r>
              <a:rPr lang="en-US" sz="3600" i="1" dirty="0"/>
              <a:t> dated on or after October 1, 2016.  A confirmation of </a:t>
            </a:r>
            <a:r>
              <a:rPr lang="en-US" sz="3600" i="1" dirty="0" err="1"/>
              <a:t>nonfiling</a:t>
            </a:r>
            <a:r>
              <a:rPr lang="en-US" sz="3600" i="1" dirty="0"/>
              <a:t> can be obtained from the IRS using Form 4506-T and checking box 7.  If appropriate, a similar confirmation from another taxing authority (e.g., a U.S. territory or a foreign government) is also </a:t>
            </a:r>
            <a:r>
              <a:rPr lang="en-US" sz="3600" i="1" dirty="0" smtClean="0"/>
              <a:t>acceptable.</a:t>
            </a:r>
          </a:p>
          <a:p>
            <a:pPr marL="0" indent="0">
              <a:buNone/>
            </a:pPr>
            <a:endParaRPr lang="en-US" dirty="0" smtClean="0"/>
          </a:p>
          <a:p>
            <a:r>
              <a:rPr lang="en-US" dirty="0" smtClean="0"/>
              <a:t>This means that </a:t>
            </a:r>
            <a:r>
              <a:rPr lang="en-US" b="1" dirty="0" smtClean="0"/>
              <a:t>ALL</a:t>
            </a:r>
            <a:r>
              <a:rPr lang="en-US" dirty="0" smtClean="0"/>
              <a:t> non-tax filers must obtain the Verification of Non-filing Letter from the IRS</a:t>
            </a:r>
            <a:br>
              <a:rPr lang="en-US" dirty="0" smtClean="0"/>
            </a:br>
            <a:endParaRPr lang="en-US" dirty="0" smtClean="0"/>
          </a:p>
          <a:p>
            <a:pPr lvl="1"/>
            <a:r>
              <a:rPr lang="en-US" sz="2900" dirty="0"/>
              <a:t>ONLINE REQUEST of NON-FILING LETTER: Individuals who can complete the online registration process on the IRS website will receive a PDF page indicating that the IRS has no record of a tax return being filed for 2015: </a:t>
            </a:r>
            <a:r>
              <a:rPr lang="en-US" sz="2900" dirty="0">
                <a:hlinkClick r:id="rId3"/>
              </a:rPr>
              <a:t>https://</a:t>
            </a:r>
            <a:r>
              <a:rPr lang="en-US" sz="2900" dirty="0" smtClean="0">
                <a:hlinkClick r:id="rId3"/>
              </a:rPr>
              <a:t>www.irs.gov/Individuals/Get-Transcript</a:t>
            </a:r>
            <a:r>
              <a:rPr lang="en-US" sz="2900" dirty="0" smtClean="0"/>
              <a:t/>
            </a:r>
            <a:br>
              <a:rPr lang="en-US" sz="2900" dirty="0" smtClean="0"/>
            </a:br>
            <a:endParaRPr lang="en-US" sz="2900" dirty="0"/>
          </a:p>
          <a:p>
            <a:pPr lvl="1"/>
            <a:r>
              <a:rPr lang="en-US" sz="2900" dirty="0" smtClean="0"/>
              <a:t>REQUESTING </a:t>
            </a:r>
            <a:r>
              <a:rPr lang="en-US" sz="2900" dirty="0"/>
              <a:t>A NON-FILING LETTER: Individuals who are not able to successfully register to use the Get Transcript Online Tool will need to request a Verification of Non-filing letter using the IRS FORM 4506-T by completing and checking </a:t>
            </a:r>
            <a:r>
              <a:rPr lang="en-US" sz="2900" dirty="0" smtClean="0"/>
              <a:t/>
            </a:r>
            <a:br>
              <a:rPr lang="en-US" sz="2900" dirty="0" smtClean="0"/>
            </a:br>
            <a:r>
              <a:rPr lang="en-US" sz="2900" dirty="0" smtClean="0"/>
              <a:t>BOX </a:t>
            </a:r>
            <a:r>
              <a:rPr lang="en-US" sz="2900" dirty="0"/>
              <a:t>7 on the IRS FORM 4506-T which can be found on the </a:t>
            </a:r>
            <a:r>
              <a:rPr lang="en-US" sz="2900" dirty="0" smtClean="0"/>
              <a:t/>
            </a:r>
            <a:br>
              <a:rPr lang="en-US" sz="2900" dirty="0" smtClean="0"/>
            </a:br>
            <a:r>
              <a:rPr lang="en-US" sz="2900" dirty="0" smtClean="0"/>
              <a:t>IRS </a:t>
            </a:r>
            <a:r>
              <a:rPr lang="en-US" sz="2900" dirty="0"/>
              <a:t>website: </a:t>
            </a:r>
            <a:r>
              <a:rPr lang="en-US" sz="2900" dirty="0">
                <a:hlinkClick r:id="rId4"/>
              </a:rPr>
              <a:t>https://</a:t>
            </a:r>
            <a:r>
              <a:rPr lang="en-US" sz="2900" dirty="0" smtClean="0">
                <a:hlinkClick r:id="rId4"/>
              </a:rPr>
              <a:t>www.irs.gov/uac/about-form-4506t</a:t>
            </a:r>
            <a:r>
              <a:rPr lang="en-US" sz="2900" dirty="0" smtClean="0"/>
              <a:t/>
            </a:r>
            <a:br>
              <a:rPr lang="en-US" sz="2900" dirty="0" smtClean="0"/>
            </a:br>
            <a:endParaRPr lang="en-US" sz="2900" dirty="0"/>
          </a:p>
          <a:p>
            <a:endParaRPr lang="en-US" sz="3600" dirty="0"/>
          </a:p>
          <a:p>
            <a:pPr marL="0" indent="0">
              <a:buNone/>
            </a:pPr>
            <a:endParaRPr lang="en-US" dirty="0"/>
          </a:p>
        </p:txBody>
      </p:sp>
    </p:spTree>
    <p:extLst>
      <p:ext uri="{BB962C8B-B14F-4D97-AF65-F5344CB8AC3E}">
        <p14:creationId xmlns:p14="http://schemas.microsoft.com/office/powerpoint/2010/main" val="676199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799" y="990600"/>
            <a:ext cx="7064829" cy="289084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056" y="4005050"/>
            <a:ext cx="7778744" cy="2553435"/>
          </a:xfrm>
          <a:prstGeom prst="rect">
            <a:avLst/>
          </a:prstGeom>
        </p:spPr>
      </p:pic>
      <p:sp>
        <p:nvSpPr>
          <p:cNvPr id="2" name="Title 1"/>
          <p:cNvSpPr>
            <a:spLocks noGrp="1"/>
          </p:cNvSpPr>
          <p:nvPr>
            <p:ph type="title"/>
          </p:nvPr>
        </p:nvSpPr>
        <p:spPr>
          <a:xfrm>
            <a:off x="415771" y="228600"/>
            <a:ext cx="8229600" cy="914400"/>
          </a:xfrm>
        </p:spPr>
        <p:txBody>
          <a:bodyPr/>
          <a:lstStyle/>
          <a:p>
            <a:r>
              <a:rPr lang="en-US" dirty="0" smtClean="0"/>
              <a:t>Rental Real Estate is a Corporation?</a:t>
            </a:r>
            <a:endParaRPr lang="en-US" dirty="0"/>
          </a:p>
        </p:txBody>
      </p:sp>
      <p:sp>
        <p:nvSpPr>
          <p:cNvPr id="7" name="Rectangle 6"/>
          <p:cNvSpPr/>
          <p:nvPr/>
        </p:nvSpPr>
        <p:spPr>
          <a:xfrm>
            <a:off x="838200" y="4082144"/>
            <a:ext cx="15240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5334000" y="2743200"/>
            <a:ext cx="6096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178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Buildings as Assets?</a:t>
            </a:r>
            <a:endParaRPr lang="en-US" dirty="0"/>
          </a:p>
        </p:txBody>
      </p:sp>
      <p:sp>
        <p:nvSpPr>
          <p:cNvPr id="3" name="Content Placeholder 2"/>
          <p:cNvSpPr>
            <a:spLocks noGrp="1"/>
          </p:cNvSpPr>
          <p:nvPr>
            <p:ph idx="1"/>
          </p:nvPr>
        </p:nvSpPr>
        <p:spPr>
          <a:xfrm>
            <a:off x="457200" y="1295400"/>
            <a:ext cx="8229600" cy="5105400"/>
          </a:xfrm>
        </p:spPr>
        <p:txBody>
          <a:bodyPr>
            <a:normAutofit fontScale="62500" lnSpcReduction="20000"/>
          </a:bodyPr>
          <a:lstStyle/>
          <a:p>
            <a:pPr marL="0" indent="0">
              <a:buNone/>
            </a:pPr>
            <a:r>
              <a:rPr lang="en-US" i="1" dirty="0"/>
              <a:t>Per NASFAA Ask </a:t>
            </a:r>
            <a:r>
              <a:rPr lang="en-US" i="1" dirty="0" err="1" smtClean="0"/>
              <a:t>Regs</a:t>
            </a:r>
            <a:r>
              <a:rPr lang="en-US" b="1" i="1" dirty="0" smtClean="0"/>
              <a:t>:  </a:t>
            </a:r>
            <a:r>
              <a:rPr lang="en-US" b="1" dirty="0" smtClean="0"/>
              <a:t>Do </a:t>
            </a:r>
            <a:r>
              <a:rPr lang="en-US" b="1" dirty="0"/>
              <a:t>You Report the Net Worth of a Commercial Building That the Family Owns and the Family Business Rents</a:t>
            </a:r>
            <a:r>
              <a:rPr lang="en-US" b="1" dirty="0" smtClean="0"/>
              <a:t>?</a:t>
            </a:r>
            <a:br>
              <a:rPr lang="en-US" b="1" dirty="0" smtClean="0"/>
            </a:br>
            <a:endParaRPr lang="en-US" b="1" dirty="0" smtClean="0"/>
          </a:p>
          <a:p>
            <a:r>
              <a:rPr lang="en-US" b="1" dirty="0"/>
              <a:t>Scenario: </a:t>
            </a:r>
            <a:r>
              <a:rPr lang="en-US" dirty="0"/>
              <a:t>We have a situation where the parents are self-employed and own a corporation. They are 100% owners and have less than 100 employees, so the net worth of the business itself does not have to reported on the FAFSA. However, the parents own a commercial building that is in their name. The family corporation pays them rent to lease the building.</a:t>
            </a:r>
            <a:br>
              <a:rPr lang="en-US" dirty="0"/>
            </a:br>
            <a:r>
              <a:rPr lang="en-US" dirty="0"/>
              <a:t/>
            </a:r>
            <a:br>
              <a:rPr lang="en-US" dirty="0"/>
            </a:br>
            <a:r>
              <a:rPr lang="en-US" b="1" dirty="0"/>
              <a:t>Answer: </a:t>
            </a:r>
            <a:r>
              <a:rPr lang="en-US" dirty="0"/>
              <a:t>The building rented to the business is real estate owned by the parents individually; therefore, it should be reported as an asset on the FAFSA. Additionally, any income or loss from the rental property should have been reported on the parents' tax return using Schedule E and would be reflected in the adjusted gross income (AGI).</a:t>
            </a:r>
            <a:br>
              <a:rPr lang="en-US" dirty="0"/>
            </a:br>
            <a:r>
              <a:rPr lang="en-US" dirty="0"/>
              <a:t/>
            </a:r>
            <a:br>
              <a:rPr lang="en-US" dirty="0"/>
            </a:br>
            <a:r>
              <a:rPr lang="en-US" dirty="0" smtClean="0"/>
              <a:t>See the sidebar on page AVG-17 of the </a:t>
            </a:r>
            <a:r>
              <a:rPr lang="en-US" b="1" dirty="0" smtClean="0">
                <a:hlinkClick r:id="rId3"/>
              </a:rPr>
              <a:t>2016-17 </a:t>
            </a:r>
            <a:r>
              <a:rPr lang="en-US" b="1" i="1" dirty="0" smtClean="0">
                <a:hlinkClick r:id="rId3"/>
              </a:rPr>
              <a:t>FSA Handbook</a:t>
            </a:r>
            <a:r>
              <a:rPr lang="en-US" dirty="0" smtClean="0"/>
              <a:t> regarding rental properties:</a:t>
            </a:r>
          </a:p>
        </p:txBody>
      </p:sp>
    </p:spTree>
    <p:extLst>
      <p:ext uri="{BB962C8B-B14F-4D97-AF65-F5344CB8AC3E}">
        <p14:creationId xmlns:p14="http://schemas.microsoft.com/office/powerpoint/2010/main" val="549597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 the FSA Handbook</a:t>
            </a:r>
            <a:br>
              <a:rPr lang="en-US" dirty="0" smtClean="0"/>
            </a:br>
            <a:r>
              <a:rPr lang="en-US" sz="2700" dirty="0" smtClean="0"/>
              <a:t>AVG - 17</a:t>
            </a:r>
            <a:endParaRPr lang="en-US" sz="2700" dirty="0"/>
          </a:p>
        </p:txBody>
      </p:sp>
      <p:sp>
        <p:nvSpPr>
          <p:cNvPr id="3" name="Content Placeholder 2"/>
          <p:cNvSpPr>
            <a:spLocks noGrp="1"/>
          </p:cNvSpPr>
          <p:nvPr>
            <p:ph idx="1"/>
          </p:nvPr>
        </p:nvSpPr>
        <p:spPr/>
        <p:txBody>
          <a:bodyPr>
            <a:normAutofit fontScale="70000" lnSpcReduction="20000"/>
          </a:bodyPr>
          <a:lstStyle/>
          <a:p>
            <a:r>
              <a:rPr lang="en-US" dirty="0"/>
              <a:t>Rental properties are an asset. A </a:t>
            </a:r>
            <a:r>
              <a:rPr lang="en-US" dirty="0" smtClean="0"/>
              <a:t>unit within </a:t>
            </a:r>
            <a:r>
              <a:rPr lang="en-US" dirty="0"/>
              <a:t>a family home that has its </a:t>
            </a:r>
            <a:r>
              <a:rPr lang="en-US" dirty="0" smtClean="0"/>
              <a:t>own entrance</a:t>
            </a:r>
            <a:r>
              <a:rPr lang="en-US" dirty="0"/>
              <a:t>, kitchen, and bath (therefore </a:t>
            </a:r>
            <a:r>
              <a:rPr lang="en-US" dirty="0" smtClean="0"/>
              <a:t>a rented </a:t>
            </a:r>
            <a:r>
              <a:rPr lang="en-US" dirty="0"/>
              <a:t>bedroom would not count) </a:t>
            </a:r>
            <a:r>
              <a:rPr lang="en-US" dirty="0" smtClean="0"/>
              <a:t>and that </a:t>
            </a:r>
            <a:r>
              <a:rPr lang="en-US" dirty="0"/>
              <a:t>is rented to someone other </a:t>
            </a:r>
            <a:r>
              <a:rPr lang="en-US" dirty="0" smtClean="0"/>
              <a:t>than a </a:t>
            </a:r>
            <a:r>
              <a:rPr lang="en-US" dirty="0"/>
              <a:t>family member counts as an </a:t>
            </a:r>
            <a:r>
              <a:rPr lang="en-US" dirty="0" smtClean="0"/>
              <a:t>asset.  To </a:t>
            </a:r>
            <a:r>
              <a:rPr lang="en-US" dirty="0"/>
              <a:t>calculate its net value, multiply </a:t>
            </a:r>
            <a:r>
              <a:rPr lang="en-US" dirty="0" smtClean="0"/>
              <a:t>the net </a:t>
            </a:r>
            <a:r>
              <a:rPr lang="en-US" dirty="0"/>
              <a:t>value of the entire structure by </a:t>
            </a:r>
            <a:r>
              <a:rPr lang="en-US" dirty="0" smtClean="0"/>
              <a:t>the fraction </a:t>
            </a:r>
            <a:r>
              <a:rPr lang="en-US" dirty="0"/>
              <a:t>the rented space </a:t>
            </a:r>
            <a:r>
              <a:rPr lang="en-US" dirty="0" smtClean="0"/>
              <a:t>represents.  Similarly</a:t>
            </a:r>
            <a:r>
              <a:rPr lang="en-US" dirty="0"/>
              <a:t>, if a family owned a </a:t>
            </a:r>
            <a:r>
              <a:rPr lang="en-US" dirty="0" smtClean="0"/>
              <a:t>10-unit apartment </a:t>
            </a:r>
            <a:r>
              <a:rPr lang="en-US" dirty="0"/>
              <a:t>building and lived in one </a:t>
            </a:r>
            <a:r>
              <a:rPr lang="en-US" dirty="0" smtClean="0"/>
              <a:t>of the apartments</a:t>
            </a:r>
            <a:r>
              <a:rPr lang="en-US" dirty="0"/>
              <a:t>, 9/10 or 90% of the </a:t>
            </a:r>
            <a:r>
              <a:rPr lang="en-US" dirty="0" smtClean="0"/>
              <a:t>net value </a:t>
            </a:r>
            <a:r>
              <a:rPr lang="en-US" dirty="0"/>
              <a:t>of the building would be an asset</a:t>
            </a:r>
            <a:r>
              <a:rPr lang="en-US" dirty="0" smtClean="0"/>
              <a:t>.</a:t>
            </a:r>
            <a:br>
              <a:rPr lang="en-US" dirty="0" smtClean="0"/>
            </a:br>
            <a:endParaRPr lang="en-US" dirty="0" smtClean="0"/>
          </a:p>
          <a:p>
            <a:r>
              <a:rPr lang="en-US" dirty="0"/>
              <a:t>At times a student or parent will </a:t>
            </a:r>
            <a:r>
              <a:rPr lang="en-US" dirty="0" smtClean="0"/>
              <a:t>claim rental </a:t>
            </a:r>
            <a:r>
              <a:rPr lang="en-US" dirty="0"/>
              <a:t>property as a business. </a:t>
            </a:r>
            <a:r>
              <a:rPr lang="en-US" dirty="0" smtClean="0"/>
              <a:t>Generally, it </a:t>
            </a:r>
            <a:r>
              <a:rPr lang="en-US" dirty="0"/>
              <a:t>must be reported as real </a:t>
            </a:r>
            <a:r>
              <a:rPr lang="en-US" dirty="0" smtClean="0"/>
              <a:t>estate instead</a:t>
            </a:r>
            <a:r>
              <a:rPr lang="en-US" dirty="0"/>
              <a:t>. A rental property would </a:t>
            </a:r>
            <a:r>
              <a:rPr lang="en-US" dirty="0" smtClean="0"/>
              <a:t>have to </a:t>
            </a:r>
            <a:r>
              <a:rPr lang="en-US" dirty="0"/>
              <a:t>be part of a formally </a:t>
            </a:r>
            <a:r>
              <a:rPr lang="en-US" dirty="0" smtClean="0"/>
              <a:t>recognized business </a:t>
            </a:r>
            <a:r>
              <a:rPr lang="en-US" dirty="0"/>
              <a:t>to be reported as such, </a:t>
            </a:r>
            <a:r>
              <a:rPr lang="en-US" dirty="0" smtClean="0"/>
              <a:t>and it </a:t>
            </a:r>
            <a:r>
              <a:rPr lang="en-US" dirty="0"/>
              <a:t>usually would provide </a:t>
            </a:r>
            <a:r>
              <a:rPr lang="en-US" dirty="0" smtClean="0"/>
              <a:t>additional services </a:t>
            </a:r>
            <a:r>
              <a:rPr lang="en-US" dirty="0"/>
              <a:t>like regular cleaning, linen, </a:t>
            </a:r>
            <a:r>
              <a:rPr lang="en-US" dirty="0" smtClean="0"/>
              <a:t>or maid </a:t>
            </a:r>
            <a:r>
              <a:rPr lang="en-US" dirty="0"/>
              <a:t>service.</a:t>
            </a:r>
          </a:p>
        </p:txBody>
      </p:sp>
    </p:spTree>
    <p:extLst>
      <p:ext uri="{BB962C8B-B14F-4D97-AF65-F5344CB8AC3E}">
        <p14:creationId xmlns:p14="http://schemas.microsoft.com/office/powerpoint/2010/main" val="1019010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Partnerships</a:t>
            </a:r>
            <a:r>
              <a:rPr lang="en-US" dirty="0"/>
              <a:t/>
            </a:r>
            <a:br>
              <a:rPr lang="en-US" dirty="0"/>
            </a:br>
            <a:r>
              <a:rPr lang="en-US" sz="3100" dirty="0"/>
              <a:t>Line 17 &amp; Schedule </a:t>
            </a:r>
            <a:r>
              <a:rPr lang="en-US" sz="3100" dirty="0" smtClean="0"/>
              <a:t>E – Page 2</a:t>
            </a:r>
            <a:r>
              <a:rPr lang="en-US" sz="3100" dirty="0"/>
              <a:t/>
            </a:r>
            <a:br>
              <a:rPr lang="en-US" sz="3100" dirty="0"/>
            </a:b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524000"/>
            <a:ext cx="7512662" cy="905256"/>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2667000"/>
            <a:ext cx="6172200" cy="3839874"/>
          </a:xfrm>
          <a:prstGeom prst="rect">
            <a:avLst/>
          </a:prstGeom>
        </p:spPr>
      </p:pic>
      <p:sp>
        <p:nvSpPr>
          <p:cNvPr id="5" name="Rectangle 4"/>
          <p:cNvSpPr/>
          <p:nvPr/>
        </p:nvSpPr>
        <p:spPr>
          <a:xfrm>
            <a:off x="1981200" y="4118851"/>
            <a:ext cx="13716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629400" y="1676400"/>
            <a:ext cx="13716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452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Partnerships</a:t>
            </a:r>
            <a:r>
              <a:rPr lang="en-US" dirty="0"/>
              <a:t/>
            </a:r>
            <a:br>
              <a:rPr lang="en-US" dirty="0"/>
            </a:br>
            <a:r>
              <a:rPr lang="en-US" dirty="0"/>
              <a:t>Line 17 &amp; Schedule E – Page 2</a:t>
            </a:r>
            <a:br>
              <a:rPr lang="en-US" dirty="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99" y="1905000"/>
            <a:ext cx="7928187" cy="2604142"/>
          </a:xfrm>
          <a:prstGeom prst="rect">
            <a:avLst/>
          </a:prstGeom>
        </p:spPr>
      </p:pic>
    </p:spTree>
    <p:extLst>
      <p:ext uri="{BB962C8B-B14F-4D97-AF65-F5344CB8AC3E}">
        <p14:creationId xmlns:p14="http://schemas.microsoft.com/office/powerpoint/2010/main" val="2048794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779" y="381000"/>
            <a:ext cx="4916989" cy="6248400"/>
          </a:xfrm>
          <a:prstGeom prst="rect">
            <a:avLst/>
          </a:prstGeom>
        </p:spPr>
      </p:pic>
      <p:sp>
        <p:nvSpPr>
          <p:cNvPr id="2" name="Title 1"/>
          <p:cNvSpPr>
            <a:spLocks noGrp="1"/>
          </p:cNvSpPr>
          <p:nvPr>
            <p:ph type="title"/>
          </p:nvPr>
        </p:nvSpPr>
        <p:spPr>
          <a:xfrm>
            <a:off x="457200" y="274638"/>
            <a:ext cx="8229600" cy="944562"/>
          </a:xfrm>
        </p:spPr>
        <p:txBody>
          <a:bodyPr>
            <a:normAutofit fontScale="90000"/>
          </a:bodyPr>
          <a:lstStyle/>
          <a:p>
            <a:pPr algn="l"/>
            <a:r>
              <a:rPr lang="en-US" dirty="0" smtClean="0"/>
              <a:t>        Partnerships</a:t>
            </a:r>
            <a:br>
              <a:rPr lang="en-US" dirty="0" smtClean="0"/>
            </a:br>
            <a:r>
              <a:rPr lang="en-US" dirty="0" smtClean="0"/>
              <a:t>          </a:t>
            </a:r>
            <a:r>
              <a:rPr lang="en-US" sz="3100" dirty="0" smtClean="0"/>
              <a:t>Schedule K-1</a:t>
            </a:r>
            <a:endParaRPr lang="en-US" sz="3100" dirty="0"/>
          </a:p>
        </p:txBody>
      </p:sp>
      <p:sp>
        <p:nvSpPr>
          <p:cNvPr id="3" name="Content Placeholder 2"/>
          <p:cNvSpPr>
            <a:spLocks noGrp="1"/>
          </p:cNvSpPr>
          <p:nvPr>
            <p:ph idx="1"/>
          </p:nvPr>
        </p:nvSpPr>
        <p:spPr>
          <a:xfrm>
            <a:off x="304800" y="1371600"/>
            <a:ext cx="3810000" cy="4953000"/>
          </a:xfrm>
        </p:spPr>
        <p:txBody>
          <a:bodyPr>
            <a:normAutofit fontScale="92500" lnSpcReduction="20000"/>
          </a:bodyPr>
          <a:lstStyle/>
          <a:p>
            <a:r>
              <a:rPr lang="en-US" sz="3000" dirty="0" smtClean="0"/>
              <a:t>Is the Partnership a Business or Rental Real Estate</a:t>
            </a:r>
          </a:p>
          <a:p>
            <a:pPr lvl="1"/>
            <a:r>
              <a:rPr lang="en-US" dirty="0" smtClean="0"/>
              <a:t>Look at the Schedule K-1</a:t>
            </a:r>
          </a:p>
          <a:p>
            <a:pPr lvl="2"/>
            <a:r>
              <a:rPr lang="en-US" dirty="0"/>
              <a:t>Type of Partnership – Box 2 – net rental real estate income (loss)</a:t>
            </a:r>
          </a:p>
          <a:p>
            <a:pPr lvl="2"/>
            <a:r>
              <a:rPr lang="en-US" dirty="0" smtClean="0"/>
              <a:t>Percentage of ownership – under Capital</a:t>
            </a:r>
          </a:p>
          <a:p>
            <a:pPr lvl="2"/>
            <a:r>
              <a:rPr lang="en-US" dirty="0" smtClean="0"/>
              <a:t>Self-employment earnings (add to wages)</a:t>
            </a:r>
          </a:p>
        </p:txBody>
      </p:sp>
      <p:cxnSp>
        <p:nvCxnSpPr>
          <p:cNvPr id="6" name="Straight Arrow Connector 5"/>
          <p:cNvCxnSpPr/>
          <p:nvPr/>
        </p:nvCxnSpPr>
        <p:spPr>
          <a:xfrm flipV="1">
            <a:off x="3295095" y="4619348"/>
            <a:ext cx="914400" cy="4572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V="1">
            <a:off x="3698714" y="1143000"/>
            <a:ext cx="2643642" cy="27432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V="1">
            <a:off x="3505200" y="4894556"/>
            <a:ext cx="2837156" cy="744244"/>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6347532" y="4742156"/>
            <a:ext cx="1524000" cy="3048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6342356" y="955088"/>
            <a:ext cx="1524000" cy="3048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4202837" y="4451410"/>
            <a:ext cx="2301851" cy="2286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907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pPr lvl="3" algn="ctr" rtl="0">
              <a:spcBef>
                <a:spcPct val="0"/>
              </a:spcBef>
            </a:pPr>
            <a:r>
              <a:rPr lang="en-US" dirty="0" smtClean="0"/>
              <a:t>If there is income (loss) in this box, need Form 8825 for more information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097" y="685800"/>
            <a:ext cx="4588682" cy="5874818"/>
          </a:xfrm>
          <a:prstGeom prst="rect">
            <a:avLst/>
          </a:prstGeom>
        </p:spPr>
      </p:pic>
      <p:sp>
        <p:nvSpPr>
          <p:cNvPr id="5" name="TextBox 4"/>
          <p:cNvSpPr txBox="1"/>
          <p:nvPr/>
        </p:nvSpPr>
        <p:spPr>
          <a:xfrm>
            <a:off x="609600" y="838200"/>
            <a:ext cx="3124200" cy="5940088"/>
          </a:xfrm>
          <a:prstGeom prst="rect">
            <a:avLst/>
          </a:prstGeom>
          <a:noFill/>
        </p:spPr>
        <p:txBody>
          <a:bodyPr wrap="square" rtlCol="0">
            <a:spAutoFit/>
          </a:bodyPr>
          <a:lstStyle/>
          <a:p>
            <a:r>
              <a:rPr lang="en-US" sz="2400" dirty="0" smtClean="0"/>
              <a:t>The one major thing we look at for all companies and all real estate is </a:t>
            </a:r>
            <a:r>
              <a:rPr lang="en-US" sz="2400" dirty="0" smtClean="0">
                <a:solidFill>
                  <a:srgbClr val="FF0000"/>
                </a:solidFill>
              </a:rPr>
              <a:t>DEPRECIATION</a:t>
            </a:r>
          </a:p>
          <a:p>
            <a:endParaRPr lang="en-US" sz="1500" dirty="0">
              <a:solidFill>
                <a:srgbClr val="FF0000"/>
              </a:solidFill>
            </a:endParaRPr>
          </a:p>
          <a:p>
            <a:pPr marL="342900" indent="-342900">
              <a:buFont typeface="Arial" panose="020B0604020202020204" pitchFamily="34" charset="0"/>
              <a:buChar char="•"/>
            </a:pPr>
            <a:r>
              <a:rPr lang="en-US" sz="2000" dirty="0" smtClean="0"/>
              <a:t>Depreciation is considered a “paper loss” and not a real loss.</a:t>
            </a:r>
          </a:p>
          <a:p>
            <a:pPr marL="342900" indent="-342900">
              <a:buFont typeface="Arial" panose="020B0604020202020204" pitchFamily="34" charset="0"/>
              <a:buChar char="•"/>
            </a:pPr>
            <a:r>
              <a:rPr lang="en-US" sz="2000" dirty="0" smtClean="0"/>
              <a:t>Per Investopedia: “Depreciation…does not represent real cash flow.  Depreciation is an accounting convention that allows a company to write-off the value of an asset over time, but is considered a non-cash transaction.”</a:t>
            </a:r>
            <a:endParaRPr lang="en-US" sz="2000" dirty="0"/>
          </a:p>
        </p:txBody>
      </p:sp>
      <p:sp>
        <p:nvSpPr>
          <p:cNvPr id="6" name="Rectangle 5"/>
          <p:cNvSpPr/>
          <p:nvPr/>
        </p:nvSpPr>
        <p:spPr>
          <a:xfrm>
            <a:off x="5486400" y="4419600"/>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886200" y="2133600"/>
            <a:ext cx="1600200" cy="2400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79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Value of Partnerships</a:t>
            </a:r>
            <a:endParaRPr lang="en-US" dirty="0"/>
          </a:p>
        </p:txBody>
      </p:sp>
      <p:sp>
        <p:nvSpPr>
          <p:cNvPr id="5" name="Content Placeholder 4"/>
          <p:cNvSpPr>
            <a:spLocks noGrp="1"/>
          </p:cNvSpPr>
          <p:nvPr>
            <p:ph idx="1"/>
          </p:nvPr>
        </p:nvSpPr>
        <p:spPr>
          <a:xfrm>
            <a:off x="457200" y="1143000"/>
            <a:ext cx="8229600" cy="4525963"/>
          </a:xfrm>
        </p:spPr>
        <p:txBody>
          <a:bodyPr/>
          <a:lstStyle/>
          <a:p>
            <a:r>
              <a:rPr lang="en-US" dirty="0" smtClean="0"/>
              <a:t>Basic Accounting: Assets = Liabilities + Equity</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24914"/>
            <a:ext cx="5783352" cy="4790186"/>
          </a:xfrm>
          <a:prstGeom prst="rect">
            <a:avLst/>
          </a:prstGeom>
        </p:spPr>
      </p:pic>
      <p:sp>
        <p:nvSpPr>
          <p:cNvPr id="6" name="Rectangle 5"/>
          <p:cNvSpPr/>
          <p:nvPr/>
        </p:nvSpPr>
        <p:spPr>
          <a:xfrm>
            <a:off x="5105400" y="4942114"/>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139546" y="2133600"/>
            <a:ext cx="794654" cy="28547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173752" y="5257800"/>
            <a:ext cx="1066800" cy="713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6240552" y="2819400"/>
            <a:ext cx="693648" cy="2590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181598" y="5976258"/>
            <a:ext cx="960980" cy="220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6177800" y="3429000"/>
            <a:ext cx="756400" cy="26370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159827" y="6196694"/>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34199" y="1714330"/>
            <a:ext cx="1768929" cy="1846659"/>
          </a:xfrm>
          <a:prstGeom prst="rect">
            <a:avLst/>
          </a:prstGeom>
          <a:noFill/>
        </p:spPr>
        <p:txBody>
          <a:bodyPr wrap="square" rtlCol="0">
            <a:spAutoFit/>
          </a:bodyPr>
          <a:lstStyle/>
          <a:p>
            <a:r>
              <a:rPr lang="en-US" sz="2800" dirty="0" smtClean="0"/>
              <a:t>Assets</a:t>
            </a:r>
          </a:p>
          <a:p>
            <a:r>
              <a:rPr lang="en-US" sz="1500" dirty="0" smtClean="0"/>
              <a:t/>
            </a:r>
            <a:br>
              <a:rPr lang="en-US" sz="1500" dirty="0" smtClean="0"/>
            </a:br>
            <a:r>
              <a:rPr lang="en-US" sz="2800" dirty="0" smtClean="0"/>
              <a:t>Liabilities</a:t>
            </a:r>
          </a:p>
          <a:p>
            <a:endParaRPr lang="en-US" sz="1500" dirty="0"/>
          </a:p>
          <a:p>
            <a:r>
              <a:rPr lang="en-US" sz="2800" dirty="0" smtClean="0"/>
              <a:t>Equity</a:t>
            </a:r>
          </a:p>
        </p:txBody>
      </p:sp>
      <p:sp>
        <p:nvSpPr>
          <p:cNvPr id="27" name="TextBox 26"/>
          <p:cNvSpPr txBox="1"/>
          <p:nvPr/>
        </p:nvSpPr>
        <p:spPr>
          <a:xfrm>
            <a:off x="6901541" y="4172673"/>
            <a:ext cx="1963353" cy="769441"/>
          </a:xfrm>
          <a:prstGeom prst="rect">
            <a:avLst/>
          </a:prstGeom>
          <a:noFill/>
          <a:ln>
            <a:solidFill>
              <a:schemeClr val="tx1"/>
            </a:solidFill>
          </a:ln>
        </p:spPr>
        <p:txBody>
          <a:bodyPr wrap="square" rtlCol="0">
            <a:spAutoFit/>
          </a:bodyPr>
          <a:lstStyle/>
          <a:p>
            <a:pPr marL="457200" indent="-457200">
              <a:buFont typeface="Arial" panose="020B0604020202020204" pitchFamily="34" charset="0"/>
              <a:buChar char="•"/>
            </a:pPr>
            <a:r>
              <a:rPr lang="en-US" sz="2200" dirty="0" smtClean="0"/>
              <a:t>Equity </a:t>
            </a:r>
            <a:br>
              <a:rPr lang="en-US" sz="2200" dirty="0" smtClean="0"/>
            </a:br>
            <a:r>
              <a:rPr lang="en-US" sz="2200" dirty="0" smtClean="0"/>
              <a:t>(net value)</a:t>
            </a:r>
          </a:p>
        </p:txBody>
      </p:sp>
    </p:spTree>
    <p:extLst>
      <p:ext uri="{BB962C8B-B14F-4D97-AF65-F5344CB8AC3E}">
        <p14:creationId xmlns:p14="http://schemas.microsoft.com/office/powerpoint/2010/main" val="397783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 calcmode="lin" valueType="num">
                                      <p:cBhvr additive="base">
                                        <p:cTn id="3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xEl>
                                              <p:pRg st="3" end="3"/>
                                            </p:txEl>
                                          </p:spTgt>
                                        </p:tgtEl>
                                        <p:attrNameLst>
                                          <p:attrName>style.visibility</p:attrName>
                                        </p:attrNameLst>
                                      </p:cBhvr>
                                      <p:to>
                                        <p:strVal val="visible"/>
                                      </p:to>
                                    </p:set>
                                    <p:anim calcmode="lin" valueType="num">
                                      <p:cBhvr additive="base">
                                        <p:cTn id="4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S-Corporations</a:t>
            </a:r>
            <a:r>
              <a:rPr lang="en-US" dirty="0"/>
              <a:t>, </a:t>
            </a:r>
            <a:r>
              <a:rPr lang="en-US" dirty="0" smtClean="0"/>
              <a:t>Trusts</a:t>
            </a:r>
            <a:br>
              <a:rPr lang="en-US" dirty="0" smtClean="0"/>
            </a:br>
            <a:r>
              <a:rPr lang="en-US" sz="2700" dirty="0" smtClean="0"/>
              <a:t>                                                           Line 17 &amp; Schedule E </a:t>
            </a:r>
            <a:br>
              <a:rPr lang="en-US" sz="2700" dirty="0" smtClean="0"/>
            </a:br>
            <a:r>
              <a:rPr lang="en-US" sz="2700" dirty="0" smtClean="0"/>
              <a:t>                                                              Schedule K-1 and Form 1120-S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9371" y="914400"/>
            <a:ext cx="4412372" cy="5681884"/>
          </a:xfrm>
        </p:spPr>
      </p:pic>
      <p:sp>
        <p:nvSpPr>
          <p:cNvPr id="7" name="TextBox 6"/>
          <p:cNvSpPr txBox="1"/>
          <p:nvPr/>
        </p:nvSpPr>
        <p:spPr>
          <a:xfrm>
            <a:off x="5943600" y="1981200"/>
            <a:ext cx="2590800" cy="3693319"/>
          </a:xfrm>
          <a:prstGeom prst="rect">
            <a:avLst/>
          </a:prstGeom>
          <a:noFill/>
        </p:spPr>
        <p:txBody>
          <a:bodyPr wrap="square" rtlCol="0">
            <a:spAutoFit/>
          </a:bodyPr>
          <a:lstStyle/>
          <a:p>
            <a:r>
              <a:rPr lang="en-US" dirty="0" smtClean="0"/>
              <a:t>Date Incorporated</a:t>
            </a:r>
          </a:p>
          <a:p>
            <a:endParaRPr lang="en-US" dirty="0"/>
          </a:p>
          <a:p>
            <a:r>
              <a:rPr lang="en-US" dirty="0" smtClean="0"/>
              <a:t>Final Return?</a:t>
            </a:r>
          </a:p>
          <a:p>
            <a:endParaRPr lang="en-US" dirty="0"/>
          </a:p>
          <a:p>
            <a:r>
              <a:rPr lang="en-US" dirty="0" smtClean="0"/>
              <a:t>Number of Shareholders</a:t>
            </a:r>
          </a:p>
          <a:p>
            <a:endParaRPr lang="en-US" dirty="0"/>
          </a:p>
          <a:p>
            <a:r>
              <a:rPr lang="en-US" dirty="0" smtClean="0"/>
              <a:t>Compensation of Officers</a:t>
            </a:r>
          </a:p>
          <a:p>
            <a:endParaRPr lang="en-US" dirty="0"/>
          </a:p>
          <a:p>
            <a:r>
              <a:rPr lang="en-US" dirty="0" smtClean="0"/>
              <a:t>Rents</a:t>
            </a:r>
          </a:p>
          <a:p>
            <a:endParaRPr lang="en-US" dirty="0"/>
          </a:p>
          <a:p>
            <a:r>
              <a:rPr lang="en-US" dirty="0" smtClean="0"/>
              <a:t>Depreciation</a:t>
            </a:r>
          </a:p>
          <a:p>
            <a:endParaRPr lang="en-US" dirty="0"/>
          </a:p>
          <a:p>
            <a:r>
              <a:rPr lang="en-US" dirty="0" smtClean="0"/>
              <a:t>Other deductions</a:t>
            </a:r>
          </a:p>
        </p:txBody>
      </p:sp>
      <p:cxnSp>
        <p:nvCxnSpPr>
          <p:cNvPr id="8" name="Straight Arrow Connector 7"/>
          <p:cNvCxnSpPr/>
          <p:nvPr/>
        </p:nvCxnSpPr>
        <p:spPr>
          <a:xfrm flipH="1" flipV="1">
            <a:off x="4648200" y="1714501"/>
            <a:ext cx="1295400" cy="4190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10000" y="1600200"/>
            <a:ext cx="838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1371600" y="2183947"/>
            <a:ext cx="4686299" cy="49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85800" y="2076450"/>
            <a:ext cx="685800" cy="2149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4800600" y="2291444"/>
            <a:ext cx="1143000" cy="9280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381500" y="2171700"/>
            <a:ext cx="446314"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4708071" y="3200402"/>
            <a:ext cx="1295400" cy="6095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1001" y="3162300"/>
            <a:ext cx="4348842"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20" idx="3"/>
          </p:cNvCxnSpPr>
          <p:nvPr/>
        </p:nvCxnSpPr>
        <p:spPr>
          <a:xfrm flipH="1" flipV="1">
            <a:off x="4800600" y="3562350"/>
            <a:ext cx="1143000" cy="8001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81001" y="3505200"/>
            <a:ext cx="4419599"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2" idx="3"/>
          </p:cNvCxnSpPr>
          <p:nvPr/>
        </p:nvCxnSpPr>
        <p:spPr>
          <a:xfrm flipH="1" flipV="1">
            <a:off x="4800600" y="3867152"/>
            <a:ext cx="1143000" cy="10858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1001" y="3810000"/>
            <a:ext cx="4419599" cy="114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endCxn id="32" idx="3"/>
          </p:cNvCxnSpPr>
          <p:nvPr/>
        </p:nvCxnSpPr>
        <p:spPr>
          <a:xfrm flipH="1" flipV="1">
            <a:off x="4800599" y="4308027"/>
            <a:ext cx="1202872" cy="10831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81000" y="4250875"/>
            <a:ext cx="4419599" cy="1143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22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 calcmode="lin" valueType="num">
                                      <p:cBhvr additive="base">
                                        <p:cTn id="6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8" end="8"/>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
                                            <p:txEl>
                                              <p:pRg st="10" end="10"/>
                                            </p:txEl>
                                          </p:spTgt>
                                        </p:tgtEl>
                                        <p:attrNameLst>
                                          <p:attrName>style.visibility</p:attrName>
                                        </p:attrNameLst>
                                      </p:cBhvr>
                                      <p:to>
                                        <p:strVal val="visible"/>
                                      </p:to>
                                    </p:set>
                                    <p:anim calcmode="lin" valueType="num">
                                      <p:cBhvr additive="base">
                                        <p:cTn id="7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7">
                                            <p:txEl>
                                              <p:pRg st="12" end="12"/>
                                            </p:txEl>
                                          </p:spTgt>
                                        </p:tgtEl>
                                        <p:attrNameLst>
                                          <p:attrName>style.visibility</p:attrName>
                                        </p:attrNameLst>
                                      </p:cBhvr>
                                      <p:to>
                                        <p:strVal val="visible"/>
                                      </p:to>
                                    </p:set>
                                    <p:anim calcmode="lin" valueType="num">
                                      <p:cBhvr additive="base">
                                        <p:cTn id="91"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additive="base">
                                        <p:cTn id="95" dur="500" fill="hold"/>
                                        <p:tgtEl>
                                          <p:spTgt spid="32"/>
                                        </p:tgtEl>
                                        <p:attrNameLst>
                                          <p:attrName>ppt_x</p:attrName>
                                        </p:attrNameLst>
                                      </p:cBhvr>
                                      <p:tavLst>
                                        <p:tav tm="0">
                                          <p:val>
                                            <p:strVal val="#ppt_x"/>
                                          </p:val>
                                        </p:tav>
                                        <p:tav tm="100000">
                                          <p:val>
                                            <p:strVal val="#ppt_x"/>
                                          </p:val>
                                        </p:tav>
                                      </p:tavLst>
                                    </p:anim>
                                    <p:anim calcmode="lin" valueType="num">
                                      <p:cBhvr additive="base">
                                        <p:cTn id="96" dur="500" fill="hold"/>
                                        <p:tgtEl>
                                          <p:spTgt spid="32"/>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additive="base">
                                        <p:cTn id="99" dur="500" fill="hold"/>
                                        <p:tgtEl>
                                          <p:spTgt spid="31"/>
                                        </p:tgtEl>
                                        <p:attrNameLst>
                                          <p:attrName>ppt_x</p:attrName>
                                        </p:attrNameLst>
                                      </p:cBhvr>
                                      <p:tavLst>
                                        <p:tav tm="0">
                                          <p:val>
                                            <p:strVal val="#ppt_x"/>
                                          </p:val>
                                        </p:tav>
                                        <p:tav tm="100000">
                                          <p:val>
                                            <p:strVal val="#ppt_x"/>
                                          </p:val>
                                        </p:tav>
                                      </p:tavLst>
                                    </p:anim>
                                    <p:anim calcmode="lin" valueType="num">
                                      <p:cBhvr additive="base">
                                        <p:cTn id="10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P spid="18" grpId="0" animBg="1"/>
      <p:bldP spid="20" grpId="0" animBg="1"/>
      <p:bldP spid="22"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Schedule K-1</a:t>
            </a:r>
            <a:endParaRPr lang="en-US" dirty="0"/>
          </a:p>
        </p:txBody>
      </p:sp>
      <p:sp>
        <p:nvSpPr>
          <p:cNvPr id="3" name="Content Placeholder 2"/>
          <p:cNvSpPr>
            <a:spLocks noGrp="1"/>
          </p:cNvSpPr>
          <p:nvPr>
            <p:ph idx="1"/>
          </p:nvPr>
        </p:nvSpPr>
        <p:spPr>
          <a:xfrm>
            <a:off x="5867400" y="1600200"/>
            <a:ext cx="2819400" cy="4525963"/>
          </a:xfrm>
        </p:spPr>
        <p:txBody>
          <a:bodyPr>
            <a:normAutofit/>
          </a:bodyPr>
          <a:lstStyle/>
          <a:p>
            <a:r>
              <a:rPr lang="en-US" sz="2800" dirty="0" smtClean="0"/>
              <a:t>Business Income (Loss)</a:t>
            </a:r>
          </a:p>
          <a:p>
            <a:endParaRPr lang="en-US" sz="2800" dirty="0"/>
          </a:p>
          <a:p>
            <a:r>
              <a:rPr lang="en-US" sz="2800" dirty="0" smtClean="0"/>
              <a:t>Percentage of Ownership</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81001"/>
            <a:ext cx="4999820" cy="6193846"/>
          </a:xfrm>
          <a:prstGeom prst="rect">
            <a:avLst/>
          </a:prstGeom>
        </p:spPr>
      </p:pic>
      <p:cxnSp>
        <p:nvCxnSpPr>
          <p:cNvPr id="5" name="Straight Arrow Connector 4"/>
          <p:cNvCxnSpPr>
            <a:endCxn id="6" idx="3"/>
          </p:cNvCxnSpPr>
          <p:nvPr/>
        </p:nvCxnSpPr>
        <p:spPr>
          <a:xfrm flipH="1" flipV="1">
            <a:off x="4278905" y="827314"/>
            <a:ext cx="1969494" cy="13824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819401" y="723405"/>
            <a:ext cx="1459504" cy="207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3109511" y="3628437"/>
            <a:ext cx="3062689" cy="2445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7200" y="3708194"/>
            <a:ext cx="2652310" cy="329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1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Documents to Collect</a:t>
            </a:r>
            <a:endParaRPr lang="en-US" dirty="0"/>
          </a:p>
        </p:txBody>
      </p:sp>
      <p:sp>
        <p:nvSpPr>
          <p:cNvPr id="3" name="Content Placeholder 2"/>
          <p:cNvSpPr>
            <a:spLocks noGrp="1"/>
          </p:cNvSpPr>
          <p:nvPr>
            <p:ph idx="1"/>
          </p:nvPr>
        </p:nvSpPr>
        <p:spPr>
          <a:xfrm>
            <a:off x="457200" y="1219200"/>
            <a:ext cx="8229600" cy="5181600"/>
          </a:xfrm>
        </p:spPr>
        <p:txBody>
          <a:bodyPr>
            <a:normAutofit fontScale="62500" lnSpcReduction="20000"/>
          </a:bodyPr>
          <a:lstStyle/>
          <a:p>
            <a:r>
              <a:rPr lang="en-US" dirty="0" smtClean="0"/>
              <a:t>Federal Tax Return – Form 1040, 1040A, 1040EZ</a:t>
            </a:r>
          </a:p>
          <a:p>
            <a:r>
              <a:rPr lang="en-US" dirty="0" smtClean="0"/>
              <a:t>Schedules </a:t>
            </a:r>
          </a:p>
          <a:p>
            <a:pPr lvl="1"/>
            <a:r>
              <a:rPr lang="en-US" dirty="0" smtClean="0"/>
              <a:t>A – Itemized Deductions</a:t>
            </a:r>
          </a:p>
          <a:p>
            <a:pPr lvl="1"/>
            <a:r>
              <a:rPr lang="en-US" dirty="0" smtClean="0"/>
              <a:t>B – Interest and Ordinary Dividends</a:t>
            </a:r>
          </a:p>
          <a:p>
            <a:pPr lvl="1"/>
            <a:r>
              <a:rPr lang="en-US" dirty="0" smtClean="0"/>
              <a:t>C – Business Income (Sole Proprietorship)</a:t>
            </a:r>
          </a:p>
          <a:p>
            <a:pPr lvl="1"/>
            <a:r>
              <a:rPr lang="en-US" dirty="0" smtClean="0"/>
              <a:t>D – Capital Gains and Losses</a:t>
            </a:r>
          </a:p>
          <a:p>
            <a:pPr lvl="1"/>
            <a:r>
              <a:rPr lang="en-US" dirty="0" smtClean="0"/>
              <a:t>E – Supplemental Income and Loss (Rental, Partnership, S-Corporation)</a:t>
            </a:r>
          </a:p>
          <a:p>
            <a:pPr lvl="1"/>
            <a:r>
              <a:rPr lang="en-US" dirty="0" smtClean="0"/>
              <a:t>F – Profit or Loss from Farming</a:t>
            </a:r>
          </a:p>
          <a:p>
            <a:pPr lvl="1"/>
            <a:r>
              <a:rPr lang="en-US" dirty="0" smtClean="0"/>
              <a:t>K-1 for Income from Investments in a Partnership and S-Corporation</a:t>
            </a:r>
          </a:p>
          <a:p>
            <a:r>
              <a:rPr lang="en-US" dirty="0" smtClean="0"/>
              <a:t>W-2 forms</a:t>
            </a:r>
          </a:p>
          <a:p>
            <a:r>
              <a:rPr lang="en-US" dirty="0" smtClean="0"/>
              <a:t>1099 Forms</a:t>
            </a:r>
          </a:p>
          <a:p>
            <a:pPr lvl="1"/>
            <a:r>
              <a:rPr lang="en-US" dirty="0" smtClean="0"/>
              <a:t>1099-MISC – miscellaneous income</a:t>
            </a:r>
          </a:p>
          <a:p>
            <a:pPr lvl="1"/>
            <a:r>
              <a:rPr lang="en-US" dirty="0" smtClean="0"/>
              <a:t>1099-R –Distributions from Pensions, Annuities, Retirement, or Profit-Sharing Plans, IRAs, Insurance Contracts, etc.</a:t>
            </a:r>
          </a:p>
          <a:p>
            <a:pPr lvl="1"/>
            <a:r>
              <a:rPr lang="en-US" dirty="0" smtClean="0"/>
              <a:t>SSA-1099 – Social Security Benefits</a:t>
            </a:r>
          </a:p>
          <a:p>
            <a:r>
              <a:rPr lang="en-US" dirty="0" smtClean="0"/>
              <a:t>Form 8825 – Rental Real Estate – Partnership Form</a:t>
            </a:r>
          </a:p>
          <a:p>
            <a:r>
              <a:rPr lang="en-US" dirty="0" smtClean="0"/>
              <a:t>Form 1065 – Partnership Return</a:t>
            </a:r>
          </a:p>
          <a:p>
            <a:r>
              <a:rPr lang="en-US" dirty="0" smtClean="0"/>
              <a:t>Form  1120S – S- Corporation Return</a:t>
            </a:r>
            <a:endParaRPr lang="en-US" dirty="0"/>
          </a:p>
        </p:txBody>
      </p:sp>
    </p:spTree>
    <p:extLst>
      <p:ext uri="{BB962C8B-B14F-4D97-AF65-F5344CB8AC3E}">
        <p14:creationId xmlns:p14="http://schemas.microsoft.com/office/powerpoint/2010/main" val="21488180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S-Corporation – Form 1120 S</a:t>
            </a:r>
            <a:endParaRPr lang="en-US" dirty="0"/>
          </a:p>
        </p:txBody>
      </p:sp>
      <p:sp>
        <p:nvSpPr>
          <p:cNvPr id="3" name="Content Placeholder 2"/>
          <p:cNvSpPr>
            <a:spLocks noGrp="1"/>
          </p:cNvSpPr>
          <p:nvPr>
            <p:ph idx="1"/>
          </p:nvPr>
        </p:nvSpPr>
        <p:spPr>
          <a:xfrm>
            <a:off x="5879043" y="1600200"/>
            <a:ext cx="2971800" cy="2514600"/>
          </a:xfrm>
        </p:spPr>
        <p:txBody>
          <a:bodyPr>
            <a:normAutofit lnSpcReduction="10000"/>
          </a:bodyPr>
          <a:lstStyle/>
          <a:p>
            <a:r>
              <a:rPr lang="en-US" sz="2600" dirty="0" smtClean="0"/>
              <a:t>Assets = </a:t>
            </a:r>
            <a:br>
              <a:rPr lang="en-US" sz="2600" dirty="0" smtClean="0"/>
            </a:br>
            <a:r>
              <a:rPr lang="en-US" sz="2600" dirty="0" smtClean="0"/>
              <a:t>Liabilities + Equity</a:t>
            </a:r>
            <a:br>
              <a:rPr lang="en-US" sz="2600" dirty="0" smtClean="0"/>
            </a:br>
            <a:r>
              <a:rPr lang="en-US" sz="2600" dirty="0" smtClean="0"/>
              <a:t/>
            </a:r>
            <a:br>
              <a:rPr lang="en-US" sz="2600" dirty="0" smtClean="0"/>
            </a:br>
            <a:endParaRPr lang="en-US" sz="2600" dirty="0" smtClean="0"/>
          </a:p>
          <a:p>
            <a:r>
              <a:rPr lang="en-US" sz="2600" dirty="0" smtClean="0"/>
              <a:t>Loans from shareholders</a:t>
            </a:r>
          </a:p>
          <a:p>
            <a:endParaRPr lang="en-US" sz="2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62743"/>
            <a:ext cx="5552472" cy="5105400"/>
          </a:xfrm>
          <a:prstGeom prst="rect">
            <a:avLst/>
          </a:prstGeom>
        </p:spPr>
      </p:pic>
      <p:cxnSp>
        <p:nvCxnSpPr>
          <p:cNvPr id="5" name="Straight Arrow Connector 4"/>
          <p:cNvCxnSpPr/>
          <p:nvPr/>
        </p:nvCxnSpPr>
        <p:spPr>
          <a:xfrm flipH="1">
            <a:off x="5943600" y="3962400"/>
            <a:ext cx="1295400" cy="13076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33400" y="5126182"/>
            <a:ext cx="5410199" cy="207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0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Loans from Shareholders</a:t>
            </a:r>
            <a:endParaRPr lang="en-US" dirty="0"/>
          </a:p>
        </p:txBody>
      </p:sp>
      <p:sp>
        <p:nvSpPr>
          <p:cNvPr id="3" name="Content Placeholder 2"/>
          <p:cNvSpPr>
            <a:spLocks noGrp="1"/>
          </p:cNvSpPr>
          <p:nvPr>
            <p:ph idx="1"/>
          </p:nvPr>
        </p:nvSpPr>
        <p:spPr>
          <a:xfrm>
            <a:off x="457200" y="1295400"/>
            <a:ext cx="8229600" cy="4495800"/>
          </a:xfrm>
        </p:spPr>
        <p:txBody>
          <a:bodyPr>
            <a:normAutofit fontScale="55000" lnSpcReduction="20000"/>
          </a:bodyPr>
          <a:lstStyle/>
          <a:p>
            <a:pPr marL="0" indent="0">
              <a:buNone/>
            </a:pPr>
            <a:r>
              <a:rPr lang="en-US" dirty="0" smtClean="0"/>
              <a:t>Per NASFAA Ask </a:t>
            </a:r>
            <a:r>
              <a:rPr lang="en-US" dirty="0" err="1" smtClean="0"/>
              <a:t>Regs</a:t>
            </a:r>
            <a:r>
              <a:rPr lang="en-US" dirty="0" smtClean="0"/>
              <a:t>: </a:t>
            </a:r>
            <a:r>
              <a:rPr lang="en-US" b="1" dirty="0"/>
              <a:t>If an Applicant is the Sole Shareholder in a Corporation, Should a "Loan from Shareholders" be Reported as an Asset on the FAFSA</a:t>
            </a:r>
            <a:r>
              <a:rPr lang="en-US" b="1" dirty="0" smtClean="0"/>
              <a:t>?</a:t>
            </a:r>
            <a:br>
              <a:rPr lang="en-US" b="1" dirty="0" smtClean="0"/>
            </a:br>
            <a:endParaRPr lang="en-US" dirty="0"/>
          </a:p>
          <a:p>
            <a:r>
              <a:rPr lang="en-US" b="1" dirty="0"/>
              <a:t>Scenario:  </a:t>
            </a:r>
            <a:r>
              <a:rPr lang="en-US" dirty="0"/>
              <a:t>A student’s parents own a corporation and are the sole shareholders. The balance sheet of the corporation indicates a $540,000 “loan from shareholders</a:t>
            </a:r>
            <a:r>
              <a:rPr lang="en-US" dirty="0" smtClean="0"/>
              <a:t>.”</a:t>
            </a:r>
            <a:br>
              <a:rPr lang="en-US" dirty="0" smtClean="0"/>
            </a:br>
            <a:endParaRPr lang="en-US" dirty="0"/>
          </a:p>
          <a:p>
            <a:r>
              <a:rPr lang="en-US" b="1" dirty="0"/>
              <a:t>Answer: </a:t>
            </a:r>
            <a:r>
              <a:rPr lang="en-US" dirty="0"/>
              <a:t>Yes, the value of the loan should be included in FAFSA Q. 89 as an investment. The FAFSA indicates that investments include (but are not limited to): “…real estate (do not include the home you live in), trust funds, UGMA and UTMA accounts, money markets funds, mutual funds, certificates of deposit, stocks, stock options, bonds, other securities, installment and land sale contracts (including mortgages held, commodities, etc.” Although the parents own the corporation, they have used $540,000.00 of their own money to loan money to a separate entity (their corporation). The fact that the $540,000.00 is a loan implies that the corporation will eventually pay the parents back, further demonstrating that</a:t>
            </a:r>
            <a:br>
              <a:rPr lang="en-US" dirty="0"/>
            </a:br>
            <a:r>
              <a:rPr lang="en-US" dirty="0"/>
              <a:t>the parents made an </a:t>
            </a:r>
            <a:r>
              <a:rPr lang="en-US" i="1" dirty="0"/>
              <a:t>investment </a:t>
            </a:r>
            <a:r>
              <a:rPr lang="en-US" dirty="0"/>
              <a:t>into their own company. </a:t>
            </a:r>
          </a:p>
          <a:p>
            <a:r>
              <a:rPr lang="en-US" dirty="0"/>
              <a:t>The FAFSA Q. 90 would not have a bearing on the </a:t>
            </a:r>
            <a:r>
              <a:rPr lang="en-US" dirty="0" smtClean="0"/>
              <a:t>answer </a:t>
            </a:r>
            <a:r>
              <a:rPr lang="en-US" dirty="0"/>
              <a:t>to FAFSA Q. 89. </a:t>
            </a:r>
          </a:p>
          <a:p>
            <a:pPr marL="0" indent="0">
              <a:buNone/>
            </a:pPr>
            <a:endParaRPr lang="en-US" dirty="0"/>
          </a:p>
        </p:txBody>
      </p:sp>
    </p:spTree>
    <p:extLst>
      <p:ext uri="{BB962C8B-B14F-4D97-AF65-F5344CB8AC3E}">
        <p14:creationId xmlns:p14="http://schemas.microsoft.com/office/powerpoint/2010/main" val="2544237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Compensation of Officers</a:t>
            </a:r>
            <a:endParaRPr lang="en-US" dirty="0"/>
          </a:p>
        </p:txBody>
      </p:sp>
      <p:sp>
        <p:nvSpPr>
          <p:cNvPr id="3" name="Content Placeholder 2"/>
          <p:cNvSpPr>
            <a:spLocks noGrp="1"/>
          </p:cNvSpPr>
          <p:nvPr>
            <p:ph idx="1"/>
          </p:nvPr>
        </p:nvSpPr>
        <p:spPr>
          <a:xfrm>
            <a:off x="5943600" y="1219200"/>
            <a:ext cx="2743200" cy="4525963"/>
          </a:xfrm>
        </p:spPr>
        <p:txBody>
          <a:bodyPr>
            <a:normAutofit/>
          </a:bodyPr>
          <a:lstStyle/>
          <a:p>
            <a:r>
              <a:rPr lang="en-US" sz="2800" dirty="0" smtClean="0"/>
              <a:t>% of time devoted to business vs. % of Stock Owned</a:t>
            </a:r>
            <a:br>
              <a:rPr lang="en-US" sz="2800" dirty="0" smtClean="0"/>
            </a:br>
            <a:endParaRPr lang="en-US" sz="2800" dirty="0" smtClean="0"/>
          </a:p>
          <a:p>
            <a:r>
              <a:rPr lang="en-US" sz="2800" dirty="0" smtClean="0"/>
              <a:t>Amount of Compensation</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5310998" cy="5257800"/>
          </a:xfrm>
          <a:prstGeom prst="rect">
            <a:avLst/>
          </a:prstGeom>
        </p:spPr>
      </p:pic>
      <p:cxnSp>
        <p:nvCxnSpPr>
          <p:cNvPr id="5" name="Straight Arrow Connector 4"/>
          <p:cNvCxnSpPr>
            <a:endCxn id="6" idx="3"/>
          </p:cNvCxnSpPr>
          <p:nvPr/>
        </p:nvCxnSpPr>
        <p:spPr>
          <a:xfrm flipH="1">
            <a:off x="4474232" y="1828800"/>
            <a:ext cx="1795736" cy="8706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276600" y="2427018"/>
            <a:ext cx="1197632" cy="5447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5506941" y="2819401"/>
            <a:ext cx="763027" cy="16001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81600" y="2427019"/>
            <a:ext cx="586598" cy="3923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19200"/>
            <a:ext cx="6042331" cy="3806952"/>
          </a:xfrm>
          <a:prstGeom prst="rect">
            <a:avLst/>
          </a:prstGeom>
        </p:spPr>
      </p:pic>
      <p:sp>
        <p:nvSpPr>
          <p:cNvPr id="2" name="Title 1"/>
          <p:cNvSpPr>
            <a:spLocks noGrp="1"/>
          </p:cNvSpPr>
          <p:nvPr>
            <p:ph type="title"/>
          </p:nvPr>
        </p:nvSpPr>
        <p:spPr/>
        <p:txBody>
          <a:bodyPr/>
          <a:lstStyle/>
          <a:p>
            <a:r>
              <a:rPr lang="en-US" dirty="0" smtClean="0"/>
              <a:t>Other Deductions</a:t>
            </a:r>
            <a:endParaRPr lang="en-US" dirty="0"/>
          </a:p>
        </p:txBody>
      </p:sp>
      <p:sp>
        <p:nvSpPr>
          <p:cNvPr id="3" name="Content Placeholder 2"/>
          <p:cNvSpPr>
            <a:spLocks noGrp="1"/>
          </p:cNvSpPr>
          <p:nvPr>
            <p:ph idx="1"/>
          </p:nvPr>
        </p:nvSpPr>
        <p:spPr>
          <a:xfrm>
            <a:off x="5638800" y="1905000"/>
            <a:ext cx="3124200" cy="3121152"/>
          </a:xfrm>
        </p:spPr>
        <p:txBody>
          <a:bodyPr>
            <a:normAutofit/>
          </a:bodyPr>
          <a:lstStyle/>
          <a:p>
            <a:r>
              <a:rPr lang="en-US" dirty="0" smtClean="0"/>
              <a:t>Meals</a:t>
            </a:r>
            <a:br>
              <a:rPr lang="en-US" dirty="0" smtClean="0"/>
            </a:br>
            <a:endParaRPr lang="en-US" sz="1600" dirty="0" smtClean="0"/>
          </a:p>
          <a:p>
            <a:r>
              <a:rPr lang="en-US" dirty="0" smtClean="0"/>
              <a:t>Travel</a:t>
            </a:r>
            <a:br>
              <a:rPr lang="en-US" dirty="0" smtClean="0"/>
            </a:br>
            <a:endParaRPr lang="en-US" sz="1600" dirty="0" smtClean="0"/>
          </a:p>
          <a:p>
            <a:r>
              <a:rPr lang="en-US" dirty="0" smtClean="0"/>
              <a:t>Entertainment</a:t>
            </a:r>
            <a:br>
              <a:rPr lang="en-US" dirty="0" smtClean="0"/>
            </a:br>
            <a:endParaRPr lang="en-US" sz="1600" dirty="0" smtClean="0"/>
          </a:p>
          <a:p>
            <a:r>
              <a:rPr lang="en-US" dirty="0" smtClean="0"/>
              <a:t>Other?</a:t>
            </a:r>
            <a:endParaRPr lang="en-US" dirty="0"/>
          </a:p>
        </p:txBody>
      </p:sp>
      <p:cxnSp>
        <p:nvCxnSpPr>
          <p:cNvPr id="5" name="Straight Arrow Connector 4"/>
          <p:cNvCxnSpPr/>
          <p:nvPr/>
        </p:nvCxnSpPr>
        <p:spPr>
          <a:xfrm flipH="1">
            <a:off x="4548998" y="2286000"/>
            <a:ext cx="1116402" cy="16438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33400" y="3929868"/>
            <a:ext cx="4015598" cy="130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4548998" y="3048000"/>
            <a:ext cx="1116402" cy="10777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33400" y="4060496"/>
            <a:ext cx="4015598" cy="130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13" idx="3"/>
          </p:cNvCxnSpPr>
          <p:nvPr/>
        </p:nvCxnSpPr>
        <p:spPr>
          <a:xfrm flipH="1">
            <a:off x="4525996" y="3918609"/>
            <a:ext cx="1139403" cy="5009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10398" y="4343400"/>
            <a:ext cx="4015598"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8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additive="base">
                                        <p:cTn id="4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Farm Income (Loss)</a:t>
            </a:r>
            <a:br>
              <a:rPr lang="en-US" dirty="0" smtClean="0"/>
            </a:br>
            <a:r>
              <a:rPr lang="en-US" dirty="0" smtClean="0"/>
              <a:t>Line 18 &amp; Schedule F</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2514600"/>
            <a:ext cx="8027804" cy="1219200"/>
          </a:xfrm>
        </p:spPr>
      </p:pic>
      <p:sp>
        <p:nvSpPr>
          <p:cNvPr id="6" name="Rectangle 5"/>
          <p:cNvSpPr/>
          <p:nvPr/>
        </p:nvSpPr>
        <p:spPr>
          <a:xfrm>
            <a:off x="1752600" y="3124200"/>
            <a:ext cx="6778108"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65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Farm Income (Loss</a:t>
            </a:r>
            <a:r>
              <a:rPr lang="en-US" dirty="0" smtClean="0"/>
              <a:t>) - </a:t>
            </a:r>
            <a:r>
              <a:rPr lang="en-US" sz="3600" dirty="0" smtClean="0"/>
              <a:t>Line </a:t>
            </a:r>
            <a:r>
              <a:rPr lang="en-US" sz="3600" dirty="0"/>
              <a:t>18 &amp; Schedule </a:t>
            </a:r>
            <a:r>
              <a:rPr lang="en-US" sz="3600" dirty="0" smtClean="0"/>
              <a:t>F </a:t>
            </a:r>
            <a:r>
              <a:rPr lang="en-US" dirty="0" smtClean="0"/>
              <a:t/>
            </a:r>
            <a:br>
              <a:rPr lang="en-US" dirty="0" smtClean="0"/>
            </a:br>
            <a:r>
              <a:rPr lang="en-US" sz="3100" dirty="0" smtClean="0"/>
              <a:t>Appears to be HOBBY FARM</a:t>
            </a:r>
            <a:endParaRPr lang="en-US" dirty="0"/>
          </a:p>
        </p:txBody>
      </p:sp>
      <p:sp>
        <p:nvSpPr>
          <p:cNvPr id="3" name="Content Placeholder 2"/>
          <p:cNvSpPr>
            <a:spLocks noGrp="1"/>
          </p:cNvSpPr>
          <p:nvPr>
            <p:ph idx="1"/>
          </p:nvPr>
        </p:nvSpPr>
        <p:spPr>
          <a:xfrm>
            <a:off x="6553200" y="1447800"/>
            <a:ext cx="2133600" cy="4525963"/>
          </a:xfrm>
        </p:spPr>
        <p:txBody>
          <a:bodyPr>
            <a:normAutofit/>
          </a:bodyPr>
          <a:lstStyle/>
          <a:p>
            <a:r>
              <a:rPr lang="en-US" sz="3000" dirty="0" smtClean="0"/>
              <a:t>Sale of livestock and other resale items</a:t>
            </a:r>
          </a:p>
          <a:p>
            <a:r>
              <a:rPr lang="en-US" sz="3000" dirty="0" smtClean="0"/>
              <a:t>Car and truck expenses</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425388"/>
            <a:ext cx="4420777" cy="5170879"/>
          </a:xfrm>
          <a:prstGeom prst="rect">
            <a:avLst/>
          </a:prstGeom>
        </p:spPr>
      </p:pic>
      <p:cxnSp>
        <p:nvCxnSpPr>
          <p:cNvPr id="6" name="Straight Arrow Connector 5"/>
          <p:cNvCxnSpPr/>
          <p:nvPr/>
        </p:nvCxnSpPr>
        <p:spPr>
          <a:xfrm flipH="1">
            <a:off x="4419600" y="2590800"/>
            <a:ext cx="2362200" cy="114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 y="2590800"/>
            <a:ext cx="3657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9" idx="3"/>
          </p:cNvCxnSpPr>
          <p:nvPr/>
        </p:nvCxnSpPr>
        <p:spPr>
          <a:xfrm flipH="1">
            <a:off x="2961502" y="4267326"/>
            <a:ext cx="393033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38200" y="4158437"/>
            <a:ext cx="2123302" cy="2177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2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Farm Income (Loss)</a:t>
            </a:r>
            <a:br>
              <a:rPr lang="en-US" dirty="0"/>
            </a:br>
            <a:r>
              <a:rPr lang="en-US" dirty="0"/>
              <a:t>Line 18 &amp; Schedule F</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329280"/>
            <a:ext cx="7917180" cy="1710244"/>
          </a:xfrm>
          <a:prstGeom prst="rect">
            <a:avLst/>
          </a:prstGeom>
        </p:spPr>
      </p:pic>
      <p:sp>
        <p:nvSpPr>
          <p:cNvPr id="5" name="Rectangle 4"/>
          <p:cNvSpPr/>
          <p:nvPr/>
        </p:nvSpPr>
        <p:spPr>
          <a:xfrm>
            <a:off x="1567540" y="3276600"/>
            <a:ext cx="6778108"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2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Farm Income (Loss)</a:t>
            </a:r>
            <a:r>
              <a:rPr lang="en-US" sz="3600" dirty="0"/>
              <a:t> - Line 18 &amp; Schedule F </a:t>
            </a:r>
            <a:r>
              <a:rPr lang="en-US" dirty="0"/>
              <a:t/>
            </a:r>
            <a:br>
              <a:rPr lang="en-US" dirty="0"/>
            </a:br>
            <a:r>
              <a:rPr lang="en-US" sz="4000" dirty="0"/>
              <a:t>Appears to be </a:t>
            </a:r>
            <a:r>
              <a:rPr lang="en-US" sz="4000" dirty="0" smtClean="0"/>
              <a:t>PRIMARY INCOME </a:t>
            </a:r>
            <a:r>
              <a:rPr lang="en-US" sz="4000" dirty="0"/>
              <a:t>FARM</a:t>
            </a:r>
          </a:p>
        </p:txBody>
      </p:sp>
      <p:sp>
        <p:nvSpPr>
          <p:cNvPr id="7" name="Content Placeholder 6"/>
          <p:cNvSpPr>
            <a:spLocks noGrp="1"/>
          </p:cNvSpPr>
          <p:nvPr>
            <p:ph idx="1"/>
          </p:nvPr>
        </p:nvSpPr>
        <p:spPr>
          <a:xfrm>
            <a:off x="5638800" y="1600200"/>
            <a:ext cx="3048000" cy="4525963"/>
          </a:xfrm>
        </p:spPr>
        <p:txBody>
          <a:bodyPr>
            <a:noAutofit/>
          </a:bodyPr>
          <a:lstStyle/>
          <a:p>
            <a:r>
              <a:rPr lang="en-US" sz="2600" dirty="0" smtClean="0"/>
              <a:t>Sale of livestock, produce, grains, and other products YOU raised</a:t>
            </a:r>
          </a:p>
          <a:p>
            <a:r>
              <a:rPr lang="en-US" sz="2600" dirty="0" smtClean="0"/>
              <a:t>Car and truck expenses</a:t>
            </a:r>
          </a:p>
          <a:p>
            <a:r>
              <a:rPr lang="en-US" sz="2600" dirty="0" smtClean="0"/>
              <a:t>DEPRECIATION</a:t>
            </a:r>
          </a:p>
          <a:p>
            <a:r>
              <a:rPr lang="en-US" sz="2600" dirty="0" smtClean="0"/>
              <a:t>OTHER</a:t>
            </a:r>
            <a:endParaRPr lang="en-US" sz="2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82486"/>
            <a:ext cx="4175148" cy="5094514"/>
          </a:xfrm>
          <a:prstGeom prst="rect">
            <a:avLst/>
          </a:prstGeom>
        </p:spPr>
      </p:pic>
      <p:cxnSp>
        <p:nvCxnSpPr>
          <p:cNvPr id="9" name="Straight Arrow Connector 8"/>
          <p:cNvCxnSpPr/>
          <p:nvPr/>
        </p:nvCxnSpPr>
        <p:spPr>
          <a:xfrm flipH="1">
            <a:off x="4692219" y="2743200"/>
            <a:ext cx="1224167" cy="1741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76944" y="2786744"/>
            <a:ext cx="4098948"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895600" y="4114800"/>
            <a:ext cx="2819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7200" y="3962400"/>
            <a:ext cx="2438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2626418" y="4610100"/>
            <a:ext cx="2936182" cy="190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4495800"/>
            <a:ext cx="2166256"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4675892" y="5257800"/>
            <a:ext cx="103910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547256" y="5083628"/>
            <a:ext cx="2100944"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5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additive="base">
                                        <p:cTn id="3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3581400"/>
            <a:ext cx="5902452" cy="279349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143000"/>
            <a:ext cx="6890004" cy="2122932"/>
          </a:xfrm>
          <a:prstGeom prst="rect">
            <a:avLst/>
          </a:prstGeom>
        </p:spPr>
      </p:pic>
    </p:spTree>
    <p:extLst>
      <p:ext uri="{BB962C8B-B14F-4D97-AF65-F5344CB8AC3E}">
        <p14:creationId xmlns:p14="http://schemas.microsoft.com/office/powerpoint/2010/main" val="36317893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Farm Income (Loss)</a:t>
            </a:r>
            <a:r>
              <a:rPr lang="en-US" sz="3600" dirty="0"/>
              <a:t> - Line 18 &amp; Schedule F </a:t>
            </a:r>
            <a:r>
              <a:rPr lang="en-US" dirty="0"/>
              <a:t/>
            </a:r>
            <a:br>
              <a:rPr lang="en-US" dirty="0"/>
            </a:br>
            <a:r>
              <a:rPr lang="en-US" sz="4000" dirty="0" smtClean="0"/>
              <a:t>DEPRECIATION</a:t>
            </a:r>
            <a:endParaRPr lang="en-US" sz="40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371600"/>
            <a:ext cx="3810000" cy="515401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1645250"/>
            <a:ext cx="4114800" cy="11367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3657600"/>
            <a:ext cx="4038600" cy="1137373"/>
          </a:xfrm>
          <a:prstGeom prst="rect">
            <a:avLst/>
          </a:prstGeom>
        </p:spPr>
      </p:pic>
    </p:spTree>
    <p:extLst>
      <p:ext uri="{BB962C8B-B14F-4D97-AF65-F5344CB8AC3E}">
        <p14:creationId xmlns:p14="http://schemas.microsoft.com/office/powerpoint/2010/main" val="3592341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Filing Status</a:t>
            </a:r>
            <a:endParaRPr lang="en-US" dirty="0"/>
          </a:p>
        </p:txBody>
      </p:sp>
      <p:sp>
        <p:nvSpPr>
          <p:cNvPr id="3" name="Content Placeholder 2"/>
          <p:cNvSpPr>
            <a:spLocks noGrp="1"/>
          </p:cNvSpPr>
          <p:nvPr>
            <p:ph idx="1"/>
          </p:nvPr>
        </p:nvSpPr>
        <p:spPr>
          <a:xfrm>
            <a:off x="457200" y="1295401"/>
            <a:ext cx="8229600" cy="3124200"/>
          </a:xfrm>
        </p:spPr>
        <p:txBody>
          <a:bodyPr>
            <a:normAutofit lnSpcReduction="10000"/>
          </a:bodyPr>
          <a:lstStyle/>
          <a:p>
            <a:r>
              <a:rPr lang="en-US" dirty="0" smtClean="0"/>
              <a:t>Single – Line 1</a:t>
            </a:r>
          </a:p>
          <a:p>
            <a:r>
              <a:rPr lang="en-US" dirty="0" smtClean="0"/>
              <a:t>Married, Filing Jointly – Line 2</a:t>
            </a:r>
          </a:p>
          <a:p>
            <a:r>
              <a:rPr lang="en-US" dirty="0"/>
              <a:t>Married, Filing </a:t>
            </a:r>
            <a:r>
              <a:rPr lang="en-US" dirty="0" smtClean="0"/>
              <a:t>Separately – Line 3</a:t>
            </a:r>
            <a:endParaRPr lang="en-US" dirty="0"/>
          </a:p>
          <a:p>
            <a:r>
              <a:rPr lang="en-US" dirty="0"/>
              <a:t>Head of </a:t>
            </a:r>
            <a:r>
              <a:rPr lang="en-US" dirty="0" smtClean="0"/>
              <a:t>Household – Line 4</a:t>
            </a:r>
            <a:endParaRPr lang="en-US" dirty="0"/>
          </a:p>
          <a:p>
            <a:r>
              <a:rPr lang="en-US" dirty="0" smtClean="0"/>
              <a:t>Qualifying Widower with dependent child – Line 5</a:t>
            </a:r>
          </a:p>
          <a:p>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419600"/>
            <a:ext cx="8076737" cy="798576"/>
          </a:xfrm>
          <a:prstGeom prst="rect">
            <a:avLst/>
          </a:prstGeom>
        </p:spPr>
      </p:pic>
    </p:spTree>
    <p:extLst>
      <p:ext uri="{BB962C8B-B14F-4D97-AF65-F5344CB8AC3E}">
        <p14:creationId xmlns:p14="http://schemas.microsoft.com/office/powerpoint/2010/main" val="20516968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Security Benefits</a:t>
            </a:r>
            <a:br>
              <a:rPr lang="en-US" dirty="0" smtClean="0"/>
            </a:br>
            <a:r>
              <a:rPr lang="en-US" dirty="0" smtClean="0"/>
              <a:t>Lines 20a, 20b and Form SSA-1099</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676400"/>
            <a:ext cx="6858000" cy="3751665"/>
          </a:xfrm>
        </p:spPr>
      </p:pic>
      <p:sp>
        <p:nvSpPr>
          <p:cNvPr id="5" name="Rectangle 4"/>
          <p:cNvSpPr/>
          <p:nvPr/>
        </p:nvSpPr>
        <p:spPr>
          <a:xfrm>
            <a:off x="1828800" y="5105400"/>
            <a:ext cx="6248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6800" y="5703119"/>
            <a:ext cx="2971800" cy="646331"/>
          </a:xfrm>
          <a:prstGeom prst="rect">
            <a:avLst/>
          </a:prstGeom>
          <a:noFill/>
          <a:ln w="28575">
            <a:solidFill>
              <a:schemeClr val="tx1"/>
            </a:solidFill>
          </a:ln>
        </p:spPr>
        <p:txBody>
          <a:bodyPr wrap="square" rtlCol="0">
            <a:spAutoFit/>
          </a:bodyPr>
          <a:lstStyle/>
          <a:p>
            <a:r>
              <a:rPr lang="en-US" dirty="0" smtClean="0"/>
              <a:t>Are there younger siblings (under 18)? </a:t>
            </a:r>
            <a:endParaRPr lang="en-US" dirty="0"/>
          </a:p>
        </p:txBody>
      </p:sp>
      <p:cxnSp>
        <p:nvCxnSpPr>
          <p:cNvPr id="7" name="Straight Arrow Connector 6"/>
          <p:cNvCxnSpPr/>
          <p:nvPr/>
        </p:nvCxnSpPr>
        <p:spPr>
          <a:xfrm flipV="1">
            <a:off x="1447800" y="3048000"/>
            <a:ext cx="762000" cy="264544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66800" y="1600200"/>
            <a:ext cx="7010400"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98772" y="2155372"/>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2819400" y="2535219"/>
            <a:ext cx="3828797" cy="318695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0" y="5501390"/>
            <a:ext cx="3485212" cy="1138773"/>
          </a:xfrm>
          <a:prstGeom prst="rect">
            <a:avLst/>
          </a:prstGeom>
          <a:solidFill>
            <a:schemeClr val="bg1"/>
          </a:solidFill>
          <a:ln w="28575">
            <a:solidFill>
              <a:schemeClr val="tx1"/>
            </a:solidFill>
          </a:ln>
        </p:spPr>
        <p:txBody>
          <a:bodyPr wrap="square" rtlCol="0">
            <a:spAutoFit/>
          </a:bodyPr>
          <a:lstStyle/>
          <a:p>
            <a:pPr marL="0" lvl="1"/>
            <a:endParaRPr lang="en-US" sz="500" dirty="0" smtClean="0"/>
          </a:p>
          <a:p>
            <a:pPr marL="0" lvl="1"/>
            <a:r>
              <a:rPr lang="en-US" dirty="0" smtClean="0"/>
              <a:t>Be </a:t>
            </a:r>
            <a:r>
              <a:rPr lang="en-US" dirty="0"/>
              <a:t>sure only to count the untaxed amount since taxable amount is already counted in </a:t>
            </a:r>
            <a:r>
              <a:rPr lang="en-US" dirty="0" smtClean="0"/>
              <a:t>AGI</a:t>
            </a:r>
          </a:p>
          <a:p>
            <a:pPr marL="0" lvl="1"/>
            <a:endParaRPr lang="en-US" sz="900" dirty="0"/>
          </a:p>
        </p:txBody>
      </p:sp>
      <p:cxnSp>
        <p:nvCxnSpPr>
          <p:cNvPr id="26" name="Straight Arrow Connector 25"/>
          <p:cNvCxnSpPr/>
          <p:nvPr/>
        </p:nvCxnSpPr>
        <p:spPr>
          <a:xfrm flipH="1" flipV="1">
            <a:off x="4733798" y="5410200"/>
            <a:ext cx="600202" cy="93925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363356" y="5293031"/>
            <a:ext cx="1713250" cy="105642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62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4"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SSA-1099</a:t>
            </a:r>
            <a:endParaRPr lang="en-US" dirty="0"/>
          </a:p>
        </p:txBody>
      </p:sp>
      <p:sp>
        <p:nvSpPr>
          <p:cNvPr id="3" name="Content Placeholder 2"/>
          <p:cNvSpPr>
            <a:spLocks noGrp="1"/>
          </p:cNvSpPr>
          <p:nvPr>
            <p:ph idx="1"/>
          </p:nvPr>
        </p:nvSpPr>
        <p:spPr>
          <a:xfrm>
            <a:off x="5943600" y="1524000"/>
            <a:ext cx="2743200" cy="3962400"/>
          </a:xfrm>
        </p:spPr>
        <p:txBody>
          <a:bodyPr>
            <a:normAutofit/>
          </a:bodyPr>
          <a:lstStyle/>
          <a:p>
            <a:r>
              <a:rPr lang="en-US" sz="3000" dirty="0" smtClean="0"/>
              <a:t>Only the parents SSA will be taxable on their own tax return – not the children’s SSA-1099</a:t>
            </a:r>
            <a:endParaRPr lang="en-US" sz="3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810" y="1219200"/>
            <a:ext cx="5092133" cy="5181600"/>
          </a:xfrm>
          <a:prstGeom prst="rect">
            <a:avLst/>
          </a:prstGeom>
        </p:spPr>
      </p:pic>
      <p:cxnSp>
        <p:nvCxnSpPr>
          <p:cNvPr id="6" name="Straight Arrow Connector 5"/>
          <p:cNvCxnSpPr/>
          <p:nvPr/>
        </p:nvCxnSpPr>
        <p:spPr>
          <a:xfrm flipH="1" flipV="1">
            <a:off x="4890647" y="2842534"/>
            <a:ext cx="1357753" cy="18818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14801" y="2318658"/>
            <a:ext cx="1676400" cy="523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SSA-1099 - student</a:t>
            </a:r>
            <a:endParaRPr lang="en-US" dirty="0"/>
          </a:p>
        </p:txBody>
      </p:sp>
      <p:sp>
        <p:nvSpPr>
          <p:cNvPr id="3" name="Content Placeholder 2"/>
          <p:cNvSpPr>
            <a:spLocks noGrp="1"/>
          </p:cNvSpPr>
          <p:nvPr>
            <p:ph idx="1"/>
          </p:nvPr>
        </p:nvSpPr>
        <p:spPr>
          <a:xfrm>
            <a:off x="6058526" y="1295400"/>
            <a:ext cx="2628274" cy="4525963"/>
          </a:xfrm>
        </p:spPr>
        <p:txBody>
          <a:bodyPr>
            <a:normAutofit/>
          </a:bodyPr>
          <a:lstStyle/>
          <a:p>
            <a:r>
              <a:rPr lang="en-US" dirty="0" smtClean="0"/>
              <a:t>Watch for previous year payouts</a:t>
            </a:r>
          </a:p>
          <a:p>
            <a:r>
              <a:rPr lang="en-US" dirty="0" smtClean="0"/>
              <a:t>PJ – benefits stop when student turns 18</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95400"/>
            <a:ext cx="5677526" cy="5134624"/>
          </a:xfrm>
          <a:prstGeom prst="rect">
            <a:avLst/>
          </a:prstGeom>
        </p:spPr>
      </p:pic>
      <p:cxnSp>
        <p:nvCxnSpPr>
          <p:cNvPr id="6" name="Straight Arrow Connector 5"/>
          <p:cNvCxnSpPr/>
          <p:nvPr/>
        </p:nvCxnSpPr>
        <p:spPr>
          <a:xfrm flipH="1" flipV="1">
            <a:off x="4890647" y="2842534"/>
            <a:ext cx="1357753" cy="18818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991356" y="2266949"/>
            <a:ext cx="2028444" cy="476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480753" y="2362200"/>
            <a:ext cx="3767647" cy="36405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52309" y="5866330"/>
            <a:ext cx="2028444" cy="476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45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SSA-1099 - Sibling</a:t>
            </a:r>
            <a:endParaRPr lang="en-US" dirty="0"/>
          </a:p>
        </p:txBody>
      </p:sp>
      <p:sp>
        <p:nvSpPr>
          <p:cNvPr id="3" name="Content Placeholder 2"/>
          <p:cNvSpPr>
            <a:spLocks noGrp="1"/>
          </p:cNvSpPr>
          <p:nvPr>
            <p:ph idx="1"/>
          </p:nvPr>
        </p:nvSpPr>
        <p:spPr>
          <a:xfrm>
            <a:off x="6179174" y="1219200"/>
            <a:ext cx="2667000" cy="4525963"/>
          </a:xfrm>
        </p:spPr>
        <p:txBody>
          <a:bodyPr>
            <a:normAutofit fontScale="85000" lnSpcReduction="20000"/>
          </a:bodyPr>
          <a:lstStyle/>
          <a:p>
            <a:r>
              <a:rPr lang="en-US" dirty="0"/>
              <a:t>Be sure to collect for all siblings</a:t>
            </a:r>
          </a:p>
          <a:p>
            <a:r>
              <a:rPr lang="en-US" dirty="0" smtClean="0"/>
              <a:t>Watch </a:t>
            </a:r>
            <a:r>
              <a:rPr lang="en-US" dirty="0"/>
              <a:t>for previous year payouts</a:t>
            </a:r>
          </a:p>
          <a:p>
            <a:r>
              <a:rPr lang="en-US" dirty="0" smtClean="0"/>
              <a:t>PJ </a:t>
            </a:r>
            <a:r>
              <a:rPr lang="en-US" dirty="0"/>
              <a:t>– benefits stop when student turns </a:t>
            </a:r>
            <a:r>
              <a:rPr lang="en-US" dirty="0" smtClean="0"/>
              <a:t>18 – especially important now with PPY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219200"/>
            <a:ext cx="5798174" cy="5334000"/>
          </a:xfrm>
          <a:prstGeom prst="rect">
            <a:avLst/>
          </a:prstGeom>
        </p:spPr>
      </p:pic>
      <p:cxnSp>
        <p:nvCxnSpPr>
          <p:cNvPr id="5" name="Straight Arrow Connector 4"/>
          <p:cNvCxnSpPr/>
          <p:nvPr/>
        </p:nvCxnSpPr>
        <p:spPr>
          <a:xfrm flipH="1" flipV="1">
            <a:off x="5112324" y="2743200"/>
            <a:ext cx="1357753" cy="18818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197922" y="2219324"/>
            <a:ext cx="1974278" cy="5238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endCxn id="8" idx="3"/>
          </p:cNvCxnSpPr>
          <p:nvPr/>
        </p:nvCxnSpPr>
        <p:spPr>
          <a:xfrm flipH="1">
            <a:off x="2409444" y="1796008"/>
            <a:ext cx="4035650" cy="44976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81000" y="6055579"/>
            <a:ext cx="2028444" cy="4762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8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thsiung.FANDM\AppData\Local\Microsoft\Windows\Temporary Internet Files\Content.IE5\WBIK1LUK\question-mark[1].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54149"/>
            <a:ext cx="4060269" cy="40833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siung.FANDM\AppData\Local\Microsoft\Windows\Temporary Internet Files\Content.IE5\L8IQGGMT\question-mar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1624" y="300319"/>
            <a:ext cx="4191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5105400"/>
            <a:ext cx="4419600" cy="1143000"/>
          </a:xfrm>
        </p:spPr>
        <p:txBody>
          <a:bodyPr>
            <a:noAutofit/>
          </a:bodyPr>
          <a:lstStyle/>
          <a:p>
            <a:pPr algn="l"/>
            <a:r>
              <a:rPr lang="en-US" sz="8000" dirty="0" smtClean="0"/>
              <a:t>Questions</a:t>
            </a:r>
            <a:endParaRPr lang="en-US" sz="8000" dirty="0"/>
          </a:p>
        </p:txBody>
      </p:sp>
      <p:sp>
        <p:nvSpPr>
          <p:cNvPr id="3" name="TextBox 2"/>
          <p:cNvSpPr txBox="1"/>
          <p:nvPr/>
        </p:nvSpPr>
        <p:spPr>
          <a:xfrm>
            <a:off x="457200" y="4260486"/>
            <a:ext cx="4464424" cy="492443"/>
          </a:xfrm>
          <a:prstGeom prst="rect">
            <a:avLst/>
          </a:prstGeom>
          <a:solidFill>
            <a:schemeClr val="bg1"/>
          </a:solidFill>
        </p:spPr>
        <p:txBody>
          <a:bodyPr wrap="square" rtlCol="0">
            <a:spAutoFit/>
          </a:bodyPr>
          <a:lstStyle/>
          <a:p>
            <a:pPr algn="ctr"/>
            <a:r>
              <a:rPr lang="en-US" sz="2600" dirty="0" smtClean="0"/>
              <a:t>No Questions and I’m bored…</a:t>
            </a:r>
            <a:endParaRPr lang="en-US" sz="2600" dirty="0"/>
          </a:p>
        </p:txBody>
      </p:sp>
      <p:sp>
        <p:nvSpPr>
          <p:cNvPr id="6" name="TextBox 5"/>
          <p:cNvSpPr txBox="1"/>
          <p:nvPr/>
        </p:nvSpPr>
        <p:spPr>
          <a:xfrm>
            <a:off x="5148460" y="4191000"/>
            <a:ext cx="3737327" cy="892552"/>
          </a:xfrm>
          <a:prstGeom prst="rect">
            <a:avLst/>
          </a:prstGeom>
          <a:solidFill>
            <a:schemeClr val="bg1"/>
          </a:solidFill>
        </p:spPr>
        <p:txBody>
          <a:bodyPr wrap="square" rtlCol="0">
            <a:spAutoFit/>
          </a:bodyPr>
          <a:lstStyle/>
          <a:p>
            <a:pPr algn="ctr"/>
            <a:r>
              <a:rPr lang="en-US" sz="2600" dirty="0" smtClean="0"/>
              <a:t>Questions are too </a:t>
            </a:r>
            <a:br>
              <a:rPr lang="en-US" sz="2600" dirty="0" smtClean="0"/>
            </a:br>
            <a:r>
              <a:rPr lang="en-US" sz="2600" dirty="0" smtClean="0"/>
              <a:t>hard and I’m stumped…</a:t>
            </a:r>
            <a:endParaRPr lang="en-US" sz="2600" dirty="0"/>
          </a:p>
        </p:txBody>
      </p:sp>
    </p:spTree>
    <p:extLst>
      <p:ext uri="{BB962C8B-B14F-4D97-AF65-F5344CB8AC3E}">
        <p14:creationId xmlns:p14="http://schemas.microsoft.com/office/powerpoint/2010/main" val="3654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6" name="Content Placeholder 5"/>
          <p:cNvSpPr>
            <a:spLocks noGrp="1"/>
          </p:cNvSpPr>
          <p:nvPr>
            <p:ph sz="half" idx="2"/>
          </p:nvPr>
        </p:nvSpPr>
        <p:spPr/>
        <p:txBody>
          <a:bodyPr/>
          <a:lstStyle/>
          <a:p>
            <a:pPr marL="0" indent="0" algn="ctr">
              <a:buNone/>
            </a:pPr>
            <a:r>
              <a:rPr lang="en-US" dirty="0" smtClean="0"/>
              <a:t>Tonya R. </a:t>
            </a:r>
            <a:r>
              <a:rPr lang="en-US" dirty="0" err="1" smtClean="0"/>
              <a:t>Hsiung</a:t>
            </a:r>
            <a:endParaRPr lang="en-US" dirty="0" smtClean="0"/>
          </a:p>
          <a:p>
            <a:pPr marL="0" indent="0" algn="ctr">
              <a:buNone/>
            </a:pPr>
            <a:r>
              <a:rPr lang="en-US" dirty="0" smtClean="0"/>
              <a:t>Assistant Director of Financial Aid</a:t>
            </a:r>
          </a:p>
          <a:p>
            <a:pPr marL="0" indent="0" algn="ctr">
              <a:buNone/>
            </a:pPr>
            <a:r>
              <a:rPr lang="en-US" dirty="0" smtClean="0"/>
              <a:t>Franklin &amp; Marshall College</a:t>
            </a:r>
          </a:p>
          <a:p>
            <a:pPr marL="0" indent="0" algn="ctr">
              <a:buNone/>
            </a:pPr>
            <a:r>
              <a:rPr lang="en-US" dirty="0" smtClean="0"/>
              <a:t>717-358-4395</a:t>
            </a:r>
          </a:p>
          <a:p>
            <a:pPr marL="0" indent="0" algn="ctr">
              <a:buNone/>
            </a:pPr>
            <a:r>
              <a:rPr lang="en-US" dirty="0"/>
              <a:t>t</a:t>
            </a:r>
            <a:r>
              <a:rPr lang="en-US" dirty="0" smtClean="0"/>
              <a:t>onya.hsiung@fandm.edu</a:t>
            </a:r>
            <a:endParaRPr lang="en-US" dirty="0"/>
          </a:p>
        </p:txBody>
      </p:sp>
      <p:pic>
        <p:nvPicPr>
          <p:cNvPr id="9" name="Picture 2" descr="C:\Users\thsiung.FANDM\AppData\Local\Microsoft\Windows\Temporary Internet Files\Content.IE5\WIJEAU33\informacion.jpg_640_640[1].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4038600" cy="4428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046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Interest and Dividend Income </a:t>
            </a:r>
            <a:br>
              <a:rPr lang="en-US" dirty="0" smtClean="0"/>
            </a:br>
            <a:r>
              <a:rPr lang="en-US" dirty="0" smtClean="0"/>
              <a:t>Lines 8a, b &amp; 9a, b &amp; Schedules A &amp; B</a:t>
            </a:r>
            <a:endParaRPr lang="en-US" dirty="0"/>
          </a:p>
        </p:txBody>
      </p:sp>
      <p:sp>
        <p:nvSpPr>
          <p:cNvPr id="7" name="Content Placeholder 6"/>
          <p:cNvSpPr>
            <a:spLocks noGrp="1"/>
          </p:cNvSpPr>
          <p:nvPr>
            <p:ph idx="1"/>
          </p:nvPr>
        </p:nvSpPr>
        <p:spPr>
          <a:xfrm>
            <a:off x="685800" y="3124200"/>
            <a:ext cx="8229600" cy="2514600"/>
          </a:xfrm>
        </p:spPr>
        <p:txBody>
          <a:bodyPr>
            <a:normAutofit/>
          </a:bodyPr>
          <a:lstStyle/>
          <a:p>
            <a:r>
              <a:rPr lang="en-US" dirty="0" smtClean="0"/>
              <a:t>Did they report assets? </a:t>
            </a:r>
          </a:p>
          <a:p>
            <a:r>
              <a:rPr lang="en-US" dirty="0" smtClean="0"/>
              <a:t>How much in assets did they report?</a:t>
            </a:r>
          </a:p>
          <a:p>
            <a:r>
              <a:rPr lang="en-US" dirty="0" smtClean="0"/>
              <a:t>From where is the interest earned?</a:t>
            </a:r>
          </a:p>
          <a:p>
            <a:r>
              <a:rPr lang="en-US" dirty="0" smtClean="0"/>
              <a:t>From where are the dividends earned?</a:t>
            </a:r>
            <a:endParaRPr lang="en-US" dirty="0"/>
          </a:p>
        </p:txBody>
      </p:sp>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92" y="1600200"/>
            <a:ext cx="7232073" cy="1263535"/>
          </a:xfrm>
          <a:prstGeom prst="rect">
            <a:avLst/>
          </a:prstGeom>
        </p:spPr>
      </p:pic>
      <p:sp>
        <p:nvSpPr>
          <p:cNvPr id="5" name="Rectangle 4"/>
          <p:cNvSpPr/>
          <p:nvPr/>
        </p:nvSpPr>
        <p:spPr>
          <a:xfrm>
            <a:off x="1904999" y="1828800"/>
            <a:ext cx="6172201"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88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Schedule B</a:t>
            </a:r>
            <a:endParaRPr lang="en-US" dirty="0"/>
          </a:p>
        </p:txBody>
      </p:sp>
      <p:sp>
        <p:nvSpPr>
          <p:cNvPr id="5" name="TextBox 4"/>
          <p:cNvSpPr txBox="1"/>
          <p:nvPr/>
        </p:nvSpPr>
        <p:spPr>
          <a:xfrm>
            <a:off x="5878789" y="1295400"/>
            <a:ext cx="2731811" cy="1477328"/>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smtClean="0"/>
              <a:t>Is the interest earned from Savings Bonds that were cashed in?  </a:t>
            </a:r>
          </a:p>
          <a:p>
            <a:pPr marL="285750" indent="-285750">
              <a:buFont typeface="Arial" panose="020B0604020202020204" pitchFamily="34" charset="0"/>
              <a:buChar char="•"/>
            </a:pPr>
            <a:r>
              <a:rPr lang="en-US" dirty="0" smtClean="0"/>
              <a:t>Is the interest earned from a family trust?</a:t>
            </a:r>
          </a:p>
        </p:txBody>
      </p:sp>
      <p:sp>
        <p:nvSpPr>
          <p:cNvPr id="6" name="TextBox 5"/>
          <p:cNvSpPr txBox="1"/>
          <p:nvPr/>
        </p:nvSpPr>
        <p:spPr>
          <a:xfrm>
            <a:off x="5878789" y="3087950"/>
            <a:ext cx="2731811" cy="230832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smtClean="0"/>
              <a:t>Are the dividends earned from investments in stocks/bonds?  </a:t>
            </a:r>
          </a:p>
          <a:p>
            <a:pPr marL="285750" indent="-285750">
              <a:buFont typeface="Arial" panose="020B0604020202020204" pitchFamily="34" charset="0"/>
              <a:buChar char="•"/>
            </a:pPr>
            <a:r>
              <a:rPr lang="en-US" dirty="0" smtClean="0"/>
              <a:t>Are the dividends from their own companies?  </a:t>
            </a:r>
          </a:p>
          <a:p>
            <a:pPr marL="285750" indent="-285750">
              <a:buFont typeface="Arial" panose="020B0604020202020204" pitchFamily="34" charset="0"/>
              <a:buChar char="•"/>
            </a:pPr>
            <a:r>
              <a:rPr lang="en-US" dirty="0" smtClean="0"/>
              <a:t>Are the dividends from family trusts?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14400"/>
            <a:ext cx="5421589" cy="5654103"/>
          </a:xfrm>
          <a:prstGeom prst="rect">
            <a:avLst/>
          </a:prstGeom>
        </p:spPr>
      </p:pic>
    </p:spTree>
    <p:extLst>
      <p:ext uri="{BB962C8B-B14F-4D97-AF65-F5344CB8AC3E}">
        <p14:creationId xmlns:p14="http://schemas.microsoft.com/office/powerpoint/2010/main" val="1638273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219199"/>
            <a:ext cx="4343400" cy="5475210"/>
          </a:xfrm>
          <a:prstGeom prst="rect">
            <a:avLst/>
          </a:prstGeom>
        </p:spPr>
      </p:pic>
      <p:sp>
        <p:nvSpPr>
          <p:cNvPr id="2" name="Title 1"/>
          <p:cNvSpPr>
            <a:spLocks noGrp="1"/>
          </p:cNvSpPr>
          <p:nvPr>
            <p:ph type="title"/>
          </p:nvPr>
        </p:nvSpPr>
        <p:spPr/>
        <p:txBody>
          <a:bodyPr>
            <a:normAutofit fontScale="90000"/>
          </a:bodyPr>
          <a:lstStyle/>
          <a:p>
            <a:r>
              <a:rPr lang="en-US" dirty="0" smtClean="0"/>
              <a:t>Business Income – Sole Proprietorship</a:t>
            </a:r>
            <a:br>
              <a:rPr lang="en-US" dirty="0" smtClean="0"/>
            </a:br>
            <a:r>
              <a:rPr lang="en-US" dirty="0" smtClean="0"/>
              <a:t>Line 12 &amp; Schedule C</a:t>
            </a:r>
            <a:endParaRPr lang="en-US" dirty="0"/>
          </a:p>
        </p:txBody>
      </p:sp>
      <p:sp>
        <p:nvSpPr>
          <p:cNvPr id="3" name="Content Placeholder 2"/>
          <p:cNvSpPr>
            <a:spLocks noGrp="1"/>
          </p:cNvSpPr>
          <p:nvPr>
            <p:ph idx="1"/>
          </p:nvPr>
        </p:nvSpPr>
        <p:spPr>
          <a:xfrm>
            <a:off x="5341684" y="1447800"/>
            <a:ext cx="3268915" cy="4525963"/>
          </a:xfrm>
        </p:spPr>
        <p:txBody>
          <a:bodyPr>
            <a:normAutofit fontScale="92500" lnSpcReduction="10000"/>
          </a:bodyPr>
          <a:lstStyle/>
          <a:p>
            <a:r>
              <a:rPr lang="en-US" dirty="0" smtClean="0"/>
              <a:t>What items do you look for in a business?</a:t>
            </a:r>
          </a:p>
          <a:p>
            <a:pPr lvl="1"/>
            <a:r>
              <a:rPr lang="en-US" dirty="0" smtClean="0"/>
              <a:t>Car/Truck Expenses</a:t>
            </a:r>
          </a:p>
          <a:p>
            <a:pPr lvl="1"/>
            <a:r>
              <a:rPr lang="en-US" dirty="0" smtClean="0"/>
              <a:t>Depreciation</a:t>
            </a:r>
          </a:p>
          <a:p>
            <a:pPr lvl="1"/>
            <a:r>
              <a:rPr lang="en-US" dirty="0" smtClean="0"/>
              <a:t>Meals &amp; Entertainment</a:t>
            </a:r>
          </a:p>
          <a:p>
            <a:pPr lvl="1"/>
            <a:r>
              <a:rPr lang="en-US" dirty="0" smtClean="0"/>
              <a:t>Wages </a:t>
            </a:r>
            <a:r>
              <a:rPr lang="en-US" dirty="0" smtClean="0"/>
              <a:t>- to </a:t>
            </a:r>
            <a:r>
              <a:rPr lang="en-US" dirty="0" smtClean="0"/>
              <a:t>family </a:t>
            </a:r>
            <a:r>
              <a:rPr lang="en-US" dirty="0" smtClean="0"/>
              <a:t>members?</a:t>
            </a:r>
            <a:endParaRPr lang="en-US" dirty="0" smtClean="0"/>
          </a:p>
          <a:p>
            <a:endParaRPr lang="en-US" dirty="0"/>
          </a:p>
        </p:txBody>
      </p:sp>
      <p:sp>
        <p:nvSpPr>
          <p:cNvPr id="4" name="Rectangle 3"/>
          <p:cNvSpPr/>
          <p:nvPr/>
        </p:nvSpPr>
        <p:spPr>
          <a:xfrm>
            <a:off x="838200" y="3724836"/>
            <a:ext cx="1905001" cy="2230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1" y="4110679"/>
            <a:ext cx="1905000" cy="3582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43201" y="4378702"/>
            <a:ext cx="1905001" cy="223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819401" y="3352800"/>
            <a:ext cx="3124199" cy="5360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982687" y="4110679"/>
            <a:ext cx="3124200" cy="2680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648201" y="4490204"/>
            <a:ext cx="1458686" cy="3103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705101" y="4688539"/>
            <a:ext cx="1943100" cy="219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4648203" y="4800600"/>
            <a:ext cx="1295397"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7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Business Write-Offs	</a:t>
            </a:r>
            <a:endParaRPr lang="en-US" dirty="0"/>
          </a:p>
        </p:txBody>
      </p:sp>
      <p:sp>
        <p:nvSpPr>
          <p:cNvPr id="3" name="Content Placeholder 2"/>
          <p:cNvSpPr>
            <a:spLocks noGrp="1"/>
          </p:cNvSpPr>
          <p:nvPr>
            <p:ph idx="1"/>
          </p:nvPr>
        </p:nvSpPr>
        <p:spPr>
          <a:xfrm>
            <a:off x="4800600" y="1600200"/>
            <a:ext cx="3886200" cy="4525963"/>
          </a:xfrm>
        </p:spPr>
        <p:txBody>
          <a:bodyPr/>
          <a:lstStyle/>
          <a:p>
            <a:r>
              <a:rPr lang="en-US" dirty="0" smtClean="0"/>
              <a:t>Other expenses from Business – do you remove any of these items?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60" y="1066800"/>
            <a:ext cx="4191000" cy="5476551"/>
          </a:xfrm>
          <a:prstGeom prst="rect">
            <a:avLst/>
          </a:prstGeom>
        </p:spPr>
      </p:pic>
      <p:sp>
        <p:nvSpPr>
          <p:cNvPr id="5" name="Rectangle 4"/>
          <p:cNvSpPr/>
          <p:nvPr/>
        </p:nvSpPr>
        <p:spPr>
          <a:xfrm>
            <a:off x="685799" y="5187196"/>
            <a:ext cx="685800" cy="223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1371601" y="3581400"/>
            <a:ext cx="4190999" cy="16028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85799" y="5715000"/>
            <a:ext cx="1142998" cy="1903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828800" y="3581399"/>
            <a:ext cx="4865912" cy="22124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1241" y="5905346"/>
            <a:ext cx="1142998" cy="223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1834239" y="3505200"/>
            <a:ext cx="5557161" cy="25367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16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Capital Gains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143000"/>
            <a:ext cx="3911155" cy="5202247"/>
          </a:xfrm>
          <a:prstGeom prst="rect">
            <a:avLst/>
          </a:prstGeom>
        </p:spPr>
      </p:pic>
      <p:sp>
        <p:nvSpPr>
          <p:cNvPr id="5" name="Rectangle 4"/>
          <p:cNvSpPr/>
          <p:nvPr/>
        </p:nvSpPr>
        <p:spPr>
          <a:xfrm>
            <a:off x="1295400" y="4114800"/>
            <a:ext cx="3428999" cy="223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4724401" y="3810000"/>
            <a:ext cx="2590799" cy="4557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72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PASFAA 2016 Conference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PASFAA 2016 Conference Presentation Template</Template>
  <TotalTime>1266</TotalTime>
  <Words>1298</Words>
  <Application>Microsoft Office PowerPoint</Application>
  <PresentationFormat>On-screen Show (4:3)</PresentationFormat>
  <Paragraphs>211</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PASFAA 2016 Conference Presentation Template</vt:lpstr>
      <vt:lpstr>Verification: Beyond the Basics</vt:lpstr>
      <vt:lpstr>Non-Tax Filers for 2017-2018</vt:lpstr>
      <vt:lpstr>Documents to Collect</vt:lpstr>
      <vt:lpstr>Tax Filing Status</vt:lpstr>
      <vt:lpstr>Interest and Dividend Income  Lines 8a, b &amp; 9a, b &amp; Schedules A &amp; B</vt:lpstr>
      <vt:lpstr>Schedule B</vt:lpstr>
      <vt:lpstr>Business Income – Sole Proprietorship Line 12 &amp; Schedule C</vt:lpstr>
      <vt:lpstr>Other Business Write-Offs </vt:lpstr>
      <vt:lpstr>Capital Gains</vt:lpstr>
      <vt:lpstr>Capital Gains (Losses) Line 13 &amp; Schedule D</vt:lpstr>
      <vt:lpstr>Capital Gains – Professional Judgment</vt:lpstr>
      <vt:lpstr>Capital Gains – PJ - Documentation</vt:lpstr>
      <vt:lpstr>IRA Distributions and Pension/Annuities  Lines 15a, 15b and 16a, 16b</vt:lpstr>
      <vt:lpstr>IRA Distributions and Pension/Annuities  ROLLOVER - 1099 - R</vt:lpstr>
      <vt:lpstr>IRA Distribution / Pensions and Annuities – Professional Judgment</vt:lpstr>
      <vt:lpstr>Rental Real Estate and Royalties  Line 17 and Schedule E</vt:lpstr>
      <vt:lpstr>Schedule E – Rental Real Estate</vt:lpstr>
      <vt:lpstr>Rental Real Estate</vt:lpstr>
      <vt:lpstr>Schedule E – Rental Real Estate</vt:lpstr>
      <vt:lpstr>Rental Real Estate is a Corporation?</vt:lpstr>
      <vt:lpstr>Commercial Buildings as Assets?</vt:lpstr>
      <vt:lpstr>Per the FSA Handbook AVG - 17</vt:lpstr>
      <vt:lpstr> Partnerships Line 17 &amp; Schedule E – Page 2 </vt:lpstr>
      <vt:lpstr> Partnerships Line 17 &amp; Schedule E – Page 2 </vt:lpstr>
      <vt:lpstr>        Partnerships           Schedule K-1</vt:lpstr>
      <vt:lpstr>If there is income (loss) in this box, need Form 8825 for more information</vt:lpstr>
      <vt:lpstr>Net Value of Partnerships</vt:lpstr>
      <vt:lpstr>S-Corporations, Trusts                                                            Line 17 &amp; Schedule E                                                                Schedule K-1 and Form 1120-S</vt:lpstr>
      <vt:lpstr>Schedule K-1</vt:lpstr>
      <vt:lpstr>S-Corporation – Form 1120 S</vt:lpstr>
      <vt:lpstr>Loans from Shareholders</vt:lpstr>
      <vt:lpstr>Compensation of Officers</vt:lpstr>
      <vt:lpstr>Other Deductions</vt:lpstr>
      <vt:lpstr>Farm Income (Loss) Line 18 &amp; Schedule F</vt:lpstr>
      <vt:lpstr>Farm Income (Loss) - Line 18 &amp; Schedule F  Appears to be HOBBY FARM</vt:lpstr>
      <vt:lpstr>Farm Income (Loss) Line 18 &amp; Schedule F</vt:lpstr>
      <vt:lpstr>Farm Income (Loss) - Line 18 &amp; Schedule F  Appears to be PRIMARY INCOME FARM</vt:lpstr>
      <vt:lpstr>OTHER</vt:lpstr>
      <vt:lpstr>Farm Income (Loss) - Line 18 &amp; Schedule F  DEPRECIATION</vt:lpstr>
      <vt:lpstr>Social Security Benefits Lines 20a, 20b and Form SSA-1099</vt:lpstr>
      <vt:lpstr>SSA-1099</vt:lpstr>
      <vt:lpstr>SSA-1099 - student</vt:lpstr>
      <vt:lpstr>SSA-1099 - Sibling</vt:lpstr>
      <vt:lpstr>Questions</vt:lpstr>
      <vt:lpstr>Contact Information</vt:lpstr>
    </vt:vector>
  </TitlesOfParts>
  <Company>Pennsylvania College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Hunter</dc:creator>
  <cp:lastModifiedBy>Tonya Hsiung</cp:lastModifiedBy>
  <cp:revision>98</cp:revision>
  <dcterms:created xsi:type="dcterms:W3CDTF">2016-08-04T17:48:13Z</dcterms:created>
  <dcterms:modified xsi:type="dcterms:W3CDTF">2016-10-20T15:48:46Z</dcterms:modified>
</cp:coreProperties>
</file>