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3.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4.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67"/>
  </p:notesMasterIdLst>
  <p:handoutMasterIdLst>
    <p:handoutMasterId r:id="rId68"/>
  </p:handoutMasterIdLst>
  <p:sldIdLst>
    <p:sldId id="683" r:id="rId6"/>
    <p:sldId id="670" r:id="rId7"/>
    <p:sldId id="700" r:id="rId8"/>
    <p:sldId id="687" r:id="rId9"/>
    <p:sldId id="688" r:id="rId10"/>
    <p:sldId id="689" r:id="rId11"/>
    <p:sldId id="725" r:id="rId12"/>
    <p:sldId id="726" r:id="rId13"/>
    <p:sldId id="727" r:id="rId14"/>
    <p:sldId id="728" r:id="rId15"/>
    <p:sldId id="672" r:id="rId16"/>
    <p:sldId id="699" r:id="rId17"/>
    <p:sldId id="645" r:id="rId18"/>
    <p:sldId id="646" r:id="rId19"/>
    <p:sldId id="693" r:id="rId20"/>
    <p:sldId id="647" r:id="rId21"/>
    <p:sldId id="713" r:id="rId22"/>
    <p:sldId id="648" r:id="rId23"/>
    <p:sldId id="729" r:id="rId24"/>
    <p:sldId id="730" r:id="rId25"/>
    <p:sldId id="720" r:id="rId26"/>
    <p:sldId id="721" r:id="rId27"/>
    <p:sldId id="649" r:id="rId28"/>
    <p:sldId id="652" r:id="rId29"/>
    <p:sldId id="653" r:id="rId30"/>
    <p:sldId id="654" r:id="rId31"/>
    <p:sldId id="655" r:id="rId32"/>
    <p:sldId id="656" r:id="rId33"/>
    <p:sldId id="731" r:id="rId34"/>
    <p:sldId id="657" r:id="rId35"/>
    <p:sldId id="658" r:id="rId36"/>
    <p:sldId id="659" r:id="rId37"/>
    <p:sldId id="686" r:id="rId38"/>
    <p:sldId id="747" r:id="rId39"/>
    <p:sldId id="748" r:id="rId40"/>
    <p:sldId id="643" r:id="rId41"/>
    <p:sldId id="710" r:id="rId42"/>
    <p:sldId id="717" r:id="rId43"/>
    <p:sldId id="718" r:id="rId44"/>
    <p:sldId id="663" r:id="rId45"/>
    <p:sldId id="664" r:id="rId46"/>
    <p:sldId id="694" r:id="rId47"/>
    <p:sldId id="692" r:id="rId48"/>
    <p:sldId id="712" r:id="rId49"/>
    <p:sldId id="742" r:id="rId50"/>
    <p:sldId id="733" r:id="rId51"/>
    <p:sldId id="734" r:id="rId52"/>
    <p:sldId id="735" r:id="rId53"/>
    <p:sldId id="736" r:id="rId54"/>
    <p:sldId id="737" r:id="rId55"/>
    <p:sldId id="738" r:id="rId56"/>
    <p:sldId id="739" r:id="rId57"/>
    <p:sldId id="741" r:id="rId58"/>
    <p:sldId id="527" r:id="rId59"/>
    <p:sldId id="666" r:id="rId60"/>
    <p:sldId id="667" r:id="rId61"/>
    <p:sldId id="695" r:id="rId62"/>
    <p:sldId id="743" r:id="rId63"/>
    <p:sldId id="744" r:id="rId64"/>
    <p:sldId id="745" r:id="rId65"/>
    <p:sldId id="746" r:id="rId66"/>
  </p:sldIdLst>
  <p:sldSz cx="9144000" cy="6858000" type="screen4x3"/>
  <p:notesSz cx="7026275" cy="9312275"/>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5C94E"/>
    <a:srgbClr val="96BC5A"/>
    <a:srgbClr val="90B957"/>
    <a:srgbClr val="94C055"/>
    <a:srgbClr val="8FC854"/>
    <a:srgbClr val="80B24C"/>
    <a:srgbClr val="8FB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85000" autoAdjust="0"/>
  </p:normalViewPr>
  <p:slideViewPr>
    <p:cSldViewPr snapToObjects="1">
      <p:cViewPr varScale="1">
        <p:scale>
          <a:sx n="95" d="100"/>
          <a:sy n="95" d="100"/>
        </p:scale>
        <p:origin x="-15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2990"/>
    </p:cViewPr>
  </p:sorterViewPr>
  <p:notesViewPr>
    <p:cSldViewPr snapToObjects="1">
      <p:cViewPr>
        <p:scale>
          <a:sx n="80" d="100"/>
          <a:sy n="80" d="100"/>
        </p:scale>
        <p:origin x="-1224" y="-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C0D9B-E0EE-4B1D-9C59-E033DB0053B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57B0AE9-37FA-4A9E-8956-7EA0FC949EEC}">
      <dgm:prSet phldrT="[Text]"/>
      <dgm:spPr/>
      <dgm:t>
        <a:bodyPr/>
        <a:lstStyle/>
        <a:p>
          <a:r>
            <a:rPr lang="en-US" dirty="0" smtClean="0"/>
            <a:t>Department Selects</a:t>
          </a:r>
          <a:endParaRPr lang="en-US" dirty="0"/>
        </a:p>
      </dgm:t>
    </dgm:pt>
    <dgm:pt modelId="{7D34119B-F66E-4FC3-9DD0-C4CBCC8771A6}" type="parTrans" cxnId="{70776BD3-56C1-481E-8E5D-9FE993A17473}">
      <dgm:prSet/>
      <dgm:spPr/>
      <dgm:t>
        <a:bodyPr/>
        <a:lstStyle/>
        <a:p>
          <a:endParaRPr lang="en-US"/>
        </a:p>
      </dgm:t>
    </dgm:pt>
    <dgm:pt modelId="{BBF9F504-0B62-4953-B91C-8E2359305E87}" type="sibTrans" cxnId="{70776BD3-56C1-481E-8E5D-9FE993A17473}">
      <dgm:prSet/>
      <dgm:spPr/>
      <dgm:t>
        <a:bodyPr/>
        <a:lstStyle/>
        <a:p>
          <a:endParaRPr lang="en-US"/>
        </a:p>
      </dgm:t>
    </dgm:pt>
    <dgm:pt modelId="{FA65CACD-45A5-4B97-9CBD-4D8A50743121}">
      <dgm:prSet phldrT="[Text]"/>
      <dgm:spPr/>
      <dgm:t>
        <a:bodyPr/>
        <a:lstStyle/>
        <a:p>
          <a:r>
            <a:rPr lang="en-US" dirty="0" smtClean="0"/>
            <a:t>School must verify </a:t>
          </a:r>
          <a:r>
            <a:rPr lang="en-US" b="1" dirty="0" smtClean="0"/>
            <a:t>all</a:t>
          </a:r>
          <a:r>
            <a:rPr lang="en-US" b="0" dirty="0" smtClean="0"/>
            <a:t> students the Department selects</a:t>
          </a:r>
          <a:endParaRPr lang="en-US" dirty="0"/>
        </a:p>
      </dgm:t>
    </dgm:pt>
    <dgm:pt modelId="{1272708A-2A9C-4C4C-B614-56ADDC0EE31C}" type="parTrans" cxnId="{21F9A506-3E28-423F-A1E4-B01B91A4EC69}">
      <dgm:prSet/>
      <dgm:spPr/>
      <dgm:t>
        <a:bodyPr/>
        <a:lstStyle/>
        <a:p>
          <a:endParaRPr lang="en-US"/>
        </a:p>
      </dgm:t>
    </dgm:pt>
    <dgm:pt modelId="{DE668D9E-5D90-4536-9B7C-58EF1B7BB81C}" type="sibTrans" cxnId="{21F9A506-3E28-423F-A1E4-B01B91A4EC69}">
      <dgm:prSet/>
      <dgm:spPr/>
      <dgm:t>
        <a:bodyPr/>
        <a:lstStyle/>
        <a:p>
          <a:endParaRPr lang="en-US"/>
        </a:p>
      </dgm:t>
    </dgm:pt>
    <dgm:pt modelId="{35B2888B-33B1-427E-B4B8-C12BB24A8DFE}">
      <dgm:prSet phldrT="[Text]"/>
      <dgm:spPr/>
      <dgm:t>
        <a:bodyPr/>
        <a:lstStyle/>
        <a:p>
          <a:r>
            <a:rPr lang="en-US" dirty="0" smtClean="0"/>
            <a:t>ISIR will include verification flag and an asterisk (*) next to EFC</a:t>
          </a:r>
          <a:endParaRPr lang="en-US" dirty="0"/>
        </a:p>
      </dgm:t>
    </dgm:pt>
    <dgm:pt modelId="{8F737D06-E76D-4887-BC45-5CD311007709}" type="parTrans" cxnId="{FCAEE3D1-EA5D-4556-A20E-6F49EC0AC66C}">
      <dgm:prSet/>
      <dgm:spPr/>
      <dgm:t>
        <a:bodyPr/>
        <a:lstStyle/>
        <a:p>
          <a:endParaRPr lang="en-US"/>
        </a:p>
      </dgm:t>
    </dgm:pt>
    <dgm:pt modelId="{6D61D0DE-0A72-406A-8FDC-BB3F2770D8C6}" type="sibTrans" cxnId="{FCAEE3D1-EA5D-4556-A20E-6F49EC0AC66C}">
      <dgm:prSet/>
      <dgm:spPr/>
      <dgm:t>
        <a:bodyPr/>
        <a:lstStyle/>
        <a:p>
          <a:endParaRPr lang="en-US"/>
        </a:p>
      </dgm:t>
    </dgm:pt>
    <dgm:pt modelId="{A5D9B4AE-9D15-42D3-886B-6FFC79AD9FA4}">
      <dgm:prSet phldrT="[Text]"/>
      <dgm:spPr/>
      <dgm:t>
        <a:bodyPr/>
        <a:lstStyle/>
        <a:p>
          <a:r>
            <a:rPr lang="en-US" dirty="0" smtClean="0"/>
            <a:t>School Selects</a:t>
          </a:r>
          <a:endParaRPr lang="en-US" dirty="0"/>
        </a:p>
      </dgm:t>
    </dgm:pt>
    <dgm:pt modelId="{5FADBE55-4A8C-442A-B326-F10B29EB9098}" type="parTrans" cxnId="{ED6015B3-74AA-4A5A-A068-FAC44DA434EB}">
      <dgm:prSet/>
      <dgm:spPr/>
      <dgm:t>
        <a:bodyPr/>
        <a:lstStyle/>
        <a:p>
          <a:endParaRPr lang="en-US"/>
        </a:p>
      </dgm:t>
    </dgm:pt>
    <dgm:pt modelId="{9399CC0A-B84E-4D9C-B824-5E5797E8DCF8}" type="sibTrans" cxnId="{ED6015B3-74AA-4A5A-A068-FAC44DA434EB}">
      <dgm:prSet/>
      <dgm:spPr/>
      <dgm:t>
        <a:bodyPr/>
        <a:lstStyle/>
        <a:p>
          <a:endParaRPr lang="en-US"/>
        </a:p>
      </dgm:t>
    </dgm:pt>
    <dgm:pt modelId="{25598EA7-9D81-44A5-9D89-77F92E1BD4AF}">
      <dgm:prSet phldrT="[Text]"/>
      <dgm:spPr/>
      <dgm:t>
        <a:bodyPr/>
        <a:lstStyle/>
        <a:p>
          <a:r>
            <a:rPr lang="en-US" dirty="0" smtClean="0"/>
            <a:t>Schools may select students not selected by the Dept.</a:t>
          </a:r>
          <a:endParaRPr lang="en-US" dirty="0"/>
        </a:p>
      </dgm:t>
    </dgm:pt>
    <dgm:pt modelId="{227CF826-9E4E-4B73-A582-BE24AAC39094}" type="parTrans" cxnId="{809DC02F-3B27-4B27-8765-65D364498E51}">
      <dgm:prSet/>
      <dgm:spPr/>
      <dgm:t>
        <a:bodyPr/>
        <a:lstStyle/>
        <a:p>
          <a:endParaRPr lang="en-US"/>
        </a:p>
      </dgm:t>
    </dgm:pt>
    <dgm:pt modelId="{61B2787D-529F-4BE4-B4C9-72CA982B7C37}" type="sibTrans" cxnId="{809DC02F-3B27-4B27-8765-65D364498E51}">
      <dgm:prSet/>
      <dgm:spPr/>
      <dgm:t>
        <a:bodyPr/>
        <a:lstStyle/>
        <a:p>
          <a:endParaRPr lang="en-US"/>
        </a:p>
      </dgm:t>
    </dgm:pt>
    <dgm:pt modelId="{F1BB3518-FC75-4679-9E21-5031DEEDEBA5}">
      <dgm:prSet phldrT="[Text]"/>
      <dgm:spPr/>
      <dgm:t>
        <a:bodyPr/>
        <a:lstStyle/>
        <a:p>
          <a:r>
            <a:rPr lang="en-US" dirty="0" smtClean="0"/>
            <a:t>May use the same data elements and documents as the Dept., or something else</a:t>
          </a:r>
          <a:endParaRPr lang="en-US" dirty="0"/>
        </a:p>
      </dgm:t>
    </dgm:pt>
    <dgm:pt modelId="{DC8B6DB6-150F-4DE7-9DA6-0834395B4846}" type="parTrans" cxnId="{836091FD-7CDE-4893-9DBB-5987E496C539}">
      <dgm:prSet/>
      <dgm:spPr/>
      <dgm:t>
        <a:bodyPr/>
        <a:lstStyle/>
        <a:p>
          <a:endParaRPr lang="en-US"/>
        </a:p>
      </dgm:t>
    </dgm:pt>
    <dgm:pt modelId="{E8464816-0873-4CF4-AF44-F4A56751BAB5}" type="sibTrans" cxnId="{836091FD-7CDE-4893-9DBB-5987E496C539}">
      <dgm:prSet/>
      <dgm:spPr/>
      <dgm:t>
        <a:bodyPr/>
        <a:lstStyle/>
        <a:p>
          <a:endParaRPr lang="en-US"/>
        </a:p>
      </dgm:t>
    </dgm:pt>
    <dgm:pt modelId="{A559B486-6049-4488-A71E-FB921ABB3943}">
      <dgm:prSet phldrT="[Text]"/>
      <dgm:spPr/>
      <dgm:t>
        <a:bodyPr/>
        <a:lstStyle/>
        <a:p>
          <a:r>
            <a:rPr lang="en-US" dirty="0" smtClean="0"/>
            <a:t>Written policy must address how school selects students and what they will verify</a:t>
          </a:r>
          <a:endParaRPr lang="en-US" dirty="0"/>
        </a:p>
      </dgm:t>
    </dgm:pt>
    <dgm:pt modelId="{F8F466E2-7AAF-4DB3-B24A-E3A2C6E64C0D}" type="parTrans" cxnId="{90A253DA-91B8-4745-A350-59F9F7DDFC76}">
      <dgm:prSet/>
      <dgm:spPr/>
      <dgm:t>
        <a:bodyPr/>
        <a:lstStyle/>
        <a:p>
          <a:endParaRPr lang="en-US"/>
        </a:p>
      </dgm:t>
    </dgm:pt>
    <dgm:pt modelId="{A4EC2E50-663A-4904-9F39-50DA4A717911}" type="sibTrans" cxnId="{90A253DA-91B8-4745-A350-59F9F7DDFC76}">
      <dgm:prSet/>
      <dgm:spPr/>
      <dgm:t>
        <a:bodyPr/>
        <a:lstStyle/>
        <a:p>
          <a:endParaRPr lang="en-US"/>
        </a:p>
      </dgm:t>
    </dgm:pt>
    <dgm:pt modelId="{7A187A94-0080-4BBF-A03F-ADE8D1F1479C}">
      <dgm:prSet phldrT="[Text]"/>
      <dgm:spPr/>
      <dgm:t>
        <a:bodyPr/>
        <a:lstStyle/>
        <a:p>
          <a:r>
            <a:rPr lang="en-US" dirty="0" smtClean="0"/>
            <a:t>Student will be assigned to a verification group, which determines the items to verify</a:t>
          </a:r>
          <a:endParaRPr lang="en-US" dirty="0"/>
        </a:p>
      </dgm:t>
    </dgm:pt>
    <dgm:pt modelId="{60CE25EB-5C36-4DA3-9374-751B3320BDFD}" type="parTrans" cxnId="{218F4496-E31F-4FAB-8E3E-563FF107668E}">
      <dgm:prSet/>
      <dgm:spPr/>
    </dgm:pt>
    <dgm:pt modelId="{A5893D90-9B5C-49D6-9843-510000EA51CB}" type="sibTrans" cxnId="{218F4496-E31F-4FAB-8E3E-563FF107668E}">
      <dgm:prSet/>
      <dgm:spPr/>
    </dgm:pt>
    <dgm:pt modelId="{7B288CAE-CA54-4F7C-8878-CF0DA7B19F22}" type="pres">
      <dgm:prSet presAssocID="{0B0C0D9B-E0EE-4B1D-9C59-E033DB0053B7}" presName="theList" presStyleCnt="0">
        <dgm:presLayoutVars>
          <dgm:dir/>
          <dgm:animLvl val="lvl"/>
          <dgm:resizeHandles val="exact"/>
        </dgm:presLayoutVars>
      </dgm:prSet>
      <dgm:spPr/>
      <dgm:t>
        <a:bodyPr/>
        <a:lstStyle/>
        <a:p>
          <a:endParaRPr lang="en-US"/>
        </a:p>
      </dgm:t>
    </dgm:pt>
    <dgm:pt modelId="{D6604AE4-F85A-4B7F-BC2E-AD6B8A36FCE0}" type="pres">
      <dgm:prSet presAssocID="{757B0AE9-37FA-4A9E-8956-7EA0FC949EEC}" presName="compNode" presStyleCnt="0"/>
      <dgm:spPr/>
    </dgm:pt>
    <dgm:pt modelId="{5B679283-FE0D-4218-918A-C5ECB761ED48}" type="pres">
      <dgm:prSet presAssocID="{757B0AE9-37FA-4A9E-8956-7EA0FC949EEC}" presName="aNode" presStyleLbl="bgShp" presStyleIdx="0" presStyleCnt="2"/>
      <dgm:spPr/>
      <dgm:t>
        <a:bodyPr/>
        <a:lstStyle/>
        <a:p>
          <a:endParaRPr lang="en-US"/>
        </a:p>
      </dgm:t>
    </dgm:pt>
    <dgm:pt modelId="{AC9FE7D7-0C30-479D-95BB-8884E6B87868}" type="pres">
      <dgm:prSet presAssocID="{757B0AE9-37FA-4A9E-8956-7EA0FC949EEC}" presName="textNode" presStyleLbl="bgShp" presStyleIdx="0" presStyleCnt="2"/>
      <dgm:spPr/>
      <dgm:t>
        <a:bodyPr/>
        <a:lstStyle/>
        <a:p>
          <a:endParaRPr lang="en-US"/>
        </a:p>
      </dgm:t>
    </dgm:pt>
    <dgm:pt modelId="{35F73BBD-C0D4-4F73-AC7E-19362F40C6DF}" type="pres">
      <dgm:prSet presAssocID="{757B0AE9-37FA-4A9E-8956-7EA0FC949EEC}" presName="compChildNode" presStyleCnt="0"/>
      <dgm:spPr/>
    </dgm:pt>
    <dgm:pt modelId="{A0E6DA95-B5DE-4A8A-9EF6-88C0FA830D6A}" type="pres">
      <dgm:prSet presAssocID="{757B0AE9-37FA-4A9E-8956-7EA0FC949EEC}" presName="theInnerList" presStyleCnt="0"/>
      <dgm:spPr/>
    </dgm:pt>
    <dgm:pt modelId="{144F888D-43D2-415B-BBEF-17EF3AA9C03B}" type="pres">
      <dgm:prSet presAssocID="{FA65CACD-45A5-4B97-9CBD-4D8A50743121}" presName="childNode" presStyleLbl="node1" presStyleIdx="0" presStyleCnt="6">
        <dgm:presLayoutVars>
          <dgm:bulletEnabled val="1"/>
        </dgm:presLayoutVars>
      </dgm:prSet>
      <dgm:spPr/>
      <dgm:t>
        <a:bodyPr/>
        <a:lstStyle/>
        <a:p>
          <a:endParaRPr lang="en-US"/>
        </a:p>
      </dgm:t>
    </dgm:pt>
    <dgm:pt modelId="{039B3004-30C9-40D9-A125-2ED412AB6EA4}" type="pres">
      <dgm:prSet presAssocID="{FA65CACD-45A5-4B97-9CBD-4D8A50743121}" presName="aSpace2" presStyleCnt="0"/>
      <dgm:spPr/>
    </dgm:pt>
    <dgm:pt modelId="{C0C0F886-703A-467E-B9A7-A6E7A196A3A0}" type="pres">
      <dgm:prSet presAssocID="{7A187A94-0080-4BBF-A03F-ADE8D1F1479C}" presName="childNode" presStyleLbl="node1" presStyleIdx="1" presStyleCnt="6">
        <dgm:presLayoutVars>
          <dgm:bulletEnabled val="1"/>
        </dgm:presLayoutVars>
      </dgm:prSet>
      <dgm:spPr/>
      <dgm:t>
        <a:bodyPr/>
        <a:lstStyle/>
        <a:p>
          <a:endParaRPr lang="en-US"/>
        </a:p>
      </dgm:t>
    </dgm:pt>
    <dgm:pt modelId="{8B3F9832-85A6-4005-87D2-7A62FAD3DD93}" type="pres">
      <dgm:prSet presAssocID="{7A187A94-0080-4BBF-A03F-ADE8D1F1479C}" presName="aSpace2" presStyleCnt="0"/>
      <dgm:spPr/>
    </dgm:pt>
    <dgm:pt modelId="{CAE9F7A0-267D-4B8A-AB47-BE549BEF2893}" type="pres">
      <dgm:prSet presAssocID="{35B2888B-33B1-427E-B4B8-C12BB24A8DFE}" presName="childNode" presStyleLbl="node1" presStyleIdx="2" presStyleCnt="6">
        <dgm:presLayoutVars>
          <dgm:bulletEnabled val="1"/>
        </dgm:presLayoutVars>
      </dgm:prSet>
      <dgm:spPr/>
      <dgm:t>
        <a:bodyPr/>
        <a:lstStyle/>
        <a:p>
          <a:endParaRPr lang="en-US"/>
        </a:p>
      </dgm:t>
    </dgm:pt>
    <dgm:pt modelId="{18EE3AFB-A03F-47AD-9033-3EBE5F4B9E58}" type="pres">
      <dgm:prSet presAssocID="{757B0AE9-37FA-4A9E-8956-7EA0FC949EEC}" presName="aSpace" presStyleCnt="0"/>
      <dgm:spPr/>
    </dgm:pt>
    <dgm:pt modelId="{44323C74-09A3-4D5C-83B5-D4B8AADE768F}" type="pres">
      <dgm:prSet presAssocID="{A5D9B4AE-9D15-42D3-886B-6FFC79AD9FA4}" presName="compNode" presStyleCnt="0"/>
      <dgm:spPr/>
    </dgm:pt>
    <dgm:pt modelId="{37B6EB2E-B1A6-4BD7-82EE-740008EC25FF}" type="pres">
      <dgm:prSet presAssocID="{A5D9B4AE-9D15-42D3-886B-6FFC79AD9FA4}" presName="aNode" presStyleLbl="bgShp" presStyleIdx="1" presStyleCnt="2"/>
      <dgm:spPr/>
      <dgm:t>
        <a:bodyPr/>
        <a:lstStyle/>
        <a:p>
          <a:endParaRPr lang="en-US"/>
        </a:p>
      </dgm:t>
    </dgm:pt>
    <dgm:pt modelId="{E860E765-C4D7-445C-A16B-E81F704FAD06}" type="pres">
      <dgm:prSet presAssocID="{A5D9B4AE-9D15-42D3-886B-6FFC79AD9FA4}" presName="textNode" presStyleLbl="bgShp" presStyleIdx="1" presStyleCnt="2"/>
      <dgm:spPr/>
      <dgm:t>
        <a:bodyPr/>
        <a:lstStyle/>
        <a:p>
          <a:endParaRPr lang="en-US"/>
        </a:p>
      </dgm:t>
    </dgm:pt>
    <dgm:pt modelId="{73D44715-0FBB-44E4-86D7-D482971B6C0D}" type="pres">
      <dgm:prSet presAssocID="{A5D9B4AE-9D15-42D3-886B-6FFC79AD9FA4}" presName="compChildNode" presStyleCnt="0"/>
      <dgm:spPr/>
    </dgm:pt>
    <dgm:pt modelId="{92C6510C-9262-4805-9933-4AAF5DDA7C34}" type="pres">
      <dgm:prSet presAssocID="{A5D9B4AE-9D15-42D3-886B-6FFC79AD9FA4}" presName="theInnerList" presStyleCnt="0"/>
      <dgm:spPr/>
    </dgm:pt>
    <dgm:pt modelId="{558C25A1-5BED-4FC3-A09D-5CFBDA370F9F}" type="pres">
      <dgm:prSet presAssocID="{25598EA7-9D81-44A5-9D89-77F92E1BD4AF}" presName="childNode" presStyleLbl="node1" presStyleIdx="3" presStyleCnt="6">
        <dgm:presLayoutVars>
          <dgm:bulletEnabled val="1"/>
        </dgm:presLayoutVars>
      </dgm:prSet>
      <dgm:spPr/>
      <dgm:t>
        <a:bodyPr/>
        <a:lstStyle/>
        <a:p>
          <a:endParaRPr lang="en-US"/>
        </a:p>
      </dgm:t>
    </dgm:pt>
    <dgm:pt modelId="{CDD6EAAC-2E82-49FC-B008-0029A22BF320}" type="pres">
      <dgm:prSet presAssocID="{25598EA7-9D81-44A5-9D89-77F92E1BD4AF}" presName="aSpace2" presStyleCnt="0"/>
      <dgm:spPr/>
    </dgm:pt>
    <dgm:pt modelId="{B7447D8A-8F3C-4030-A497-A7D7B4024FB3}" type="pres">
      <dgm:prSet presAssocID="{F1BB3518-FC75-4679-9E21-5031DEEDEBA5}" presName="childNode" presStyleLbl="node1" presStyleIdx="4" presStyleCnt="6">
        <dgm:presLayoutVars>
          <dgm:bulletEnabled val="1"/>
        </dgm:presLayoutVars>
      </dgm:prSet>
      <dgm:spPr/>
      <dgm:t>
        <a:bodyPr/>
        <a:lstStyle/>
        <a:p>
          <a:endParaRPr lang="en-US"/>
        </a:p>
      </dgm:t>
    </dgm:pt>
    <dgm:pt modelId="{95A0C8FA-B249-4882-BF26-2F75B6D3321E}" type="pres">
      <dgm:prSet presAssocID="{F1BB3518-FC75-4679-9E21-5031DEEDEBA5}" presName="aSpace2" presStyleCnt="0"/>
      <dgm:spPr/>
    </dgm:pt>
    <dgm:pt modelId="{721F6BD3-F083-436A-A873-DB73B3B00646}" type="pres">
      <dgm:prSet presAssocID="{A559B486-6049-4488-A71E-FB921ABB3943}" presName="childNode" presStyleLbl="node1" presStyleIdx="5" presStyleCnt="6">
        <dgm:presLayoutVars>
          <dgm:bulletEnabled val="1"/>
        </dgm:presLayoutVars>
      </dgm:prSet>
      <dgm:spPr/>
      <dgm:t>
        <a:bodyPr/>
        <a:lstStyle/>
        <a:p>
          <a:endParaRPr lang="en-US"/>
        </a:p>
      </dgm:t>
    </dgm:pt>
  </dgm:ptLst>
  <dgm:cxnLst>
    <dgm:cxn modelId="{EFD53388-29ED-4B07-AF68-F41299D6FAB4}" type="presOf" srcId="{A559B486-6049-4488-A71E-FB921ABB3943}" destId="{721F6BD3-F083-436A-A873-DB73B3B00646}" srcOrd="0" destOrd="0" presId="urn:microsoft.com/office/officeart/2005/8/layout/lProcess2"/>
    <dgm:cxn modelId="{A5F210A7-3D17-4722-A14B-51A954BB42C0}" type="presOf" srcId="{757B0AE9-37FA-4A9E-8956-7EA0FC949EEC}" destId="{AC9FE7D7-0C30-479D-95BB-8884E6B87868}" srcOrd="1" destOrd="0" presId="urn:microsoft.com/office/officeart/2005/8/layout/lProcess2"/>
    <dgm:cxn modelId="{C4305D2A-EDAB-49E9-A491-772145752C21}" type="presOf" srcId="{757B0AE9-37FA-4A9E-8956-7EA0FC949EEC}" destId="{5B679283-FE0D-4218-918A-C5ECB761ED48}" srcOrd="0" destOrd="0" presId="urn:microsoft.com/office/officeart/2005/8/layout/lProcess2"/>
    <dgm:cxn modelId="{809DC02F-3B27-4B27-8765-65D364498E51}" srcId="{A5D9B4AE-9D15-42D3-886B-6FFC79AD9FA4}" destId="{25598EA7-9D81-44A5-9D89-77F92E1BD4AF}" srcOrd="0" destOrd="0" parTransId="{227CF826-9E4E-4B73-A582-BE24AAC39094}" sibTransId="{61B2787D-529F-4BE4-B4C9-72CA982B7C37}"/>
    <dgm:cxn modelId="{1B6B4801-81A3-4A53-92DA-AA6877C92923}" type="presOf" srcId="{F1BB3518-FC75-4679-9E21-5031DEEDEBA5}" destId="{B7447D8A-8F3C-4030-A497-A7D7B4024FB3}" srcOrd="0" destOrd="0" presId="urn:microsoft.com/office/officeart/2005/8/layout/lProcess2"/>
    <dgm:cxn modelId="{70776BD3-56C1-481E-8E5D-9FE993A17473}" srcId="{0B0C0D9B-E0EE-4B1D-9C59-E033DB0053B7}" destId="{757B0AE9-37FA-4A9E-8956-7EA0FC949EEC}" srcOrd="0" destOrd="0" parTransId="{7D34119B-F66E-4FC3-9DD0-C4CBCC8771A6}" sibTransId="{BBF9F504-0B62-4953-B91C-8E2359305E87}"/>
    <dgm:cxn modelId="{218F4496-E31F-4FAB-8E3E-563FF107668E}" srcId="{757B0AE9-37FA-4A9E-8956-7EA0FC949EEC}" destId="{7A187A94-0080-4BBF-A03F-ADE8D1F1479C}" srcOrd="1" destOrd="0" parTransId="{60CE25EB-5C36-4DA3-9374-751B3320BDFD}" sibTransId="{A5893D90-9B5C-49D6-9843-510000EA51CB}"/>
    <dgm:cxn modelId="{0527D2AD-09D2-4EBD-A5A8-FD93780E7043}" type="presOf" srcId="{FA65CACD-45A5-4B97-9CBD-4D8A50743121}" destId="{144F888D-43D2-415B-BBEF-17EF3AA9C03B}" srcOrd="0" destOrd="0" presId="urn:microsoft.com/office/officeart/2005/8/layout/lProcess2"/>
    <dgm:cxn modelId="{58D16CA0-252E-48AD-A61C-BFE103A1CD7E}" type="presOf" srcId="{0B0C0D9B-E0EE-4B1D-9C59-E033DB0053B7}" destId="{7B288CAE-CA54-4F7C-8878-CF0DA7B19F22}" srcOrd="0" destOrd="0" presId="urn:microsoft.com/office/officeart/2005/8/layout/lProcess2"/>
    <dgm:cxn modelId="{836091FD-7CDE-4893-9DBB-5987E496C539}" srcId="{A5D9B4AE-9D15-42D3-886B-6FFC79AD9FA4}" destId="{F1BB3518-FC75-4679-9E21-5031DEEDEBA5}" srcOrd="1" destOrd="0" parTransId="{DC8B6DB6-150F-4DE7-9DA6-0834395B4846}" sibTransId="{E8464816-0873-4CF4-AF44-F4A56751BAB5}"/>
    <dgm:cxn modelId="{3ABF9EEC-BB01-41BE-B1A9-11840682D9B6}" type="presOf" srcId="{35B2888B-33B1-427E-B4B8-C12BB24A8DFE}" destId="{CAE9F7A0-267D-4B8A-AB47-BE549BEF2893}" srcOrd="0" destOrd="0" presId="urn:microsoft.com/office/officeart/2005/8/layout/lProcess2"/>
    <dgm:cxn modelId="{21F9A506-3E28-423F-A1E4-B01B91A4EC69}" srcId="{757B0AE9-37FA-4A9E-8956-7EA0FC949EEC}" destId="{FA65CACD-45A5-4B97-9CBD-4D8A50743121}" srcOrd="0" destOrd="0" parTransId="{1272708A-2A9C-4C4C-B614-56ADDC0EE31C}" sibTransId="{DE668D9E-5D90-4536-9B7C-58EF1B7BB81C}"/>
    <dgm:cxn modelId="{D4948C15-4E3D-442D-811F-D85153E6BC20}" type="presOf" srcId="{A5D9B4AE-9D15-42D3-886B-6FFC79AD9FA4}" destId="{37B6EB2E-B1A6-4BD7-82EE-740008EC25FF}" srcOrd="0" destOrd="0" presId="urn:microsoft.com/office/officeart/2005/8/layout/lProcess2"/>
    <dgm:cxn modelId="{FCAEE3D1-EA5D-4556-A20E-6F49EC0AC66C}" srcId="{757B0AE9-37FA-4A9E-8956-7EA0FC949EEC}" destId="{35B2888B-33B1-427E-B4B8-C12BB24A8DFE}" srcOrd="2" destOrd="0" parTransId="{8F737D06-E76D-4887-BC45-5CD311007709}" sibTransId="{6D61D0DE-0A72-406A-8FDC-BB3F2770D8C6}"/>
    <dgm:cxn modelId="{DFBC8D0E-F2E5-4CFA-9220-1209CC62EBDF}" type="presOf" srcId="{25598EA7-9D81-44A5-9D89-77F92E1BD4AF}" destId="{558C25A1-5BED-4FC3-A09D-5CFBDA370F9F}" srcOrd="0" destOrd="0" presId="urn:microsoft.com/office/officeart/2005/8/layout/lProcess2"/>
    <dgm:cxn modelId="{425ABA60-A29E-412C-9055-3721D706ADCF}" type="presOf" srcId="{A5D9B4AE-9D15-42D3-886B-6FFC79AD9FA4}" destId="{E860E765-C4D7-445C-A16B-E81F704FAD06}" srcOrd="1" destOrd="0" presId="urn:microsoft.com/office/officeart/2005/8/layout/lProcess2"/>
    <dgm:cxn modelId="{8D9376D0-54E9-4B12-A14A-3689090DD26A}" type="presOf" srcId="{7A187A94-0080-4BBF-A03F-ADE8D1F1479C}" destId="{C0C0F886-703A-467E-B9A7-A6E7A196A3A0}" srcOrd="0" destOrd="0" presId="urn:microsoft.com/office/officeart/2005/8/layout/lProcess2"/>
    <dgm:cxn modelId="{90A253DA-91B8-4745-A350-59F9F7DDFC76}" srcId="{A5D9B4AE-9D15-42D3-886B-6FFC79AD9FA4}" destId="{A559B486-6049-4488-A71E-FB921ABB3943}" srcOrd="2" destOrd="0" parTransId="{F8F466E2-7AAF-4DB3-B24A-E3A2C6E64C0D}" sibTransId="{A4EC2E50-663A-4904-9F39-50DA4A717911}"/>
    <dgm:cxn modelId="{ED6015B3-74AA-4A5A-A068-FAC44DA434EB}" srcId="{0B0C0D9B-E0EE-4B1D-9C59-E033DB0053B7}" destId="{A5D9B4AE-9D15-42D3-886B-6FFC79AD9FA4}" srcOrd="1" destOrd="0" parTransId="{5FADBE55-4A8C-442A-B326-F10B29EB9098}" sibTransId="{9399CC0A-B84E-4D9C-B824-5E5797E8DCF8}"/>
    <dgm:cxn modelId="{B9AFCFE1-5CD9-4A38-A85B-566CC6C973F1}" type="presParOf" srcId="{7B288CAE-CA54-4F7C-8878-CF0DA7B19F22}" destId="{D6604AE4-F85A-4B7F-BC2E-AD6B8A36FCE0}" srcOrd="0" destOrd="0" presId="urn:microsoft.com/office/officeart/2005/8/layout/lProcess2"/>
    <dgm:cxn modelId="{21568A65-C105-4D0A-9C62-A9E0F7666A3B}" type="presParOf" srcId="{D6604AE4-F85A-4B7F-BC2E-AD6B8A36FCE0}" destId="{5B679283-FE0D-4218-918A-C5ECB761ED48}" srcOrd="0" destOrd="0" presId="urn:microsoft.com/office/officeart/2005/8/layout/lProcess2"/>
    <dgm:cxn modelId="{5F544099-C9FF-4155-B58B-9E35A6765C61}" type="presParOf" srcId="{D6604AE4-F85A-4B7F-BC2E-AD6B8A36FCE0}" destId="{AC9FE7D7-0C30-479D-95BB-8884E6B87868}" srcOrd="1" destOrd="0" presId="urn:microsoft.com/office/officeart/2005/8/layout/lProcess2"/>
    <dgm:cxn modelId="{C8B4B132-CC7D-4A7C-AA08-804E560E94F7}" type="presParOf" srcId="{D6604AE4-F85A-4B7F-BC2E-AD6B8A36FCE0}" destId="{35F73BBD-C0D4-4F73-AC7E-19362F40C6DF}" srcOrd="2" destOrd="0" presId="urn:microsoft.com/office/officeart/2005/8/layout/lProcess2"/>
    <dgm:cxn modelId="{F798CEC0-ABD1-4060-88F5-261B5CC7D65C}" type="presParOf" srcId="{35F73BBD-C0D4-4F73-AC7E-19362F40C6DF}" destId="{A0E6DA95-B5DE-4A8A-9EF6-88C0FA830D6A}" srcOrd="0" destOrd="0" presId="urn:microsoft.com/office/officeart/2005/8/layout/lProcess2"/>
    <dgm:cxn modelId="{CAE16ED1-8919-4CDE-9704-0931091509D3}" type="presParOf" srcId="{A0E6DA95-B5DE-4A8A-9EF6-88C0FA830D6A}" destId="{144F888D-43D2-415B-BBEF-17EF3AA9C03B}" srcOrd="0" destOrd="0" presId="urn:microsoft.com/office/officeart/2005/8/layout/lProcess2"/>
    <dgm:cxn modelId="{FC5CF0A1-B5BF-4ACA-9651-C9ED8B7F809C}" type="presParOf" srcId="{A0E6DA95-B5DE-4A8A-9EF6-88C0FA830D6A}" destId="{039B3004-30C9-40D9-A125-2ED412AB6EA4}" srcOrd="1" destOrd="0" presId="urn:microsoft.com/office/officeart/2005/8/layout/lProcess2"/>
    <dgm:cxn modelId="{4905EFD3-594F-46C1-832D-03FB3CA0DC55}" type="presParOf" srcId="{A0E6DA95-B5DE-4A8A-9EF6-88C0FA830D6A}" destId="{C0C0F886-703A-467E-B9A7-A6E7A196A3A0}" srcOrd="2" destOrd="0" presId="urn:microsoft.com/office/officeart/2005/8/layout/lProcess2"/>
    <dgm:cxn modelId="{CA7C4DE7-523F-46E2-9B3E-8582678EDDFB}" type="presParOf" srcId="{A0E6DA95-B5DE-4A8A-9EF6-88C0FA830D6A}" destId="{8B3F9832-85A6-4005-87D2-7A62FAD3DD93}" srcOrd="3" destOrd="0" presId="urn:microsoft.com/office/officeart/2005/8/layout/lProcess2"/>
    <dgm:cxn modelId="{68B935FC-A859-4C52-AE23-35714380A61A}" type="presParOf" srcId="{A0E6DA95-B5DE-4A8A-9EF6-88C0FA830D6A}" destId="{CAE9F7A0-267D-4B8A-AB47-BE549BEF2893}" srcOrd="4" destOrd="0" presId="urn:microsoft.com/office/officeart/2005/8/layout/lProcess2"/>
    <dgm:cxn modelId="{CBE6F423-B173-47AF-B05E-AFA73D1EF397}" type="presParOf" srcId="{7B288CAE-CA54-4F7C-8878-CF0DA7B19F22}" destId="{18EE3AFB-A03F-47AD-9033-3EBE5F4B9E58}" srcOrd="1" destOrd="0" presId="urn:microsoft.com/office/officeart/2005/8/layout/lProcess2"/>
    <dgm:cxn modelId="{01639E35-2B26-4C38-81B0-396D9E03975C}" type="presParOf" srcId="{7B288CAE-CA54-4F7C-8878-CF0DA7B19F22}" destId="{44323C74-09A3-4D5C-83B5-D4B8AADE768F}" srcOrd="2" destOrd="0" presId="urn:microsoft.com/office/officeart/2005/8/layout/lProcess2"/>
    <dgm:cxn modelId="{74F47730-FCB2-4B65-A3C5-EC12858BEC06}" type="presParOf" srcId="{44323C74-09A3-4D5C-83B5-D4B8AADE768F}" destId="{37B6EB2E-B1A6-4BD7-82EE-740008EC25FF}" srcOrd="0" destOrd="0" presId="urn:microsoft.com/office/officeart/2005/8/layout/lProcess2"/>
    <dgm:cxn modelId="{F87446F0-D48E-48E5-85CB-B0D3B6E24443}" type="presParOf" srcId="{44323C74-09A3-4D5C-83B5-D4B8AADE768F}" destId="{E860E765-C4D7-445C-A16B-E81F704FAD06}" srcOrd="1" destOrd="0" presId="urn:microsoft.com/office/officeart/2005/8/layout/lProcess2"/>
    <dgm:cxn modelId="{8AF56BEF-B418-43A2-87EF-24959732C5E7}" type="presParOf" srcId="{44323C74-09A3-4D5C-83B5-D4B8AADE768F}" destId="{73D44715-0FBB-44E4-86D7-D482971B6C0D}" srcOrd="2" destOrd="0" presId="urn:microsoft.com/office/officeart/2005/8/layout/lProcess2"/>
    <dgm:cxn modelId="{312954C9-7237-47D6-A96E-8CE4736DDFFC}" type="presParOf" srcId="{73D44715-0FBB-44E4-86D7-D482971B6C0D}" destId="{92C6510C-9262-4805-9933-4AAF5DDA7C34}" srcOrd="0" destOrd="0" presId="urn:microsoft.com/office/officeart/2005/8/layout/lProcess2"/>
    <dgm:cxn modelId="{7B343803-7D08-4BE3-B676-F860A2A1F278}" type="presParOf" srcId="{92C6510C-9262-4805-9933-4AAF5DDA7C34}" destId="{558C25A1-5BED-4FC3-A09D-5CFBDA370F9F}" srcOrd="0" destOrd="0" presId="urn:microsoft.com/office/officeart/2005/8/layout/lProcess2"/>
    <dgm:cxn modelId="{2DB0FE27-3C9E-4022-B39E-9BDDB577A3C1}" type="presParOf" srcId="{92C6510C-9262-4805-9933-4AAF5DDA7C34}" destId="{CDD6EAAC-2E82-49FC-B008-0029A22BF320}" srcOrd="1" destOrd="0" presId="urn:microsoft.com/office/officeart/2005/8/layout/lProcess2"/>
    <dgm:cxn modelId="{01B372EA-454E-4E35-BDE5-F9E620B84655}" type="presParOf" srcId="{92C6510C-9262-4805-9933-4AAF5DDA7C34}" destId="{B7447D8A-8F3C-4030-A497-A7D7B4024FB3}" srcOrd="2" destOrd="0" presId="urn:microsoft.com/office/officeart/2005/8/layout/lProcess2"/>
    <dgm:cxn modelId="{7A3C67BF-53D6-4FBE-929C-36BC94D77B18}" type="presParOf" srcId="{92C6510C-9262-4805-9933-4AAF5DDA7C34}" destId="{95A0C8FA-B249-4882-BF26-2F75B6D3321E}" srcOrd="3" destOrd="0" presId="urn:microsoft.com/office/officeart/2005/8/layout/lProcess2"/>
    <dgm:cxn modelId="{D26913EC-BBB6-492C-98DB-F712567AD460}" type="presParOf" srcId="{92C6510C-9262-4805-9933-4AAF5DDA7C34}" destId="{721F6BD3-F083-436A-A873-DB73B3B00646}"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79283-FE0D-4218-918A-C5ECB761ED48}">
      <dsp:nvSpPr>
        <dsp:cNvPr id="0" name=""/>
        <dsp:cNvSpPr/>
      </dsp:nvSpPr>
      <dsp:spPr>
        <a:xfrm>
          <a:off x="3813" y="0"/>
          <a:ext cx="3668613"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Department Selects</a:t>
          </a:r>
          <a:endParaRPr lang="en-US" sz="3400" kern="1200" dirty="0"/>
        </a:p>
      </dsp:txBody>
      <dsp:txXfrm>
        <a:off x="3813" y="0"/>
        <a:ext cx="3668613" cy="1219200"/>
      </dsp:txXfrm>
    </dsp:sp>
    <dsp:sp modelId="{144F888D-43D2-415B-BBEF-17EF3AA9C03B}">
      <dsp:nvSpPr>
        <dsp:cNvPr id="0" name=""/>
        <dsp:cNvSpPr/>
      </dsp:nvSpPr>
      <dsp:spPr>
        <a:xfrm>
          <a:off x="370675" y="1219547"/>
          <a:ext cx="2934890"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School must verify </a:t>
          </a:r>
          <a:r>
            <a:rPr lang="en-US" sz="1600" b="1" kern="1200" dirty="0" smtClean="0"/>
            <a:t>all</a:t>
          </a:r>
          <a:r>
            <a:rPr lang="en-US" sz="1600" b="0" kern="1200" dirty="0" smtClean="0"/>
            <a:t> students the Department selects</a:t>
          </a:r>
          <a:endParaRPr lang="en-US" sz="1600" kern="1200" dirty="0"/>
        </a:p>
      </dsp:txBody>
      <dsp:txXfrm>
        <a:off x="394060" y="1242932"/>
        <a:ext cx="2888120" cy="751643"/>
      </dsp:txXfrm>
    </dsp:sp>
    <dsp:sp modelId="{C0C0F886-703A-467E-B9A7-A6E7A196A3A0}">
      <dsp:nvSpPr>
        <dsp:cNvPr id="0" name=""/>
        <dsp:cNvSpPr/>
      </dsp:nvSpPr>
      <dsp:spPr>
        <a:xfrm>
          <a:off x="370675" y="2140793"/>
          <a:ext cx="2934890"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Student will be assigned to a verification group, which determines the items to verify</a:t>
          </a:r>
          <a:endParaRPr lang="en-US" sz="1600" kern="1200" dirty="0"/>
        </a:p>
      </dsp:txBody>
      <dsp:txXfrm>
        <a:off x="394060" y="2164178"/>
        <a:ext cx="2888120" cy="751643"/>
      </dsp:txXfrm>
    </dsp:sp>
    <dsp:sp modelId="{CAE9F7A0-267D-4B8A-AB47-BE549BEF2893}">
      <dsp:nvSpPr>
        <dsp:cNvPr id="0" name=""/>
        <dsp:cNvSpPr/>
      </dsp:nvSpPr>
      <dsp:spPr>
        <a:xfrm>
          <a:off x="370675" y="3062039"/>
          <a:ext cx="2934890"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ISIR will include verification flag and an asterisk (*) next to EFC</a:t>
          </a:r>
          <a:endParaRPr lang="en-US" sz="1600" kern="1200" dirty="0"/>
        </a:p>
      </dsp:txBody>
      <dsp:txXfrm>
        <a:off x="394060" y="3085424"/>
        <a:ext cx="2888120" cy="751643"/>
      </dsp:txXfrm>
    </dsp:sp>
    <dsp:sp modelId="{37B6EB2E-B1A6-4BD7-82EE-740008EC25FF}">
      <dsp:nvSpPr>
        <dsp:cNvPr id="0" name=""/>
        <dsp:cNvSpPr/>
      </dsp:nvSpPr>
      <dsp:spPr>
        <a:xfrm>
          <a:off x="3947572" y="0"/>
          <a:ext cx="3668613"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School Selects</a:t>
          </a:r>
          <a:endParaRPr lang="en-US" sz="3400" kern="1200" dirty="0"/>
        </a:p>
      </dsp:txBody>
      <dsp:txXfrm>
        <a:off x="3947572" y="0"/>
        <a:ext cx="3668613" cy="1219200"/>
      </dsp:txXfrm>
    </dsp:sp>
    <dsp:sp modelId="{558C25A1-5BED-4FC3-A09D-5CFBDA370F9F}">
      <dsp:nvSpPr>
        <dsp:cNvPr id="0" name=""/>
        <dsp:cNvSpPr/>
      </dsp:nvSpPr>
      <dsp:spPr>
        <a:xfrm>
          <a:off x="4314434" y="1219547"/>
          <a:ext cx="2934890"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Schools may select students not selected by the Dept.</a:t>
          </a:r>
          <a:endParaRPr lang="en-US" sz="1600" kern="1200" dirty="0"/>
        </a:p>
      </dsp:txBody>
      <dsp:txXfrm>
        <a:off x="4337819" y="1242932"/>
        <a:ext cx="2888120" cy="751643"/>
      </dsp:txXfrm>
    </dsp:sp>
    <dsp:sp modelId="{B7447D8A-8F3C-4030-A497-A7D7B4024FB3}">
      <dsp:nvSpPr>
        <dsp:cNvPr id="0" name=""/>
        <dsp:cNvSpPr/>
      </dsp:nvSpPr>
      <dsp:spPr>
        <a:xfrm>
          <a:off x="4314434" y="2140793"/>
          <a:ext cx="2934890"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May use the same data elements and documents as the Dept., or something else</a:t>
          </a:r>
          <a:endParaRPr lang="en-US" sz="1600" kern="1200" dirty="0"/>
        </a:p>
      </dsp:txBody>
      <dsp:txXfrm>
        <a:off x="4337819" y="2164178"/>
        <a:ext cx="2888120" cy="751643"/>
      </dsp:txXfrm>
    </dsp:sp>
    <dsp:sp modelId="{721F6BD3-F083-436A-A873-DB73B3B00646}">
      <dsp:nvSpPr>
        <dsp:cNvPr id="0" name=""/>
        <dsp:cNvSpPr/>
      </dsp:nvSpPr>
      <dsp:spPr>
        <a:xfrm>
          <a:off x="4314434" y="3062039"/>
          <a:ext cx="2934890"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Written policy must address how school selects students and what they will verify</a:t>
          </a:r>
          <a:endParaRPr lang="en-US" sz="1600" kern="1200" dirty="0"/>
        </a:p>
      </dsp:txBody>
      <dsp:txXfrm>
        <a:off x="4337819" y="3085424"/>
        <a:ext cx="2888120" cy="75164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4342"/>
          </a:xfrm>
          <a:prstGeom prst="rect">
            <a:avLst/>
          </a:prstGeom>
        </p:spPr>
        <p:txBody>
          <a:bodyPr vert="horz" lIns="92473" tIns="46237" rIns="92473" bIns="46237" rtlCol="0"/>
          <a:lstStyle>
            <a:lvl1pPr algn="l" fontAlgn="auto">
              <a:spcBef>
                <a:spcPts val="0"/>
              </a:spcBef>
              <a:spcAft>
                <a:spcPts val="0"/>
              </a:spcAft>
              <a:defRPr sz="1200" dirty="0" smtClean="0">
                <a:latin typeface="+mn-lt"/>
                <a:cs typeface="+mn-cs"/>
              </a:defRPr>
            </a:lvl1pPr>
          </a:lstStyle>
          <a:p>
            <a:pPr>
              <a:defRPr/>
            </a:pPr>
            <a:endParaRPr lang="en-US" dirty="0"/>
          </a:p>
        </p:txBody>
      </p:sp>
      <p:sp>
        <p:nvSpPr>
          <p:cNvPr id="3" name="Date Placeholder 2"/>
          <p:cNvSpPr>
            <a:spLocks noGrp="1"/>
          </p:cNvSpPr>
          <p:nvPr>
            <p:ph type="dt" sz="quarter" idx="1"/>
          </p:nvPr>
        </p:nvSpPr>
        <p:spPr>
          <a:xfrm>
            <a:off x="3979930" y="0"/>
            <a:ext cx="3044719" cy="464342"/>
          </a:xfrm>
          <a:prstGeom prst="rect">
            <a:avLst/>
          </a:prstGeom>
        </p:spPr>
        <p:txBody>
          <a:bodyPr vert="horz" lIns="92473" tIns="46237" rIns="92473" bIns="46237" rtlCol="0"/>
          <a:lstStyle>
            <a:lvl1pPr algn="r" fontAlgn="auto">
              <a:spcBef>
                <a:spcPts val="0"/>
              </a:spcBef>
              <a:spcAft>
                <a:spcPts val="0"/>
              </a:spcAft>
              <a:defRPr sz="1200" dirty="0" smtClean="0">
                <a:latin typeface="+mn-lt"/>
                <a:cs typeface="+mn-cs"/>
              </a:defRPr>
            </a:lvl1pPr>
          </a:lstStyle>
          <a:p>
            <a:pPr>
              <a:defRPr/>
            </a:pPr>
            <a:r>
              <a:rPr lang="en-US" dirty="0" smtClean="0"/>
              <a:t>Fall 2016</a:t>
            </a:r>
            <a:endParaRPr lang="en-US" dirty="0"/>
          </a:p>
        </p:txBody>
      </p:sp>
      <p:sp>
        <p:nvSpPr>
          <p:cNvPr id="4" name="Footer Placeholder 3"/>
          <p:cNvSpPr>
            <a:spLocks noGrp="1"/>
          </p:cNvSpPr>
          <p:nvPr>
            <p:ph type="ftr" sz="quarter" idx="2"/>
          </p:nvPr>
        </p:nvSpPr>
        <p:spPr>
          <a:xfrm>
            <a:off x="0" y="8846343"/>
            <a:ext cx="3044719" cy="464342"/>
          </a:xfrm>
          <a:prstGeom prst="rect">
            <a:avLst/>
          </a:prstGeom>
        </p:spPr>
        <p:txBody>
          <a:bodyPr vert="horz" lIns="92473" tIns="46237" rIns="92473" bIns="46237" rtlCol="0" anchor="b"/>
          <a:lstStyle>
            <a:lvl1pPr algn="l" fontAlgn="auto">
              <a:spcBef>
                <a:spcPts val="0"/>
              </a:spcBef>
              <a:spcAft>
                <a:spcPts val="0"/>
              </a:spcAft>
              <a:defRPr sz="1200" dirty="0">
                <a:latin typeface="+mn-lt"/>
                <a:cs typeface="+mn-cs"/>
              </a:defRPr>
            </a:lvl1pPr>
          </a:lstStyle>
          <a:p>
            <a:pPr>
              <a:defRPr/>
            </a:pPr>
            <a:endParaRPr lang="en-US"/>
          </a:p>
          <a:p>
            <a:pPr>
              <a:defRPr/>
            </a:pPr>
            <a:r>
              <a:rPr lang="en-US"/>
              <a:t>U.S. Department of Education</a:t>
            </a:r>
          </a:p>
        </p:txBody>
      </p:sp>
      <p:sp>
        <p:nvSpPr>
          <p:cNvPr id="5" name="Slide Number Placeholder 4"/>
          <p:cNvSpPr>
            <a:spLocks noGrp="1"/>
          </p:cNvSpPr>
          <p:nvPr>
            <p:ph type="sldNum" sz="quarter" idx="3"/>
          </p:nvPr>
        </p:nvSpPr>
        <p:spPr>
          <a:xfrm>
            <a:off x="3979930" y="8846343"/>
            <a:ext cx="3044719" cy="464342"/>
          </a:xfrm>
          <a:prstGeom prst="rect">
            <a:avLst/>
          </a:prstGeom>
        </p:spPr>
        <p:txBody>
          <a:bodyPr vert="horz" lIns="92473" tIns="46237" rIns="92473" bIns="46237" rtlCol="0" anchor="b"/>
          <a:lstStyle>
            <a:lvl1pPr algn="r" fontAlgn="auto">
              <a:spcBef>
                <a:spcPts val="0"/>
              </a:spcBef>
              <a:spcAft>
                <a:spcPts val="0"/>
              </a:spcAft>
              <a:defRPr sz="1200">
                <a:latin typeface="+mn-lt"/>
                <a:cs typeface="+mn-cs"/>
              </a:defRPr>
            </a:lvl1pPr>
          </a:lstStyle>
          <a:p>
            <a:pPr>
              <a:defRPr/>
            </a:pPr>
            <a:fld id="{86A73D74-C064-4BCC-B642-EF80F6DC2DBF}" type="slidenum">
              <a:rPr lang="en-US"/>
              <a:pPr>
                <a:defRPr/>
              </a:pPr>
              <a:t>‹#›</a:t>
            </a:fld>
            <a:endParaRPr lang="en-US"/>
          </a:p>
        </p:txBody>
      </p:sp>
      <p:sp>
        <p:nvSpPr>
          <p:cNvPr id="89094" name="TextBox 5"/>
          <p:cNvSpPr txBox="1">
            <a:spLocks noChangeArrowheads="1"/>
          </p:cNvSpPr>
          <p:nvPr/>
        </p:nvSpPr>
        <p:spPr bwMode="auto">
          <a:xfrm>
            <a:off x="2408777" y="8448791"/>
            <a:ext cx="2888580" cy="27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3" tIns="46237" rIns="92473" bIns="46237">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200" dirty="0"/>
              <a:t>For Training and Discussion Purposes Only</a:t>
            </a:r>
          </a:p>
        </p:txBody>
      </p:sp>
    </p:spTree>
    <p:extLst>
      <p:ext uri="{BB962C8B-B14F-4D97-AF65-F5344CB8AC3E}">
        <p14:creationId xmlns:p14="http://schemas.microsoft.com/office/powerpoint/2010/main" val="633921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932"/>
          </a:xfrm>
          <a:prstGeom prst="rect">
            <a:avLst/>
          </a:prstGeom>
        </p:spPr>
        <p:txBody>
          <a:bodyPr vert="horz" lIns="93426" tIns="46713" rIns="93426" bIns="4671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9930" y="0"/>
            <a:ext cx="3044719" cy="465932"/>
          </a:xfrm>
          <a:prstGeom prst="rect">
            <a:avLst/>
          </a:prstGeom>
        </p:spPr>
        <p:txBody>
          <a:bodyPr vert="horz" lIns="93426" tIns="46713" rIns="93426" bIns="46713" rtlCol="0"/>
          <a:lstStyle>
            <a:lvl1pPr algn="r" fontAlgn="auto">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1184275" y="700088"/>
            <a:ext cx="4657725" cy="3492500"/>
          </a:xfrm>
          <a:prstGeom prst="rect">
            <a:avLst/>
          </a:prstGeom>
          <a:noFill/>
          <a:ln w="12700">
            <a:solidFill>
              <a:prstClr val="black"/>
            </a:solidFill>
          </a:ln>
        </p:spPr>
        <p:txBody>
          <a:bodyPr vert="horz" lIns="93426" tIns="46713" rIns="93426" bIns="46713" rtlCol="0" anchor="ctr"/>
          <a:lstStyle/>
          <a:p>
            <a:pPr lvl="0"/>
            <a:endParaRPr lang="en-US" noProof="0" dirty="0"/>
          </a:p>
        </p:txBody>
      </p:sp>
      <p:sp>
        <p:nvSpPr>
          <p:cNvPr id="5" name="Notes Placeholder 4"/>
          <p:cNvSpPr>
            <a:spLocks noGrp="1"/>
          </p:cNvSpPr>
          <p:nvPr>
            <p:ph type="body" sz="quarter" idx="3"/>
          </p:nvPr>
        </p:nvSpPr>
        <p:spPr>
          <a:xfrm>
            <a:off x="702628" y="4423967"/>
            <a:ext cx="5621020" cy="4190206"/>
          </a:xfrm>
          <a:prstGeom prst="rect">
            <a:avLst/>
          </a:prstGeom>
        </p:spPr>
        <p:txBody>
          <a:bodyPr vert="horz" lIns="93426" tIns="46713" rIns="93426" bIns="4671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4753"/>
            <a:ext cx="3044719" cy="465932"/>
          </a:xfrm>
          <a:prstGeom prst="rect">
            <a:avLst/>
          </a:prstGeom>
        </p:spPr>
        <p:txBody>
          <a:bodyPr vert="horz" lIns="93426" tIns="46713" rIns="93426" bIns="4671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9930" y="8844753"/>
            <a:ext cx="3044719" cy="465932"/>
          </a:xfrm>
          <a:prstGeom prst="rect">
            <a:avLst/>
          </a:prstGeom>
        </p:spPr>
        <p:txBody>
          <a:bodyPr vert="horz" lIns="93426" tIns="46713" rIns="93426" bIns="46713" rtlCol="0" anchor="b"/>
          <a:lstStyle>
            <a:lvl1pPr algn="r" fontAlgn="auto">
              <a:spcBef>
                <a:spcPts val="0"/>
              </a:spcBef>
              <a:spcAft>
                <a:spcPts val="0"/>
              </a:spcAft>
              <a:defRPr sz="1200">
                <a:latin typeface="+mn-lt"/>
                <a:cs typeface="+mn-cs"/>
              </a:defRPr>
            </a:lvl1pPr>
          </a:lstStyle>
          <a:p>
            <a:pPr>
              <a:defRPr/>
            </a:pPr>
            <a:fld id="{D1EC8643-9272-40D5-A022-EF9A6F764C3B}" type="slidenum">
              <a:rPr/>
              <a:pPr>
                <a:defRPr/>
              </a:pPr>
              <a:t>‹#›</a:t>
            </a:fld>
            <a:endParaRPr lang="en-US" dirty="0"/>
          </a:p>
        </p:txBody>
      </p:sp>
    </p:spTree>
    <p:extLst>
      <p:ext uri="{BB962C8B-B14F-4D97-AF65-F5344CB8AC3E}">
        <p14:creationId xmlns:p14="http://schemas.microsoft.com/office/powerpoint/2010/main" val="32910525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EE62F820-31E5-4AD4-847A-C186600EF9D6}"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4221" indent="-286238" eaLnBrk="0" hangingPunct="0">
              <a:spcBef>
                <a:spcPct val="30000"/>
              </a:spcBef>
              <a:defRPr sz="1100">
                <a:solidFill>
                  <a:schemeClr val="tx1"/>
                </a:solidFill>
                <a:latin typeface="Calibri" pitchFamily="34" charset="0"/>
                <a:ea typeface="MS PGothic" pitchFamily="34" charset="-128"/>
              </a:defRPr>
            </a:lvl2pPr>
            <a:lvl3pPr marL="1144955" indent="-228992" eaLnBrk="0" hangingPunct="0">
              <a:spcBef>
                <a:spcPct val="30000"/>
              </a:spcBef>
              <a:defRPr sz="1100">
                <a:solidFill>
                  <a:schemeClr val="tx1"/>
                </a:solidFill>
                <a:latin typeface="Calibri" pitchFamily="34" charset="0"/>
                <a:ea typeface="MS PGothic" pitchFamily="34" charset="-128"/>
              </a:defRPr>
            </a:lvl3pPr>
            <a:lvl4pPr marL="1602937" indent="-228992" eaLnBrk="0" hangingPunct="0">
              <a:spcBef>
                <a:spcPct val="30000"/>
              </a:spcBef>
              <a:defRPr sz="1100">
                <a:solidFill>
                  <a:schemeClr val="tx1"/>
                </a:solidFill>
                <a:latin typeface="Calibri" pitchFamily="34" charset="0"/>
                <a:ea typeface="MS PGothic" pitchFamily="34" charset="-128"/>
              </a:defRPr>
            </a:lvl4pPr>
            <a:lvl5pPr marL="2060919" indent="-228992" eaLnBrk="0" hangingPunct="0">
              <a:spcBef>
                <a:spcPct val="30000"/>
              </a:spcBef>
              <a:defRPr sz="1100">
                <a:solidFill>
                  <a:schemeClr val="tx1"/>
                </a:solidFill>
                <a:latin typeface="Calibri" pitchFamily="34" charset="0"/>
                <a:ea typeface="MS PGothic" pitchFamily="34" charset="-128"/>
              </a:defRPr>
            </a:lvl5pPr>
            <a:lvl6pPr marL="2518902"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76884"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7pPr>
            <a:lvl8pPr marL="3434866"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8pPr>
            <a:lvl9pPr marL="3892848"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defRPr/>
            </a:pPr>
            <a:fld id="{470EA1A7-4754-4FDA-B9F5-9BDAF941B03E}" type="slidenum">
              <a:rPr lang="en-US" altLang="en-US" smtClean="0"/>
              <a:pPr eaLnBrk="1" hangingPunct="1">
                <a:spcBef>
                  <a:spcPct val="0"/>
                </a:spcBef>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EC8643-9272-40D5-A022-EF9A6F764C3B}" type="slidenum">
              <a:rPr lang="en-US" smtClean="0"/>
              <a:pPr>
                <a:defRPr/>
              </a:pPr>
              <a:t>11</a:t>
            </a:fld>
            <a:endParaRPr lang="en-US" dirty="0"/>
          </a:p>
        </p:txBody>
      </p:sp>
    </p:spTree>
    <p:extLst>
      <p:ext uri="{BB962C8B-B14F-4D97-AF65-F5344CB8AC3E}">
        <p14:creationId xmlns:p14="http://schemas.microsoft.com/office/powerpoint/2010/main" val="183488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EC8643-9272-40D5-A022-EF9A6F764C3B}" type="slidenum">
              <a:rPr lang="en-US" smtClean="0"/>
              <a:pPr>
                <a:defRPr/>
              </a:pPr>
              <a:t>12</a:t>
            </a:fld>
            <a:endParaRPr lang="en-US" dirty="0"/>
          </a:p>
        </p:txBody>
      </p:sp>
    </p:spTree>
    <p:extLst>
      <p:ext uri="{BB962C8B-B14F-4D97-AF65-F5344CB8AC3E}">
        <p14:creationId xmlns:p14="http://schemas.microsoft.com/office/powerpoint/2010/main" val="2475966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13293565-78D2-40E5-B865-3D8E1323843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1345" indent="-288979">
              <a:spcBef>
                <a:spcPct val="30000"/>
              </a:spcBef>
              <a:defRPr sz="1200">
                <a:solidFill>
                  <a:schemeClr val="tx1"/>
                </a:solidFill>
                <a:latin typeface="Calibri" pitchFamily="34" charset="0"/>
              </a:defRPr>
            </a:lvl2pPr>
            <a:lvl3pPr marL="1155916" indent="-231183">
              <a:spcBef>
                <a:spcPct val="30000"/>
              </a:spcBef>
              <a:defRPr sz="1200">
                <a:solidFill>
                  <a:schemeClr val="tx1"/>
                </a:solidFill>
                <a:latin typeface="Calibri" pitchFamily="34" charset="0"/>
              </a:defRPr>
            </a:lvl3pPr>
            <a:lvl4pPr marL="1618282" indent="-231183">
              <a:spcBef>
                <a:spcPct val="30000"/>
              </a:spcBef>
              <a:defRPr sz="1200">
                <a:solidFill>
                  <a:schemeClr val="tx1"/>
                </a:solidFill>
                <a:latin typeface="Calibri" pitchFamily="34" charset="0"/>
              </a:defRPr>
            </a:lvl4pPr>
            <a:lvl5pPr marL="2080649" indent="-231183">
              <a:spcBef>
                <a:spcPct val="30000"/>
              </a:spcBef>
              <a:defRPr sz="1200">
                <a:solidFill>
                  <a:schemeClr val="tx1"/>
                </a:solidFill>
                <a:latin typeface="Calibri" pitchFamily="34" charset="0"/>
              </a:defRPr>
            </a:lvl5pPr>
            <a:lvl6pPr marL="2543015" indent="-231183" defTabSz="462366" eaLnBrk="0" fontAlgn="base" hangingPunct="0">
              <a:spcBef>
                <a:spcPct val="30000"/>
              </a:spcBef>
              <a:spcAft>
                <a:spcPct val="0"/>
              </a:spcAft>
              <a:defRPr sz="1200">
                <a:solidFill>
                  <a:schemeClr val="tx1"/>
                </a:solidFill>
                <a:latin typeface="Calibri" pitchFamily="34" charset="0"/>
              </a:defRPr>
            </a:lvl6pPr>
            <a:lvl7pPr marL="3005381" indent="-231183" defTabSz="462366" eaLnBrk="0" fontAlgn="base" hangingPunct="0">
              <a:spcBef>
                <a:spcPct val="30000"/>
              </a:spcBef>
              <a:spcAft>
                <a:spcPct val="0"/>
              </a:spcAft>
              <a:defRPr sz="1200">
                <a:solidFill>
                  <a:schemeClr val="tx1"/>
                </a:solidFill>
                <a:latin typeface="Calibri" pitchFamily="34" charset="0"/>
              </a:defRPr>
            </a:lvl7pPr>
            <a:lvl8pPr marL="3467748" indent="-231183" defTabSz="462366" eaLnBrk="0" fontAlgn="base" hangingPunct="0">
              <a:spcBef>
                <a:spcPct val="30000"/>
              </a:spcBef>
              <a:spcAft>
                <a:spcPct val="0"/>
              </a:spcAft>
              <a:defRPr sz="1200">
                <a:solidFill>
                  <a:schemeClr val="tx1"/>
                </a:solidFill>
                <a:latin typeface="Calibri" pitchFamily="34" charset="0"/>
              </a:defRPr>
            </a:lvl8pPr>
            <a:lvl9pPr marL="3930114" indent="-231183" defTabSz="462366" eaLnBrk="0" fontAlgn="base" hangingPunct="0">
              <a:spcBef>
                <a:spcPct val="30000"/>
              </a:spcBef>
              <a:spcAft>
                <a:spcPct val="0"/>
              </a:spcAft>
              <a:defRPr sz="1200">
                <a:solidFill>
                  <a:schemeClr val="tx1"/>
                </a:solidFill>
                <a:latin typeface="Calibri" pitchFamily="34" charset="0"/>
              </a:defRPr>
            </a:lvl9pPr>
          </a:lstStyle>
          <a:p>
            <a:pPr>
              <a:spcBef>
                <a:spcPct val="0"/>
              </a:spcBef>
            </a:pPr>
            <a:fld id="{AF0E93A9-45E6-4354-9D3F-718C5C0AC00B}" type="slidenum">
              <a:rPr lang="en-US" altLang="en-US" smtClean="0"/>
              <a:pPr>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5F72991-45EA-44B4-9BE8-5B795C7B59E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64189" indent="-293796">
              <a:defRPr sz="2400">
                <a:solidFill>
                  <a:schemeClr val="tx1"/>
                </a:solidFill>
                <a:latin typeface="Arial" charset="0"/>
                <a:ea typeface="ＭＳ Ｐゴシック" pitchFamily="34" charset="-128"/>
              </a:defRPr>
            </a:lvl2pPr>
            <a:lvl3pPr marL="1176787" indent="-234394">
              <a:defRPr sz="2400">
                <a:solidFill>
                  <a:schemeClr val="tx1"/>
                </a:solidFill>
                <a:latin typeface="Arial" charset="0"/>
                <a:ea typeface="ＭＳ Ｐゴシック" pitchFamily="34" charset="-128"/>
              </a:defRPr>
            </a:lvl3pPr>
            <a:lvl4pPr marL="1648786" indent="-234394">
              <a:defRPr sz="2400">
                <a:solidFill>
                  <a:schemeClr val="tx1"/>
                </a:solidFill>
                <a:latin typeface="Arial" charset="0"/>
                <a:ea typeface="ＭＳ Ｐゴシック" pitchFamily="34" charset="-128"/>
              </a:defRPr>
            </a:lvl4pPr>
            <a:lvl5pPr marL="2119179" indent="-234394">
              <a:defRPr sz="2400">
                <a:solidFill>
                  <a:schemeClr val="tx1"/>
                </a:solidFill>
                <a:latin typeface="Arial" charset="0"/>
                <a:ea typeface="ＭＳ Ｐゴシック" pitchFamily="34" charset="-128"/>
              </a:defRPr>
            </a:lvl5pPr>
            <a:lvl6pPr marL="2581546" indent="-234394" eaLnBrk="0" fontAlgn="base" hangingPunct="0">
              <a:spcBef>
                <a:spcPct val="0"/>
              </a:spcBef>
              <a:spcAft>
                <a:spcPct val="0"/>
              </a:spcAft>
              <a:defRPr sz="2400">
                <a:solidFill>
                  <a:schemeClr val="tx1"/>
                </a:solidFill>
                <a:latin typeface="Arial" charset="0"/>
                <a:ea typeface="ＭＳ Ｐゴシック" pitchFamily="34" charset="-128"/>
              </a:defRPr>
            </a:lvl6pPr>
            <a:lvl7pPr marL="3043912" indent="-234394" eaLnBrk="0" fontAlgn="base" hangingPunct="0">
              <a:spcBef>
                <a:spcPct val="0"/>
              </a:spcBef>
              <a:spcAft>
                <a:spcPct val="0"/>
              </a:spcAft>
              <a:defRPr sz="2400">
                <a:solidFill>
                  <a:schemeClr val="tx1"/>
                </a:solidFill>
                <a:latin typeface="Arial" charset="0"/>
                <a:ea typeface="ＭＳ Ｐゴシック" pitchFamily="34" charset="-128"/>
              </a:defRPr>
            </a:lvl7pPr>
            <a:lvl8pPr marL="3506278" indent="-234394" eaLnBrk="0" fontAlgn="base" hangingPunct="0">
              <a:spcBef>
                <a:spcPct val="0"/>
              </a:spcBef>
              <a:spcAft>
                <a:spcPct val="0"/>
              </a:spcAft>
              <a:defRPr sz="2400">
                <a:solidFill>
                  <a:schemeClr val="tx1"/>
                </a:solidFill>
                <a:latin typeface="Arial" charset="0"/>
                <a:ea typeface="ＭＳ Ｐゴシック" pitchFamily="34" charset="-128"/>
              </a:defRPr>
            </a:lvl8pPr>
            <a:lvl9pPr marL="3968645" indent="-234394"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E563B36-4D08-4DFF-A885-69F50FCF18EF}" type="slidenum">
              <a:rPr lang="en-US" altLang="en-US" sz="1200">
                <a:latin typeface="Calibri" pitchFamily="34" charset="0"/>
              </a:rPr>
              <a:pPr>
                <a:defRPr/>
              </a:pPr>
              <a:t>17</a:t>
            </a:fld>
            <a:endParaRPr lang="en-US" alt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A6819FF1-0413-42C2-AA88-6889E0D445B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C454718-E3B2-443E-B513-C0179113FF88}"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4143" indent="-286209">
              <a:defRPr sz="2400">
                <a:solidFill>
                  <a:schemeClr val="tx1"/>
                </a:solidFill>
                <a:latin typeface="Arial" charset="0"/>
                <a:ea typeface="MS PGothic" pitchFamily="34" charset="-128"/>
              </a:defRPr>
            </a:lvl2pPr>
            <a:lvl3pPr marL="1144835" indent="-228967">
              <a:defRPr sz="2400">
                <a:solidFill>
                  <a:schemeClr val="tx1"/>
                </a:solidFill>
                <a:latin typeface="Arial" charset="0"/>
                <a:ea typeface="MS PGothic" pitchFamily="34" charset="-128"/>
              </a:defRPr>
            </a:lvl3pPr>
            <a:lvl4pPr marL="1602770" indent="-228967">
              <a:defRPr sz="2400">
                <a:solidFill>
                  <a:schemeClr val="tx1"/>
                </a:solidFill>
                <a:latin typeface="Arial" charset="0"/>
                <a:ea typeface="MS PGothic" pitchFamily="34" charset="-128"/>
              </a:defRPr>
            </a:lvl4pPr>
            <a:lvl5pPr marL="2060704" indent="-228967">
              <a:defRPr sz="2400">
                <a:solidFill>
                  <a:schemeClr val="tx1"/>
                </a:solidFill>
                <a:latin typeface="Arial" charset="0"/>
                <a:ea typeface="MS PGothic" pitchFamily="34" charset="-128"/>
              </a:defRPr>
            </a:lvl5pPr>
            <a:lvl6pPr marL="2518638" indent="-228967" eaLnBrk="0" fontAlgn="base" hangingPunct="0">
              <a:spcBef>
                <a:spcPct val="0"/>
              </a:spcBef>
              <a:spcAft>
                <a:spcPct val="0"/>
              </a:spcAft>
              <a:defRPr sz="2400">
                <a:solidFill>
                  <a:schemeClr val="tx1"/>
                </a:solidFill>
                <a:latin typeface="Arial" charset="0"/>
                <a:ea typeface="MS PGothic" pitchFamily="34" charset="-128"/>
              </a:defRPr>
            </a:lvl6pPr>
            <a:lvl7pPr marL="2976574" indent="-228967" eaLnBrk="0" fontAlgn="base" hangingPunct="0">
              <a:spcBef>
                <a:spcPct val="0"/>
              </a:spcBef>
              <a:spcAft>
                <a:spcPct val="0"/>
              </a:spcAft>
              <a:defRPr sz="2400">
                <a:solidFill>
                  <a:schemeClr val="tx1"/>
                </a:solidFill>
                <a:latin typeface="Arial" charset="0"/>
                <a:ea typeface="MS PGothic" pitchFamily="34" charset="-128"/>
              </a:defRPr>
            </a:lvl7pPr>
            <a:lvl8pPr marL="3434507" indent="-228967" eaLnBrk="0" fontAlgn="base" hangingPunct="0">
              <a:spcBef>
                <a:spcPct val="0"/>
              </a:spcBef>
              <a:spcAft>
                <a:spcPct val="0"/>
              </a:spcAft>
              <a:defRPr sz="2400">
                <a:solidFill>
                  <a:schemeClr val="tx1"/>
                </a:solidFill>
                <a:latin typeface="Arial" charset="0"/>
                <a:ea typeface="MS PGothic" pitchFamily="34" charset="-128"/>
              </a:defRPr>
            </a:lvl8pPr>
            <a:lvl9pPr marL="3892442" indent="-228967" eaLnBrk="0" fontAlgn="base" hangingPunct="0">
              <a:spcBef>
                <a:spcPct val="0"/>
              </a:spcBef>
              <a:spcAft>
                <a:spcPct val="0"/>
              </a:spcAft>
              <a:defRPr sz="2400">
                <a:solidFill>
                  <a:schemeClr val="tx1"/>
                </a:solidFill>
                <a:latin typeface="Arial" charset="0"/>
                <a:ea typeface="MS PGothic" pitchFamily="34" charset="-128"/>
              </a:defRPr>
            </a:lvl9pPr>
          </a:lstStyle>
          <a:p>
            <a:pPr>
              <a:defRPr/>
            </a:pPr>
            <a:fld id="{713AF53F-FD8A-489C-B8C8-E1E7A5461955}" type="slidenum">
              <a:rPr lang="en-US" sz="1200"/>
              <a:pPr>
                <a:defRPr/>
              </a:pPr>
              <a:t>2</a:t>
            </a:fld>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defRPr/>
            </a:pPr>
            <a:endParaRPr lang="en-US" dirty="0"/>
          </a:p>
        </p:txBody>
      </p:sp>
      <p:sp>
        <p:nvSpPr>
          <p:cNvPr id="4" name="Slide Number Placeholder 3"/>
          <p:cNvSpPr>
            <a:spLocks noGrp="1"/>
          </p:cNvSpPr>
          <p:nvPr>
            <p:ph type="sldNum" sz="quarter" idx="10"/>
          </p:nvPr>
        </p:nvSpPr>
        <p:spPr/>
        <p:txBody>
          <a:bodyPr/>
          <a:lstStyle/>
          <a:p>
            <a:pPr>
              <a:defRPr/>
            </a:pPr>
            <a:fld id="{D1EC8643-9272-40D5-A022-EF9A6F764C3B}" type="slidenum">
              <a:rPr lang="en-US" smtClean="0"/>
              <a:pPr>
                <a:defRPr/>
              </a:pPr>
              <a:t>20</a:t>
            </a:fld>
            <a:endParaRPr lang="en-US" dirty="0"/>
          </a:p>
        </p:txBody>
      </p:sp>
    </p:spTree>
    <p:extLst>
      <p:ext uri="{BB962C8B-B14F-4D97-AF65-F5344CB8AC3E}">
        <p14:creationId xmlns:p14="http://schemas.microsoft.com/office/powerpoint/2010/main" val="1428597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EC8643-9272-40D5-A022-EF9A6F764C3B}" type="slidenum">
              <a:rPr lang="en-US" smtClean="0"/>
              <a:pPr>
                <a:defRPr/>
              </a:pPr>
              <a:t>21</a:t>
            </a:fld>
            <a:endParaRPr lang="en-US" dirty="0"/>
          </a:p>
        </p:txBody>
      </p:sp>
    </p:spTree>
    <p:extLst>
      <p:ext uri="{BB962C8B-B14F-4D97-AF65-F5344CB8AC3E}">
        <p14:creationId xmlns:p14="http://schemas.microsoft.com/office/powerpoint/2010/main" val="35762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EC8643-9272-40D5-A022-EF9A6F764C3B}" type="slidenum">
              <a:rPr lang="en-US" smtClean="0"/>
              <a:pPr>
                <a:defRPr/>
              </a:pPr>
              <a:t>22</a:t>
            </a:fld>
            <a:endParaRPr lang="en-US" dirty="0"/>
          </a:p>
        </p:txBody>
      </p:sp>
    </p:spTree>
    <p:extLst>
      <p:ext uri="{BB962C8B-B14F-4D97-AF65-F5344CB8AC3E}">
        <p14:creationId xmlns:p14="http://schemas.microsoft.com/office/powerpoint/2010/main" val="2144557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6C4A41F-60E1-4EC1-9C76-78B2F752B6C6}"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F0A1C44-CF16-44B8-BF7D-D6822719A2C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463AEF12-1A9A-4F63-B8DE-1ECE64B4926E}"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64189" indent="-293796">
              <a:defRPr sz="2400">
                <a:solidFill>
                  <a:schemeClr val="tx1"/>
                </a:solidFill>
                <a:latin typeface="Arial" charset="0"/>
                <a:ea typeface="MS PGothic" pitchFamily="34" charset="-128"/>
              </a:defRPr>
            </a:lvl2pPr>
            <a:lvl3pPr marL="1176787" indent="-234394">
              <a:defRPr sz="2400">
                <a:solidFill>
                  <a:schemeClr val="tx1"/>
                </a:solidFill>
                <a:latin typeface="Arial" charset="0"/>
                <a:ea typeface="MS PGothic" pitchFamily="34" charset="-128"/>
              </a:defRPr>
            </a:lvl3pPr>
            <a:lvl4pPr marL="1648786" indent="-234394">
              <a:defRPr sz="2400">
                <a:solidFill>
                  <a:schemeClr val="tx1"/>
                </a:solidFill>
                <a:latin typeface="Arial" charset="0"/>
                <a:ea typeface="MS PGothic" pitchFamily="34" charset="-128"/>
              </a:defRPr>
            </a:lvl4pPr>
            <a:lvl5pPr marL="2119179" indent="-234394">
              <a:defRPr sz="2400">
                <a:solidFill>
                  <a:schemeClr val="tx1"/>
                </a:solidFill>
                <a:latin typeface="Arial" charset="0"/>
                <a:ea typeface="MS PGothic" pitchFamily="34" charset="-128"/>
              </a:defRPr>
            </a:lvl5pPr>
            <a:lvl6pPr marL="2581546" indent="-234394" eaLnBrk="0" fontAlgn="base" hangingPunct="0">
              <a:spcBef>
                <a:spcPct val="0"/>
              </a:spcBef>
              <a:spcAft>
                <a:spcPct val="0"/>
              </a:spcAft>
              <a:defRPr sz="2400">
                <a:solidFill>
                  <a:schemeClr val="tx1"/>
                </a:solidFill>
                <a:latin typeface="Arial" charset="0"/>
                <a:ea typeface="MS PGothic" pitchFamily="34" charset="-128"/>
              </a:defRPr>
            </a:lvl6pPr>
            <a:lvl7pPr marL="3043912" indent="-234394" eaLnBrk="0" fontAlgn="base" hangingPunct="0">
              <a:spcBef>
                <a:spcPct val="0"/>
              </a:spcBef>
              <a:spcAft>
                <a:spcPct val="0"/>
              </a:spcAft>
              <a:defRPr sz="2400">
                <a:solidFill>
                  <a:schemeClr val="tx1"/>
                </a:solidFill>
                <a:latin typeface="Arial" charset="0"/>
                <a:ea typeface="MS PGothic" pitchFamily="34" charset="-128"/>
              </a:defRPr>
            </a:lvl7pPr>
            <a:lvl8pPr marL="3506278" indent="-234394" eaLnBrk="0" fontAlgn="base" hangingPunct="0">
              <a:spcBef>
                <a:spcPct val="0"/>
              </a:spcBef>
              <a:spcAft>
                <a:spcPct val="0"/>
              </a:spcAft>
              <a:defRPr sz="2400">
                <a:solidFill>
                  <a:schemeClr val="tx1"/>
                </a:solidFill>
                <a:latin typeface="Arial" charset="0"/>
                <a:ea typeface="MS PGothic" pitchFamily="34" charset="-128"/>
              </a:defRPr>
            </a:lvl8pPr>
            <a:lvl9pPr marL="3968645" indent="-234394" eaLnBrk="0" fontAlgn="base" hangingPunct="0">
              <a:spcBef>
                <a:spcPct val="0"/>
              </a:spcBef>
              <a:spcAft>
                <a:spcPct val="0"/>
              </a:spcAft>
              <a:defRPr sz="2400">
                <a:solidFill>
                  <a:schemeClr val="tx1"/>
                </a:solidFill>
                <a:latin typeface="Arial" charset="0"/>
                <a:ea typeface="MS PGothic" pitchFamily="34" charset="-128"/>
              </a:defRPr>
            </a:lvl9pPr>
          </a:lstStyle>
          <a:p>
            <a:pPr>
              <a:defRPr/>
            </a:pPr>
            <a:fld id="{A76CE852-1031-4BA1-A6A5-92F1003B26EF}" type="slidenum">
              <a:rPr lang="en-US" altLang="en-US" sz="1200">
                <a:latin typeface="Calibri" pitchFamily="34" charset="0"/>
              </a:rPr>
              <a:pPr>
                <a:defRPr/>
              </a:pPr>
              <a:t>26</a:t>
            </a:fld>
            <a:endParaRPr lang="en-US" altLang="en-U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64189" indent="-293796">
              <a:defRPr sz="2400">
                <a:solidFill>
                  <a:schemeClr val="tx1"/>
                </a:solidFill>
                <a:latin typeface="Arial" charset="0"/>
                <a:ea typeface="MS PGothic" pitchFamily="34" charset="-128"/>
              </a:defRPr>
            </a:lvl2pPr>
            <a:lvl3pPr marL="1176787" indent="-234394">
              <a:defRPr sz="2400">
                <a:solidFill>
                  <a:schemeClr val="tx1"/>
                </a:solidFill>
                <a:latin typeface="Arial" charset="0"/>
                <a:ea typeface="MS PGothic" pitchFamily="34" charset="-128"/>
              </a:defRPr>
            </a:lvl3pPr>
            <a:lvl4pPr marL="1648786" indent="-234394">
              <a:defRPr sz="2400">
                <a:solidFill>
                  <a:schemeClr val="tx1"/>
                </a:solidFill>
                <a:latin typeface="Arial" charset="0"/>
                <a:ea typeface="MS PGothic" pitchFamily="34" charset="-128"/>
              </a:defRPr>
            </a:lvl4pPr>
            <a:lvl5pPr marL="2119179" indent="-234394">
              <a:defRPr sz="2400">
                <a:solidFill>
                  <a:schemeClr val="tx1"/>
                </a:solidFill>
                <a:latin typeface="Arial" charset="0"/>
                <a:ea typeface="MS PGothic" pitchFamily="34" charset="-128"/>
              </a:defRPr>
            </a:lvl5pPr>
            <a:lvl6pPr marL="2581546" indent="-234394" eaLnBrk="0" fontAlgn="base" hangingPunct="0">
              <a:spcBef>
                <a:spcPct val="0"/>
              </a:spcBef>
              <a:spcAft>
                <a:spcPct val="0"/>
              </a:spcAft>
              <a:defRPr sz="2400">
                <a:solidFill>
                  <a:schemeClr val="tx1"/>
                </a:solidFill>
                <a:latin typeface="Arial" charset="0"/>
                <a:ea typeface="MS PGothic" pitchFamily="34" charset="-128"/>
              </a:defRPr>
            </a:lvl6pPr>
            <a:lvl7pPr marL="3043912" indent="-234394" eaLnBrk="0" fontAlgn="base" hangingPunct="0">
              <a:spcBef>
                <a:spcPct val="0"/>
              </a:spcBef>
              <a:spcAft>
                <a:spcPct val="0"/>
              </a:spcAft>
              <a:defRPr sz="2400">
                <a:solidFill>
                  <a:schemeClr val="tx1"/>
                </a:solidFill>
                <a:latin typeface="Arial" charset="0"/>
                <a:ea typeface="MS PGothic" pitchFamily="34" charset="-128"/>
              </a:defRPr>
            </a:lvl7pPr>
            <a:lvl8pPr marL="3506278" indent="-234394" eaLnBrk="0" fontAlgn="base" hangingPunct="0">
              <a:spcBef>
                <a:spcPct val="0"/>
              </a:spcBef>
              <a:spcAft>
                <a:spcPct val="0"/>
              </a:spcAft>
              <a:defRPr sz="2400">
                <a:solidFill>
                  <a:schemeClr val="tx1"/>
                </a:solidFill>
                <a:latin typeface="Arial" charset="0"/>
                <a:ea typeface="MS PGothic" pitchFamily="34" charset="-128"/>
              </a:defRPr>
            </a:lvl8pPr>
            <a:lvl9pPr marL="3968645" indent="-234394" eaLnBrk="0" fontAlgn="base" hangingPunct="0">
              <a:spcBef>
                <a:spcPct val="0"/>
              </a:spcBef>
              <a:spcAft>
                <a:spcPct val="0"/>
              </a:spcAft>
              <a:defRPr sz="2400">
                <a:solidFill>
                  <a:schemeClr val="tx1"/>
                </a:solidFill>
                <a:latin typeface="Arial" charset="0"/>
                <a:ea typeface="MS PGothic" pitchFamily="34" charset="-128"/>
              </a:defRPr>
            </a:lvl9pPr>
          </a:lstStyle>
          <a:p>
            <a:pPr>
              <a:defRPr/>
            </a:pPr>
            <a:fld id="{1FEF77CB-A4C9-42AE-A632-6F9AF0EEA76B}" type="slidenum">
              <a:rPr lang="en-US" altLang="en-US" sz="1200">
                <a:latin typeface="Calibri" pitchFamily="34" charset="0"/>
              </a:rPr>
              <a:pPr>
                <a:defRPr/>
              </a:pPr>
              <a:t>27</a:t>
            </a:fld>
            <a:endParaRPr lang="en-US" alt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64189" indent="-293796">
              <a:defRPr sz="2400">
                <a:solidFill>
                  <a:schemeClr val="tx1"/>
                </a:solidFill>
                <a:latin typeface="Arial" charset="0"/>
                <a:ea typeface="MS PGothic" pitchFamily="34" charset="-128"/>
              </a:defRPr>
            </a:lvl2pPr>
            <a:lvl3pPr marL="1176787" indent="-234394">
              <a:defRPr sz="2400">
                <a:solidFill>
                  <a:schemeClr val="tx1"/>
                </a:solidFill>
                <a:latin typeface="Arial" charset="0"/>
                <a:ea typeface="MS PGothic" pitchFamily="34" charset="-128"/>
              </a:defRPr>
            </a:lvl3pPr>
            <a:lvl4pPr marL="1648786" indent="-234394">
              <a:defRPr sz="2400">
                <a:solidFill>
                  <a:schemeClr val="tx1"/>
                </a:solidFill>
                <a:latin typeface="Arial" charset="0"/>
                <a:ea typeface="MS PGothic" pitchFamily="34" charset="-128"/>
              </a:defRPr>
            </a:lvl4pPr>
            <a:lvl5pPr marL="2119179" indent="-234394">
              <a:defRPr sz="2400">
                <a:solidFill>
                  <a:schemeClr val="tx1"/>
                </a:solidFill>
                <a:latin typeface="Arial" charset="0"/>
                <a:ea typeface="MS PGothic" pitchFamily="34" charset="-128"/>
              </a:defRPr>
            </a:lvl5pPr>
            <a:lvl6pPr marL="2581546" indent="-234394" eaLnBrk="0" fontAlgn="base" hangingPunct="0">
              <a:spcBef>
                <a:spcPct val="0"/>
              </a:spcBef>
              <a:spcAft>
                <a:spcPct val="0"/>
              </a:spcAft>
              <a:defRPr sz="2400">
                <a:solidFill>
                  <a:schemeClr val="tx1"/>
                </a:solidFill>
                <a:latin typeface="Arial" charset="0"/>
                <a:ea typeface="MS PGothic" pitchFamily="34" charset="-128"/>
              </a:defRPr>
            </a:lvl6pPr>
            <a:lvl7pPr marL="3043912" indent="-234394" eaLnBrk="0" fontAlgn="base" hangingPunct="0">
              <a:spcBef>
                <a:spcPct val="0"/>
              </a:spcBef>
              <a:spcAft>
                <a:spcPct val="0"/>
              </a:spcAft>
              <a:defRPr sz="2400">
                <a:solidFill>
                  <a:schemeClr val="tx1"/>
                </a:solidFill>
                <a:latin typeface="Arial" charset="0"/>
                <a:ea typeface="MS PGothic" pitchFamily="34" charset="-128"/>
              </a:defRPr>
            </a:lvl7pPr>
            <a:lvl8pPr marL="3506278" indent="-234394" eaLnBrk="0" fontAlgn="base" hangingPunct="0">
              <a:spcBef>
                <a:spcPct val="0"/>
              </a:spcBef>
              <a:spcAft>
                <a:spcPct val="0"/>
              </a:spcAft>
              <a:defRPr sz="2400">
                <a:solidFill>
                  <a:schemeClr val="tx1"/>
                </a:solidFill>
                <a:latin typeface="Arial" charset="0"/>
                <a:ea typeface="MS PGothic" pitchFamily="34" charset="-128"/>
              </a:defRPr>
            </a:lvl8pPr>
            <a:lvl9pPr marL="3968645" indent="-234394" eaLnBrk="0" fontAlgn="base" hangingPunct="0">
              <a:spcBef>
                <a:spcPct val="0"/>
              </a:spcBef>
              <a:spcAft>
                <a:spcPct val="0"/>
              </a:spcAft>
              <a:defRPr sz="2400">
                <a:solidFill>
                  <a:schemeClr val="tx1"/>
                </a:solidFill>
                <a:latin typeface="Arial" charset="0"/>
                <a:ea typeface="MS PGothic" pitchFamily="34" charset="-128"/>
              </a:defRPr>
            </a:lvl9pPr>
          </a:lstStyle>
          <a:p>
            <a:pPr>
              <a:defRPr/>
            </a:pPr>
            <a:fld id="{30E065CD-5C25-40B7-A29B-83645A9680B2}" type="slidenum">
              <a:rPr lang="en-US" altLang="en-US" sz="1200">
                <a:latin typeface="Calibri" pitchFamily="34" charset="0"/>
              </a:rPr>
              <a:pPr>
                <a:defRPr/>
              </a:pPr>
              <a:t>28</a:t>
            </a:fld>
            <a:endParaRPr lang="en-US" altLang="en-US"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EC8643-9272-40D5-A022-EF9A6F764C3B}" type="slidenum">
              <a:rPr lang="en-US" smtClean="0"/>
              <a:pPr>
                <a:defRPr/>
              </a:pPr>
              <a:t>29</a:t>
            </a:fld>
            <a:endParaRPr lang="en-US" dirty="0"/>
          </a:p>
        </p:txBody>
      </p:sp>
    </p:spTree>
    <p:extLst>
      <p:ext uri="{BB962C8B-B14F-4D97-AF65-F5344CB8AC3E}">
        <p14:creationId xmlns:p14="http://schemas.microsoft.com/office/powerpoint/2010/main" val="124829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EC8643-9272-40D5-A022-EF9A6F764C3B}" type="slidenum">
              <a:rPr lang="en-US" smtClean="0"/>
              <a:pPr>
                <a:defRPr/>
              </a:pPr>
              <a:t>3</a:t>
            </a:fld>
            <a:endParaRPr lang="en-US" dirty="0"/>
          </a:p>
        </p:txBody>
      </p:sp>
    </p:spTree>
    <p:extLst>
      <p:ext uri="{BB962C8B-B14F-4D97-AF65-F5344CB8AC3E}">
        <p14:creationId xmlns:p14="http://schemas.microsoft.com/office/powerpoint/2010/main" val="4277858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64189" indent="-293796">
              <a:defRPr sz="2400">
                <a:solidFill>
                  <a:schemeClr val="tx1"/>
                </a:solidFill>
                <a:latin typeface="Arial" charset="0"/>
                <a:ea typeface="MS PGothic" pitchFamily="34" charset="-128"/>
              </a:defRPr>
            </a:lvl2pPr>
            <a:lvl3pPr marL="1176787" indent="-234394">
              <a:defRPr sz="2400">
                <a:solidFill>
                  <a:schemeClr val="tx1"/>
                </a:solidFill>
                <a:latin typeface="Arial" charset="0"/>
                <a:ea typeface="MS PGothic" pitchFamily="34" charset="-128"/>
              </a:defRPr>
            </a:lvl3pPr>
            <a:lvl4pPr marL="1648786" indent="-234394">
              <a:defRPr sz="2400">
                <a:solidFill>
                  <a:schemeClr val="tx1"/>
                </a:solidFill>
                <a:latin typeface="Arial" charset="0"/>
                <a:ea typeface="MS PGothic" pitchFamily="34" charset="-128"/>
              </a:defRPr>
            </a:lvl4pPr>
            <a:lvl5pPr marL="2119179" indent="-234394">
              <a:defRPr sz="2400">
                <a:solidFill>
                  <a:schemeClr val="tx1"/>
                </a:solidFill>
                <a:latin typeface="Arial" charset="0"/>
                <a:ea typeface="MS PGothic" pitchFamily="34" charset="-128"/>
              </a:defRPr>
            </a:lvl5pPr>
            <a:lvl6pPr marL="2581546" indent="-234394" eaLnBrk="0" fontAlgn="base" hangingPunct="0">
              <a:spcBef>
                <a:spcPct val="0"/>
              </a:spcBef>
              <a:spcAft>
                <a:spcPct val="0"/>
              </a:spcAft>
              <a:defRPr sz="2400">
                <a:solidFill>
                  <a:schemeClr val="tx1"/>
                </a:solidFill>
                <a:latin typeface="Arial" charset="0"/>
                <a:ea typeface="MS PGothic" pitchFamily="34" charset="-128"/>
              </a:defRPr>
            </a:lvl6pPr>
            <a:lvl7pPr marL="3043912" indent="-234394" eaLnBrk="0" fontAlgn="base" hangingPunct="0">
              <a:spcBef>
                <a:spcPct val="0"/>
              </a:spcBef>
              <a:spcAft>
                <a:spcPct val="0"/>
              </a:spcAft>
              <a:defRPr sz="2400">
                <a:solidFill>
                  <a:schemeClr val="tx1"/>
                </a:solidFill>
                <a:latin typeface="Arial" charset="0"/>
                <a:ea typeface="MS PGothic" pitchFamily="34" charset="-128"/>
              </a:defRPr>
            </a:lvl7pPr>
            <a:lvl8pPr marL="3506278" indent="-234394" eaLnBrk="0" fontAlgn="base" hangingPunct="0">
              <a:spcBef>
                <a:spcPct val="0"/>
              </a:spcBef>
              <a:spcAft>
                <a:spcPct val="0"/>
              </a:spcAft>
              <a:defRPr sz="2400">
                <a:solidFill>
                  <a:schemeClr val="tx1"/>
                </a:solidFill>
                <a:latin typeface="Arial" charset="0"/>
                <a:ea typeface="MS PGothic" pitchFamily="34" charset="-128"/>
              </a:defRPr>
            </a:lvl8pPr>
            <a:lvl9pPr marL="3968645" indent="-234394" eaLnBrk="0" fontAlgn="base" hangingPunct="0">
              <a:spcBef>
                <a:spcPct val="0"/>
              </a:spcBef>
              <a:spcAft>
                <a:spcPct val="0"/>
              </a:spcAft>
              <a:defRPr sz="2400">
                <a:solidFill>
                  <a:schemeClr val="tx1"/>
                </a:solidFill>
                <a:latin typeface="Arial" charset="0"/>
                <a:ea typeface="MS PGothic" pitchFamily="34" charset="-128"/>
              </a:defRPr>
            </a:lvl9pPr>
          </a:lstStyle>
          <a:p>
            <a:pPr>
              <a:defRPr/>
            </a:pPr>
            <a:fld id="{316ACD6C-A001-4785-A1CC-2922544F1508}" type="slidenum">
              <a:rPr lang="en-US" altLang="en-US" sz="1200">
                <a:latin typeface="Calibri" pitchFamily="34" charset="0"/>
              </a:rPr>
              <a:pPr>
                <a:defRPr/>
              </a:pPr>
              <a:t>30</a:t>
            </a:fld>
            <a:endParaRPr lang="en-US" alt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64189" indent="-293796">
              <a:defRPr sz="2400">
                <a:solidFill>
                  <a:schemeClr val="tx1"/>
                </a:solidFill>
                <a:latin typeface="Arial" charset="0"/>
                <a:ea typeface="MS PGothic" pitchFamily="34" charset="-128"/>
              </a:defRPr>
            </a:lvl2pPr>
            <a:lvl3pPr marL="1176787" indent="-234394">
              <a:defRPr sz="2400">
                <a:solidFill>
                  <a:schemeClr val="tx1"/>
                </a:solidFill>
                <a:latin typeface="Arial" charset="0"/>
                <a:ea typeface="MS PGothic" pitchFamily="34" charset="-128"/>
              </a:defRPr>
            </a:lvl3pPr>
            <a:lvl4pPr marL="1648786" indent="-234394">
              <a:defRPr sz="2400">
                <a:solidFill>
                  <a:schemeClr val="tx1"/>
                </a:solidFill>
                <a:latin typeface="Arial" charset="0"/>
                <a:ea typeface="MS PGothic" pitchFamily="34" charset="-128"/>
              </a:defRPr>
            </a:lvl4pPr>
            <a:lvl5pPr marL="2119179" indent="-234394">
              <a:defRPr sz="2400">
                <a:solidFill>
                  <a:schemeClr val="tx1"/>
                </a:solidFill>
                <a:latin typeface="Arial" charset="0"/>
                <a:ea typeface="MS PGothic" pitchFamily="34" charset="-128"/>
              </a:defRPr>
            </a:lvl5pPr>
            <a:lvl6pPr marL="2581546" indent="-234394" eaLnBrk="0" fontAlgn="base" hangingPunct="0">
              <a:spcBef>
                <a:spcPct val="0"/>
              </a:spcBef>
              <a:spcAft>
                <a:spcPct val="0"/>
              </a:spcAft>
              <a:defRPr sz="2400">
                <a:solidFill>
                  <a:schemeClr val="tx1"/>
                </a:solidFill>
                <a:latin typeface="Arial" charset="0"/>
                <a:ea typeface="MS PGothic" pitchFamily="34" charset="-128"/>
              </a:defRPr>
            </a:lvl6pPr>
            <a:lvl7pPr marL="3043912" indent="-234394" eaLnBrk="0" fontAlgn="base" hangingPunct="0">
              <a:spcBef>
                <a:spcPct val="0"/>
              </a:spcBef>
              <a:spcAft>
                <a:spcPct val="0"/>
              </a:spcAft>
              <a:defRPr sz="2400">
                <a:solidFill>
                  <a:schemeClr val="tx1"/>
                </a:solidFill>
                <a:latin typeface="Arial" charset="0"/>
                <a:ea typeface="MS PGothic" pitchFamily="34" charset="-128"/>
              </a:defRPr>
            </a:lvl7pPr>
            <a:lvl8pPr marL="3506278" indent="-234394" eaLnBrk="0" fontAlgn="base" hangingPunct="0">
              <a:spcBef>
                <a:spcPct val="0"/>
              </a:spcBef>
              <a:spcAft>
                <a:spcPct val="0"/>
              </a:spcAft>
              <a:defRPr sz="2400">
                <a:solidFill>
                  <a:schemeClr val="tx1"/>
                </a:solidFill>
                <a:latin typeface="Arial" charset="0"/>
                <a:ea typeface="MS PGothic" pitchFamily="34" charset="-128"/>
              </a:defRPr>
            </a:lvl8pPr>
            <a:lvl9pPr marL="3968645" indent="-234394" eaLnBrk="0" fontAlgn="base" hangingPunct="0">
              <a:spcBef>
                <a:spcPct val="0"/>
              </a:spcBef>
              <a:spcAft>
                <a:spcPct val="0"/>
              </a:spcAft>
              <a:defRPr sz="2400">
                <a:solidFill>
                  <a:schemeClr val="tx1"/>
                </a:solidFill>
                <a:latin typeface="Arial" charset="0"/>
                <a:ea typeface="MS PGothic" pitchFamily="34" charset="-128"/>
              </a:defRPr>
            </a:lvl9pPr>
          </a:lstStyle>
          <a:p>
            <a:pPr>
              <a:defRPr/>
            </a:pPr>
            <a:fld id="{C1490B75-F605-4D1C-AEBA-4A60CBFA41C8}" type="slidenum">
              <a:rPr lang="en-US" altLang="en-US" sz="1200">
                <a:latin typeface="Calibri" pitchFamily="34" charset="0"/>
              </a:rPr>
              <a:pPr>
                <a:defRPr/>
              </a:pPr>
              <a:t>31</a:t>
            </a:fld>
            <a:endParaRPr lang="en-US" altLang="en-US"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64189" indent="-293796">
              <a:defRPr sz="2400">
                <a:solidFill>
                  <a:schemeClr val="tx1"/>
                </a:solidFill>
                <a:latin typeface="Arial" charset="0"/>
                <a:ea typeface="MS PGothic" pitchFamily="34" charset="-128"/>
              </a:defRPr>
            </a:lvl2pPr>
            <a:lvl3pPr marL="1176787" indent="-234394">
              <a:defRPr sz="2400">
                <a:solidFill>
                  <a:schemeClr val="tx1"/>
                </a:solidFill>
                <a:latin typeface="Arial" charset="0"/>
                <a:ea typeface="MS PGothic" pitchFamily="34" charset="-128"/>
              </a:defRPr>
            </a:lvl3pPr>
            <a:lvl4pPr marL="1648786" indent="-234394">
              <a:defRPr sz="2400">
                <a:solidFill>
                  <a:schemeClr val="tx1"/>
                </a:solidFill>
                <a:latin typeface="Arial" charset="0"/>
                <a:ea typeface="MS PGothic" pitchFamily="34" charset="-128"/>
              </a:defRPr>
            </a:lvl4pPr>
            <a:lvl5pPr marL="2119179" indent="-234394">
              <a:defRPr sz="2400">
                <a:solidFill>
                  <a:schemeClr val="tx1"/>
                </a:solidFill>
                <a:latin typeface="Arial" charset="0"/>
                <a:ea typeface="MS PGothic" pitchFamily="34" charset="-128"/>
              </a:defRPr>
            </a:lvl5pPr>
            <a:lvl6pPr marL="2581546" indent="-234394" eaLnBrk="0" fontAlgn="base" hangingPunct="0">
              <a:spcBef>
                <a:spcPct val="0"/>
              </a:spcBef>
              <a:spcAft>
                <a:spcPct val="0"/>
              </a:spcAft>
              <a:defRPr sz="2400">
                <a:solidFill>
                  <a:schemeClr val="tx1"/>
                </a:solidFill>
                <a:latin typeface="Arial" charset="0"/>
                <a:ea typeface="MS PGothic" pitchFamily="34" charset="-128"/>
              </a:defRPr>
            </a:lvl6pPr>
            <a:lvl7pPr marL="3043912" indent="-234394" eaLnBrk="0" fontAlgn="base" hangingPunct="0">
              <a:spcBef>
                <a:spcPct val="0"/>
              </a:spcBef>
              <a:spcAft>
                <a:spcPct val="0"/>
              </a:spcAft>
              <a:defRPr sz="2400">
                <a:solidFill>
                  <a:schemeClr val="tx1"/>
                </a:solidFill>
                <a:latin typeface="Arial" charset="0"/>
                <a:ea typeface="MS PGothic" pitchFamily="34" charset="-128"/>
              </a:defRPr>
            </a:lvl7pPr>
            <a:lvl8pPr marL="3506278" indent="-234394" eaLnBrk="0" fontAlgn="base" hangingPunct="0">
              <a:spcBef>
                <a:spcPct val="0"/>
              </a:spcBef>
              <a:spcAft>
                <a:spcPct val="0"/>
              </a:spcAft>
              <a:defRPr sz="2400">
                <a:solidFill>
                  <a:schemeClr val="tx1"/>
                </a:solidFill>
                <a:latin typeface="Arial" charset="0"/>
                <a:ea typeface="MS PGothic" pitchFamily="34" charset="-128"/>
              </a:defRPr>
            </a:lvl8pPr>
            <a:lvl9pPr marL="3968645" indent="-234394" eaLnBrk="0" fontAlgn="base" hangingPunct="0">
              <a:spcBef>
                <a:spcPct val="0"/>
              </a:spcBef>
              <a:spcAft>
                <a:spcPct val="0"/>
              </a:spcAft>
              <a:defRPr sz="2400">
                <a:solidFill>
                  <a:schemeClr val="tx1"/>
                </a:solidFill>
                <a:latin typeface="Arial" charset="0"/>
                <a:ea typeface="MS PGothic" pitchFamily="34" charset="-128"/>
              </a:defRPr>
            </a:lvl9pPr>
          </a:lstStyle>
          <a:p>
            <a:pPr>
              <a:defRPr/>
            </a:pPr>
            <a:fld id="{F5FB81E7-E7AC-4BCB-B4C9-524AEA863C70}" type="slidenum">
              <a:rPr lang="en-US" altLang="en-US" sz="1200">
                <a:latin typeface="Calibri" pitchFamily="34" charset="0"/>
              </a:rPr>
              <a:pPr>
                <a:defRPr/>
              </a:pPr>
              <a:t>32</a:t>
            </a:fld>
            <a:endParaRPr lang="en-US" altLang="en-US"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130386" y="696512"/>
            <a:ext cx="4765506" cy="3492103"/>
          </a:xfrm>
          <a:prstGeom prst="rect">
            <a:avLst/>
          </a:prstGeom>
          <a:solidFill>
            <a:srgbClr val="FFFFFF"/>
          </a:solidFill>
          <a:ln w="9360">
            <a:solidFill>
              <a:srgbClr val="000000"/>
            </a:solidFill>
            <a:miter lim="800000"/>
            <a:headEnd/>
            <a:tailEnd/>
          </a:ln>
        </p:spPr>
        <p:txBody>
          <a:bodyPr wrap="none" lIns="91767" tIns="45883" rIns="91767" bIns="45883"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2300">
              <a:latin typeface="Times New Roman" pitchFamily="18" charset="0"/>
              <a:ea typeface="ＭＳ Ｐゴシック" pitchFamily="34" charset="-128"/>
            </a:endParaRPr>
          </a:p>
        </p:txBody>
      </p:sp>
      <p:sp>
        <p:nvSpPr>
          <p:cNvPr id="73731" name="Rectangle 3"/>
          <p:cNvSpPr>
            <a:spLocks noGrp="1" noChangeArrowheads="1"/>
          </p:cNvSpPr>
          <p:nvPr>
            <p:ph type="body"/>
          </p:nvPr>
        </p:nvSpPr>
        <p:spPr bwMode="auto">
          <a:xfrm>
            <a:off x="936837" y="4422377"/>
            <a:ext cx="5150976" cy="41933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E0275BD-5510-4F60-B808-C1A839648D7A}"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684737" y="4274487"/>
            <a:ext cx="5621020" cy="47356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3433637D-E505-4578-97B0-CE1542BA2D9A}"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64189" indent="-293796">
              <a:defRPr sz="2400">
                <a:solidFill>
                  <a:schemeClr val="tx1"/>
                </a:solidFill>
                <a:latin typeface="Arial" charset="0"/>
                <a:ea typeface="ＭＳ Ｐゴシック" pitchFamily="34" charset="-128"/>
              </a:defRPr>
            </a:lvl2pPr>
            <a:lvl3pPr marL="1176787" indent="-234394">
              <a:defRPr sz="2400">
                <a:solidFill>
                  <a:schemeClr val="tx1"/>
                </a:solidFill>
                <a:latin typeface="Arial" charset="0"/>
                <a:ea typeface="ＭＳ Ｐゴシック" pitchFamily="34" charset="-128"/>
              </a:defRPr>
            </a:lvl3pPr>
            <a:lvl4pPr marL="1648786" indent="-234394">
              <a:defRPr sz="2400">
                <a:solidFill>
                  <a:schemeClr val="tx1"/>
                </a:solidFill>
                <a:latin typeface="Arial" charset="0"/>
                <a:ea typeface="ＭＳ Ｐゴシック" pitchFamily="34" charset="-128"/>
              </a:defRPr>
            </a:lvl4pPr>
            <a:lvl5pPr marL="2119179" indent="-234394">
              <a:defRPr sz="2400">
                <a:solidFill>
                  <a:schemeClr val="tx1"/>
                </a:solidFill>
                <a:latin typeface="Arial" charset="0"/>
                <a:ea typeface="ＭＳ Ｐゴシック" pitchFamily="34" charset="-128"/>
              </a:defRPr>
            </a:lvl5pPr>
            <a:lvl6pPr marL="2581546" indent="-234394" eaLnBrk="0" fontAlgn="base" hangingPunct="0">
              <a:spcBef>
                <a:spcPct val="0"/>
              </a:spcBef>
              <a:spcAft>
                <a:spcPct val="0"/>
              </a:spcAft>
              <a:defRPr sz="2400">
                <a:solidFill>
                  <a:schemeClr val="tx1"/>
                </a:solidFill>
                <a:latin typeface="Arial" charset="0"/>
                <a:ea typeface="ＭＳ Ｐゴシック" pitchFamily="34" charset="-128"/>
              </a:defRPr>
            </a:lvl6pPr>
            <a:lvl7pPr marL="3043912" indent="-234394" eaLnBrk="0" fontAlgn="base" hangingPunct="0">
              <a:spcBef>
                <a:spcPct val="0"/>
              </a:spcBef>
              <a:spcAft>
                <a:spcPct val="0"/>
              </a:spcAft>
              <a:defRPr sz="2400">
                <a:solidFill>
                  <a:schemeClr val="tx1"/>
                </a:solidFill>
                <a:latin typeface="Arial" charset="0"/>
                <a:ea typeface="ＭＳ Ｐゴシック" pitchFamily="34" charset="-128"/>
              </a:defRPr>
            </a:lvl7pPr>
            <a:lvl8pPr marL="3506278" indent="-234394" eaLnBrk="0" fontAlgn="base" hangingPunct="0">
              <a:spcBef>
                <a:spcPct val="0"/>
              </a:spcBef>
              <a:spcAft>
                <a:spcPct val="0"/>
              </a:spcAft>
              <a:defRPr sz="2400">
                <a:solidFill>
                  <a:schemeClr val="tx1"/>
                </a:solidFill>
                <a:latin typeface="Arial" charset="0"/>
                <a:ea typeface="ＭＳ Ｐゴシック" pitchFamily="34" charset="-128"/>
              </a:defRPr>
            </a:lvl8pPr>
            <a:lvl9pPr marL="3968645" indent="-234394"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E563B36-4D08-4DFF-A885-69F50FCF18EF}" type="slidenum">
              <a:rPr lang="en-US" altLang="en-US" sz="1200">
                <a:latin typeface="Calibri" pitchFamily="34" charset="0"/>
              </a:rPr>
              <a:pPr>
                <a:defRPr/>
              </a:pPr>
              <a:t>36</a:t>
            </a:fld>
            <a:endParaRPr lang="en-US" altLang="en-US"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EC8643-9272-40D5-A022-EF9A6F764C3B}" type="slidenum">
              <a:rPr lang="en-US" smtClean="0"/>
              <a:pPr>
                <a:defRPr/>
              </a:pPr>
              <a:t>37</a:t>
            </a:fld>
            <a:endParaRPr lang="en-US" dirty="0"/>
          </a:p>
        </p:txBody>
      </p:sp>
    </p:spTree>
    <p:extLst>
      <p:ext uri="{BB962C8B-B14F-4D97-AF65-F5344CB8AC3E}">
        <p14:creationId xmlns:p14="http://schemas.microsoft.com/office/powerpoint/2010/main" val="1189431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EC8643-9272-40D5-A022-EF9A6F764C3B}" type="slidenum">
              <a:rPr lang="en-US" smtClean="0"/>
              <a:pPr>
                <a:defRPr/>
              </a:pPr>
              <a:t>38</a:t>
            </a:fld>
            <a:endParaRPr lang="en-US" dirty="0"/>
          </a:p>
        </p:txBody>
      </p:sp>
    </p:spTree>
    <p:extLst>
      <p:ext uri="{BB962C8B-B14F-4D97-AF65-F5344CB8AC3E}">
        <p14:creationId xmlns:p14="http://schemas.microsoft.com/office/powerpoint/2010/main" val="1332198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EC8643-9272-40D5-A022-EF9A6F764C3B}" type="slidenum">
              <a:rPr lang="en-US" smtClean="0"/>
              <a:pPr>
                <a:defRPr/>
              </a:pPr>
              <a:t>39</a:t>
            </a:fld>
            <a:endParaRPr lang="en-US" dirty="0"/>
          </a:p>
        </p:txBody>
      </p:sp>
    </p:spTree>
    <p:extLst>
      <p:ext uri="{BB962C8B-B14F-4D97-AF65-F5344CB8AC3E}">
        <p14:creationId xmlns:p14="http://schemas.microsoft.com/office/powerpoint/2010/main" val="365320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64189" indent="-293796">
              <a:defRPr sz="2400">
                <a:solidFill>
                  <a:schemeClr val="tx1"/>
                </a:solidFill>
                <a:latin typeface="Arial" charset="0"/>
                <a:ea typeface="MS PGothic" pitchFamily="34" charset="-128"/>
              </a:defRPr>
            </a:lvl2pPr>
            <a:lvl3pPr marL="1176787" indent="-234394">
              <a:defRPr sz="2400">
                <a:solidFill>
                  <a:schemeClr val="tx1"/>
                </a:solidFill>
                <a:latin typeface="Arial" charset="0"/>
                <a:ea typeface="MS PGothic" pitchFamily="34" charset="-128"/>
              </a:defRPr>
            </a:lvl3pPr>
            <a:lvl4pPr marL="1648786" indent="-234394">
              <a:defRPr sz="2400">
                <a:solidFill>
                  <a:schemeClr val="tx1"/>
                </a:solidFill>
                <a:latin typeface="Arial" charset="0"/>
                <a:ea typeface="MS PGothic" pitchFamily="34" charset="-128"/>
              </a:defRPr>
            </a:lvl4pPr>
            <a:lvl5pPr marL="2119179" indent="-234394">
              <a:defRPr sz="2400">
                <a:solidFill>
                  <a:schemeClr val="tx1"/>
                </a:solidFill>
                <a:latin typeface="Arial" charset="0"/>
                <a:ea typeface="MS PGothic" pitchFamily="34" charset="-128"/>
              </a:defRPr>
            </a:lvl5pPr>
            <a:lvl6pPr marL="2581546" indent="-234394" eaLnBrk="0" fontAlgn="base" hangingPunct="0">
              <a:spcBef>
                <a:spcPct val="0"/>
              </a:spcBef>
              <a:spcAft>
                <a:spcPct val="0"/>
              </a:spcAft>
              <a:defRPr sz="2400">
                <a:solidFill>
                  <a:schemeClr val="tx1"/>
                </a:solidFill>
                <a:latin typeface="Arial" charset="0"/>
                <a:ea typeface="MS PGothic" pitchFamily="34" charset="-128"/>
              </a:defRPr>
            </a:lvl6pPr>
            <a:lvl7pPr marL="3043912" indent="-234394" eaLnBrk="0" fontAlgn="base" hangingPunct="0">
              <a:spcBef>
                <a:spcPct val="0"/>
              </a:spcBef>
              <a:spcAft>
                <a:spcPct val="0"/>
              </a:spcAft>
              <a:defRPr sz="2400">
                <a:solidFill>
                  <a:schemeClr val="tx1"/>
                </a:solidFill>
                <a:latin typeface="Arial" charset="0"/>
                <a:ea typeface="MS PGothic" pitchFamily="34" charset="-128"/>
              </a:defRPr>
            </a:lvl7pPr>
            <a:lvl8pPr marL="3506278" indent="-234394" eaLnBrk="0" fontAlgn="base" hangingPunct="0">
              <a:spcBef>
                <a:spcPct val="0"/>
              </a:spcBef>
              <a:spcAft>
                <a:spcPct val="0"/>
              </a:spcAft>
              <a:defRPr sz="2400">
                <a:solidFill>
                  <a:schemeClr val="tx1"/>
                </a:solidFill>
                <a:latin typeface="Arial" charset="0"/>
                <a:ea typeface="MS PGothic" pitchFamily="34" charset="-128"/>
              </a:defRPr>
            </a:lvl8pPr>
            <a:lvl9pPr marL="3968645" indent="-234394" eaLnBrk="0" fontAlgn="base" hangingPunct="0">
              <a:spcBef>
                <a:spcPct val="0"/>
              </a:spcBef>
              <a:spcAft>
                <a:spcPct val="0"/>
              </a:spcAft>
              <a:defRPr sz="2400">
                <a:solidFill>
                  <a:schemeClr val="tx1"/>
                </a:solidFill>
                <a:latin typeface="Arial" charset="0"/>
                <a:ea typeface="MS PGothic" pitchFamily="34" charset="-128"/>
              </a:defRPr>
            </a:lvl9pPr>
          </a:lstStyle>
          <a:p>
            <a:pPr>
              <a:defRPr/>
            </a:pPr>
            <a:fld id="{EDE1D86D-1975-4A05-B1EB-024A699BC3CC}" type="slidenum">
              <a:rPr lang="en-US" altLang="en-US" sz="1200">
                <a:latin typeface="Calibri" pitchFamily="34" charset="0"/>
              </a:rPr>
              <a:pPr>
                <a:defRPr/>
              </a:pPr>
              <a:t>4</a:t>
            </a:fld>
            <a:endParaRPr lang="en-US" altLang="en-US" sz="12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5406E678-03A0-474D-8659-57256DE5F1E2}" type="slidenum">
              <a:rPr lang="en-US" altLang="en-US" smtClean="0"/>
              <a:pPr eaLnBrk="1" hangingPunct="1">
                <a:spcBef>
                  <a:spcPct val="0"/>
                </a:spcBef>
                <a:defRPr/>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345" indent="-288979" eaLnBrk="0" hangingPunct="0">
              <a:spcBef>
                <a:spcPct val="30000"/>
              </a:spcBef>
              <a:defRPr sz="1200">
                <a:solidFill>
                  <a:schemeClr val="tx1"/>
                </a:solidFill>
                <a:latin typeface="Calibri" pitchFamily="34" charset="0"/>
                <a:ea typeface="ＭＳ Ｐゴシック" pitchFamily="34" charset="-128"/>
              </a:defRPr>
            </a:lvl2pPr>
            <a:lvl3pPr marL="1155916" indent="-231183" eaLnBrk="0" hangingPunct="0">
              <a:spcBef>
                <a:spcPct val="30000"/>
              </a:spcBef>
              <a:defRPr sz="1200">
                <a:solidFill>
                  <a:schemeClr val="tx1"/>
                </a:solidFill>
                <a:latin typeface="Calibri" pitchFamily="34" charset="0"/>
                <a:ea typeface="ＭＳ Ｐゴシック" pitchFamily="34" charset="-128"/>
              </a:defRPr>
            </a:lvl3pPr>
            <a:lvl4pPr marL="1618282" indent="-231183" eaLnBrk="0" hangingPunct="0">
              <a:spcBef>
                <a:spcPct val="30000"/>
              </a:spcBef>
              <a:defRPr sz="1200">
                <a:solidFill>
                  <a:schemeClr val="tx1"/>
                </a:solidFill>
                <a:latin typeface="Calibri" pitchFamily="34" charset="0"/>
                <a:ea typeface="ＭＳ Ｐゴシック" pitchFamily="34" charset="-128"/>
              </a:defRPr>
            </a:lvl4pPr>
            <a:lvl5pPr marL="2080649" indent="-231183" eaLnBrk="0" hangingPunct="0">
              <a:spcBef>
                <a:spcPct val="30000"/>
              </a:spcBef>
              <a:defRPr sz="1200">
                <a:solidFill>
                  <a:schemeClr val="tx1"/>
                </a:solidFill>
                <a:latin typeface="Calibri" pitchFamily="34" charset="0"/>
                <a:ea typeface="ＭＳ Ｐゴシック" pitchFamily="34" charset="-128"/>
              </a:defRPr>
            </a:lvl5pPr>
            <a:lvl6pPr marL="2543015"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381"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748"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30114" indent="-231183" defTabSz="46236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BAE47ED3-AD5D-4C02-8AB6-BB3E4935E6CB}" type="slidenum">
              <a:rPr lang="en-US" altLang="en-US" smtClean="0"/>
              <a:pPr eaLnBrk="1" hangingPunct="1">
                <a:spcBef>
                  <a:spcPct val="0"/>
                </a:spcBef>
                <a:defRPr/>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1345" indent="-288979">
              <a:spcBef>
                <a:spcPct val="30000"/>
              </a:spcBef>
              <a:defRPr sz="1200">
                <a:solidFill>
                  <a:schemeClr val="tx1"/>
                </a:solidFill>
                <a:latin typeface="Calibri" pitchFamily="34" charset="0"/>
              </a:defRPr>
            </a:lvl2pPr>
            <a:lvl3pPr marL="1155916" indent="-231183">
              <a:spcBef>
                <a:spcPct val="30000"/>
              </a:spcBef>
              <a:defRPr sz="1200">
                <a:solidFill>
                  <a:schemeClr val="tx1"/>
                </a:solidFill>
                <a:latin typeface="Calibri" pitchFamily="34" charset="0"/>
              </a:defRPr>
            </a:lvl3pPr>
            <a:lvl4pPr marL="1618282" indent="-231183">
              <a:spcBef>
                <a:spcPct val="30000"/>
              </a:spcBef>
              <a:defRPr sz="1200">
                <a:solidFill>
                  <a:schemeClr val="tx1"/>
                </a:solidFill>
                <a:latin typeface="Calibri" pitchFamily="34" charset="0"/>
              </a:defRPr>
            </a:lvl4pPr>
            <a:lvl5pPr marL="2080649" indent="-231183">
              <a:spcBef>
                <a:spcPct val="30000"/>
              </a:spcBef>
              <a:defRPr sz="1200">
                <a:solidFill>
                  <a:schemeClr val="tx1"/>
                </a:solidFill>
                <a:latin typeface="Calibri" pitchFamily="34" charset="0"/>
              </a:defRPr>
            </a:lvl5pPr>
            <a:lvl6pPr marL="2543015" indent="-231183" defTabSz="462366" eaLnBrk="0" fontAlgn="base" hangingPunct="0">
              <a:spcBef>
                <a:spcPct val="30000"/>
              </a:spcBef>
              <a:spcAft>
                <a:spcPct val="0"/>
              </a:spcAft>
              <a:defRPr sz="1200">
                <a:solidFill>
                  <a:schemeClr val="tx1"/>
                </a:solidFill>
                <a:latin typeface="Calibri" pitchFamily="34" charset="0"/>
              </a:defRPr>
            </a:lvl6pPr>
            <a:lvl7pPr marL="3005381" indent="-231183" defTabSz="462366" eaLnBrk="0" fontAlgn="base" hangingPunct="0">
              <a:spcBef>
                <a:spcPct val="30000"/>
              </a:spcBef>
              <a:spcAft>
                <a:spcPct val="0"/>
              </a:spcAft>
              <a:defRPr sz="1200">
                <a:solidFill>
                  <a:schemeClr val="tx1"/>
                </a:solidFill>
                <a:latin typeface="Calibri" pitchFamily="34" charset="0"/>
              </a:defRPr>
            </a:lvl7pPr>
            <a:lvl8pPr marL="3467748" indent="-231183" defTabSz="462366" eaLnBrk="0" fontAlgn="base" hangingPunct="0">
              <a:spcBef>
                <a:spcPct val="30000"/>
              </a:spcBef>
              <a:spcAft>
                <a:spcPct val="0"/>
              </a:spcAft>
              <a:defRPr sz="1200">
                <a:solidFill>
                  <a:schemeClr val="tx1"/>
                </a:solidFill>
                <a:latin typeface="Calibri" pitchFamily="34" charset="0"/>
              </a:defRPr>
            </a:lvl8pPr>
            <a:lvl9pPr marL="3930114" indent="-231183" defTabSz="462366" eaLnBrk="0" fontAlgn="base" hangingPunct="0">
              <a:spcBef>
                <a:spcPct val="30000"/>
              </a:spcBef>
              <a:spcAft>
                <a:spcPct val="0"/>
              </a:spcAft>
              <a:defRPr sz="1200">
                <a:solidFill>
                  <a:schemeClr val="tx1"/>
                </a:solidFill>
                <a:latin typeface="Calibri" pitchFamily="34" charset="0"/>
              </a:defRPr>
            </a:lvl9pPr>
          </a:lstStyle>
          <a:p>
            <a:pPr>
              <a:spcBef>
                <a:spcPct val="0"/>
              </a:spcBef>
            </a:pPr>
            <a:fld id="{9474E593-41FF-4DFD-ABC8-A191A09BBB83}" type="slidenum">
              <a:rPr lang="en-US" altLang="en-US" smtClean="0"/>
              <a:pPr>
                <a:spcBef>
                  <a:spcPct val="0"/>
                </a:spcBef>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130386" y="696512"/>
            <a:ext cx="4765506" cy="3492103"/>
          </a:xfrm>
          <a:prstGeom prst="rect">
            <a:avLst/>
          </a:prstGeom>
          <a:solidFill>
            <a:srgbClr val="FFFFFF"/>
          </a:solidFill>
          <a:ln w="9360">
            <a:solidFill>
              <a:srgbClr val="000000"/>
            </a:solidFill>
            <a:miter lim="800000"/>
            <a:headEnd/>
            <a:tailEnd/>
          </a:ln>
        </p:spPr>
        <p:txBody>
          <a:bodyPr wrap="none" lIns="91767" tIns="45883" rIns="91767" bIns="45883"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2300">
              <a:latin typeface="Times New Roman" pitchFamily="18" charset="0"/>
              <a:ea typeface="ＭＳ Ｐゴシック" pitchFamily="34" charset="-128"/>
            </a:endParaRPr>
          </a:p>
        </p:txBody>
      </p:sp>
      <p:sp>
        <p:nvSpPr>
          <p:cNvPr id="73731" name="Rectangle 3"/>
          <p:cNvSpPr>
            <a:spLocks noGrp="1" noChangeArrowheads="1"/>
          </p:cNvSpPr>
          <p:nvPr>
            <p:ph type="body"/>
          </p:nvPr>
        </p:nvSpPr>
        <p:spPr bwMode="auto">
          <a:xfrm>
            <a:off x="936837" y="4422377"/>
            <a:ext cx="5150976" cy="41933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4A8E42-3425-4DC3-98A2-C2B537862934}"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4A8E42-3425-4DC3-98A2-C2B537862934}"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4A8E42-3425-4DC3-98A2-C2B537862934}"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4A8E42-3425-4DC3-98A2-C2B537862934}"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64189" indent="-293796">
              <a:defRPr sz="2400">
                <a:solidFill>
                  <a:schemeClr val="tx1"/>
                </a:solidFill>
                <a:latin typeface="Arial" charset="0"/>
                <a:ea typeface="MS PGothic" pitchFamily="34" charset="-128"/>
              </a:defRPr>
            </a:lvl2pPr>
            <a:lvl3pPr marL="1176787" indent="-234394">
              <a:defRPr sz="2400">
                <a:solidFill>
                  <a:schemeClr val="tx1"/>
                </a:solidFill>
                <a:latin typeface="Arial" charset="0"/>
                <a:ea typeface="MS PGothic" pitchFamily="34" charset="-128"/>
              </a:defRPr>
            </a:lvl3pPr>
            <a:lvl4pPr marL="1648786" indent="-234394">
              <a:defRPr sz="2400">
                <a:solidFill>
                  <a:schemeClr val="tx1"/>
                </a:solidFill>
                <a:latin typeface="Arial" charset="0"/>
                <a:ea typeface="MS PGothic" pitchFamily="34" charset="-128"/>
              </a:defRPr>
            </a:lvl4pPr>
            <a:lvl5pPr marL="2119179" indent="-234394">
              <a:defRPr sz="2400">
                <a:solidFill>
                  <a:schemeClr val="tx1"/>
                </a:solidFill>
                <a:latin typeface="Arial" charset="0"/>
                <a:ea typeface="MS PGothic" pitchFamily="34" charset="-128"/>
              </a:defRPr>
            </a:lvl5pPr>
            <a:lvl6pPr marL="2581546" indent="-234394" eaLnBrk="0" fontAlgn="base" hangingPunct="0">
              <a:spcBef>
                <a:spcPct val="0"/>
              </a:spcBef>
              <a:spcAft>
                <a:spcPct val="0"/>
              </a:spcAft>
              <a:defRPr sz="2400">
                <a:solidFill>
                  <a:schemeClr val="tx1"/>
                </a:solidFill>
                <a:latin typeface="Arial" charset="0"/>
                <a:ea typeface="MS PGothic" pitchFamily="34" charset="-128"/>
              </a:defRPr>
            </a:lvl6pPr>
            <a:lvl7pPr marL="3043912" indent="-234394" eaLnBrk="0" fontAlgn="base" hangingPunct="0">
              <a:spcBef>
                <a:spcPct val="0"/>
              </a:spcBef>
              <a:spcAft>
                <a:spcPct val="0"/>
              </a:spcAft>
              <a:defRPr sz="2400">
                <a:solidFill>
                  <a:schemeClr val="tx1"/>
                </a:solidFill>
                <a:latin typeface="Arial" charset="0"/>
                <a:ea typeface="MS PGothic" pitchFamily="34" charset="-128"/>
              </a:defRPr>
            </a:lvl7pPr>
            <a:lvl8pPr marL="3506278" indent="-234394" eaLnBrk="0" fontAlgn="base" hangingPunct="0">
              <a:spcBef>
                <a:spcPct val="0"/>
              </a:spcBef>
              <a:spcAft>
                <a:spcPct val="0"/>
              </a:spcAft>
              <a:defRPr sz="2400">
                <a:solidFill>
                  <a:schemeClr val="tx1"/>
                </a:solidFill>
                <a:latin typeface="Arial" charset="0"/>
                <a:ea typeface="MS PGothic" pitchFamily="34" charset="-128"/>
              </a:defRPr>
            </a:lvl8pPr>
            <a:lvl9pPr marL="3968645" indent="-234394" eaLnBrk="0" fontAlgn="base" hangingPunct="0">
              <a:spcBef>
                <a:spcPct val="0"/>
              </a:spcBef>
              <a:spcAft>
                <a:spcPct val="0"/>
              </a:spcAft>
              <a:defRPr sz="2400">
                <a:solidFill>
                  <a:schemeClr val="tx1"/>
                </a:solidFill>
                <a:latin typeface="Arial" charset="0"/>
                <a:ea typeface="MS PGothic" pitchFamily="34" charset="-128"/>
              </a:defRPr>
            </a:lvl9pPr>
          </a:lstStyle>
          <a:p>
            <a:pPr>
              <a:defRPr/>
            </a:pPr>
            <a:fld id="{74E45F76-835F-493E-9E63-E82696F4573E}" type="slidenum">
              <a:rPr lang="en-US" altLang="en-US" sz="1200">
                <a:latin typeface="Calibri" pitchFamily="34" charset="0"/>
              </a:rPr>
              <a:pPr>
                <a:defRPr/>
              </a:pPr>
              <a:t>5</a:t>
            </a:fld>
            <a:endParaRPr lang="en-US" altLang="en-US" sz="120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4A8E42-3425-4DC3-98A2-C2B537862934}"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4" name="Slide Number Placeholder 3"/>
          <p:cNvSpPr>
            <a:spLocks noGrp="1"/>
          </p:cNvSpPr>
          <p:nvPr>
            <p:ph type="sldNum" sz="quarter" idx="5"/>
          </p:nvPr>
        </p:nvSpPr>
        <p:spPr/>
        <p:txBody>
          <a:bodyPr/>
          <a:lstStyle/>
          <a:p>
            <a:pPr>
              <a:defRPr/>
            </a:pPr>
            <a:fld id="{844A8E42-3425-4DC3-98A2-C2B537862934}"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4A8E42-3425-4DC3-98A2-C2B537862934}"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4A8E42-3425-4DC3-98A2-C2B537862934}"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130386" y="696512"/>
            <a:ext cx="4765506" cy="3492103"/>
          </a:xfrm>
          <a:prstGeom prst="rect">
            <a:avLst/>
          </a:prstGeom>
          <a:solidFill>
            <a:srgbClr val="FFFFFF"/>
          </a:solidFill>
          <a:ln w="9360">
            <a:solidFill>
              <a:srgbClr val="000000"/>
            </a:solidFill>
            <a:miter lim="800000"/>
            <a:headEnd/>
            <a:tailEnd/>
          </a:ln>
        </p:spPr>
        <p:txBody>
          <a:bodyPr wrap="none" lIns="91767" tIns="45883" rIns="91767" bIns="45883"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2300">
              <a:latin typeface="Times New Roman" pitchFamily="18" charset="0"/>
              <a:ea typeface="ＭＳ Ｐゴシック" pitchFamily="34" charset="-128"/>
            </a:endParaRPr>
          </a:p>
        </p:txBody>
      </p:sp>
      <p:sp>
        <p:nvSpPr>
          <p:cNvPr id="77827" name="Rectangle 3"/>
          <p:cNvSpPr>
            <a:spLocks noGrp="1" noChangeArrowheads="1"/>
          </p:cNvSpPr>
          <p:nvPr>
            <p:ph type="body"/>
          </p:nvPr>
        </p:nvSpPr>
        <p:spPr bwMode="auto">
          <a:xfrm>
            <a:off x="936837" y="4422377"/>
            <a:ext cx="5150976" cy="41933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4143" indent="-286209">
              <a:defRPr sz="2400">
                <a:solidFill>
                  <a:schemeClr val="tx1"/>
                </a:solidFill>
                <a:latin typeface="Arial" charset="0"/>
                <a:ea typeface="MS PGothic" pitchFamily="34" charset="-128"/>
              </a:defRPr>
            </a:lvl2pPr>
            <a:lvl3pPr marL="1144835" indent="-228967">
              <a:defRPr sz="2400">
                <a:solidFill>
                  <a:schemeClr val="tx1"/>
                </a:solidFill>
                <a:latin typeface="Arial" charset="0"/>
                <a:ea typeface="MS PGothic" pitchFamily="34" charset="-128"/>
              </a:defRPr>
            </a:lvl3pPr>
            <a:lvl4pPr marL="1602770" indent="-228967">
              <a:defRPr sz="2400">
                <a:solidFill>
                  <a:schemeClr val="tx1"/>
                </a:solidFill>
                <a:latin typeface="Arial" charset="0"/>
                <a:ea typeface="MS PGothic" pitchFamily="34" charset="-128"/>
              </a:defRPr>
            </a:lvl4pPr>
            <a:lvl5pPr marL="2060704" indent="-228967">
              <a:defRPr sz="2400">
                <a:solidFill>
                  <a:schemeClr val="tx1"/>
                </a:solidFill>
                <a:latin typeface="Arial" charset="0"/>
                <a:ea typeface="MS PGothic" pitchFamily="34" charset="-128"/>
              </a:defRPr>
            </a:lvl5pPr>
            <a:lvl6pPr marL="2518638" indent="-228967" eaLnBrk="0" fontAlgn="base" hangingPunct="0">
              <a:spcBef>
                <a:spcPct val="0"/>
              </a:spcBef>
              <a:spcAft>
                <a:spcPct val="0"/>
              </a:spcAft>
              <a:defRPr sz="2400">
                <a:solidFill>
                  <a:schemeClr val="tx1"/>
                </a:solidFill>
                <a:latin typeface="Arial" charset="0"/>
                <a:ea typeface="MS PGothic" pitchFamily="34" charset="-128"/>
              </a:defRPr>
            </a:lvl6pPr>
            <a:lvl7pPr marL="2976574" indent="-228967" eaLnBrk="0" fontAlgn="base" hangingPunct="0">
              <a:spcBef>
                <a:spcPct val="0"/>
              </a:spcBef>
              <a:spcAft>
                <a:spcPct val="0"/>
              </a:spcAft>
              <a:defRPr sz="2400">
                <a:solidFill>
                  <a:schemeClr val="tx1"/>
                </a:solidFill>
                <a:latin typeface="Arial" charset="0"/>
                <a:ea typeface="MS PGothic" pitchFamily="34" charset="-128"/>
              </a:defRPr>
            </a:lvl7pPr>
            <a:lvl8pPr marL="3434507" indent="-228967" eaLnBrk="0" fontAlgn="base" hangingPunct="0">
              <a:spcBef>
                <a:spcPct val="0"/>
              </a:spcBef>
              <a:spcAft>
                <a:spcPct val="0"/>
              </a:spcAft>
              <a:defRPr sz="2400">
                <a:solidFill>
                  <a:schemeClr val="tx1"/>
                </a:solidFill>
                <a:latin typeface="Arial" charset="0"/>
                <a:ea typeface="MS PGothic" pitchFamily="34" charset="-128"/>
              </a:defRPr>
            </a:lvl8pPr>
            <a:lvl9pPr marL="3892442" indent="-228967" eaLnBrk="0" fontAlgn="base" hangingPunct="0">
              <a:spcBef>
                <a:spcPct val="0"/>
              </a:spcBef>
              <a:spcAft>
                <a:spcPct val="0"/>
              </a:spcAft>
              <a:defRPr sz="2400">
                <a:solidFill>
                  <a:schemeClr val="tx1"/>
                </a:solidFill>
                <a:latin typeface="Arial" charset="0"/>
                <a:ea typeface="MS PGothic" pitchFamily="34" charset="-128"/>
              </a:defRPr>
            </a:lvl9pPr>
          </a:lstStyle>
          <a:p>
            <a:pPr>
              <a:defRPr/>
            </a:pPr>
            <a:fld id="{713AF53F-FD8A-489C-B8C8-E1E7A5461955}" type="slidenum">
              <a:rPr lang="en-US" sz="1200"/>
              <a:pPr>
                <a:defRPr/>
              </a:pPr>
              <a:t>57</a:t>
            </a:fld>
            <a:endParaRPr lang="en-US" sz="12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5B0ED5C-C08C-4BAE-A862-8DF89C73524C}"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6DDB646-64F9-4EA7-97C7-E1C4FFA2DB45}"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64189" indent="-293796">
              <a:defRPr sz="2400">
                <a:solidFill>
                  <a:schemeClr val="tx1"/>
                </a:solidFill>
                <a:latin typeface="Arial" charset="0"/>
                <a:ea typeface="MS PGothic" pitchFamily="34" charset="-128"/>
              </a:defRPr>
            </a:lvl2pPr>
            <a:lvl3pPr marL="1176787" indent="-234394">
              <a:defRPr sz="2400">
                <a:solidFill>
                  <a:schemeClr val="tx1"/>
                </a:solidFill>
                <a:latin typeface="Arial" charset="0"/>
                <a:ea typeface="MS PGothic" pitchFamily="34" charset="-128"/>
              </a:defRPr>
            </a:lvl3pPr>
            <a:lvl4pPr marL="1648786" indent="-234394">
              <a:defRPr sz="2400">
                <a:solidFill>
                  <a:schemeClr val="tx1"/>
                </a:solidFill>
                <a:latin typeface="Arial" charset="0"/>
                <a:ea typeface="MS PGothic" pitchFamily="34" charset="-128"/>
              </a:defRPr>
            </a:lvl4pPr>
            <a:lvl5pPr marL="2119179" indent="-234394">
              <a:defRPr sz="2400">
                <a:solidFill>
                  <a:schemeClr val="tx1"/>
                </a:solidFill>
                <a:latin typeface="Arial" charset="0"/>
                <a:ea typeface="MS PGothic" pitchFamily="34" charset="-128"/>
              </a:defRPr>
            </a:lvl5pPr>
            <a:lvl6pPr marL="2581546" indent="-234394" eaLnBrk="0" fontAlgn="base" hangingPunct="0">
              <a:spcBef>
                <a:spcPct val="0"/>
              </a:spcBef>
              <a:spcAft>
                <a:spcPct val="0"/>
              </a:spcAft>
              <a:defRPr sz="2400">
                <a:solidFill>
                  <a:schemeClr val="tx1"/>
                </a:solidFill>
                <a:latin typeface="Arial" charset="0"/>
                <a:ea typeface="MS PGothic" pitchFamily="34" charset="-128"/>
              </a:defRPr>
            </a:lvl6pPr>
            <a:lvl7pPr marL="3043912" indent="-234394" eaLnBrk="0" fontAlgn="base" hangingPunct="0">
              <a:spcBef>
                <a:spcPct val="0"/>
              </a:spcBef>
              <a:spcAft>
                <a:spcPct val="0"/>
              </a:spcAft>
              <a:defRPr sz="2400">
                <a:solidFill>
                  <a:schemeClr val="tx1"/>
                </a:solidFill>
                <a:latin typeface="Arial" charset="0"/>
                <a:ea typeface="MS PGothic" pitchFamily="34" charset="-128"/>
              </a:defRPr>
            </a:lvl7pPr>
            <a:lvl8pPr marL="3506278" indent="-234394" eaLnBrk="0" fontAlgn="base" hangingPunct="0">
              <a:spcBef>
                <a:spcPct val="0"/>
              </a:spcBef>
              <a:spcAft>
                <a:spcPct val="0"/>
              </a:spcAft>
              <a:defRPr sz="2400">
                <a:solidFill>
                  <a:schemeClr val="tx1"/>
                </a:solidFill>
                <a:latin typeface="Arial" charset="0"/>
                <a:ea typeface="MS PGothic" pitchFamily="34" charset="-128"/>
              </a:defRPr>
            </a:lvl8pPr>
            <a:lvl9pPr marL="3968645" indent="-234394" eaLnBrk="0" fontAlgn="base" hangingPunct="0">
              <a:spcBef>
                <a:spcPct val="0"/>
              </a:spcBef>
              <a:spcAft>
                <a:spcPct val="0"/>
              </a:spcAft>
              <a:defRPr sz="2400">
                <a:solidFill>
                  <a:schemeClr val="tx1"/>
                </a:solidFill>
                <a:latin typeface="Arial" charset="0"/>
                <a:ea typeface="MS PGothic" pitchFamily="34" charset="-128"/>
              </a:defRPr>
            </a:lvl9pPr>
          </a:lstStyle>
          <a:p>
            <a:pPr>
              <a:defRPr/>
            </a:pPr>
            <a:fld id="{6273AE00-89BD-412E-A285-8CB91D422D46}" type="slidenum">
              <a:rPr lang="en-US" altLang="en-US" sz="1200">
                <a:latin typeface="Calibri" pitchFamily="34" charset="0"/>
              </a:rPr>
              <a:pPr>
                <a:defRPr/>
              </a:pPr>
              <a:t>6</a:t>
            </a:fld>
            <a:endParaRPr lang="en-US" altLang="en-US" sz="120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270BDCE-9F5B-43D1-A47C-19E97AA1575C}"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1129678" y="698103"/>
            <a:ext cx="4766920" cy="3492103"/>
          </a:xfrm>
          <a:prstGeom prst="rect">
            <a:avLst/>
          </a:prstGeom>
          <a:solidFill>
            <a:srgbClr val="FFFFFF"/>
          </a:solidFill>
          <a:ln w="9360">
            <a:solidFill>
              <a:srgbClr val="000000"/>
            </a:solidFill>
            <a:miter lim="800000"/>
            <a:headEnd/>
            <a:tailEnd/>
          </a:ln>
        </p:spPr>
        <p:txBody>
          <a:bodyPr wrap="none" lIns="92628" tIns="46314" rIns="92628" bIns="46314"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2300">
              <a:latin typeface="Times New Roman" pitchFamily="18" charset="0"/>
              <a:ea typeface="ＭＳ Ｐゴシック" pitchFamily="34" charset="-128"/>
            </a:endParaRPr>
          </a:p>
        </p:txBody>
      </p:sp>
      <p:sp>
        <p:nvSpPr>
          <p:cNvPr id="165891" name="Rectangle 3"/>
          <p:cNvSpPr>
            <a:spLocks noGrp="1" noChangeArrowheads="1"/>
          </p:cNvSpPr>
          <p:nvPr>
            <p:ph type="body"/>
          </p:nvPr>
        </p:nvSpPr>
        <p:spPr bwMode="auto">
          <a:xfrm>
            <a:off x="935564" y="4422377"/>
            <a:ext cx="5153557" cy="4191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EC8643-9272-40D5-A022-EF9A6F764C3B}" type="slidenum">
              <a:rPr lang="en-US" smtClean="0"/>
              <a:pPr>
                <a:defRPr/>
              </a:pPr>
              <a:t>7</a:t>
            </a:fld>
            <a:endParaRPr lang="en-US" dirty="0"/>
          </a:p>
        </p:txBody>
      </p:sp>
    </p:spTree>
    <p:extLst>
      <p:ext uri="{BB962C8B-B14F-4D97-AF65-F5344CB8AC3E}">
        <p14:creationId xmlns:p14="http://schemas.microsoft.com/office/powerpoint/2010/main" val="7899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4221" indent="-286238" eaLnBrk="0" hangingPunct="0">
              <a:spcBef>
                <a:spcPct val="30000"/>
              </a:spcBef>
              <a:defRPr sz="1100">
                <a:solidFill>
                  <a:schemeClr val="tx1"/>
                </a:solidFill>
                <a:latin typeface="Calibri" pitchFamily="34" charset="0"/>
                <a:ea typeface="MS PGothic" pitchFamily="34" charset="-128"/>
              </a:defRPr>
            </a:lvl2pPr>
            <a:lvl3pPr marL="1144955" indent="-228992" eaLnBrk="0" hangingPunct="0">
              <a:spcBef>
                <a:spcPct val="30000"/>
              </a:spcBef>
              <a:defRPr sz="1100">
                <a:solidFill>
                  <a:schemeClr val="tx1"/>
                </a:solidFill>
                <a:latin typeface="Calibri" pitchFamily="34" charset="0"/>
                <a:ea typeface="MS PGothic" pitchFamily="34" charset="-128"/>
              </a:defRPr>
            </a:lvl3pPr>
            <a:lvl4pPr marL="1602937" indent="-228992" eaLnBrk="0" hangingPunct="0">
              <a:spcBef>
                <a:spcPct val="30000"/>
              </a:spcBef>
              <a:defRPr sz="1100">
                <a:solidFill>
                  <a:schemeClr val="tx1"/>
                </a:solidFill>
                <a:latin typeface="Calibri" pitchFamily="34" charset="0"/>
                <a:ea typeface="MS PGothic" pitchFamily="34" charset="-128"/>
              </a:defRPr>
            </a:lvl4pPr>
            <a:lvl5pPr marL="2060919" indent="-228992" eaLnBrk="0" hangingPunct="0">
              <a:spcBef>
                <a:spcPct val="30000"/>
              </a:spcBef>
              <a:defRPr sz="1100">
                <a:solidFill>
                  <a:schemeClr val="tx1"/>
                </a:solidFill>
                <a:latin typeface="Calibri" pitchFamily="34" charset="0"/>
                <a:ea typeface="MS PGothic" pitchFamily="34" charset="-128"/>
              </a:defRPr>
            </a:lvl5pPr>
            <a:lvl6pPr marL="2518902"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76884"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7pPr>
            <a:lvl8pPr marL="3434866"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8pPr>
            <a:lvl9pPr marL="3892848"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defRPr/>
            </a:pPr>
            <a:fld id="{0911B87A-5D0F-4E9F-BC9D-28EEF752367F}" type="slidenum">
              <a:rPr lang="en-US" altLang="en-US" smtClean="0"/>
              <a:pPr eaLnBrk="1" hangingPunct="1">
                <a:spcBef>
                  <a:spcPct val="0"/>
                </a:spcBef>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4221" indent="-286238" eaLnBrk="0" hangingPunct="0">
              <a:spcBef>
                <a:spcPct val="30000"/>
              </a:spcBef>
              <a:defRPr sz="1100">
                <a:solidFill>
                  <a:schemeClr val="tx1"/>
                </a:solidFill>
                <a:latin typeface="Calibri" pitchFamily="34" charset="0"/>
                <a:ea typeface="MS PGothic" pitchFamily="34" charset="-128"/>
              </a:defRPr>
            </a:lvl2pPr>
            <a:lvl3pPr marL="1144955" indent="-228992" eaLnBrk="0" hangingPunct="0">
              <a:spcBef>
                <a:spcPct val="30000"/>
              </a:spcBef>
              <a:defRPr sz="1100">
                <a:solidFill>
                  <a:schemeClr val="tx1"/>
                </a:solidFill>
                <a:latin typeface="Calibri" pitchFamily="34" charset="0"/>
                <a:ea typeface="MS PGothic" pitchFamily="34" charset="-128"/>
              </a:defRPr>
            </a:lvl3pPr>
            <a:lvl4pPr marL="1602937" indent="-228992" eaLnBrk="0" hangingPunct="0">
              <a:spcBef>
                <a:spcPct val="30000"/>
              </a:spcBef>
              <a:defRPr sz="1100">
                <a:solidFill>
                  <a:schemeClr val="tx1"/>
                </a:solidFill>
                <a:latin typeface="Calibri" pitchFamily="34" charset="0"/>
                <a:ea typeface="MS PGothic" pitchFamily="34" charset="-128"/>
              </a:defRPr>
            </a:lvl4pPr>
            <a:lvl5pPr marL="2060919" indent="-228992" eaLnBrk="0" hangingPunct="0">
              <a:spcBef>
                <a:spcPct val="30000"/>
              </a:spcBef>
              <a:defRPr sz="1100">
                <a:solidFill>
                  <a:schemeClr val="tx1"/>
                </a:solidFill>
                <a:latin typeface="Calibri" pitchFamily="34" charset="0"/>
                <a:ea typeface="MS PGothic" pitchFamily="34" charset="-128"/>
              </a:defRPr>
            </a:lvl5pPr>
            <a:lvl6pPr marL="2518902"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76884"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7pPr>
            <a:lvl8pPr marL="3434866"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8pPr>
            <a:lvl9pPr marL="3892848" indent="-228992" defTabSz="457982"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defRPr/>
            </a:pPr>
            <a:fld id="{E78587C0-5F1C-46AF-8865-07D15A1F0CFE}" type="slidenum">
              <a:rPr lang="en-US" altLang="en-US" smtClean="0"/>
              <a:pPr eaLnBrk="1" hangingPunct="1">
                <a:spcBef>
                  <a:spcPct val="0"/>
                </a:spcBef>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2" descr="FSA-4C copy.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0538" y="5845175"/>
            <a:ext cx="5827712"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p:cNvSpPr>
          <p:nvPr userDrawn="1"/>
        </p:nvSpPr>
        <p:spPr bwMode="auto">
          <a:xfrm>
            <a:off x="0" y="0"/>
            <a:ext cx="9147175" cy="54864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smtClean="0">
              <a:solidFill>
                <a:srgbClr val="000000"/>
              </a:solidFill>
            </a:endParaRPr>
          </a:p>
        </p:txBody>
      </p:sp>
      <p:sp>
        <p:nvSpPr>
          <p:cNvPr id="7" name="Subtitle 2"/>
          <p:cNvSpPr>
            <a:spLocks noGrp="1"/>
          </p:cNvSpPr>
          <p:nvPr>
            <p:ph type="subTitle" idx="1"/>
          </p:nvPr>
        </p:nvSpPr>
        <p:spPr>
          <a:xfrm>
            <a:off x="410190" y="2667000"/>
            <a:ext cx="8425545" cy="704850"/>
          </a:xfrm>
          <a:prstGeom prst="rect">
            <a:avLst/>
          </a:prstGeom>
        </p:spPr>
        <p:txBody>
          <a:bodyPr vert="horz"/>
          <a:lstStyle>
            <a:lvl1pPr marL="0" indent="0" algn="l">
              <a:buNone/>
              <a:defRPr sz="2400" b="0">
                <a:solidFill>
                  <a:schemeClr val="bg1">
                    <a:lumMod val="9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Content Placeholder 10"/>
          <p:cNvSpPr>
            <a:spLocks noGrp="1"/>
          </p:cNvSpPr>
          <p:nvPr>
            <p:ph sz="quarter" idx="10"/>
          </p:nvPr>
        </p:nvSpPr>
        <p:spPr>
          <a:xfrm>
            <a:off x="1650998" y="4790091"/>
            <a:ext cx="7021286" cy="596677"/>
          </a:xfrm>
          <a:prstGeom prst="rect">
            <a:avLst/>
          </a:prstGeom>
        </p:spPr>
        <p:txBody>
          <a:bodyPr vert="horz"/>
          <a:lstStyle>
            <a:lvl1pPr marL="0" indent="0" algn="r">
              <a:buNone/>
              <a:defRPr sz="2200">
                <a:solidFill>
                  <a:srgbClr val="FFFFFF"/>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
        <p:nvSpPr>
          <p:cNvPr id="13" name="Title 12"/>
          <p:cNvSpPr>
            <a:spLocks noGrp="1"/>
          </p:cNvSpPr>
          <p:nvPr>
            <p:ph type="title"/>
          </p:nvPr>
        </p:nvSpPr>
        <p:spPr>
          <a:xfrm>
            <a:off x="381000" y="2004605"/>
            <a:ext cx="8229600" cy="738595"/>
          </a:xfrm>
          <a:prstGeom prst="rect">
            <a:avLst/>
          </a:prstGeom>
        </p:spPr>
        <p:txBody>
          <a:bodyPr vert="horz"/>
          <a:lstStyle>
            <a:lvl1pPr algn="l">
              <a:defRPr sz="4800">
                <a:solidFill>
                  <a:schemeClr val="bg1">
                    <a:lumMod val="95000"/>
                  </a:schemeClr>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23837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5" name="Picture 2" descr="FSA-4C copy.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0538" y="671513"/>
            <a:ext cx="5827712"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smtClean="0"/>
          </a:p>
        </p:txBody>
      </p:sp>
      <p:sp>
        <p:nvSpPr>
          <p:cNvPr id="8" name="Rectangle 1"/>
          <p:cNvSpPr>
            <a:spLocks/>
          </p:cNvSpPr>
          <p:nvPr userDrawn="1"/>
        </p:nvSpPr>
        <p:spPr bwMode="auto">
          <a:xfrm>
            <a:off x="0" y="6535738"/>
            <a:ext cx="9167813" cy="3222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smtClean="0"/>
          </a:p>
        </p:txBody>
      </p:sp>
      <p:sp>
        <p:nvSpPr>
          <p:cNvPr id="7" name="Subtitle 2"/>
          <p:cNvSpPr>
            <a:spLocks noGrp="1"/>
          </p:cNvSpPr>
          <p:nvPr>
            <p:ph type="subTitle" idx="1"/>
          </p:nvPr>
        </p:nvSpPr>
        <p:spPr>
          <a:xfrm>
            <a:off x="410190" y="3481795"/>
            <a:ext cx="8425545" cy="704850"/>
          </a:xfrm>
          <a:prstGeom prst="rect">
            <a:avLst/>
          </a:prstGeom>
        </p:spPr>
        <p:txBody>
          <a:bodyPr vert="horz"/>
          <a:lstStyle>
            <a:lvl1pPr marL="0" indent="0" algn="l">
              <a:buNone/>
              <a:defRPr sz="2400" b="0">
                <a:solidFill>
                  <a:schemeClr val="tx1">
                    <a:lumMod val="65000"/>
                    <a:lumOff val="3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Title 12"/>
          <p:cNvSpPr>
            <a:spLocks noGrp="1"/>
          </p:cNvSpPr>
          <p:nvPr>
            <p:ph type="title"/>
          </p:nvPr>
        </p:nvSpPr>
        <p:spPr>
          <a:xfrm>
            <a:off x="381000" y="2819400"/>
            <a:ext cx="8229600" cy="738595"/>
          </a:xfrm>
          <a:prstGeom prst="rect">
            <a:avLst/>
          </a:prstGeom>
        </p:spPr>
        <p:txBody>
          <a:bodyPr vert="horz"/>
          <a:lstStyle>
            <a:lvl1pPr algn="l">
              <a:defRPr sz="4800">
                <a:solidFill>
                  <a:schemeClr val="tx1">
                    <a:lumMod val="65000"/>
                    <a:lumOff val="35000"/>
                  </a:schemeClr>
                </a:solidFill>
                <a:latin typeface="Arial"/>
                <a:cs typeface="Arial"/>
              </a:defRPr>
            </a:lvl1pPr>
          </a:lstStyle>
          <a:p>
            <a:r>
              <a:rPr lang="en-US"/>
              <a:t>Click to edit Master title style</a:t>
            </a:r>
          </a:p>
        </p:txBody>
      </p:sp>
      <p:sp>
        <p:nvSpPr>
          <p:cNvPr id="14" name="Content Placeholder 10"/>
          <p:cNvSpPr>
            <a:spLocks noGrp="1"/>
          </p:cNvSpPr>
          <p:nvPr>
            <p:ph sz="quarter" idx="11"/>
          </p:nvPr>
        </p:nvSpPr>
        <p:spPr>
          <a:xfrm>
            <a:off x="410190" y="5727923"/>
            <a:ext cx="7021286" cy="596677"/>
          </a:xfrm>
          <a:prstGeom prst="rect">
            <a:avLst/>
          </a:prstGeom>
        </p:spPr>
        <p:txBody>
          <a:bodyPr vert="horz"/>
          <a:lstStyle>
            <a:lvl1pPr marL="0" indent="0" algn="l">
              <a:buNone/>
              <a:defRPr sz="2200">
                <a:solidFill>
                  <a:srgbClr val="595959"/>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78839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p:spTree>
      <p:nvGrpSpPr>
        <p:cNvPr id="1" name=""/>
        <p:cNvGrpSpPr/>
        <p:nvPr/>
      </p:nvGrpSpPr>
      <p:grpSpPr>
        <a:xfrm>
          <a:off x="0" y="0"/>
          <a:ext cx="0" cy="0"/>
          <a:chOff x="0" y="0"/>
          <a:chExt cx="0" cy="0"/>
        </a:xfrm>
      </p:grpSpPr>
      <p:sp>
        <p:nvSpPr>
          <p:cNvPr id="4"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smtClean="0"/>
          </a:p>
        </p:txBody>
      </p:sp>
      <p:pic>
        <p:nvPicPr>
          <p:cNvPr id="5" name="Picture 3" descr="FSA-4C copy.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smtClean="0"/>
          </a:p>
        </p:txBody>
      </p:sp>
      <p:cxnSp>
        <p:nvCxnSpPr>
          <p:cNvPr id="7" name="Straight Connector 6"/>
          <p:cNvCxnSpPr/>
          <p:nvPr userDrawn="1"/>
        </p:nvCxnSpPr>
        <p:spPr>
          <a:xfrm>
            <a:off x="241300" y="1062038"/>
            <a:ext cx="8645525"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smtClean="0"/>
              <a:t>Click to edit Master title style</a:t>
            </a:r>
            <a:endParaRPr lang="en-US"/>
          </a:p>
        </p:txBody>
      </p:sp>
      <p:sp>
        <p:nvSpPr>
          <p:cNvPr id="3" name="Content Placeholder 2"/>
          <p:cNvSpPr>
            <a:spLocks noGrp="1"/>
          </p:cNvSpPr>
          <p:nvPr>
            <p:ph idx="1"/>
          </p:nvPr>
        </p:nvSpPr>
        <p:spPr>
          <a:xfrm>
            <a:off x="533400" y="1524000"/>
            <a:ext cx="8229600" cy="4525963"/>
          </a:xfrm>
          <a:prstGeom prst="rect">
            <a:avLst/>
          </a:prstGeom>
        </p:spPr>
        <p:txBody>
          <a:bodyPr/>
          <a:lstStyle>
            <a:lvl1pPr marL="230188" indent="-230188">
              <a:buSzPct val="80000"/>
              <a:defRPr sz="2400">
                <a:solidFill>
                  <a:srgbClr val="535353"/>
                </a:solidFill>
                <a:latin typeface="Arial"/>
                <a:cs typeface="Arial"/>
              </a:defRPr>
            </a:lvl1pPr>
            <a:lvl2pPr marL="404813" indent="-174625">
              <a:buSzPct val="75000"/>
              <a:buFont typeface="Arial"/>
              <a:buChar char="•"/>
              <a:defRPr sz="20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a:defRPr sz="1200">
                <a:solidFill>
                  <a:srgbClr val="535353"/>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533400" y="6400800"/>
            <a:ext cx="2133600" cy="365125"/>
          </a:xfrm>
        </p:spPr>
        <p:txBody>
          <a:bodyPr/>
          <a:lstStyle>
            <a:lvl1pPr algn="l">
              <a:defRPr sz="900">
                <a:solidFill>
                  <a:schemeClr val="bg1">
                    <a:lumMod val="95000"/>
                  </a:schemeClr>
                </a:solidFill>
                <a:latin typeface="Arial"/>
                <a:cs typeface="Arial"/>
              </a:defRPr>
            </a:lvl1pPr>
          </a:lstStyle>
          <a:p>
            <a:pPr>
              <a:defRPr/>
            </a:pPr>
            <a:fld id="{39DE9237-B342-4282-8834-60C46CB0A972}" type="slidenum">
              <a:rPr lang="en-US"/>
              <a:pPr>
                <a:defRPr/>
              </a:pPr>
              <a:t>‹#›</a:t>
            </a:fld>
            <a:endParaRPr lang="en-US" dirty="0"/>
          </a:p>
        </p:txBody>
      </p:sp>
    </p:spTree>
    <p:extLst>
      <p:ext uri="{BB962C8B-B14F-4D97-AF65-F5344CB8AC3E}">
        <p14:creationId xmlns:p14="http://schemas.microsoft.com/office/powerpoint/2010/main" val="227295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sp>
        <p:nvSpPr>
          <p:cNvPr id="3"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smtClean="0"/>
          </a:p>
        </p:txBody>
      </p:sp>
      <p:pic>
        <p:nvPicPr>
          <p:cNvPr id="4" name="Picture 3" descr="FSA-4C copy.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smtClean="0"/>
          </a:p>
        </p:txBody>
      </p:sp>
      <p:cxnSp>
        <p:nvCxnSpPr>
          <p:cNvPr id="6" name="Straight Connector 5"/>
          <p:cNvCxnSpPr/>
          <p:nvPr userDrawn="1"/>
        </p:nvCxnSpPr>
        <p:spPr>
          <a:xfrm>
            <a:off x="241300" y="1062038"/>
            <a:ext cx="86455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smtClean="0"/>
              <a:t>Click to edit Master title style</a:t>
            </a:r>
            <a:endParaRPr lang="en-US"/>
          </a:p>
        </p:txBody>
      </p:sp>
      <p:sp>
        <p:nvSpPr>
          <p:cNvPr id="7"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a:cs typeface="Arial"/>
              </a:defRPr>
            </a:lvl1pPr>
          </a:lstStyle>
          <a:p>
            <a:pPr>
              <a:defRPr/>
            </a:pPr>
            <a:fld id="{F461E6A6-8946-400D-8E8B-4F634C17B507}" type="slidenum">
              <a:rPr lang="en-US"/>
              <a:pPr>
                <a:defRPr/>
              </a:pPr>
              <a:t>‹#›</a:t>
            </a:fld>
            <a:endParaRPr lang="en-US" dirty="0"/>
          </a:p>
        </p:txBody>
      </p:sp>
    </p:spTree>
    <p:extLst>
      <p:ext uri="{BB962C8B-B14F-4D97-AF65-F5344CB8AC3E}">
        <p14:creationId xmlns:p14="http://schemas.microsoft.com/office/powerpoint/2010/main" val="388295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smtClean="0"/>
          </a:p>
        </p:txBody>
      </p:sp>
      <p:pic>
        <p:nvPicPr>
          <p:cNvPr id="3" name="Picture 3" descr="FSA-4C copy.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7888" y="6334125"/>
            <a:ext cx="4287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smtClean="0"/>
          </a:p>
        </p:txBody>
      </p:sp>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a:cs typeface="Arial"/>
              </a:defRPr>
            </a:lvl1pPr>
          </a:lstStyle>
          <a:p>
            <a:pPr>
              <a:defRPr/>
            </a:pPr>
            <a:fld id="{E0CB66F5-3DCC-46F7-A0D8-863AF77C4322}" type="slidenum">
              <a:rPr lang="en-US"/>
              <a:pPr>
                <a:defRPr/>
              </a:pPr>
              <a:t>‹#›</a:t>
            </a:fld>
            <a:endParaRPr lang="en-US" dirty="0"/>
          </a:p>
        </p:txBody>
      </p:sp>
    </p:spTree>
    <p:extLst>
      <p:ext uri="{BB962C8B-B14F-4D97-AF65-F5344CB8AC3E}">
        <p14:creationId xmlns:p14="http://schemas.microsoft.com/office/powerpoint/2010/main" val="16374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4F154F-7E3B-44D9-ACE0-EFC6C8ECE4F6}" type="slidenum">
              <a:rPr/>
              <a:pPr>
                <a:defRPr/>
              </a:pPr>
              <a:t>‹#›</a:t>
            </a:fld>
            <a:endParaRPr lang="en-US" dirty="0"/>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15.jpeg"/></Relationships>
</file>

<file path=ppt/slides/_rels/slide55.xml.rels><?xml version="1.0" encoding="UTF-8" standalone="yes"?>
<Relationships xmlns="http://schemas.openxmlformats.org/package/2006/relationships"><Relationship Id="rId3" Type="http://schemas.openxmlformats.org/officeDocument/2006/relationships/hyperlink" Target="https://ifap.ed.gov/fregisters/FR040116FAFSA20172018BeVerified.html"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ifap.ed.gov/eannouncements/072916VerificationSuggestedTextPackageFor20172018.html" TargetMode="External"/><Relationship Id="rId5" Type="http://schemas.openxmlformats.org/officeDocument/2006/relationships/hyperlink" Target="https://ifap.ed.gov/dpcletters/GEN1614.html" TargetMode="External"/><Relationship Id="rId4" Type="http://schemas.openxmlformats.org/officeDocument/2006/relationships/hyperlink" Target="https://ifap.ed.gov/dpcletters/GEN1607.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hyperlink" Target="http://ifap.ed.gov/qahome/qaassessments/fsaverification.html" TargetMode="External"/><Relationship Id="rId4" Type="http://schemas.openxmlformats.org/officeDocument/2006/relationships/hyperlink" Target="http://www2.ed.gov/policy/highered/reg/hearulemaking/2009/integrity-qa.htm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mailto:Joe.Kern@ed.gov"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mailto:Craig.Rorie@ed.gov" TargetMode="External"/><Relationship Id="rId4" Type="http://schemas.openxmlformats.org/officeDocument/2006/relationships/hyperlink" Target="mailto:Amber.Johnson@ed.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surveymonkey.com/s/AmberJohnson"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hyperlink" Target="mailto:JoAnn.Borel@ed.gov"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275" y="1484313"/>
            <a:ext cx="8610600" cy="1041400"/>
          </a:xfrm>
        </p:spPr>
        <p:txBody>
          <a:bodyPr/>
          <a:lstStyle/>
          <a:p>
            <a:pPr algn="ctr" eaLnBrk="1" fontAlgn="auto" hangingPunct="1">
              <a:spcAft>
                <a:spcPts val="0"/>
              </a:spcAft>
              <a:defRPr/>
            </a:pPr>
            <a:r>
              <a:rPr lang="en-US" dirty="0" smtClean="0">
                <a:solidFill>
                  <a:schemeClr val="tx1"/>
                </a:solidFill>
              </a:rPr>
              <a:t>2017-18 Verification</a:t>
            </a:r>
            <a:endParaRPr lang="en-US" dirty="0">
              <a:solidFill>
                <a:schemeClr val="tx1"/>
              </a:solidFill>
            </a:endParaRPr>
          </a:p>
        </p:txBody>
      </p:sp>
      <p:sp>
        <p:nvSpPr>
          <p:cNvPr id="7171" name="Content Placeholder 2"/>
          <p:cNvSpPr txBox="1">
            <a:spLocks/>
          </p:cNvSpPr>
          <p:nvPr/>
        </p:nvSpPr>
        <p:spPr bwMode="auto">
          <a:xfrm>
            <a:off x="457200" y="3962400"/>
            <a:ext cx="84582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spcBef>
                <a:spcPct val="20000"/>
              </a:spcBef>
              <a:buFont typeface="Arial" charset="0"/>
              <a:buNone/>
            </a:pPr>
            <a:r>
              <a:rPr lang="en-US" altLang="en-US" sz="2200" dirty="0" smtClean="0">
                <a:latin typeface="Arial" charset="0"/>
              </a:rPr>
              <a:t>Amber Johnson</a:t>
            </a:r>
            <a:endParaRPr lang="en-US" altLang="en-US" sz="2200" dirty="0">
              <a:latin typeface="Arial" charset="0"/>
            </a:endParaRPr>
          </a:p>
          <a:p>
            <a:pPr algn="r" eaLnBrk="1" hangingPunct="1">
              <a:spcBef>
                <a:spcPct val="20000"/>
              </a:spcBef>
              <a:buFont typeface="Arial" charset="0"/>
              <a:buNone/>
            </a:pPr>
            <a:r>
              <a:rPr lang="en-US" altLang="en-US" sz="2200" dirty="0">
                <a:latin typeface="Arial" charset="0"/>
              </a:rPr>
              <a:t>U.S. Department of </a:t>
            </a:r>
            <a:r>
              <a:rPr lang="en-US" altLang="en-US" sz="2200" dirty="0" smtClean="0">
                <a:latin typeface="Arial" charset="0"/>
              </a:rPr>
              <a:t>Education</a:t>
            </a:r>
          </a:p>
          <a:p>
            <a:pPr algn="r" eaLnBrk="1" hangingPunct="1">
              <a:spcBef>
                <a:spcPct val="20000"/>
              </a:spcBef>
              <a:buFont typeface="Arial" charset="0"/>
              <a:buNone/>
            </a:pPr>
            <a:r>
              <a:rPr lang="en-US" altLang="en-US" sz="2200" dirty="0" smtClean="0">
                <a:latin typeface="Arial" charset="0"/>
              </a:rPr>
              <a:t>October 25, 2016</a:t>
            </a:r>
            <a:endParaRPr lang="en-US" altLang="en-US" sz="22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4294967295"/>
          </p:nvPr>
        </p:nvSpPr>
        <p:spPr bwMode="auto">
          <a:xfrm>
            <a:off x="0" y="1219200"/>
            <a:ext cx="9144000" cy="4678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Arial" panose="020B0604020202020204" pitchFamily="34" charset="0"/>
              <a:buChar char="•"/>
            </a:pPr>
            <a:r>
              <a:rPr lang="en-US" altLang="en-US" sz="2400" dirty="0" smtClean="0">
                <a:latin typeface="Arial" charset="0"/>
                <a:cs typeface="Arial" charset="0"/>
              </a:rPr>
              <a:t>School can use verification documents from 2016-2017 to meet 2017-2018 requirements for the following items:</a:t>
            </a:r>
          </a:p>
          <a:p>
            <a:pPr lvl="2">
              <a:buFont typeface="Arial" panose="020B0604020202020204" pitchFamily="34" charset="0"/>
              <a:buChar char="•"/>
            </a:pPr>
            <a:r>
              <a:rPr lang="en-US" altLang="en-US" sz="2200" dirty="0" smtClean="0">
                <a:latin typeface="Arial" charset="0"/>
                <a:cs typeface="Arial" charset="0"/>
              </a:rPr>
              <a:t>Adjusted Gross Income (AGI); U.S. Income Tax Paid ; Untaxed Portions of IRA Distributions; Untaxed Portions of Pensions; IRA Deductions and Payments; Tax Exempt Interest Income; Education Credits; Income Earned from Work</a:t>
            </a:r>
          </a:p>
          <a:p>
            <a:pPr lvl="1">
              <a:buFont typeface="Arial" panose="020B0604020202020204" pitchFamily="34" charset="0"/>
              <a:buChar char="•"/>
            </a:pPr>
            <a:r>
              <a:rPr lang="en-US" altLang="en-US" sz="2400" dirty="0" smtClean="0">
                <a:latin typeface="Arial" charset="0"/>
                <a:cs typeface="Arial" charset="0"/>
              </a:rPr>
              <a:t>Documentation of high school completion obtained prior to the 2017–2018 award year is acceptable</a:t>
            </a:r>
          </a:p>
          <a:p>
            <a:pPr lvl="1">
              <a:buFont typeface="Arial" panose="020B0604020202020204" pitchFamily="34" charset="0"/>
              <a:buChar char="•"/>
            </a:pPr>
            <a:r>
              <a:rPr lang="en-US" altLang="en-US" sz="2400" dirty="0" smtClean="0">
                <a:latin typeface="Arial" charset="0"/>
                <a:cs typeface="Arial" charset="0"/>
              </a:rPr>
              <a:t>Must obtain new documentation for:</a:t>
            </a:r>
          </a:p>
          <a:p>
            <a:pPr lvl="2">
              <a:buFont typeface="Arial" panose="020B0604020202020204" pitchFamily="34" charset="0"/>
              <a:buChar char="•"/>
            </a:pPr>
            <a:r>
              <a:rPr lang="en-US" altLang="en-US" sz="2200" dirty="0" smtClean="0">
                <a:latin typeface="Arial" charset="0"/>
                <a:cs typeface="Arial" charset="0"/>
              </a:rPr>
              <a:t>Number of Household Members  </a:t>
            </a:r>
          </a:p>
          <a:p>
            <a:pPr lvl="2">
              <a:buFont typeface="Arial" panose="020B0604020202020204" pitchFamily="34" charset="0"/>
              <a:buChar char="•"/>
            </a:pPr>
            <a:r>
              <a:rPr lang="en-US" altLang="en-US" sz="2200" dirty="0" smtClean="0">
                <a:latin typeface="Arial" charset="0"/>
                <a:cs typeface="Arial" charset="0"/>
              </a:rPr>
              <a:t>Number in College </a:t>
            </a:r>
          </a:p>
          <a:p>
            <a:pPr lvl="2">
              <a:buFont typeface="Arial" panose="020B0604020202020204" pitchFamily="34" charset="0"/>
              <a:buChar char="•"/>
            </a:pPr>
            <a:r>
              <a:rPr lang="en-US" altLang="en-US" sz="2200" dirty="0" smtClean="0">
                <a:latin typeface="Arial" charset="0"/>
                <a:cs typeface="Arial" charset="0"/>
              </a:rPr>
              <a:t>Identity/Statement of Educational Purpose </a:t>
            </a:r>
            <a:endParaRPr lang="en-US" altLang="en-US" sz="2200" dirty="0">
              <a:latin typeface="Arial" charset="0"/>
              <a:cs typeface="Arial" charset="0"/>
            </a:endParaRPr>
          </a:p>
          <a:p>
            <a:pPr marL="0" indent="0">
              <a:buNone/>
            </a:pPr>
            <a:r>
              <a:rPr lang="en-US" altLang="en-US" sz="2400" i="1" dirty="0" smtClean="0">
                <a:latin typeface="Arial" charset="0"/>
                <a:cs typeface="Arial" charset="0"/>
              </a:rPr>
              <a:t>GEN-16-07</a:t>
            </a:r>
            <a:endParaRPr lang="en-US" altLang="en-US" sz="2400" dirty="0" smtClean="0">
              <a:latin typeface="Arial" charset="0"/>
              <a:cs typeface="Arial" charset="0"/>
            </a:endParaRPr>
          </a:p>
        </p:txBody>
      </p:sp>
      <p:sp>
        <p:nvSpPr>
          <p:cNvPr id="15364"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solidFill>
                  <a:schemeClr val="tx1"/>
                </a:solidFill>
                <a:latin typeface="Arial" charset="0"/>
                <a:cs typeface="Arial" charset="0"/>
              </a:rPr>
              <a:t>Use of Documents from 2016-17</a:t>
            </a:r>
            <a:endParaRPr lang="en-US" altLang="en-US" dirty="0" smtClean="0">
              <a:latin typeface="Arial" charset="0"/>
              <a:cs typeface="Arial" charset="0"/>
            </a:endParaRPr>
          </a:p>
        </p:txBody>
      </p:sp>
      <p:sp>
        <p:nvSpPr>
          <p:cNvPr id="5"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10</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417123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04800" y="1981200"/>
            <a:ext cx="8458200" cy="28029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smtClean="0">
                <a:ln w="11430"/>
                <a:solidFill>
                  <a:schemeClr val="accent3">
                    <a:lumMod val="75000"/>
                  </a:schemeClr>
                </a:solidFill>
                <a:latin typeface="Arial" panose="020B0604020202020204" pitchFamily="34" charset="0"/>
                <a:ea typeface="MS PGothic" pitchFamily="34" charset="-128"/>
                <a:cs typeface="Arial" panose="020B0604020202020204" pitchFamily="34" charset="0"/>
              </a:rPr>
              <a:t>2017-18 Verification Tracking Groups:</a:t>
            </a:r>
          </a:p>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smtClean="0">
                <a:ln w="11430"/>
                <a:solidFill>
                  <a:schemeClr val="accent3">
                    <a:lumMod val="75000"/>
                  </a:schemeClr>
                </a:solidFill>
                <a:latin typeface="Arial" panose="020B0604020202020204" pitchFamily="34" charset="0"/>
                <a:ea typeface="MS PGothic" pitchFamily="34" charset="-128"/>
                <a:cs typeface="Arial" panose="020B0604020202020204" pitchFamily="34" charset="0"/>
              </a:rPr>
              <a:t>Data Elements &amp; Documentation</a:t>
            </a:r>
          </a:p>
        </p:txBody>
      </p:sp>
      <p:pic>
        <p:nvPicPr>
          <p:cNvPr id="20483" name="Picture 2" descr="C:\Users\Gregory.Martin\AppData\Local\Microsoft\Windows\Temporary Internet Files\Content.IE5\QENLNZYL\2364-1269261790QS2Q[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4700588"/>
            <a:ext cx="1855788"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11</a:t>
            </a:fld>
            <a:endParaRPr lang="en-US" altLang="en-US" sz="1400" dirty="0" smtClean="0">
              <a:latin typeface="Arial" charset="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Which Students to Verify?</a:t>
            </a:r>
            <a:endParaRPr lang="en-US" b="1" dirty="0">
              <a:solidFill>
                <a:schemeClr val="tx1"/>
              </a:solidFill>
            </a:endParaRPr>
          </a:p>
        </p:txBody>
      </p:sp>
      <p:sp>
        <p:nvSpPr>
          <p:cNvPr id="3" name="Content Placeholder 2"/>
          <p:cNvSpPr>
            <a:spLocks noGrp="1"/>
          </p:cNvSpPr>
          <p:nvPr>
            <p:ph idx="1"/>
          </p:nvPr>
        </p:nvSpPr>
        <p:spPr>
          <a:xfrm>
            <a:off x="533400" y="1066800"/>
            <a:ext cx="8229600" cy="4525963"/>
          </a:xfrm>
        </p:spPr>
        <p:txBody>
          <a:bodyPr/>
          <a:lstStyle/>
          <a:p>
            <a:r>
              <a:rPr lang="en-US" sz="2200" dirty="0" smtClean="0">
                <a:solidFill>
                  <a:schemeClr val="tx1"/>
                </a:solidFill>
              </a:rPr>
              <a:t>Schools only need verify students who are selected for verification</a:t>
            </a:r>
          </a:p>
          <a:p>
            <a:r>
              <a:rPr lang="en-US" sz="2200" dirty="0" smtClean="0">
                <a:solidFill>
                  <a:schemeClr val="tx1"/>
                </a:solidFill>
              </a:rPr>
              <a:t>Applicants can be selected in two ways: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39DE9237-B342-4282-8834-60C46CB0A972}" type="slidenum">
              <a:rPr lang="en-US" sz="1400" smtClean="0">
                <a:solidFill>
                  <a:schemeClr val="tx1"/>
                </a:solidFill>
              </a:rPr>
              <a:pPr>
                <a:defRPr/>
              </a:pPr>
              <a:t>12</a:t>
            </a:fld>
            <a:endParaRPr lang="en-US" dirty="0">
              <a:solidFill>
                <a:schemeClr val="tx1"/>
              </a:solidFill>
            </a:endParaRPr>
          </a:p>
        </p:txBody>
      </p:sp>
      <p:graphicFrame>
        <p:nvGraphicFramePr>
          <p:cNvPr id="6" name="Diagram 5"/>
          <p:cNvGraphicFramePr/>
          <p:nvPr>
            <p:extLst>
              <p:ext uri="{D42A27DB-BD31-4B8C-83A1-F6EECF244321}">
                <p14:modId xmlns:p14="http://schemas.microsoft.com/office/powerpoint/2010/main" val="1061702114"/>
              </p:ext>
            </p:extLst>
          </p:nvPr>
        </p:nvGraphicFramePr>
        <p:xfrm>
          <a:off x="685800" y="22098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88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smtClean="0">
                <a:solidFill>
                  <a:schemeClr val="tx1"/>
                </a:solidFill>
                <a:latin typeface="Arial" charset="0"/>
                <a:cs typeface="Arial" charset="0"/>
              </a:rPr>
              <a:t>Verification Selection Groups		</a:t>
            </a:r>
          </a:p>
        </p:txBody>
      </p:sp>
      <p:sp>
        <p:nvSpPr>
          <p:cNvPr id="2150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solidFill>
                  <a:schemeClr val="tx1"/>
                </a:solidFill>
                <a:latin typeface="Arial" charset="0"/>
                <a:cs typeface="Arial" charset="0"/>
              </a:rPr>
              <a:t>V1 – Standard Verification Group</a:t>
            </a:r>
          </a:p>
          <a:p>
            <a:r>
              <a:rPr lang="en-US" altLang="en-US" sz="2800" dirty="0" smtClean="0">
                <a:solidFill>
                  <a:schemeClr val="tx1"/>
                </a:solidFill>
                <a:latin typeface="Arial" charset="0"/>
                <a:cs typeface="Arial" charset="0"/>
              </a:rPr>
              <a:t>V2 – Reserved</a:t>
            </a:r>
          </a:p>
          <a:p>
            <a:r>
              <a:rPr lang="en-US" altLang="en-US" sz="2800" dirty="0" smtClean="0">
                <a:solidFill>
                  <a:schemeClr val="tx1"/>
                </a:solidFill>
                <a:latin typeface="Arial" charset="0"/>
                <a:cs typeface="Arial" charset="0"/>
              </a:rPr>
              <a:t>V3 – Reserved</a:t>
            </a:r>
          </a:p>
          <a:p>
            <a:r>
              <a:rPr lang="en-US" altLang="en-US" sz="2800" dirty="0" smtClean="0">
                <a:solidFill>
                  <a:schemeClr val="tx1"/>
                </a:solidFill>
                <a:latin typeface="Arial" charset="0"/>
                <a:cs typeface="Arial" charset="0"/>
              </a:rPr>
              <a:t>V4 – Custom Verification Group</a:t>
            </a:r>
          </a:p>
          <a:p>
            <a:r>
              <a:rPr lang="en-US" altLang="en-US" sz="2800" dirty="0" smtClean="0">
                <a:solidFill>
                  <a:schemeClr val="tx1"/>
                </a:solidFill>
                <a:latin typeface="Arial" charset="0"/>
                <a:cs typeface="Arial" charset="0"/>
              </a:rPr>
              <a:t>V5 – Aggregate Verification Group</a:t>
            </a:r>
          </a:p>
          <a:p>
            <a:r>
              <a:rPr lang="en-US" altLang="en-US" sz="2800" dirty="0" smtClean="0">
                <a:solidFill>
                  <a:schemeClr val="tx1"/>
                </a:solidFill>
                <a:latin typeface="Arial" charset="0"/>
                <a:cs typeface="Arial" charset="0"/>
              </a:rPr>
              <a:t>V6 – Reserved</a:t>
            </a:r>
          </a:p>
        </p:txBody>
      </p:sp>
      <p:sp>
        <p:nvSpPr>
          <p:cNvPr id="215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3A78B6D-7902-4F52-AC18-DCADA9193235}" type="slidenum">
              <a:rPr lang="en-US" altLang="en-US" sz="1400" smtClean="0">
                <a:latin typeface="Arial" charset="0"/>
              </a:rPr>
              <a:pPr eaLnBrk="1" fontAlgn="base" hangingPunct="1">
                <a:spcBef>
                  <a:spcPct val="0"/>
                </a:spcBef>
                <a:spcAft>
                  <a:spcPct val="0"/>
                </a:spcAft>
              </a:pPr>
              <a:t>13</a:t>
            </a:fld>
            <a:endParaRPr lang="en-US" altLang="en-US" sz="1400" dirty="0" smtClean="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038600"/>
            <a:ext cx="2057400" cy="220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chemeClr val="tx1"/>
                </a:solidFill>
                <a:latin typeface="Arial" charset="0"/>
                <a:cs typeface="Arial" charset="0"/>
              </a:rPr>
              <a:t>V1– Tax Filers</a:t>
            </a:r>
          </a:p>
        </p:txBody>
      </p:sp>
      <p:sp>
        <p:nvSpPr>
          <p:cNvPr id="22531" name="Content Placeholder 2"/>
          <p:cNvSpPr>
            <a:spLocks noGrp="1"/>
          </p:cNvSpPr>
          <p:nvPr>
            <p:ph idx="1"/>
          </p:nvPr>
        </p:nvSpPr>
        <p:spPr bwMode="auto">
          <a:xfrm>
            <a:off x="457200" y="1222375"/>
            <a:ext cx="4114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115000"/>
              </a:lnSpc>
              <a:spcBef>
                <a:spcPct val="0"/>
              </a:spcBef>
              <a:buFont typeface="Arial" panose="020B0604020202020204" pitchFamily="34" charset="0"/>
              <a:buChar char="•"/>
            </a:pPr>
            <a:r>
              <a:rPr lang="en-US" altLang="en-US" sz="2400" dirty="0" smtClean="0">
                <a:solidFill>
                  <a:srgbClr val="000000"/>
                </a:solidFill>
                <a:latin typeface="Arial" charset="0"/>
                <a:cs typeface="Times New Roman" pitchFamily="18" charset="0"/>
              </a:rPr>
              <a:t>Adjusted Gross Income</a:t>
            </a:r>
            <a:endParaRPr lang="en-US" altLang="en-US" sz="2400" dirty="0" smtClean="0">
              <a:latin typeface="Calibri" pitchFamily="34" charset="0"/>
              <a:ea typeface="Calibri" pitchFamily="34" charset="0"/>
              <a:cs typeface="Arial" charset="0"/>
            </a:endParaRPr>
          </a:p>
          <a:p>
            <a:pPr lvl="1">
              <a:lnSpc>
                <a:spcPct val="115000"/>
              </a:lnSpc>
              <a:spcBef>
                <a:spcPct val="0"/>
              </a:spcBef>
              <a:buFont typeface="Arial" panose="020B0604020202020204" pitchFamily="34" charset="0"/>
              <a:buChar char="•"/>
            </a:pPr>
            <a:r>
              <a:rPr lang="en-US" altLang="en-US" sz="2400" dirty="0" smtClean="0">
                <a:solidFill>
                  <a:srgbClr val="000000"/>
                </a:solidFill>
                <a:latin typeface="Arial" charset="0"/>
                <a:cs typeface="Times New Roman" pitchFamily="18" charset="0"/>
              </a:rPr>
              <a:t>U.S. Income Tax Paid</a:t>
            </a:r>
            <a:endParaRPr lang="en-US" altLang="en-US" sz="2400" dirty="0" smtClean="0">
              <a:latin typeface="Calibri" pitchFamily="34" charset="0"/>
              <a:ea typeface="Calibri" pitchFamily="34" charset="0"/>
              <a:cs typeface="Calibri" pitchFamily="34" charset="0"/>
            </a:endParaRPr>
          </a:p>
          <a:p>
            <a:pPr lvl="1">
              <a:lnSpc>
                <a:spcPct val="115000"/>
              </a:lnSpc>
              <a:spcBef>
                <a:spcPct val="0"/>
              </a:spcBef>
              <a:buFont typeface="Arial" panose="020B0604020202020204" pitchFamily="34" charset="0"/>
              <a:buChar char="•"/>
            </a:pPr>
            <a:r>
              <a:rPr lang="en-US" altLang="en-US" sz="2400" dirty="0" smtClean="0">
                <a:solidFill>
                  <a:srgbClr val="000000"/>
                </a:solidFill>
                <a:latin typeface="Arial" charset="0"/>
                <a:cs typeface="Times New Roman" pitchFamily="18" charset="0"/>
              </a:rPr>
              <a:t>Untaxed Portions of IRA Distributions</a:t>
            </a:r>
            <a:endParaRPr lang="en-US" altLang="en-US" sz="2400" dirty="0" smtClean="0">
              <a:latin typeface="Calibri" pitchFamily="34" charset="0"/>
              <a:ea typeface="Calibri" pitchFamily="34" charset="0"/>
              <a:cs typeface="Calibri" pitchFamily="34" charset="0"/>
            </a:endParaRPr>
          </a:p>
          <a:p>
            <a:pPr lvl="1">
              <a:lnSpc>
                <a:spcPct val="115000"/>
              </a:lnSpc>
              <a:spcBef>
                <a:spcPct val="0"/>
              </a:spcBef>
              <a:buFont typeface="Arial" panose="020B0604020202020204" pitchFamily="34" charset="0"/>
              <a:buChar char="•"/>
            </a:pPr>
            <a:r>
              <a:rPr lang="en-US" altLang="en-US" sz="2400" dirty="0" smtClean="0">
                <a:solidFill>
                  <a:srgbClr val="000000"/>
                </a:solidFill>
                <a:latin typeface="Arial" charset="0"/>
                <a:cs typeface="Times New Roman" pitchFamily="18" charset="0"/>
              </a:rPr>
              <a:t>Untaxed Portions of Pensions</a:t>
            </a:r>
            <a:endParaRPr lang="en-US" altLang="en-US" sz="2400" dirty="0" smtClean="0">
              <a:latin typeface="Calibri" pitchFamily="34" charset="0"/>
              <a:ea typeface="Calibri" pitchFamily="34" charset="0"/>
              <a:cs typeface="Calibri" pitchFamily="34" charset="0"/>
            </a:endParaRPr>
          </a:p>
          <a:p>
            <a:pPr lvl="1">
              <a:lnSpc>
                <a:spcPct val="115000"/>
              </a:lnSpc>
              <a:spcBef>
                <a:spcPct val="0"/>
              </a:spcBef>
              <a:buFont typeface="Arial" panose="020B0604020202020204" pitchFamily="34" charset="0"/>
              <a:buChar char="•"/>
            </a:pPr>
            <a:r>
              <a:rPr lang="en-US" altLang="en-US" sz="2400" dirty="0" smtClean="0">
                <a:solidFill>
                  <a:srgbClr val="000000"/>
                </a:solidFill>
                <a:latin typeface="Arial" charset="0"/>
                <a:cs typeface="Times New Roman" pitchFamily="18" charset="0"/>
              </a:rPr>
              <a:t>IRA Deductions and Payments</a:t>
            </a:r>
          </a:p>
          <a:p>
            <a:pPr lvl="1">
              <a:lnSpc>
                <a:spcPct val="115000"/>
              </a:lnSpc>
              <a:buFont typeface="Arial" panose="020B0604020202020204" pitchFamily="34" charset="0"/>
              <a:buChar char="•"/>
            </a:pPr>
            <a:r>
              <a:rPr lang="en-US" altLang="en-US" sz="2400" dirty="0" smtClean="0">
                <a:solidFill>
                  <a:srgbClr val="000000"/>
                </a:solidFill>
                <a:latin typeface="Arial" charset="0"/>
                <a:cs typeface="Times New Roman" pitchFamily="18" charset="0"/>
              </a:rPr>
              <a:t>Tax Exempt Interest Income</a:t>
            </a:r>
            <a:endParaRPr lang="en-US" altLang="en-US" sz="2400" dirty="0" smtClean="0">
              <a:latin typeface="Arial" charset="0"/>
              <a:ea typeface="Calibri" pitchFamily="34" charset="0"/>
              <a:cs typeface="Calibri" pitchFamily="34" charset="0"/>
            </a:endParaRPr>
          </a:p>
          <a:p>
            <a:pPr lvl="1">
              <a:lnSpc>
                <a:spcPct val="115000"/>
              </a:lnSpc>
              <a:buFont typeface="Arial" panose="020B0604020202020204" pitchFamily="34" charset="0"/>
              <a:buChar char="•"/>
            </a:pPr>
            <a:r>
              <a:rPr lang="en-US" altLang="en-US" sz="2400" dirty="0" smtClean="0">
                <a:solidFill>
                  <a:srgbClr val="000000"/>
                </a:solidFill>
                <a:latin typeface="Arial" charset="0"/>
                <a:cs typeface="Times New Roman" pitchFamily="18" charset="0"/>
              </a:rPr>
              <a:t>Education Credits</a:t>
            </a:r>
            <a:endParaRPr lang="en-US" altLang="en-US" sz="2400" dirty="0" smtClean="0">
              <a:latin typeface="Arial" charset="0"/>
              <a:ea typeface="Calibri" pitchFamily="34" charset="0"/>
              <a:cs typeface="Calibri" pitchFamily="34" charset="0"/>
            </a:endParaRPr>
          </a:p>
          <a:p>
            <a:pPr lvl="1">
              <a:lnSpc>
                <a:spcPct val="115000"/>
              </a:lnSpc>
              <a:spcBef>
                <a:spcPct val="0"/>
              </a:spcBef>
              <a:buFont typeface="Arial" charset="0"/>
              <a:buChar char="‒"/>
            </a:pPr>
            <a:endParaRPr lang="en-US" altLang="en-US" sz="2400" dirty="0" smtClean="0">
              <a:latin typeface="Calibri" pitchFamily="34" charset="0"/>
              <a:ea typeface="Calibri" pitchFamily="34" charset="0"/>
              <a:cs typeface="Calibri" pitchFamily="34" charset="0"/>
            </a:endParaRPr>
          </a:p>
          <a:p>
            <a:pPr>
              <a:buFont typeface="Arial" charset="0"/>
              <a:buChar char="‒"/>
            </a:pPr>
            <a:endParaRPr lang="en-US" altLang="en-US" dirty="0" smtClean="0">
              <a:latin typeface="Arial" charset="0"/>
              <a:cs typeface="Arial" charset="0"/>
            </a:endParaRPr>
          </a:p>
        </p:txBody>
      </p:sp>
      <p:sp>
        <p:nvSpPr>
          <p:cNvPr id="6" name="TextBox 5"/>
          <p:cNvSpPr txBox="1"/>
          <p:nvPr/>
        </p:nvSpPr>
        <p:spPr>
          <a:xfrm>
            <a:off x="4839169" y="2209800"/>
            <a:ext cx="4174541" cy="2123658"/>
          </a:xfrm>
          <a:prstGeom prst="rect">
            <a:avLst/>
          </a:prstGeom>
          <a:solidFill>
            <a:srgbClr val="92D050"/>
          </a:solidFill>
          <a:scene3d>
            <a:camera prst="orthographicFront"/>
            <a:lightRig rig="threePt" dir="t"/>
          </a:scene3d>
          <a:sp3d>
            <a:bevelT/>
          </a:sp3d>
        </p:spPr>
        <p:txBody>
          <a:bodyPr wrap="none">
            <a:spAutoFit/>
          </a:bodyPr>
          <a:lstStyle/>
          <a:p>
            <a:pPr>
              <a:defRPr/>
            </a:pPr>
            <a:r>
              <a:rPr lang="en-US" sz="2200" b="1" u="sng" dirty="0">
                <a:latin typeface="Arial" panose="020B0604020202020204" pitchFamily="34" charset="0"/>
                <a:cs typeface="Arial" panose="020B0604020202020204" pitchFamily="34" charset="0"/>
              </a:rPr>
              <a:t>Documentation</a:t>
            </a:r>
            <a:r>
              <a:rPr lang="en-US" sz="2200" b="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en-US" sz="2200" b="1" dirty="0">
                <a:latin typeface="Arial" panose="020B0604020202020204" pitchFamily="34" charset="0"/>
                <a:cs typeface="Arial" panose="020B0604020202020204" pitchFamily="34" charset="0"/>
              </a:rPr>
              <a:t>IRS DRT; </a:t>
            </a:r>
          </a:p>
          <a:p>
            <a:pPr marL="342900" indent="-342900">
              <a:buFont typeface="Arial" panose="020B0604020202020204" pitchFamily="34" charset="0"/>
              <a:buChar char="•"/>
              <a:defRPr/>
            </a:pPr>
            <a:r>
              <a:rPr lang="en-US" sz="2200" b="1" dirty="0">
                <a:latin typeface="Arial" panose="020B0604020202020204" pitchFamily="34" charset="0"/>
                <a:cs typeface="Arial" panose="020B0604020202020204" pitchFamily="34" charset="0"/>
              </a:rPr>
              <a:t>Tax Return Transcripts;</a:t>
            </a:r>
          </a:p>
          <a:p>
            <a:pPr marL="342900" indent="-342900">
              <a:buFont typeface="Arial" panose="020B0604020202020204" pitchFamily="34" charset="0"/>
              <a:buChar char="•"/>
              <a:defRPr/>
            </a:pPr>
            <a:r>
              <a:rPr lang="en-US" sz="2200" b="1" dirty="0">
                <a:latin typeface="Arial" panose="020B0604020202020204" pitchFamily="34" charset="0"/>
                <a:cs typeface="Arial" panose="020B0604020202020204" pitchFamily="34" charset="0"/>
              </a:rPr>
              <a:t>Alternate </a:t>
            </a:r>
            <a:r>
              <a:rPr lang="en-US" sz="2200" b="1" dirty="0" smtClean="0">
                <a:latin typeface="Arial" panose="020B0604020202020204" pitchFamily="34" charset="0"/>
                <a:cs typeface="Arial" panose="020B0604020202020204" pitchFamily="34" charset="0"/>
              </a:rPr>
              <a:t>documentation</a:t>
            </a:r>
          </a:p>
          <a:p>
            <a:pPr>
              <a:defRPr/>
            </a:pPr>
            <a:r>
              <a:rPr lang="en-US" sz="2200" b="1" dirty="0" smtClean="0">
                <a:latin typeface="Arial" panose="020B0604020202020204" pitchFamily="34" charset="0"/>
                <a:cs typeface="Arial" panose="020B0604020202020204" pitchFamily="34" charset="0"/>
              </a:rPr>
              <a:t>where allowed (e.g. amended </a:t>
            </a:r>
          </a:p>
          <a:p>
            <a:pPr>
              <a:defRPr/>
            </a:pPr>
            <a:r>
              <a:rPr lang="en-US" sz="2200" b="1" dirty="0" smtClean="0">
                <a:latin typeface="Arial" panose="020B0604020202020204" pitchFamily="34" charset="0"/>
                <a:cs typeface="Arial" panose="020B0604020202020204" pitchFamily="34" charset="0"/>
              </a:rPr>
              <a:t>returns</a:t>
            </a:r>
            <a:r>
              <a:rPr lang="en-US" sz="2200" b="1" dirty="0">
                <a:latin typeface="Arial" panose="020B0604020202020204" pitchFamily="34" charset="0"/>
                <a:cs typeface="Arial" panose="020B0604020202020204" pitchFamily="34" charset="0"/>
              </a:rPr>
              <a:t>, foreign returns, etc.)</a:t>
            </a:r>
          </a:p>
        </p:txBody>
      </p:sp>
      <p:sp>
        <p:nvSpPr>
          <p:cNvPr id="22535"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FC88E95E-5B3B-4586-816A-EAFFF8826BA1}" type="slidenum">
              <a:rPr lang="en-US" altLang="en-US" sz="1400" smtClean="0">
                <a:latin typeface="Arial" charset="0"/>
                <a:ea typeface="ＭＳ Ｐゴシック" pitchFamily="34" charset="-128"/>
              </a:rPr>
              <a:pPr eaLnBrk="1" fontAlgn="base" hangingPunct="1">
                <a:spcBef>
                  <a:spcPct val="0"/>
                </a:spcBef>
                <a:spcAft>
                  <a:spcPct val="0"/>
                </a:spcAft>
              </a:pPr>
              <a:t>14</a:t>
            </a:fld>
            <a:endParaRPr lang="en-US" altLang="en-US" sz="1400"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79400"/>
            <a:ext cx="8553450" cy="783167"/>
          </a:xfrm>
        </p:spPr>
        <p:txBody>
          <a:bodyPr/>
          <a:lstStyle/>
          <a:p>
            <a:pPr>
              <a:defRPr/>
            </a:pPr>
            <a:r>
              <a:rPr lang="en-US" sz="3600" b="1" dirty="0">
                <a:solidFill>
                  <a:schemeClr val="tx1"/>
                </a:solidFill>
                <a:latin typeface="Arial" charset="0"/>
                <a:cs typeface="Arial" charset="0"/>
              </a:rPr>
              <a:t>IRS Data Retrieval Tool </a:t>
            </a:r>
          </a:p>
        </p:txBody>
      </p:sp>
      <p:sp>
        <p:nvSpPr>
          <p:cNvPr id="78851" name="Content Placeholder 2"/>
          <p:cNvSpPr>
            <a:spLocks noGrp="1"/>
          </p:cNvSpPr>
          <p:nvPr>
            <p:ph idx="1"/>
          </p:nvPr>
        </p:nvSpPr>
        <p:spPr bwMode="auto">
          <a:xfrm>
            <a:off x="533400" y="1062567"/>
            <a:ext cx="8229600" cy="5139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charset="0"/>
              <a:buChar char="•"/>
            </a:pP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79775471"/>
              </p:ext>
            </p:extLst>
          </p:nvPr>
        </p:nvGraphicFramePr>
        <p:xfrm>
          <a:off x="990600" y="1175967"/>
          <a:ext cx="7289800" cy="5025867"/>
        </p:xfrm>
        <a:graphic>
          <a:graphicData uri="http://schemas.openxmlformats.org/drawingml/2006/table">
            <a:tbl>
              <a:tblPr firstRow="1" bandRow="1">
                <a:tableStyleId>{5C22544A-7EE6-4342-B048-85BDC9FD1C3A}</a:tableStyleId>
              </a:tblPr>
              <a:tblGrid>
                <a:gridCol w="1959067"/>
                <a:gridCol w="5330733"/>
              </a:tblGrid>
              <a:tr h="484199">
                <a:tc>
                  <a:txBody>
                    <a:bodyPr/>
                    <a:lstStyle/>
                    <a:p>
                      <a:pPr algn="ctr"/>
                      <a:r>
                        <a:rPr lang="en-US" sz="1600" dirty="0" smtClean="0">
                          <a:solidFill>
                            <a:schemeClr val="tx1"/>
                          </a:solidFill>
                          <a:latin typeface="Arial" panose="020B0604020202020204" pitchFamily="34" charset="0"/>
                          <a:cs typeface="Arial" panose="020B0604020202020204" pitchFamily="34" charset="0"/>
                        </a:rPr>
                        <a:t>IRS Request Flag</a:t>
                      </a:r>
                      <a:endParaRPr lang="en-US" sz="1600" dirty="0">
                        <a:solidFill>
                          <a:schemeClr val="tx1"/>
                        </a:solidFill>
                        <a:latin typeface="Arial" panose="020B0604020202020204" pitchFamily="34" charset="0"/>
                        <a:cs typeface="Arial" panose="020B0604020202020204" pitchFamily="34" charset="0"/>
                      </a:endParaRPr>
                    </a:p>
                  </a:txBody>
                  <a:tcPr marL="91448" marR="91448" marT="45721" marB="45721">
                    <a:solidFill>
                      <a:srgbClr val="92D050"/>
                    </a:solid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Description</a:t>
                      </a:r>
                      <a:endParaRPr lang="en-US" sz="1600" dirty="0">
                        <a:solidFill>
                          <a:schemeClr val="tx1"/>
                        </a:solidFill>
                        <a:latin typeface="Arial" panose="020B0604020202020204" pitchFamily="34" charset="0"/>
                        <a:cs typeface="Arial" panose="020B0604020202020204" pitchFamily="34" charset="0"/>
                      </a:endParaRPr>
                    </a:p>
                  </a:txBody>
                  <a:tcPr marL="91448" marR="91448" marT="45721" marB="45721">
                    <a:solidFill>
                      <a:srgbClr val="92D050"/>
                    </a:solidFill>
                  </a:tcPr>
                </a:tc>
              </a:tr>
              <a:tr h="599509">
                <a:tc>
                  <a:txBody>
                    <a:bodyPr/>
                    <a:lstStyle/>
                    <a:p>
                      <a:pPr algn="ctr"/>
                      <a:r>
                        <a:rPr lang="en-US" sz="1600" b="1" dirty="0" smtClean="0">
                          <a:solidFill>
                            <a:schemeClr val="tx1"/>
                          </a:solidFill>
                          <a:latin typeface="Arial" panose="020B0604020202020204" pitchFamily="34" charset="0"/>
                          <a:cs typeface="Arial" panose="020B0604020202020204" pitchFamily="34" charset="0"/>
                        </a:rPr>
                        <a:t>Blank</a:t>
                      </a:r>
                      <a:endParaRPr lang="en-US" sz="1600" b="1" dirty="0">
                        <a:solidFill>
                          <a:schemeClr val="tx1"/>
                        </a:solidFill>
                        <a:latin typeface="Arial" panose="020B0604020202020204" pitchFamily="34" charset="0"/>
                        <a:cs typeface="Arial" panose="020B0604020202020204" pitchFamily="34" charset="0"/>
                      </a:endParaRPr>
                    </a:p>
                  </a:txBody>
                  <a:tcPr marL="91448" marR="91448" marT="45721" marB="45721">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Arial" panose="020B0604020202020204" pitchFamily="34" charset="0"/>
                          <a:ea typeface="+mn-ea"/>
                          <a:cs typeface="Arial" panose="020B0604020202020204" pitchFamily="34" charset="0"/>
                        </a:rPr>
                        <a:t>IRS Data Retrieval Tool not available  </a:t>
                      </a:r>
                    </a:p>
                    <a:p>
                      <a:endParaRPr lang="en-US" sz="1900" kern="1200" dirty="0">
                        <a:solidFill>
                          <a:schemeClr val="tx1"/>
                        </a:solidFill>
                        <a:effectLst/>
                        <a:latin typeface="Arial" panose="020B0604020202020204" pitchFamily="34" charset="0"/>
                        <a:ea typeface="+mn-ea"/>
                        <a:cs typeface="Arial" panose="020B0604020202020204" pitchFamily="34" charset="0"/>
                      </a:endParaRPr>
                    </a:p>
                  </a:txBody>
                  <a:tcPr marL="91448" marR="91448" marT="45721" marB="45721">
                    <a:solidFill>
                      <a:schemeClr val="accent3">
                        <a:lumMod val="60000"/>
                        <a:lumOff val="40000"/>
                      </a:schemeClr>
                    </a:solidFill>
                  </a:tcPr>
                </a:tc>
              </a:tr>
              <a:tr h="397924">
                <a:tc>
                  <a:txBody>
                    <a:bodyPr/>
                    <a:lstStyle/>
                    <a:p>
                      <a:pPr marL="0" algn="ctr" defTabSz="457200" rtl="0" eaLnBrk="1" latinLnBrk="0" hangingPunct="1"/>
                      <a:r>
                        <a:rPr lang="en-US" sz="1600" b="1" kern="1200" dirty="0" smtClean="0">
                          <a:solidFill>
                            <a:schemeClr val="tx1"/>
                          </a:solidFill>
                          <a:latin typeface="Arial" panose="020B0604020202020204" pitchFamily="34" charset="0"/>
                          <a:ea typeface="+mn-ea"/>
                          <a:cs typeface="Arial" panose="020B0604020202020204" pitchFamily="34" charset="0"/>
                        </a:rPr>
                        <a:t>00</a:t>
                      </a:r>
                      <a:endParaRPr lang="en-US" sz="1600" b="1" kern="1200" dirty="0">
                        <a:solidFill>
                          <a:schemeClr val="tx1"/>
                        </a:solidFill>
                        <a:latin typeface="Arial" panose="020B0604020202020204" pitchFamily="34" charset="0"/>
                        <a:ea typeface="+mn-ea"/>
                        <a:cs typeface="Arial" panose="020B0604020202020204" pitchFamily="34" charset="0"/>
                      </a:endParaRPr>
                    </a:p>
                  </a:txBody>
                  <a:tcPr marL="91448" marR="91448" marT="45721" marB="45721">
                    <a:solidFill>
                      <a:schemeClr val="accent3">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Arial" panose="020B0604020202020204" pitchFamily="34" charset="0"/>
                          <a:ea typeface="+mn-ea"/>
                          <a:cs typeface="Arial" panose="020B0604020202020204" pitchFamily="34" charset="0"/>
                        </a:rPr>
                        <a:t>Student/Parent was ineligible to use the IRS Data Retrieval Tool</a:t>
                      </a:r>
                      <a:endParaRPr lang="en-US" sz="1500" kern="1200" dirty="0">
                        <a:solidFill>
                          <a:schemeClr val="tx1"/>
                        </a:solidFill>
                        <a:latin typeface="Arial" panose="020B0604020202020204" pitchFamily="34" charset="0"/>
                        <a:ea typeface="+mn-ea"/>
                        <a:cs typeface="Arial" panose="020B0604020202020204" pitchFamily="34" charset="0"/>
                      </a:endParaRPr>
                    </a:p>
                  </a:txBody>
                  <a:tcPr marL="91448" marR="91448" marT="45721" marB="45721">
                    <a:solidFill>
                      <a:schemeClr val="accent3">
                        <a:lumMod val="40000"/>
                        <a:lumOff val="60000"/>
                      </a:schemeClr>
                    </a:solidFill>
                  </a:tcPr>
                </a:tc>
              </a:tr>
              <a:tr h="689280">
                <a:tc>
                  <a:txBody>
                    <a:bodyPr/>
                    <a:lstStyle/>
                    <a:p>
                      <a:pPr algn="ctr"/>
                      <a:r>
                        <a:rPr lang="en-US" sz="1600" b="1" dirty="0" smtClean="0">
                          <a:solidFill>
                            <a:schemeClr val="tx1"/>
                          </a:solidFill>
                          <a:latin typeface="Arial" panose="020B0604020202020204" pitchFamily="34" charset="0"/>
                          <a:cs typeface="Arial" panose="020B0604020202020204" pitchFamily="34" charset="0"/>
                        </a:rPr>
                        <a:t>01</a:t>
                      </a:r>
                      <a:endParaRPr lang="en-US" sz="1600" b="1" dirty="0">
                        <a:solidFill>
                          <a:schemeClr val="tx1"/>
                        </a:solidFill>
                        <a:latin typeface="Arial" panose="020B0604020202020204" pitchFamily="34" charset="0"/>
                        <a:cs typeface="Arial" panose="020B0604020202020204" pitchFamily="34" charset="0"/>
                      </a:endParaRPr>
                    </a:p>
                  </a:txBody>
                  <a:tcPr marL="91448" marR="91448" marT="45721" marB="45721">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Arial" panose="020B0604020202020204" pitchFamily="34" charset="0"/>
                          <a:ea typeface="+mn-ea"/>
                          <a:cs typeface="Arial" panose="020B0604020202020204" pitchFamily="34" charset="0"/>
                        </a:rPr>
                        <a:t>Student/Parent was presented with the IRS Data Retrieval Tool and elected to use it, but did not transfer IRS data into the FAFSA</a:t>
                      </a:r>
                      <a:endParaRPr lang="en-US" sz="1500" dirty="0">
                        <a:solidFill>
                          <a:schemeClr val="tx1"/>
                        </a:solidFill>
                        <a:latin typeface="Arial" panose="020B0604020202020204" pitchFamily="34" charset="0"/>
                        <a:cs typeface="Arial" panose="020B0604020202020204" pitchFamily="34" charset="0"/>
                      </a:endParaRPr>
                    </a:p>
                  </a:txBody>
                  <a:tcPr marL="91448" marR="91448" marT="45721" marB="45721">
                    <a:solidFill>
                      <a:schemeClr val="accent3">
                        <a:lumMod val="60000"/>
                        <a:lumOff val="40000"/>
                      </a:schemeClr>
                    </a:solidFill>
                  </a:tcPr>
                </a:tc>
              </a:tr>
              <a:tr h="365828">
                <a:tc>
                  <a:txBody>
                    <a:bodyPr/>
                    <a:lstStyle/>
                    <a:p>
                      <a:pPr algn="ctr"/>
                      <a:r>
                        <a:rPr lang="en-US" sz="1600" b="1" dirty="0" smtClean="0">
                          <a:solidFill>
                            <a:schemeClr val="tx1"/>
                          </a:solidFill>
                          <a:latin typeface="Arial" panose="020B0604020202020204" pitchFamily="34" charset="0"/>
                          <a:cs typeface="Arial" panose="020B0604020202020204" pitchFamily="34" charset="0"/>
                        </a:rPr>
                        <a:t>02</a:t>
                      </a:r>
                      <a:endParaRPr lang="en-US" sz="1600" b="1" dirty="0">
                        <a:solidFill>
                          <a:schemeClr val="tx1"/>
                        </a:solidFill>
                        <a:latin typeface="Arial" panose="020B0604020202020204" pitchFamily="34" charset="0"/>
                        <a:cs typeface="Arial" panose="020B0604020202020204" pitchFamily="34" charset="0"/>
                      </a:endParaRPr>
                    </a:p>
                  </a:txBody>
                  <a:tcPr marL="91448" marR="91448" marT="45721" marB="45721">
                    <a:solidFill>
                      <a:schemeClr val="accent3">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Arial" panose="020B0604020202020204" pitchFamily="34" charset="0"/>
                          <a:ea typeface="+mn-ea"/>
                          <a:cs typeface="Arial" panose="020B0604020202020204" pitchFamily="34" charset="0"/>
                        </a:rPr>
                        <a:t>IRS data was transferred and was not changed</a:t>
                      </a:r>
                      <a:endParaRPr lang="en-US" sz="1500" dirty="0">
                        <a:solidFill>
                          <a:schemeClr val="tx1"/>
                        </a:solidFill>
                        <a:latin typeface="Arial" panose="020B0604020202020204" pitchFamily="34" charset="0"/>
                        <a:cs typeface="Arial" panose="020B0604020202020204" pitchFamily="34" charset="0"/>
                      </a:endParaRPr>
                    </a:p>
                  </a:txBody>
                  <a:tcPr marL="91448" marR="91448" marT="45721" marB="45721">
                    <a:solidFill>
                      <a:schemeClr val="accent3">
                        <a:lumMod val="40000"/>
                        <a:lumOff val="60000"/>
                      </a:schemeClr>
                    </a:solidFill>
                  </a:tcPr>
                </a:tc>
              </a:tr>
              <a:tr h="365828">
                <a:tc>
                  <a:txBody>
                    <a:bodyPr/>
                    <a:lstStyle/>
                    <a:p>
                      <a:pPr algn="ctr"/>
                      <a:r>
                        <a:rPr lang="en-US" sz="1600" b="1" dirty="0" smtClean="0">
                          <a:solidFill>
                            <a:schemeClr val="tx1"/>
                          </a:solidFill>
                          <a:latin typeface="Arial" panose="020B0604020202020204" pitchFamily="34" charset="0"/>
                          <a:cs typeface="Arial" panose="020B0604020202020204" pitchFamily="34" charset="0"/>
                        </a:rPr>
                        <a:t>03</a:t>
                      </a:r>
                      <a:endParaRPr lang="en-US" sz="1600" b="1" dirty="0">
                        <a:solidFill>
                          <a:schemeClr val="tx1"/>
                        </a:solidFill>
                        <a:latin typeface="Arial" panose="020B0604020202020204" pitchFamily="34" charset="0"/>
                        <a:cs typeface="Arial" panose="020B0604020202020204" pitchFamily="34" charset="0"/>
                      </a:endParaRPr>
                    </a:p>
                  </a:txBody>
                  <a:tcPr marL="91448" marR="91448" marT="45721" marB="45721">
                    <a:solidFill>
                      <a:schemeClr val="accent3">
                        <a:lumMod val="60000"/>
                        <a:lumOff val="40000"/>
                      </a:schemeClr>
                    </a:solidFill>
                  </a:tcPr>
                </a:tc>
                <a:tc>
                  <a:txBody>
                    <a:bodyPr/>
                    <a:lstStyle/>
                    <a:p>
                      <a:r>
                        <a:rPr lang="en-US" sz="1500" kern="1200" dirty="0" smtClean="0">
                          <a:solidFill>
                            <a:schemeClr val="tx1"/>
                          </a:solidFill>
                          <a:effectLst/>
                          <a:latin typeface="Arial" panose="020B0604020202020204" pitchFamily="34" charset="0"/>
                          <a:ea typeface="+mn-ea"/>
                          <a:cs typeface="Arial" panose="020B0604020202020204" pitchFamily="34" charset="0"/>
                        </a:rPr>
                        <a:t>IRS data was transferred and changed</a:t>
                      </a:r>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91448" marR="91448" marT="45721" marB="45721">
                    <a:solidFill>
                      <a:schemeClr val="accent3">
                        <a:lumMod val="60000"/>
                        <a:lumOff val="40000"/>
                      </a:schemeClr>
                    </a:solidFill>
                  </a:tcPr>
                </a:tc>
              </a:tr>
              <a:tr h="518265">
                <a:tc>
                  <a:txBody>
                    <a:bodyPr/>
                    <a:lstStyle/>
                    <a:p>
                      <a:pPr marL="0" algn="ctr" defTabSz="457200" rtl="0" eaLnBrk="1" latinLnBrk="0" hangingPunct="1"/>
                      <a:r>
                        <a:rPr lang="en-US" sz="1600" b="1" kern="1200" dirty="0" smtClean="0">
                          <a:solidFill>
                            <a:schemeClr val="tx1"/>
                          </a:solidFill>
                          <a:latin typeface="Arial" panose="020B0604020202020204" pitchFamily="34" charset="0"/>
                          <a:ea typeface="+mn-ea"/>
                          <a:cs typeface="Arial" panose="020B0604020202020204" pitchFamily="34" charset="0"/>
                        </a:rPr>
                        <a:t>04</a:t>
                      </a:r>
                      <a:endParaRPr lang="en-US" sz="1600" b="1" kern="1200" dirty="0">
                        <a:solidFill>
                          <a:schemeClr val="tx1"/>
                        </a:solidFill>
                        <a:latin typeface="Arial" panose="020B0604020202020204" pitchFamily="34" charset="0"/>
                        <a:ea typeface="+mn-ea"/>
                        <a:cs typeface="Arial" panose="020B0604020202020204" pitchFamily="34" charset="0"/>
                      </a:endParaRPr>
                    </a:p>
                  </a:txBody>
                  <a:tcPr marL="91448" marR="91448" marT="45721" marB="45721">
                    <a:solidFill>
                      <a:schemeClr val="accent3">
                        <a:lumMod val="40000"/>
                        <a:lumOff val="60000"/>
                      </a:schemeClr>
                    </a:solidFill>
                  </a:tcPr>
                </a:tc>
                <a:tc>
                  <a:txBody>
                    <a:bodyPr/>
                    <a:lstStyle/>
                    <a:p>
                      <a:pPr marL="0" algn="l" defTabSz="457200" rtl="0" eaLnBrk="1" latinLnBrk="0" hangingPunct="1"/>
                      <a:r>
                        <a:rPr lang="en-US" sz="1500" kern="1200" dirty="0" smtClean="0">
                          <a:solidFill>
                            <a:schemeClr val="tx1"/>
                          </a:solidFill>
                          <a:effectLst/>
                          <a:latin typeface="Arial" panose="020B0604020202020204" pitchFamily="34" charset="0"/>
                          <a:ea typeface="+mn-ea"/>
                          <a:cs typeface="Arial" panose="020B0604020202020204" pitchFamily="34" charset="0"/>
                        </a:rPr>
                        <a:t>IRS data was transferred and then changed on a subsequent transaction</a:t>
                      </a:r>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91448" marR="91448" marT="45721" marB="45721">
                    <a:solidFill>
                      <a:schemeClr val="accent3">
                        <a:lumMod val="40000"/>
                        <a:lumOff val="60000"/>
                      </a:schemeClr>
                    </a:solidFill>
                  </a:tcPr>
                </a:tc>
              </a:tr>
              <a:tr h="538541">
                <a:tc>
                  <a:txBody>
                    <a:bodyPr/>
                    <a:lstStyle/>
                    <a:p>
                      <a:pPr marL="0" algn="ctr" defTabSz="457200" rtl="0" eaLnBrk="1" latinLnBrk="0" hangingPunct="1"/>
                      <a:r>
                        <a:rPr lang="en-US" sz="1600" b="1" kern="1200" dirty="0" smtClean="0">
                          <a:solidFill>
                            <a:schemeClr val="tx1"/>
                          </a:solidFill>
                          <a:latin typeface="Arial" panose="020B0604020202020204" pitchFamily="34" charset="0"/>
                          <a:ea typeface="+mn-ea"/>
                          <a:cs typeface="Arial" panose="020B0604020202020204" pitchFamily="34" charset="0"/>
                        </a:rPr>
                        <a:t>05</a:t>
                      </a:r>
                      <a:endParaRPr lang="en-US" sz="1600" b="1" kern="1200" dirty="0">
                        <a:solidFill>
                          <a:schemeClr val="tx1"/>
                        </a:solidFill>
                        <a:latin typeface="Arial" panose="020B0604020202020204" pitchFamily="34" charset="0"/>
                        <a:ea typeface="+mn-ea"/>
                        <a:cs typeface="Arial" panose="020B0604020202020204" pitchFamily="34" charset="0"/>
                      </a:endParaRPr>
                    </a:p>
                  </a:txBody>
                  <a:tcPr marL="91448" marR="91448" marT="45721" marB="45721">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Arial" panose="020B0604020202020204" pitchFamily="34" charset="0"/>
                          <a:ea typeface="+mn-ea"/>
                          <a:cs typeface="Arial" panose="020B0604020202020204" pitchFamily="34" charset="0"/>
                        </a:rPr>
                        <a:t>Student/Parent was presented with the IRS Data Retrieval Tool and elected not to use it</a:t>
                      </a:r>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91448" marR="91448" marT="45721" marB="45721">
                    <a:solidFill>
                      <a:schemeClr val="accent3">
                        <a:lumMod val="60000"/>
                        <a:lumOff val="40000"/>
                      </a:schemeClr>
                    </a:solidFill>
                  </a:tcPr>
                </a:tc>
              </a:tr>
              <a:tr h="538541">
                <a:tc>
                  <a:txBody>
                    <a:bodyPr/>
                    <a:lstStyle/>
                    <a:p>
                      <a:pPr marL="0" algn="ctr" defTabSz="457200" rtl="0" eaLnBrk="1" latinLnBrk="0" hangingPunct="1"/>
                      <a:r>
                        <a:rPr lang="en-US" sz="1600" b="1" kern="1200" dirty="0" smtClean="0">
                          <a:solidFill>
                            <a:schemeClr val="tx1"/>
                          </a:solidFill>
                          <a:latin typeface="Arial" panose="020B0604020202020204" pitchFamily="34" charset="0"/>
                          <a:ea typeface="+mn-ea"/>
                          <a:cs typeface="Arial" panose="020B0604020202020204" pitchFamily="34" charset="0"/>
                        </a:rPr>
                        <a:t>06</a:t>
                      </a:r>
                      <a:endParaRPr lang="en-US" sz="1600" b="1" kern="1200" dirty="0">
                        <a:solidFill>
                          <a:schemeClr val="tx1"/>
                        </a:solidFill>
                        <a:latin typeface="Arial" panose="020B0604020202020204" pitchFamily="34" charset="0"/>
                        <a:ea typeface="+mn-ea"/>
                        <a:cs typeface="Arial" panose="020B0604020202020204" pitchFamily="34" charset="0"/>
                      </a:endParaRPr>
                    </a:p>
                  </a:txBody>
                  <a:tcPr marL="91448" marR="91448" marT="45721" marB="45721">
                    <a:solidFill>
                      <a:schemeClr val="accent3">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Arial" panose="020B0604020202020204" pitchFamily="34" charset="0"/>
                          <a:ea typeface="+mn-ea"/>
                          <a:cs typeface="Arial" panose="020B0604020202020204" pitchFamily="34" charset="0"/>
                        </a:rPr>
                        <a:t>IRS data was transferred, but a subsequent change made the student/parent ineligible to use the IRS Data Retrieval Tool</a:t>
                      </a:r>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91448" marR="91448" marT="45721" marB="45721">
                    <a:solidFill>
                      <a:schemeClr val="accent3">
                        <a:lumMod val="40000"/>
                        <a:lumOff val="60000"/>
                      </a:schemeClr>
                    </a:solidFill>
                  </a:tcPr>
                </a:tc>
              </a:tr>
            </a:tbl>
          </a:graphicData>
        </a:graphic>
      </p:graphicFrame>
      <p:sp>
        <p:nvSpPr>
          <p:cNvPr id="3" name="5-Point Star 2"/>
          <p:cNvSpPr/>
          <p:nvPr/>
        </p:nvSpPr>
        <p:spPr>
          <a:xfrm>
            <a:off x="1066800" y="3505200"/>
            <a:ext cx="533400" cy="4572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15</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244592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chemeClr val="tx1"/>
                </a:solidFill>
                <a:latin typeface="Arial" charset="0"/>
                <a:cs typeface="Arial" charset="0"/>
              </a:rPr>
              <a:t>V1 – Tax Non-Filers</a:t>
            </a:r>
          </a:p>
        </p:txBody>
      </p:sp>
      <p:sp>
        <p:nvSpPr>
          <p:cNvPr id="23555" name="Content Placeholder 2"/>
          <p:cNvSpPr>
            <a:spLocks noGrp="1"/>
          </p:cNvSpPr>
          <p:nvPr>
            <p:ph idx="1"/>
          </p:nvPr>
        </p:nvSpPr>
        <p:spPr bwMode="auto">
          <a:xfrm>
            <a:off x="685800" y="1330325"/>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solidFill>
                  <a:schemeClr val="tx1"/>
                </a:solidFill>
                <a:latin typeface="Arial" charset="0"/>
                <a:cs typeface="Arial" charset="0"/>
              </a:rPr>
              <a:t>Income earned from work</a:t>
            </a:r>
          </a:p>
          <a:p>
            <a:endParaRPr lang="en-US" altLang="en-US" sz="3200" dirty="0" smtClean="0">
              <a:solidFill>
                <a:schemeClr val="tx1"/>
              </a:solidFill>
              <a:latin typeface="Arial" charset="0"/>
              <a:cs typeface="Arial" charset="0"/>
            </a:endParaRPr>
          </a:p>
        </p:txBody>
      </p:sp>
      <p:sp>
        <p:nvSpPr>
          <p:cNvPr id="6" name="TextBox 5"/>
          <p:cNvSpPr txBox="1"/>
          <p:nvPr/>
        </p:nvSpPr>
        <p:spPr>
          <a:xfrm>
            <a:off x="663575" y="1981200"/>
            <a:ext cx="8251825" cy="3785652"/>
          </a:xfrm>
          <a:prstGeom prst="rect">
            <a:avLst/>
          </a:prstGeom>
          <a:solidFill>
            <a:srgbClr val="92D050"/>
          </a:solidFill>
          <a:scene3d>
            <a:camera prst="orthographicFront"/>
            <a:lightRig rig="threePt" dir="t"/>
          </a:scene3d>
          <a:sp3d>
            <a:bevelT/>
          </a:sp3d>
        </p:spPr>
        <p:txBody>
          <a:bodyPr wrap="square">
            <a:spAutoFit/>
          </a:bodyPr>
          <a:lstStyle/>
          <a:p>
            <a:pPr>
              <a:defRPr/>
            </a:pPr>
            <a:r>
              <a:rPr lang="en-US" sz="2400" b="1" u="sng" dirty="0">
                <a:latin typeface="Arial" panose="020B0604020202020204" pitchFamily="34" charset="0"/>
                <a:cs typeface="Arial" panose="020B0604020202020204" pitchFamily="34" charset="0"/>
              </a:rPr>
              <a:t>Documentation</a:t>
            </a:r>
            <a:r>
              <a:rPr lang="en-US" sz="2400" b="1" dirty="0">
                <a:latin typeface="Arial" panose="020B0604020202020204" pitchFamily="34" charset="0"/>
                <a:cs typeface="Arial" panose="020B0604020202020204" pitchFamily="34" charset="0"/>
              </a:rPr>
              <a:t> </a:t>
            </a:r>
          </a:p>
          <a:p>
            <a:pPr marL="457200" indent="-457200">
              <a:buFont typeface="+mj-lt"/>
              <a:buAutoNum type="arabicPeriod"/>
              <a:defRPr/>
            </a:pPr>
            <a:r>
              <a:rPr lang="en-US" sz="2400" b="1" dirty="0">
                <a:latin typeface="Arial" panose="020B0604020202020204" pitchFamily="34" charset="0"/>
                <a:cs typeface="Arial" panose="020B0604020202020204" pitchFamily="34" charset="0"/>
              </a:rPr>
              <a:t>Signed statement </a:t>
            </a:r>
            <a:r>
              <a:rPr lang="en-US" sz="2400" b="1" dirty="0" smtClean="0">
                <a:latin typeface="Arial" panose="020B0604020202020204" pitchFamily="34" charset="0"/>
                <a:cs typeface="Arial" panose="020B0604020202020204" pitchFamily="34" charset="0"/>
              </a:rPr>
              <a:t>certifying the following:</a:t>
            </a:r>
            <a:endParaRPr lang="en-US" sz="2400" b="1"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defRPr/>
            </a:pPr>
            <a:r>
              <a:rPr lang="en-US" sz="2400" b="1" dirty="0">
                <a:latin typeface="Arial" panose="020B0604020202020204" pitchFamily="34" charset="0"/>
                <a:cs typeface="Arial" panose="020B0604020202020204" pitchFamily="34" charset="0"/>
              </a:rPr>
              <a:t>Individual has not filed and not required to file 2015 tax return;</a:t>
            </a:r>
          </a:p>
          <a:p>
            <a:pPr marL="914400" lvl="1" indent="-457200">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Sources of income earned from work and amounts of income from each source for tax year 2015; </a:t>
            </a:r>
            <a:r>
              <a:rPr lang="en-US" sz="2400" b="1" u="sng" dirty="0" smtClean="0">
                <a:latin typeface="Arial" panose="020B0604020202020204" pitchFamily="34" charset="0"/>
                <a:cs typeface="Arial" panose="020B0604020202020204" pitchFamily="34" charset="0"/>
              </a:rPr>
              <a:t>and</a:t>
            </a:r>
          </a:p>
          <a:p>
            <a:pPr marL="457200" indent="-457200">
              <a:buFont typeface="+mj-lt"/>
              <a:buAutoNum type="arabicPeriod"/>
              <a:defRPr/>
            </a:pPr>
            <a:r>
              <a:rPr lang="en-US" sz="2400" b="1" dirty="0" smtClean="0">
                <a:latin typeface="Arial" panose="020B0604020202020204" pitchFamily="34" charset="0"/>
                <a:cs typeface="Arial" panose="020B0604020202020204" pitchFamily="34" charset="0"/>
              </a:rPr>
              <a:t>Copy </a:t>
            </a:r>
            <a:r>
              <a:rPr lang="en-US" sz="2400" b="1" dirty="0">
                <a:latin typeface="Arial" panose="020B0604020202020204" pitchFamily="34" charset="0"/>
                <a:cs typeface="Arial" panose="020B0604020202020204" pitchFamily="34" charset="0"/>
              </a:rPr>
              <a:t>of IRS Form W–2 for each source </a:t>
            </a:r>
            <a:r>
              <a:rPr lang="en-US" sz="2400" b="1" dirty="0" smtClean="0">
                <a:latin typeface="Arial" panose="020B0604020202020204" pitchFamily="34" charset="0"/>
                <a:cs typeface="Arial" panose="020B0604020202020204" pitchFamily="34" charset="0"/>
              </a:rPr>
              <a:t>of employment </a:t>
            </a:r>
            <a:r>
              <a:rPr lang="en-US" sz="2400" b="1" dirty="0">
                <a:latin typeface="Arial" panose="020B0604020202020204" pitchFamily="34" charset="0"/>
                <a:cs typeface="Arial" panose="020B0604020202020204" pitchFamily="34" charset="0"/>
              </a:rPr>
              <a:t>income received for tax year </a:t>
            </a:r>
            <a:r>
              <a:rPr lang="en-US" sz="2400" b="1" dirty="0" smtClean="0">
                <a:latin typeface="Arial" panose="020B0604020202020204" pitchFamily="34" charset="0"/>
                <a:cs typeface="Arial" panose="020B0604020202020204" pitchFamily="34" charset="0"/>
              </a:rPr>
              <a:t>2015, </a:t>
            </a:r>
            <a:r>
              <a:rPr lang="en-US" sz="2400" b="1" u="sng" dirty="0" smtClean="0">
                <a:latin typeface="Arial" panose="020B0604020202020204" pitchFamily="34" charset="0"/>
                <a:cs typeface="Arial" panose="020B0604020202020204" pitchFamily="34" charset="0"/>
              </a:rPr>
              <a:t>and</a:t>
            </a:r>
          </a:p>
          <a:p>
            <a:pPr marL="457200" indent="-457200">
              <a:buFont typeface="+mj-lt"/>
              <a:buAutoNum type="arabicPeriod"/>
              <a:defRPr/>
            </a:pPr>
            <a:r>
              <a:rPr lang="en-US" sz="2400" b="1" dirty="0" smtClean="0">
                <a:latin typeface="Arial" panose="020B0604020202020204" pitchFamily="34" charset="0"/>
                <a:cs typeface="Arial" panose="020B0604020202020204" pitchFamily="34" charset="0"/>
              </a:rPr>
              <a:t>Verification of Non-Filing Letter from the IRS</a:t>
            </a:r>
            <a:endParaRPr lang="en-US" sz="2400" b="1" dirty="0">
              <a:latin typeface="Arial" panose="020B0604020202020204" pitchFamily="34" charset="0"/>
              <a:cs typeface="Arial" panose="020B0604020202020204" pitchFamily="34" charset="0"/>
            </a:endParaRPr>
          </a:p>
        </p:txBody>
      </p:sp>
      <p:sp>
        <p:nvSpPr>
          <p:cNvPr id="23559"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DF0F31F-9BC9-459B-ADE3-92114B1EE178}" type="slidenum">
              <a:rPr lang="en-US" altLang="en-US" sz="1400" smtClean="0">
                <a:latin typeface="Arial" charset="0"/>
                <a:ea typeface="ＭＳ Ｐゴシック" pitchFamily="34" charset="-128"/>
              </a:rPr>
              <a:pPr eaLnBrk="1" fontAlgn="base" hangingPunct="1">
                <a:spcBef>
                  <a:spcPct val="0"/>
                </a:spcBef>
                <a:spcAft>
                  <a:spcPct val="0"/>
                </a:spcAft>
              </a:pPr>
              <a:t>16</a:t>
            </a:fld>
            <a:endParaRPr lang="en-US" altLang="en-US" sz="1400"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0375" y="414338"/>
            <a:ext cx="8553450" cy="647700"/>
          </a:xfrm>
        </p:spPr>
        <p:txBody>
          <a:bodyPr/>
          <a:lstStyle/>
          <a:p>
            <a:pPr>
              <a:defRPr/>
            </a:pPr>
            <a:r>
              <a:rPr lang="en-US" altLang="en-US" b="1" dirty="0" smtClean="0">
                <a:solidFill>
                  <a:schemeClr val="tx1"/>
                </a:solidFill>
              </a:rPr>
              <a:t>V1 - Tax Non-Filers</a:t>
            </a:r>
          </a:p>
        </p:txBody>
      </p:sp>
      <p:sp>
        <p:nvSpPr>
          <p:cNvPr id="4" name="Content Placeholder 3"/>
          <p:cNvSpPr>
            <a:spLocks noGrp="1"/>
          </p:cNvSpPr>
          <p:nvPr>
            <p:ph idx="1"/>
          </p:nvPr>
        </p:nvSpPr>
        <p:spPr>
          <a:xfrm>
            <a:off x="533400" y="1036637"/>
            <a:ext cx="8229600" cy="4525963"/>
          </a:xfrm>
        </p:spPr>
        <p:txBody>
          <a:bodyPr/>
          <a:lstStyle/>
          <a:p>
            <a:pPr>
              <a:defRPr/>
            </a:pPr>
            <a:r>
              <a:rPr lang="en-US" sz="2800" dirty="0" smtClean="0">
                <a:solidFill>
                  <a:schemeClr val="tx1"/>
                </a:solidFill>
                <a:ea typeface="MS PGothic" pitchFamily="34" charset="-128"/>
              </a:rPr>
              <a:t>Schools are required to know whether an applicant was required to file a tax return</a:t>
            </a:r>
          </a:p>
          <a:p>
            <a:pPr>
              <a:defRPr/>
            </a:pPr>
            <a:r>
              <a:rPr lang="en-US" sz="2800" dirty="0" smtClean="0">
                <a:solidFill>
                  <a:schemeClr val="tx1"/>
                </a:solidFill>
                <a:ea typeface="MS PGothic" pitchFamily="34" charset="-128"/>
              </a:rPr>
              <a:t>IRS Publication 17 gives guidance</a:t>
            </a:r>
          </a:p>
          <a:p>
            <a:pPr>
              <a:defRPr/>
            </a:pPr>
            <a:endParaRPr lang="en-US" sz="3200" dirty="0" smtClean="0">
              <a:solidFill>
                <a:schemeClr val="tx1"/>
              </a:solidFill>
              <a:ea typeface="MS PGothic" pitchFamily="34" charset="-128"/>
            </a:endParaRPr>
          </a:p>
          <a:p>
            <a:pPr>
              <a:defRPr/>
            </a:pPr>
            <a:endParaRPr lang="en-US" sz="3200" dirty="0" smtClean="0">
              <a:solidFill>
                <a:schemeClr val="tx1"/>
              </a:solidFill>
              <a:ea typeface="MS PGothic" pitchFamily="34" charset="-128"/>
            </a:endParaRPr>
          </a:p>
          <a:p>
            <a:pPr marL="457200" lvl="1" indent="0">
              <a:buFontTx/>
              <a:buNone/>
              <a:defRPr/>
            </a:pPr>
            <a:endParaRPr lang="en-US" sz="2800" b="1" i="1" dirty="0">
              <a:ea typeface="MS PGothic" pitchFamily="34" charset="-128"/>
            </a:endParaRPr>
          </a:p>
        </p:txBody>
      </p:sp>
      <p:sp>
        <p:nvSpPr>
          <p:cNvPr id="4301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3C78F58-C078-4415-AD76-0B96EDFA0CE1}" type="slidenum">
              <a:rPr lang="en-US" altLang="en-US" sz="1400" smtClean="0">
                <a:latin typeface="Arial" charset="0"/>
                <a:ea typeface="ＭＳ Ｐゴシック" pitchFamily="34" charset="-128"/>
              </a:rPr>
              <a:t>17</a:t>
            </a:fld>
            <a:endParaRPr lang="en-US" altLang="en-US" sz="1400" dirty="0" smtClean="0">
              <a:latin typeface="Arial" charset="0"/>
              <a:ea typeface="ＭＳ Ｐゴシック" pitchFamily="34" charset="-128"/>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19175" y="2505075"/>
            <a:ext cx="690562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668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14338"/>
            <a:ext cx="8553450" cy="647700"/>
          </a:xfrm>
        </p:spPr>
        <p:txBody>
          <a:bodyPr/>
          <a:lstStyle/>
          <a:p>
            <a:pPr>
              <a:defRPr/>
            </a:pPr>
            <a:r>
              <a:rPr lang="en-US" altLang="en-US" sz="3600" b="1" dirty="0">
                <a:solidFill>
                  <a:schemeClr val="tx1"/>
                </a:solidFill>
                <a:latin typeface="Arial" charset="0"/>
                <a:cs typeface="Arial" charset="0"/>
              </a:rPr>
              <a:t>V1 – Tax Non-Filers</a:t>
            </a:r>
            <a:endParaRPr lang="en-US" sz="3600" dirty="0"/>
          </a:p>
        </p:txBody>
      </p:sp>
      <p:sp>
        <p:nvSpPr>
          <p:cNvPr id="14339" name="Rectangle 3"/>
          <p:cNvSpPr>
            <a:spLocks noGrp="1" noChangeArrowheads="1"/>
          </p:cNvSpPr>
          <p:nvPr>
            <p:ph idx="1"/>
          </p:nvPr>
        </p:nvSpPr>
        <p:spPr bwMode="auto">
          <a:xfrm>
            <a:off x="381000" y="15240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0075" lvl="3" indent="-342900">
              <a:spcBef>
                <a:spcPts val="138"/>
              </a:spcBef>
              <a:spcAft>
                <a:spcPts val="138"/>
              </a:spcAft>
              <a:buFont typeface="Arial" charset="0"/>
              <a:buChar char="•"/>
            </a:pPr>
            <a:r>
              <a:rPr lang="en-US" altLang="en-US" sz="2800" dirty="0" smtClean="0">
                <a:solidFill>
                  <a:schemeClr val="tx1"/>
                </a:solidFill>
                <a:latin typeface="Arial" charset="0"/>
                <a:cs typeface="Arial" charset="0"/>
              </a:rPr>
              <a:t>Institution </a:t>
            </a:r>
            <a:r>
              <a:rPr lang="en-US" altLang="en-US" sz="2800" dirty="0">
                <a:solidFill>
                  <a:schemeClr val="tx1"/>
                </a:solidFill>
                <a:latin typeface="Arial" charset="0"/>
                <a:cs typeface="Arial" charset="0"/>
              </a:rPr>
              <a:t>must require applicant to submit a “Verification of </a:t>
            </a:r>
            <a:r>
              <a:rPr lang="en-US" altLang="en-US" sz="2800" dirty="0" err="1">
                <a:solidFill>
                  <a:schemeClr val="tx1"/>
                </a:solidFill>
                <a:latin typeface="Arial" charset="0"/>
                <a:cs typeface="Arial" charset="0"/>
              </a:rPr>
              <a:t>Nonfiling</a:t>
            </a:r>
            <a:r>
              <a:rPr lang="en-US" altLang="en-US" sz="2800" dirty="0">
                <a:solidFill>
                  <a:schemeClr val="tx1"/>
                </a:solidFill>
                <a:latin typeface="Arial" charset="0"/>
                <a:cs typeface="Arial" charset="0"/>
              </a:rPr>
              <a:t> </a:t>
            </a:r>
            <a:r>
              <a:rPr lang="en-US" altLang="en-US" sz="2800" dirty="0" smtClean="0">
                <a:solidFill>
                  <a:schemeClr val="tx1"/>
                </a:solidFill>
                <a:latin typeface="Arial" charset="0"/>
                <a:cs typeface="Arial" charset="0"/>
              </a:rPr>
              <a:t>Letter” for 2015 tax year</a:t>
            </a:r>
            <a:endParaRPr lang="en-US" altLang="en-US" sz="2800" dirty="0">
              <a:solidFill>
                <a:schemeClr val="tx1"/>
              </a:solidFill>
              <a:latin typeface="Arial" charset="0"/>
              <a:cs typeface="Arial" charset="0"/>
            </a:endParaRPr>
          </a:p>
          <a:p>
            <a:pPr marL="1803400" lvl="4" indent="-342900">
              <a:spcBef>
                <a:spcPts val="138"/>
              </a:spcBef>
              <a:spcAft>
                <a:spcPts val="138"/>
              </a:spcAft>
              <a:buFont typeface="Arial" charset="0"/>
              <a:buChar char="•"/>
            </a:pPr>
            <a:r>
              <a:rPr lang="en-US" altLang="en-US" sz="2400" dirty="0">
                <a:solidFill>
                  <a:schemeClr val="tx1"/>
                </a:solidFill>
                <a:latin typeface="Arial" charset="0"/>
                <a:cs typeface="Arial" charset="0"/>
              </a:rPr>
              <a:t>Can be obtained from IRS.gov online</a:t>
            </a:r>
          </a:p>
          <a:p>
            <a:pPr marL="1803400" lvl="4" indent="-342900">
              <a:spcBef>
                <a:spcPts val="138"/>
              </a:spcBef>
              <a:spcAft>
                <a:spcPts val="138"/>
              </a:spcAft>
              <a:buFont typeface="Arial" charset="0"/>
              <a:buChar char="•"/>
            </a:pPr>
            <a:r>
              <a:rPr lang="en-US" altLang="en-US" sz="2400" dirty="0">
                <a:solidFill>
                  <a:schemeClr val="tx1"/>
                </a:solidFill>
                <a:latin typeface="Arial" charset="0"/>
                <a:cs typeface="Arial" charset="0"/>
              </a:rPr>
              <a:t>Form 4506-T and checking box </a:t>
            </a:r>
            <a:r>
              <a:rPr lang="en-US" altLang="en-US" sz="2400" dirty="0" smtClean="0">
                <a:solidFill>
                  <a:schemeClr val="tx1"/>
                </a:solidFill>
                <a:latin typeface="Arial" charset="0"/>
                <a:cs typeface="Arial" charset="0"/>
              </a:rPr>
              <a:t>7 if never filed taxes before</a:t>
            </a:r>
          </a:p>
          <a:p>
            <a:pPr marL="1803400" lvl="4" indent="-342900">
              <a:spcBef>
                <a:spcPts val="138"/>
              </a:spcBef>
              <a:spcAft>
                <a:spcPts val="138"/>
              </a:spcAft>
              <a:buFont typeface="Arial" charset="0"/>
              <a:buChar char="•"/>
            </a:pPr>
            <a:r>
              <a:rPr lang="en-US" altLang="en-US" sz="2400" dirty="0" smtClean="0">
                <a:solidFill>
                  <a:schemeClr val="tx1"/>
                </a:solidFill>
                <a:latin typeface="Arial" charset="0"/>
                <a:cs typeface="Arial" charset="0"/>
              </a:rPr>
              <a:t>Must </a:t>
            </a:r>
            <a:r>
              <a:rPr lang="en-US" altLang="en-US" sz="2400" dirty="0">
                <a:solidFill>
                  <a:schemeClr val="tx1"/>
                </a:solidFill>
                <a:latin typeface="Arial" charset="0"/>
                <a:cs typeface="Arial" charset="0"/>
              </a:rPr>
              <a:t>be dated October 1 or later</a:t>
            </a:r>
          </a:p>
          <a:p>
            <a:pPr marL="1803400" lvl="4" indent="-342900">
              <a:spcBef>
                <a:spcPts val="138"/>
              </a:spcBef>
              <a:spcAft>
                <a:spcPts val="138"/>
              </a:spcAft>
              <a:buFont typeface="Arial" charset="0"/>
              <a:buChar char="•"/>
            </a:pPr>
            <a:r>
              <a:rPr lang="en-US" altLang="en-US" sz="2400" dirty="0">
                <a:solidFill>
                  <a:schemeClr val="tx1"/>
                </a:solidFill>
                <a:latin typeface="Arial" charset="0"/>
                <a:cs typeface="Arial" charset="0"/>
              </a:rPr>
              <a:t>Non-Filing letter is also required documentation for those granted filing extension by the IRS</a:t>
            </a:r>
          </a:p>
        </p:txBody>
      </p:sp>
      <p:sp>
        <p:nvSpPr>
          <p:cNvPr id="24580"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9E396F5-B682-44D0-8FC3-96D08AF3055F}" type="slidenum">
              <a:rPr lang="en-US" altLang="en-US" sz="1400" smtClean="0">
                <a:latin typeface="Arial" charset="0"/>
                <a:ea typeface="ＭＳ Ｐゴシック" pitchFamily="34" charset="-128"/>
              </a:rPr>
              <a:pPr eaLnBrk="1" fontAlgn="base" hangingPunct="1">
                <a:spcBef>
                  <a:spcPct val="0"/>
                </a:spcBef>
                <a:spcAft>
                  <a:spcPct val="0"/>
                </a:spcAft>
              </a:pPr>
              <a:t>18</a:t>
            </a:fld>
            <a:endParaRPr lang="en-US" altLang="en-US" sz="1400"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xfrm>
            <a:off x="171450" y="381000"/>
            <a:ext cx="84582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solidFill>
                  <a:schemeClr val="tx1"/>
                </a:solidFill>
                <a:latin typeface="Arial" charset="0"/>
                <a:cs typeface="Arial" charset="0"/>
              </a:rPr>
              <a:t>Tax Filers - Extensions</a:t>
            </a:r>
            <a:br>
              <a:rPr lang="en-US" altLang="en-US" b="1" dirty="0" smtClean="0">
                <a:solidFill>
                  <a:schemeClr val="tx1"/>
                </a:solidFill>
                <a:latin typeface="Arial" charset="0"/>
                <a:cs typeface="Arial" charset="0"/>
              </a:rPr>
            </a:br>
            <a:endParaRPr lang="en-US" altLang="en-US" b="1" dirty="0" smtClean="0">
              <a:solidFill>
                <a:schemeClr val="tx1"/>
              </a:solidFill>
              <a:latin typeface="Arial" charset="0"/>
              <a:cs typeface="Arial" charset="0"/>
            </a:endParaRPr>
          </a:p>
        </p:txBody>
      </p:sp>
      <p:sp>
        <p:nvSpPr>
          <p:cNvPr id="56323" name="Text Placeholder 3"/>
          <p:cNvSpPr>
            <a:spLocks noGrp="1"/>
          </p:cNvSpPr>
          <p:nvPr>
            <p:ph idx="1"/>
          </p:nvPr>
        </p:nvSpPr>
        <p:spPr bwMode="auto">
          <a:xfrm>
            <a:off x="0" y="1143000"/>
            <a:ext cx="9144000" cy="437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SzTx/>
            </a:pPr>
            <a:r>
              <a:rPr lang="en-US" altLang="en-US" sz="2500" dirty="0" smtClean="0">
                <a:solidFill>
                  <a:schemeClr val="tx1"/>
                </a:solidFill>
                <a:latin typeface="Arial" charset="0"/>
                <a:cs typeface="Arial" charset="0"/>
              </a:rPr>
              <a:t>Person is required to file, but obtained </a:t>
            </a:r>
            <a:r>
              <a:rPr lang="en-US" altLang="en-US" sz="2500" b="1" dirty="0" smtClean="0">
                <a:solidFill>
                  <a:schemeClr val="tx1"/>
                </a:solidFill>
                <a:latin typeface="Arial" charset="0"/>
                <a:cs typeface="Arial" charset="0"/>
              </a:rPr>
              <a:t>extension</a:t>
            </a:r>
            <a:r>
              <a:rPr lang="en-US" altLang="en-US" sz="2500" dirty="0" smtClean="0">
                <a:solidFill>
                  <a:schemeClr val="tx1"/>
                </a:solidFill>
                <a:latin typeface="Arial" charset="0"/>
                <a:cs typeface="Arial" charset="0"/>
              </a:rPr>
              <a:t>, must submit:</a:t>
            </a:r>
          </a:p>
          <a:p>
            <a:pPr marL="457200" lvl="1" indent="0">
              <a:buSzTx/>
              <a:buFont typeface="Arial" charset="0"/>
              <a:buNone/>
            </a:pPr>
            <a:endParaRPr lang="en-US" altLang="en-US" sz="2400" dirty="0" smtClean="0">
              <a:solidFill>
                <a:schemeClr val="tx1"/>
              </a:solidFill>
              <a:latin typeface="Arial" charset="0"/>
              <a:cs typeface="Arial" charset="0"/>
            </a:endParaRPr>
          </a:p>
          <a:p>
            <a:pPr marL="457200" lvl="1" indent="0">
              <a:buSzTx/>
              <a:buFont typeface="Arial" charset="0"/>
              <a:buNone/>
            </a:pPr>
            <a:endParaRPr lang="en-US" altLang="en-US" sz="2400" dirty="0" smtClean="0">
              <a:solidFill>
                <a:schemeClr val="tx1"/>
              </a:solidFill>
              <a:latin typeface="Arial" charset="0"/>
              <a:cs typeface="Arial" charset="0"/>
            </a:endParaRPr>
          </a:p>
          <a:p>
            <a:pPr marL="457200" lvl="1" indent="0">
              <a:buSzTx/>
              <a:buFont typeface="Arial" charset="0"/>
              <a:buNone/>
            </a:pPr>
            <a:endParaRPr lang="en-US" altLang="en-US" sz="2400" dirty="0" smtClean="0">
              <a:solidFill>
                <a:schemeClr val="tx1"/>
              </a:solidFill>
              <a:latin typeface="Arial" charset="0"/>
              <a:cs typeface="Arial" charset="0"/>
            </a:endParaRPr>
          </a:p>
          <a:p>
            <a:pPr marL="457200" lvl="1" indent="0">
              <a:buSzTx/>
              <a:buFont typeface="Arial" charset="0"/>
              <a:buNone/>
            </a:pPr>
            <a:endParaRPr lang="en-US" altLang="en-US" sz="2400" dirty="0" smtClean="0">
              <a:solidFill>
                <a:schemeClr val="tx1"/>
              </a:solidFill>
              <a:latin typeface="Arial" charset="0"/>
              <a:cs typeface="Arial" charset="0"/>
            </a:endParaRPr>
          </a:p>
          <a:p>
            <a:pPr marL="457200" lvl="1" indent="0">
              <a:buSzTx/>
              <a:buFont typeface="Arial" charset="0"/>
              <a:buNone/>
            </a:pPr>
            <a:endParaRPr lang="en-US" altLang="en-US" sz="2400" dirty="0" smtClean="0">
              <a:solidFill>
                <a:schemeClr val="tx1"/>
              </a:solidFill>
              <a:latin typeface="Arial" charset="0"/>
              <a:cs typeface="Arial" charset="0"/>
            </a:endParaRPr>
          </a:p>
          <a:p>
            <a:pPr marL="457200" lvl="1" indent="0">
              <a:buSzTx/>
              <a:buFont typeface="Arial" charset="0"/>
              <a:buNone/>
            </a:pPr>
            <a:endParaRPr lang="en-US" altLang="en-US" sz="2400" dirty="0" smtClean="0">
              <a:solidFill>
                <a:schemeClr val="tx1"/>
              </a:solidFill>
              <a:latin typeface="Arial" charset="0"/>
              <a:cs typeface="Arial" charset="0"/>
            </a:endParaRPr>
          </a:p>
          <a:p>
            <a:pPr marL="457200" lvl="1" indent="0">
              <a:buSzTx/>
              <a:buFont typeface="Arial" charset="0"/>
              <a:buNone/>
            </a:pPr>
            <a:endParaRPr lang="en-US" altLang="en-US" sz="2400" dirty="0" smtClean="0">
              <a:solidFill>
                <a:schemeClr val="tx1"/>
              </a:solidFill>
              <a:latin typeface="Arial" charset="0"/>
              <a:cs typeface="Arial" charset="0"/>
            </a:endParaRPr>
          </a:p>
          <a:p>
            <a:pPr marL="342900" indent="-342900">
              <a:buSzTx/>
            </a:pPr>
            <a:endParaRPr lang="en-US" altLang="en-US" sz="2500" dirty="0" smtClean="0">
              <a:solidFill>
                <a:schemeClr val="tx1"/>
              </a:solidFill>
              <a:latin typeface="Arial" charset="0"/>
              <a:cs typeface="Arial" charset="0"/>
            </a:endParaRPr>
          </a:p>
          <a:p>
            <a:pPr marL="342900" indent="-342900">
              <a:buSzTx/>
            </a:pPr>
            <a:r>
              <a:rPr lang="en-US" altLang="en-US" sz="2500" dirty="0" smtClean="0">
                <a:solidFill>
                  <a:schemeClr val="tx1"/>
                </a:solidFill>
                <a:latin typeface="Arial" charset="0"/>
                <a:cs typeface="Arial" charset="0"/>
              </a:rPr>
              <a:t>School may request transcript/IRS DRT when taxes are filed; must then re-verify income information</a:t>
            </a:r>
          </a:p>
        </p:txBody>
      </p:sp>
      <p:sp>
        <p:nvSpPr>
          <p:cNvPr id="5" name="TextBox 4"/>
          <p:cNvSpPr txBox="1"/>
          <p:nvPr/>
        </p:nvSpPr>
        <p:spPr>
          <a:xfrm>
            <a:off x="304800" y="2057400"/>
            <a:ext cx="8534400" cy="3170099"/>
          </a:xfrm>
          <a:prstGeom prst="rect">
            <a:avLst/>
          </a:prstGeom>
          <a:solidFill>
            <a:srgbClr val="92D050"/>
          </a:solidFill>
          <a:scene3d>
            <a:camera prst="orthographicFront"/>
            <a:lightRig rig="threePt" dir="t"/>
          </a:scene3d>
          <a:sp3d>
            <a:bevelT/>
          </a:sp3d>
        </p:spPr>
        <p:txBody>
          <a:bodyPr>
            <a:spAutoFit/>
          </a:bodyPr>
          <a:lstStyle/>
          <a:p>
            <a:pPr>
              <a:defRPr/>
            </a:pPr>
            <a:r>
              <a:rPr lang="en-US" sz="2400" b="1" u="sng" dirty="0">
                <a:latin typeface="Arial" panose="020B0604020202020204" pitchFamily="34" charset="0"/>
                <a:cs typeface="Arial" panose="020B0604020202020204" pitchFamily="34" charset="0"/>
              </a:rPr>
              <a:t>Tax Filers Extension Documentation</a:t>
            </a:r>
            <a:r>
              <a:rPr lang="en-US" sz="2400" b="1" dirty="0">
                <a:latin typeface="Arial" panose="020B0604020202020204" pitchFamily="34" charset="0"/>
                <a:cs typeface="Arial" panose="020B0604020202020204" pitchFamily="34" charset="0"/>
              </a:rPr>
              <a:t>: </a:t>
            </a:r>
          </a:p>
          <a:p>
            <a:pPr marL="514350" indent="-514350">
              <a:buFontTx/>
              <a:buAutoNum type="arabicPeriod"/>
              <a:defRPr/>
            </a:pPr>
            <a:r>
              <a:rPr lang="en-US" sz="2200" b="1" dirty="0">
                <a:latin typeface="Arial" panose="020B0604020202020204" pitchFamily="34" charset="0"/>
                <a:cs typeface="Arial" panose="020B0604020202020204" pitchFamily="34" charset="0"/>
              </a:rPr>
              <a:t>IRS Form 4868 or copy of the IRS’s  approval to extend beyond October 15 deadline;</a:t>
            </a:r>
          </a:p>
          <a:p>
            <a:pPr marL="514350" indent="-514350">
              <a:buFontTx/>
              <a:buAutoNum type="arabicPeriod"/>
              <a:defRPr/>
            </a:pPr>
            <a:r>
              <a:rPr lang="en-US" sz="2200" b="1" dirty="0">
                <a:latin typeface="Arial" panose="020B0604020202020204" pitchFamily="34" charset="0"/>
                <a:cs typeface="Arial" panose="020B0604020202020204" pitchFamily="34" charset="0"/>
              </a:rPr>
              <a:t>W-2 for each source of employment income; and </a:t>
            </a:r>
          </a:p>
          <a:p>
            <a:pPr marL="514350" indent="-514350">
              <a:buFontTx/>
              <a:buAutoNum type="arabicPeriod"/>
              <a:defRPr/>
            </a:pPr>
            <a:r>
              <a:rPr lang="en-US" sz="2200" b="1" dirty="0">
                <a:latin typeface="Arial" panose="020B0604020202020204" pitchFamily="34" charset="0"/>
                <a:cs typeface="Arial" panose="020B0604020202020204" pitchFamily="34" charset="0"/>
              </a:rPr>
              <a:t>If self employed, a signed statement certifying the amount of AGI and U.S. income tax </a:t>
            </a:r>
            <a:r>
              <a:rPr lang="en-US" sz="2200" b="1" dirty="0" smtClean="0">
                <a:latin typeface="Arial" panose="020B0604020202020204" pitchFamily="34" charset="0"/>
                <a:cs typeface="Arial" panose="020B0604020202020204" pitchFamily="34" charset="0"/>
              </a:rPr>
              <a:t>paid; and</a:t>
            </a:r>
          </a:p>
          <a:p>
            <a:pPr marL="514350" indent="-514350">
              <a:buFontTx/>
              <a:buAutoNum type="arabicPeriod"/>
              <a:defRPr/>
            </a:pPr>
            <a:r>
              <a:rPr lang="en-US" sz="2200" b="1" dirty="0" smtClean="0">
                <a:latin typeface="Arial" panose="020B0604020202020204" pitchFamily="34" charset="0"/>
                <a:cs typeface="Arial" panose="020B0604020202020204" pitchFamily="34" charset="0"/>
              </a:rPr>
              <a:t>Non-Filing Letter from the IRS </a:t>
            </a:r>
            <a:endParaRPr lang="en-US" sz="2200" b="1" dirty="0">
              <a:latin typeface="Arial" panose="020B0604020202020204" pitchFamily="34" charset="0"/>
              <a:cs typeface="Arial" panose="020B0604020202020204" pitchFamily="34" charset="0"/>
            </a:endParaRPr>
          </a:p>
          <a:p>
            <a:pPr>
              <a:defRPr/>
            </a:pPr>
            <a:r>
              <a:rPr lang="en-US" sz="2200" b="1" i="1" dirty="0">
                <a:latin typeface="Arial" panose="020B0604020202020204" pitchFamily="34" charset="0"/>
                <a:cs typeface="Arial" panose="020B0604020202020204" pitchFamily="34" charset="0"/>
              </a:rPr>
              <a:t>When above documentation reviewed, verification is considered complete (disbursements are valid) </a:t>
            </a:r>
          </a:p>
        </p:txBody>
      </p:sp>
      <p:sp>
        <p:nvSpPr>
          <p:cNvPr id="56327"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1C8E6CF-CB1B-4A5C-9A17-EA42FD9CE7B9}" type="slidenum">
              <a:rPr lang="en-US" altLang="en-US" sz="1400" smtClean="0">
                <a:latin typeface="Arial" charset="0"/>
                <a:ea typeface="ＭＳ Ｐゴシック" pitchFamily="34" charset="-128"/>
              </a:rPr>
              <a:pPr eaLnBrk="1" fontAlgn="base" hangingPunct="1">
                <a:spcBef>
                  <a:spcPct val="0"/>
                </a:spcBef>
                <a:spcAft>
                  <a:spcPct val="0"/>
                </a:spcAft>
              </a:pPr>
              <a:t>19</a:t>
            </a:fld>
            <a:endParaRPr lang="en-US" altLang="en-US" sz="1400" smtClean="0">
              <a:latin typeface="Arial" charset="0"/>
              <a:ea typeface="ＭＳ Ｐゴシック" pitchFamily="34" charset="-128"/>
            </a:endParaRPr>
          </a:p>
        </p:txBody>
      </p:sp>
    </p:spTree>
    <p:extLst>
      <p:ext uri="{BB962C8B-B14F-4D97-AF65-F5344CB8AC3E}">
        <p14:creationId xmlns:p14="http://schemas.microsoft.com/office/powerpoint/2010/main" val="78654975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81000" y="381000"/>
            <a:ext cx="8553450" cy="914400"/>
          </a:xfrm>
        </p:spPr>
        <p:txBody>
          <a:bodyPr>
            <a:normAutofit/>
          </a:bodyPr>
          <a:lstStyle/>
          <a:p>
            <a:pPr eaLnBrk="1" hangingPunct="1">
              <a:defRPr/>
            </a:pPr>
            <a:r>
              <a:rPr lang="en-US" b="1" dirty="0" smtClean="0">
                <a:solidFill>
                  <a:schemeClr val="tx1"/>
                </a:solidFill>
              </a:rPr>
              <a:t>Agenda</a:t>
            </a:r>
            <a:r>
              <a:rPr lang="en-US" sz="3600" b="1" dirty="0" smtClean="0">
                <a:solidFill>
                  <a:schemeClr val="tx1"/>
                </a:solidFill>
              </a:rPr>
              <a:t>	</a:t>
            </a:r>
          </a:p>
        </p:txBody>
      </p:sp>
      <p:sp>
        <p:nvSpPr>
          <p:cNvPr id="8196" name="Rectangle 3"/>
          <p:cNvSpPr>
            <a:spLocks noGrp="1" noChangeArrowheads="1"/>
          </p:cNvSpPr>
          <p:nvPr>
            <p:ph type="body" idx="1"/>
          </p:nvPr>
        </p:nvSpPr>
        <p:spPr bwMode="auto">
          <a:xfrm>
            <a:off x="304800" y="1524000"/>
            <a:ext cx="79756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smtClean="0">
                <a:solidFill>
                  <a:schemeClr val="tx1"/>
                </a:solidFill>
                <a:latin typeface="Arial" charset="0"/>
                <a:cs typeface="Arial" charset="0"/>
              </a:rPr>
              <a:t>Background</a:t>
            </a:r>
          </a:p>
          <a:p>
            <a:pPr eaLnBrk="1" hangingPunct="1"/>
            <a:r>
              <a:rPr lang="en-US" altLang="en-US" sz="2800" dirty="0">
                <a:solidFill>
                  <a:schemeClr val="tx1"/>
                </a:solidFill>
                <a:latin typeface="Arial" charset="0"/>
                <a:cs typeface="Arial" charset="0"/>
              </a:rPr>
              <a:t>2017-18 Verification Changes Overview</a:t>
            </a:r>
          </a:p>
          <a:p>
            <a:pPr eaLnBrk="1" hangingPunct="1"/>
            <a:r>
              <a:rPr lang="en-US" altLang="en-US" sz="2800" dirty="0" smtClean="0">
                <a:solidFill>
                  <a:schemeClr val="tx1"/>
                </a:solidFill>
                <a:latin typeface="Arial" charset="0"/>
                <a:cs typeface="Arial" charset="0"/>
              </a:rPr>
              <a:t>2017-18 Verification Tracking Groups &amp; Documentation</a:t>
            </a:r>
          </a:p>
          <a:p>
            <a:pPr eaLnBrk="1" hangingPunct="1"/>
            <a:r>
              <a:rPr lang="en-US" altLang="en-US" sz="2800" dirty="0" smtClean="0">
                <a:solidFill>
                  <a:schemeClr val="tx1"/>
                </a:solidFill>
                <a:latin typeface="Arial" charset="0"/>
                <a:cs typeface="Arial" charset="0"/>
              </a:rPr>
              <a:t>Verification Reminders</a:t>
            </a:r>
          </a:p>
          <a:p>
            <a:pPr eaLnBrk="1" hangingPunct="1"/>
            <a:r>
              <a:rPr lang="en-US" altLang="en-US" sz="2800" dirty="0">
                <a:solidFill>
                  <a:schemeClr val="tx1"/>
                </a:solidFill>
                <a:latin typeface="Arial" charset="0"/>
                <a:cs typeface="Arial" charset="0"/>
              </a:rPr>
              <a:t>Conflicting 2015 Tax/Income Information</a:t>
            </a:r>
            <a:endParaRPr lang="en-US" altLang="en-US" sz="2800" dirty="0" smtClean="0">
              <a:solidFill>
                <a:schemeClr val="tx1"/>
              </a:solidFill>
              <a:latin typeface="Arial" charset="0"/>
              <a:cs typeface="Arial" charset="0"/>
            </a:endParaRPr>
          </a:p>
          <a:p>
            <a:pPr eaLnBrk="1" hangingPunct="1"/>
            <a:r>
              <a:rPr lang="en-US" altLang="en-US" sz="2800" dirty="0" smtClean="0">
                <a:solidFill>
                  <a:schemeClr val="tx1"/>
                </a:solidFill>
                <a:latin typeface="Arial" charset="0"/>
                <a:cs typeface="Arial" charset="0"/>
              </a:rPr>
              <a:t>Resources</a:t>
            </a:r>
          </a:p>
          <a:p>
            <a:pPr eaLnBrk="1" hangingPunct="1"/>
            <a:endParaRPr lang="en-US" altLang="en-US" sz="2800" dirty="0" smtClean="0">
              <a:latin typeface="Arial" charset="0"/>
              <a:cs typeface="Arial" charset="0"/>
            </a:endParaRPr>
          </a:p>
          <a:p>
            <a:pPr eaLnBrk="1" hangingPunct="1"/>
            <a:endParaRPr lang="en-US" altLang="en-US" sz="2800" dirty="0" smtClean="0">
              <a:latin typeface="Arial" charset="0"/>
              <a:cs typeface="Arial" charset="0"/>
            </a:endParaRPr>
          </a:p>
          <a:p>
            <a:pPr eaLnBrk="1" hangingPunct="1">
              <a:buFontTx/>
              <a:buNone/>
            </a:pPr>
            <a:endParaRPr lang="en-US" altLang="en-US" sz="2800" dirty="0" smtClean="0">
              <a:latin typeface="Arial" charset="0"/>
              <a:cs typeface="Arial" charset="0"/>
            </a:endParaRPr>
          </a:p>
        </p:txBody>
      </p:sp>
      <p:pic>
        <p:nvPicPr>
          <p:cNvPr id="5" name="Picture 4"/>
          <p:cNvPicPr>
            <a:picLocks noChangeAspect="1" noChangeArrowheads="1"/>
          </p:cNvPicPr>
          <p:nvPr/>
        </p:nvPicPr>
        <p:blipFill>
          <a:blip r:embed="rId3" cstate="print"/>
          <a:srcRect/>
          <a:stretch>
            <a:fillRect/>
          </a:stretch>
        </p:blipFill>
        <p:spPr bwMode="auto">
          <a:xfrm>
            <a:off x="6801602" y="4114800"/>
            <a:ext cx="2189998" cy="2133600"/>
          </a:xfrm>
          <a:prstGeom prst="rect">
            <a:avLst/>
          </a:prstGeom>
          <a:ln>
            <a:noFill/>
          </a:ln>
          <a:effectLst/>
          <a:scene3d>
            <a:camera prst="orthographicFront"/>
            <a:lightRig rig="threePt" dir="t"/>
          </a:scene3d>
          <a:sp3d>
            <a:bevelT w="165100" prst="coolSlant"/>
          </a:sp3d>
        </p:spPr>
      </p:pic>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2</a:t>
            </a:fld>
            <a:endParaRPr lang="en-US" altLang="en-US" sz="1400" dirty="0"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296863"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b="1" dirty="0" smtClean="0">
                <a:solidFill>
                  <a:schemeClr val="tx1"/>
                </a:solidFill>
                <a:latin typeface="Arial" charset="0"/>
                <a:cs typeface="Arial" charset="0"/>
              </a:rPr>
              <a:t>Amended Tax Returns</a:t>
            </a:r>
            <a:endParaRPr lang="en-US" altLang="en-US" sz="3600" b="1" dirty="0" smtClean="0">
              <a:solidFill>
                <a:schemeClr val="tx1"/>
              </a:solidFill>
              <a:latin typeface="Arial" charset="0"/>
              <a:cs typeface="Arial" charset="0"/>
            </a:endParaRPr>
          </a:p>
        </p:txBody>
      </p:sp>
      <p:sp>
        <p:nvSpPr>
          <p:cNvPr id="15364" name="Content Placeholder 2"/>
          <p:cNvSpPr>
            <a:spLocks noGrp="1"/>
          </p:cNvSpPr>
          <p:nvPr>
            <p:ph idx="4294967295"/>
          </p:nvPr>
        </p:nvSpPr>
        <p:spPr bwMode="auto">
          <a:xfrm>
            <a:off x="374650" y="1165225"/>
            <a:ext cx="876935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defRPr/>
            </a:pPr>
            <a:r>
              <a:rPr lang="en-US" altLang="en-US" i="1" dirty="0" smtClean="0">
                <a:latin typeface="Arial" panose="020B0604020202020204" pitchFamily="34" charset="0"/>
                <a:cs typeface="Arial" panose="020B0604020202020204" pitchFamily="34" charset="0"/>
              </a:rPr>
              <a:t>Individuals who filed an </a:t>
            </a:r>
            <a:r>
              <a:rPr lang="en-US" altLang="en-US" i="1" u="sng" dirty="0" smtClean="0">
                <a:latin typeface="Arial" panose="020B0604020202020204" pitchFamily="34" charset="0"/>
                <a:cs typeface="Arial" panose="020B0604020202020204" pitchFamily="34" charset="0"/>
              </a:rPr>
              <a:t>amended tax return </a:t>
            </a:r>
            <a:r>
              <a:rPr lang="en-US" altLang="en-US" i="1" dirty="0" smtClean="0">
                <a:latin typeface="Arial" panose="020B0604020202020204" pitchFamily="34" charset="0"/>
                <a:cs typeface="Arial" panose="020B0604020202020204" pitchFamily="34" charset="0"/>
              </a:rPr>
              <a:t>must submit the following documents to </a:t>
            </a:r>
            <a:br>
              <a:rPr lang="en-US" altLang="en-US" i="1" dirty="0" smtClean="0">
                <a:latin typeface="Arial" panose="020B0604020202020204" pitchFamily="34" charset="0"/>
                <a:cs typeface="Arial" panose="020B0604020202020204" pitchFamily="34" charset="0"/>
              </a:rPr>
            </a:br>
            <a:r>
              <a:rPr lang="en-US" altLang="en-US" i="1" dirty="0" smtClean="0">
                <a:latin typeface="Arial" panose="020B0604020202020204" pitchFamily="34" charset="0"/>
                <a:cs typeface="Arial" panose="020B0604020202020204" pitchFamily="34" charset="0"/>
              </a:rPr>
              <a:t>the institution:</a:t>
            </a:r>
          </a:p>
          <a:p>
            <a:pPr marL="0" indent="0">
              <a:buFont typeface="Arial" charset="0"/>
              <a:buNone/>
              <a:defRPr/>
            </a:pPr>
            <a:endParaRPr lang="en-US" altLang="en-US" sz="800" dirty="0" smtClean="0">
              <a:latin typeface="Arial" panose="020B0604020202020204" pitchFamily="34" charset="0"/>
              <a:cs typeface="Arial" panose="020B0604020202020204" pitchFamily="34" charset="0"/>
            </a:endParaRPr>
          </a:p>
          <a:p>
            <a:pPr>
              <a:defRPr/>
            </a:pPr>
            <a:r>
              <a:rPr lang="en-US" sz="2800" dirty="0" smtClean="0">
                <a:latin typeface="Arial" panose="020B0604020202020204" pitchFamily="34" charset="0"/>
                <a:cs typeface="Arial" panose="020B0604020202020204" pitchFamily="34" charset="0"/>
              </a:rPr>
              <a:t>an IRS Tax Return Transcript, or any other IRS tax transcript(s) that include all of the income and tax information required to be verified; and</a:t>
            </a:r>
          </a:p>
          <a:p>
            <a:pPr>
              <a:defRPr/>
            </a:pPr>
            <a:r>
              <a:rPr lang="en-US" sz="2800" dirty="0" smtClean="0">
                <a:latin typeface="Arial" panose="020B0604020202020204" pitchFamily="34" charset="0"/>
                <a:cs typeface="Arial" panose="020B0604020202020204" pitchFamily="34" charset="0"/>
              </a:rPr>
              <a:t>a signed copy of the IRS Form 1040X that was filed with the IRS</a:t>
            </a:r>
            <a:endParaRPr lang="en-US" dirty="0" smtClean="0">
              <a:latin typeface="Arial" panose="020B0604020202020204" pitchFamily="34" charset="0"/>
              <a:cs typeface="Arial" panose="020B0604020202020204" pitchFamily="34" charset="0"/>
            </a:endParaRPr>
          </a:p>
        </p:txBody>
      </p:sp>
      <p:sp>
        <p:nvSpPr>
          <p:cNvPr id="6" name="TextBox 1"/>
          <p:cNvSpPr txBox="1">
            <a:spLocks noChangeArrowheads="1"/>
          </p:cNvSpPr>
          <p:nvPr/>
        </p:nvSpPr>
        <p:spPr bwMode="auto">
          <a:xfrm>
            <a:off x="1588" y="5410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n-US" altLang="en-US" sz="2400" b="1" dirty="0" smtClean="0">
                <a:latin typeface="Arial" charset="0"/>
              </a:rPr>
              <a:t>Guidance effective 8/13/15 for 15/16 and subsequent years </a:t>
            </a:r>
          </a:p>
          <a:p>
            <a:pPr marL="342900" indent="-342900" algn="ctr" eaLnBrk="1" hangingPunct="1">
              <a:buFont typeface="Arial" panose="020B0604020202020204" pitchFamily="34" charset="0"/>
              <a:buChar char="•"/>
              <a:defRPr/>
            </a:pPr>
            <a:r>
              <a:rPr lang="en-US" altLang="en-US" sz="2400" dirty="0" smtClean="0">
                <a:latin typeface="Arial" charset="0"/>
              </a:rPr>
              <a:t>Posted on Program Integrity Q &amp; A website</a:t>
            </a:r>
          </a:p>
        </p:txBody>
      </p:sp>
      <p:sp>
        <p:nvSpPr>
          <p:cNvPr id="7"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20</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665169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228600"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b="1" dirty="0" smtClean="0">
                <a:solidFill>
                  <a:schemeClr val="tx1"/>
                </a:solidFill>
                <a:latin typeface="Arial" charset="0"/>
                <a:cs typeface="Arial" charset="0"/>
              </a:rPr>
              <a:t>Non-IRS Tax Filers</a:t>
            </a:r>
            <a:endParaRPr lang="en-US" altLang="en-US" sz="3600" b="1" dirty="0" smtClean="0">
              <a:solidFill>
                <a:schemeClr val="tx1"/>
              </a:solidFill>
              <a:latin typeface="Arial" charset="0"/>
              <a:cs typeface="Arial" charset="0"/>
            </a:endParaRPr>
          </a:p>
        </p:txBody>
      </p:sp>
      <p:sp>
        <p:nvSpPr>
          <p:cNvPr id="16388" name="Content Placeholder 2"/>
          <p:cNvSpPr>
            <a:spLocks noGrp="1"/>
          </p:cNvSpPr>
          <p:nvPr>
            <p:ph idx="4294967295"/>
          </p:nvPr>
        </p:nvSpPr>
        <p:spPr bwMode="auto">
          <a:xfrm>
            <a:off x="152400" y="1143000"/>
            <a:ext cx="899160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defRPr/>
            </a:pPr>
            <a:r>
              <a:rPr lang="en-US" sz="2800" i="1" dirty="0" smtClean="0">
                <a:latin typeface="Arial" panose="020B0604020202020204" pitchFamily="34" charset="0"/>
                <a:cs typeface="Arial" panose="020B0604020202020204" pitchFamily="34" charset="0"/>
              </a:rPr>
              <a:t>Income Information for Non-IRS </a:t>
            </a:r>
            <a:r>
              <a:rPr lang="en-US" sz="2800" i="1" u="sng" dirty="0" smtClean="0">
                <a:latin typeface="Arial" panose="020B0604020202020204" pitchFamily="34" charset="0"/>
                <a:cs typeface="Arial" panose="020B0604020202020204" pitchFamily="34" charset="0"/>
              </a:rPr>
              <a:t>Tax</a:t>
            </a:r>
            <a:r>
              <a:rPr lang="en-US" sz="2800" i="1" dirty="0" smtClean="0">
                <a:latin typeface="Arial" panose="020B0604020202020204" pitchFamily="34" charset="0"/>
                <a:cs typeface="Arial" panose="020B0604020202020204" pitchFamily="34" charset="0"/>
              </a:rPr>
              <a:t> Filers </a:t>
            </a:r>
            <a:endParaRPr lang="en-US" sz="2800" dirty="0" smtClean="0">
              <a:latin typeface="Arial" panose="020B0604020202020204" pitchFamily="34" charset="0"/>
              <a:cs typeface="Arial" panose="020B0604020202020204" pitchFamily="34" charset="0"/>
            </a:endParaRPr>
          </a:p>
          <a:p>
            <a:pPr>
              <a:defRPr/>
            </a:pPr>
            <a:r>
              <a:rPr lang="en-US" sz="2800" dirty="0" smtClean="0">
                <a:latin typeface="Arial" panose="020B0604020202020204" pitchFamily="34" charset="0"/>
                <a:cs typeface="Arial" panose="020B0604020202020204" pitchFamily="34" charset="0"/>
              </a:rPr>
              <a:t>Tax filers who filed an income tax return with a taxing authority in a </a:t>
            </a:r>
            <a:r>
              <a:rPr lang="en-US" sz="2800" b="1" dirty="0" smtClean="0">
                <a:latin typeface="Arial" panose="020B0604020202020204" pitchFamily="34" charset="0"/>
                <a:cs typeface="Arial" panose="020B0604020202020204" pitchFamily="34" charset="0"/>
              </a:rPr>
              <a:t>U.S. territory </a:t>
            </a:r>
            <a:r>
              <a:rPr lang="en-US" sz="2800" dirty="0" smtClean="0">
                <a:latin typeface="Arial" panose="020B0604020202020204" pitchFamily="34" charset="0"/>
                <a:cs typeface="Arial" panose="020B0604020202020204" pitchFamily="34" charset="0"/>
              </a:rPr>
              <a:t>(Guam, American Samoa, the U.S. Virgin Islands) or </a:t>
            </a:r>
            <a:r>
              <a:rPr lang="en-US" sz="2800" b="1" dirty="0" smtClean="0">
                <a:latin typeface="Arial" panose="020B0604020202020204" pitchFamily="34" charset="0"/>
                <a:cs typeface="Arial" panose="020B0604020202020204" pitchFamily="34" charset="0"/>
              </a:rPr>
              <a:t>commonwealth </a:t>
            </a:r>
            <a:r>
              <a:rPr lang="en-US" sz="2800" dirty="0" smtClean="0">
                <a:latin typeface="Arial" panose="020B0604020202020204" pitchFamily="34" charset="0"/>
                <a:cs typeface="Arial" panose="020B0604020202020204" pitchFamily="34" charset="0"/>
              </a:rPr>
              <a:t>(Puerto Rico and the Northern Mariana Islands) or with a </a:t>
            </a:r>
            <a:r>
              <a:rPr lang="en-US" sz="2800" b="1" dirty="0" smtClean="0">
                <a:latin typeface="Arial" panose="020B0604020202020204" pitchFamily="34" charset="0"/>
                <a:cs typeface="Arial" panose="020B0604020202020204" pitchFamily="34" charset="0"/>
              </a:rPr>
              <a:t>foreign central government</a:t>
            </a:r>
            <a:r>
              <a:rPr lang="en-US" sz="2800" dirty="0" smtClean="0">
                <a:latin typeface="Arial" panose="020B0604020202020204" pitchFamily="34" charset="0"/>
                <a:cs typeface="Arial" panose="020B0604020202020204" pitchFamily="34" charset="0"/>
              </a:rPr>
              <a:t>, must submit a copy of a transcript of their tax information </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A signed copy of the applicable 2015 income tax return that was filed with the taxing authority is only acceptable if tax filers are unable to obtain a free copy of a transcript of their tax information</a:t>
            </a:r>
            <a:endParaRPr lang="en-US" sz="2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21</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497242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228600"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800" dirty="0" smtClean="0">
                <a:solidFill>
                  <a:schemeClr val="tx1"/>
                </a:solidFill>
                <a:latin typeface="Arial" charset="0"/>
                <a:cs typeface="Arial" charset="0"/>
              </a:rPr>
              <a:t> </a:t>
            </a:r>
            <a:r>
              <a:rPr lang="en-US" altLang="en-US" sz="4400" b="1" dirty="0" smtClean="0">
                <a:solidFill>
                  <a:schemeClr val="tx1"/>
                </a:solidFill>
                <a:latin typeface="Arial" charset="0"/>
                <a:cs typeface="Arial" charset="0"/>
              </a:rPr>
              <a:t>Non-IRS Nontax Filers</a:t>
            </a:r>
          </a:p>
        </p:txBody>
      </p:sp>
      <p:sp>
        <p:nvSpPr>
          <p:cNvPr id="16388" name="Content Placeholder 2"/>
          <p:cNvSpPr>
            <a:spLocks noGrp="1"/>
          </p:cNvSpPr>
          <p:nvPr>
            <p:ph idx="4294967295"/>
          </p:nvPr>
        </p:nvSpPr>
        <p:spPr bwMode="auto">
          <a:xfrm>
            <a:off x="152400" y="1143000"/>
            <a:ext cx="899160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defRPr/>
            </a:pPr>
            <a:r>
              <a:rPr lang="en-US" sz="2800" i="1" dirty="0" smtClean="0">
                <a:latin typeface="Arial" panose="020B0604020202020204" pitchFamily="34" charset="0"/>
                <a:cs typeface="Arial" panose="020B0604020202020204" pitchFamily="34" charset="0"/>
              </a:rPr>
              <a:t>Income Information for Non-IRS </a:t>
            </a:r>
            <a:r>
              <a:rPr lang="en-US" sz="2800" i="1" u="sng" dirty="0" smtClean="0">
                <a:latin typeface="Arial" panose="020B0604020202020204" pitchFamily="34" charset="0"/>
                <a:cs typeface="Arial" panose="020B0604020202020204" pitchFamily="34" charset="0"/>
              </a:rPr>
              <a:t>Nontax</a:t>
            </a:r>
            <a:r>
              <a:rPr lang="en-US" sz="2800" i="1" dirty="0" smtClean="0">
                <a:latin typeface="Arial" panose="020B0604020202020204" pitchFamily="34" charset="0"/>
                <a:cs typeface="Arial" panose="020B0604020202020204" pitchFamily="34" charset="0"/>
              </a:rPr>
              <a:t> Filers </a:t>
            </a:r>
            <a:endParaRPr lang="en-US" sz="2800" dirty="0" smtClean="0">
              <a:latin typeface="Arial" panose="020B0604020202020204" pitchFamily="34" charset="0"/>
              <a:cs typeface="Arial" panose="020B0604020202020204" pitchFamily="34" charset="0"/>
            </a:endParaRPr>
          </a:p>
          <a:p>
            <a:pPr>
              <a:defRPr/>
            </a:pPr>
            <a:r>
              <a:rPr lang="en-US" sz="2800" b="1" dirty="0" smtClean="0">
                <a:latin typeface="Arial" panose="020B0604020202020204" pitchFamily="34" charset="0"/>
                <a:cs typeface="Arial" panose="020B0604020202020204" pitchFamily="34" charset="0"/>
              </a:rPr>
              <a:t>Residents of the Freely Associated States </a:t>
            </a:r>
            <a:r>
              <a:rPr lang="en-US" sz="2800" dirty="0" smtClean="0">
                <a:latin typeface="Arial" panose="020B0604020202020204" pitchFamily="34" charset="0"/>
                <a:cs typeface="Arial" panose="020B0604020202020204" pitchFamily="34" charset="0"/>
              </a:rPr>
              <a:t>(Republic of the Marshall Islands, the Republic of Palau, the Federated States of Micronesia), or a </a:t>
            </a:r>
            <a:br>
              <a:rPr lang="en-US" sz="2800"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U.S. territory or commonwealth </a:t>
            </a:r>
            <a:r>
              <a:rPr lang="en-US" sz="2800" dirty="0" smtClean="0">
                <a:latin typeface="Arial" panose="020B0604020202020204" pitchFamily="34" charset="0"/>
                <a:cs typeface="Arial" panose="020B0604020202020204" pitchFamily="34" charset="0"/>
              </a:rPr>
              <a:t>or a </a:t>
            </a:r>
            <a:r>
              <a:rPr lang="en-US" sz="2800" b="1" dirty="0" smtClean="0">
                <a:latin typeface="Arial" panose="020B0604020202020204" pitchFamily="34" charset="0"/>
                <a:cs typeface="Arial" panose="020B0604020202020204" pitchFamily="34" charset="0"/>
              </a:rPr>
              <a:t>foreign central government </a:t>
            </a:r>
            <a:r>
              <a:rPr lang="en-US" sz="2800" dirty="0" smtClean="0">
                <a:latin typeface="Arial" panose="020B0604020202020204" pitchFamily="34" charset="0"/>
                <a:cs typeface="Arial" panose="020B0604020202020204" pitchFamily="34" charset="0"/>
              </a:rPr>
              <a:t>who are not required to file an income tax return under that taxing authority’s rules must submit the following:</a:t>
            </a:r>
          </a:p>
          <a:p>
            <a:pPr lvl="1">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a copy of their Wage and Tax Statement (or equivalent documentation) for each source of employment income and</a:t>
            </a:r>
          </a:p>
          <a:p>
            <a:pPr lvl="1">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a signed statement identifying all of the individual’s income and taxes </a:t>
            </a:r>
            <a:endParaRPr lang="en-US"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22</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3089701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14338"/>
            <a:ext cx="8553450" cy="647700"/>
          </a:xfrm>
        </p:spPr>
        <p:txBody>
          <a:bodyPr/>
          <a:lstStyle/>
          <a:p>
            <a:pPr>
              <a:defRPr/>
            </a:pPr>
            <a:r>
              <a:rPr lang="en-US" sz="3600" b="1" dirty="0">
                <a:solidFill>
                  <a:schemeClr val="tx1"/>
                </a:solidFill>
                <a:latin typeface="Arial" pitchFamily="34" charset="0"/>
                <a:cs typeface="Arial" pitchFamily="34" charset="0"/>
              </a:rPr>
              <a:t>V1– All Applicants</a:t>
            </a:r>
            <a:endParaRPr lang="en-US" sz="3600" dirty="0"/>
          </a:p>
        </p:txBody>
      </p:sp>
      <p:sp>
        <p:nvSpPr>
          <p:cNvPr id="4" name="TextBox 3"/>
          <p:cNvSpPr txBox="1"/>
          <p:nvPr/>
        </p:nvSpPr>
        <p:spPr>
          <a:xfrm>
            <a:off x="304800" y="1752600"/>
            <a:ext cx="8610600" cy="4493538"/>
          </a:xfrm>
          <a:prstGeom prst="rect">
            <a:avLst/>
          </a:prstGeom>
          <a:solidFill>
            <a:srgbClr val="92D050"/>
          </a:solidFill>
          <a:scene3d>
            <a:camera prst="orthographicFront"/>
            <a:lightRig rig="threePt" dir="t"/>
          </a:scene3d>
          <a:sp3d>
            <a:bevelT/>
          </a:sp3d>
        </p:spPr>
        <p:txBody>
          <a:bodyPr>
            <a:spAutoFit/>
          </a:bodyPr>
          <a:lstStyle/>
          <a:p>
            <a:pPr>
              <a:defRPr/>
            </a:pPr>
            <a:r>
              <a:rPr lang="en-US" sz="2200" b="1" u="sng" dirty="0">
                <a:latin typeface="Arial" panose="020B0604020202020204" pitchFamily="34" charset="0"/>
                <a:cs typeface="Arial" panose="020B0604020202020204" pitchFamily="34" charset="0"/>
              </a:rPr>
              <a:t>Documentation</a:t>
            </a:r>
            <a:r>
              <a:rPr lang="en-US" sz="2200" b="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en-US" sz="2200" b="1" i="1" dirty="0">
                <a:latin typeface="Arial" panose="020B0604020202020204" pitchFamily="34" charset="0"/>
                <a:cs typeface="Arial" panose="020B0604020202020204" pitchFamily="34" charset="0"/>
              </a:rPr>
              <a:t>Household size </a:t>
            </a:r>
            <a:r>
              <a:rPr lang="en-US" sz="2200" b="1" dirty="0">
                <a:latin typeface="Arial" panose="020B0604020202020204" pitchFamily="34" charset="0"/>
                <a:cs typeface="Arial" panose="020B0604020202020204" pitchFamily="34" charset="0"/>
              </a:rPr>
              <a:t>– signed statement (name, age, relationship)</a:t>
            </a:r>
          </a:p>
          <a:p>
            <a:pPr lvl="1">
              <a:defRPr/>
            </a:pPr>
            <a:r>
              <a:rPr lang="en-US" sz="2200" b="1" dirty="0" smtClean="0">
                <a:latin typeface="Arial" panose="020B0604020202020204" pitchFamily="34" charset="0"/>
                <a:cs typeface="Arial" panose="020B0604020202020204" pitchFamily="34" charset="0"/>
              </a:rPr>
              <a:t>- Not </a:t>
            </a:r>
            <a:r>
              <a:rPr lang="en-US" sz="2200" b="1" dirty="0">
                <a:latin typeface="Arial" panose="020B0604020202020204" pitchFamily="34" charset="0"/>
                <a:cs typeface="Arial" panose="020B0604020202020204" pitchFamily="34" charset="0"/>
              </a:rPr>
              <a:t>required </a:t>
            </a:r>
            <a:r>
              <a:rPr lang="en-US" sz="2200" b="1" dirty="0" smtClean="0">
                <a:latin typeface="Arial" panose="020B0604020202020204" pitchFamily="34" charset="0"/>
                <a:cs typeface="Arial" panose="020B0604020202020204" pitchFamily="34" charset="0"/>
              </a:rPr>
              <a:t>for certain logical assumptions:</a:t>
            </a:r>
            <a:endParaRPr lang="en-US" sz="2200" b="1"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defRPr/>
            </a:pPr>
            <a:r>
              <a:rPr lang="en-US" sz="2200" b="1" dirty="0" smtClean="0">
                <a:latin typeface="Arial" panose="020B0604020202020204" pitchFamily="34" charset="0"/>
                <a:cs typeface="Arial" panose="020B0604020202020204" pitchFamily="34" charset="0"/>
              </a:rPr>
              <a:t>Dependent </a:t>
            </a:r>
            <a:r>
              <a:rPr lang="en-US" sz="2200" b="1" dirty="0">
                <a:latin typeface="Arial" panose="020B0604020202020204" pitchFamily="34" charset="0"/>
                <a:cs typeface="Arial" panose="020B0604020202020204" pitchFamily="34" charset="0"/>
              </a:rPr>
              <a:t>student household size reported is 2 and parent is unmarried or 3 if the parents are married or unmarried and living together</a:t>
            </a:r>
          </a:p>
          <a:p>
            <a:pPr marL="1257300" lvl="2" indent="-342900">
              <a:buFont typeface="Arial" panose="020B0604020202020204" pitchFamily="34" charset="0"/>
              <a:buChar char="•"/>
              <a:defRPr/>
            </a:pPr>
            <a:r>
              <a:rPr lang="en-US" sz="2200" b="1" dirty="0" smtClean="0">
                <a:latin typeface="Arial" panose="020B0604020202020204" pitchFamily="34" charset="0"/>
                <a:cs typeface="Arial" panose="020B0604020202020204" pitchFamily="34" charset="0"/>
              </a:rPr>
              <a:t>Independent </a:t>
            </a:r>
            <a:r>
              <a:rPr lang="en-US" sz="2200" b="1" dirty="0">
                <a:latin typeface="Arial" panose="020B0604020202020204" pitchFamily="34" charset="0"/>
                <a:cs typeface="Arial" panose="020B0604020202020204" pitchFamily="34" charset="0"/>
              </a:rPr>
              <a:t>student household reported is one and applicant is unmarried or two if the applicant is married</a:t>
            </a:r>
          </a:p>
          <a:p>
            <a:pPr marL="342900" indent="-342900">
              <a:buFont typeface="Arial" panose="020B0604020202020204" pitchFamily="34" charset="0"/>
              <a:buChar char="•"/>
              <a:defRPr/>
            </a:pPr>
            <a:r>
              <a:rPr lang="en-US" sz="2200" b="1" i="1" dirty="0">
                <a:latin typeface="Arial" panose="020B0604020202020204" pitchFamily="34" charset="0"/>
                <a:cs typeface="Arial" panose="020B0604020202020204" pitchFamily="34" charset="0"/>
              </a:rPr>
              <a:t>Number in College </a:t>
            </a:r>
            <a:r>
              <a:rPr lang="en-US" sz="2200" b="1" dirty="0">
                <a:latin typeface="Arial" panose="020B0604020202020204" pitchFamily="34" charset="0"/>
                <a:cs typeface="Arial" panose="020B0604020202020204" pitchFamily="34" charset="0"/>
              </a:rPr>
              <a:t>– signed statement (name of household member attending at least half-time and eligible institution name)</a:t>
            </a:r>
          </a:p>
          <a:p>
            <a:pPr marL="1257300" lvl="2" indent="-342900">
              <a:buFont typeface="Arial" panose="020B0604020202020204" pitchFamily="34" charset="0"/>
              <a:buChar char="•"/>
              <a:defRPr/>
            </a:pPr>
            <a:r>
              <a:rPr lang="en-US" sz="2200" b="1" dirty="0" smtClean="0">
                <a:latin typeface="Arial" panose="020B0604020202020204" pitchFamily="34" charset="0"/>
                <a:cs typeface="Arial" panose="020B0604020202020204" pitchFamily="34" charset="0"/>
              </a:rPr>
              <a:t>Not </a:t>
            </a:r>
            <a:r>
              <a:rPr lang="en-US" sz="2200" b="1" dirty="0">
                <a:latin typeface="Arial" panose="020B0604020202020204" pitchFamily="34" charset="0"/>
                <a:cs typeface="Arial" panose="020B0604020202020204" pitchFamily="34" charset="0"/>
              </a:rPr>
              <a:t>required if reported number is one (student)</a:t>
            </a:r>
          </a:p>
        </p:txBody>
      </p:sp>
      <p:sp>
        <p:nvSpPr>
          <p:cNvPr id="25606" name="Content Placeholder 2"/>
          <p:cNvSpPr>
            <a:spLocks noGrp="1"/>
          </p:cNvSpPr>
          <p:nvPr>
            <p:ph idx="1"/>
          </p:nvPr>
        </p:nvSpPr>
        <p:spPr bwMode="auto">
          <a:xfrm>
            <a:off x="76200" y="1127125"/>
            <a:ext cx="746760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gn="ctr">
              <a:lnSpc>
                <a:spcPct val="115000"/>
              </a:lnSpc>
              <a:spcBef>
                <a:spcPct val="0"/>
              </a:spcBef>
              <a:buFont typeface="Arial" charset="0"/>
              <a:buChar char="•"/>
            </a:pPr>
            <a:r>
              <a:rPr lang="en-US" altLang="en-US" sz="2800" dirty="0" smtClean="0">
                <a:solidFill>
                  <a:srgbClr val="000000"/>
                </a:solidFill>
                <a:latin typeface="Arial" charset="0"/>
                <a:cs typeface="Times New Roman" pitchFamily="18" charset="0"/>
              </a:rPr>
              <a:t>Number in Household &amp; Number in College</a:t>
            </a:r>
            <a:endParaRPr lang="en-US" altLang="en-US" sz="2800" dirty="0" smtClean="0">
              <a:latin typeface="Arial" charset="0"/>
              <a:ea typeface="Calibri" pitchFamily="34" charset="0"/>
              <a:cs typeface="Calibri" pitchFamily="34" charset="0"/>
            </a:endParaRPr>
          </a:p>
          <a:p>
            <a:pPr lvl="1">
              <a:lnSpc>
                <a:spcPct val="115000"/>
              </a:lnSpc>
              <a:spcBef>
                <a:spcPct val="0"/>
              </a:spcBef>
              <a:buFont typeface="Arial" charset="0"/>
              <a:buChar char="‒"/>
            </a:pPr>
            <a:endParaRPr lang="en-US" altLang="en-US" sz="2800" dirty="0" smtClean="0">
              <a:latin typeface="Calibri" pitchFamily="34" charset="0"/>
              <a:ea typeface="Calibri" pitchFamily="34" charset="0"/>
              <a:cs typeface="Calibri" pitchFamily="34" charset="0"/>
            </a:endParaRPr>
          </a:p>
          <a:p>
            <a:pPr>
              <a:buFont typeface="Arial" charset="0"/>
              <a:buChar char="‒"/>
            </a:pPr>
            <a:endParaRPr lang="en-US" altLang="en-US" sz="2800" dirty="0" smtClean="0">
              <a:latin typeface="Arial" charset="0"/>
              <a:cs typeface="Arial" charset="0"/>
            </a:endParaRPr>
          </a:p>
        </p:txBody>
      </p:sp>
      <p:sp>
        <p:nvSpPr>
          <p:cNvPr id="25607"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CDE5077-5DEF-4D0C-BF68-CDF7477EEA44}" type="slidenum">
              <a:rPr lang="en-US" altLang="en-US" sz="1400" smtClean="0">
                <a:latin typeface="Arial" charset="0"/>
                <a:ea typeface="ＭＳ Ｐゴシック" pitchFamily="34" charset="-128"/>
              </a:rPr>
              <a:pPr eaLnBrk="1" fontAlgn="base" hangingPunct="1">
                <a:spcBef>
                  <a:spcPct val="0"/>
                </a:spcBef>
                <a:spcAft>
                  <a:spcPct val="0"/>
                </a:spcAft>
              </a:pPr>
              <a:t>23</a:t>
            </a:fld>
            <a:endParaRPr lang="en-US" altLang="en-US" sz="1400"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14338"/>
            <a:ext cx="8553450" cy="647700"/>
          </a:xfrm>
        </p:spPr>
        <p:txBody>
          <a:bodyPr/>
          <a:lstStyle/>
          <a:p>
            <a:pPr>
              <a:defRPr/>
            </a:pPr>
            <a:r>
              <a:rPr lang="en-US" b="1" dirty="0">
                <a:solidFill>
                  <a:schemeClr val="tx1"/>
                </a:solidFill>
              </a:rPr>
              <a:t>V4—Custom</a:t>
            </a:r>
            <a:endParaRPr lang="en-US" dirty="0"/>
          </a:p>
        </p:txBody>
      </p:sp>
      <p:sp>
        <p:nvSpPr>
          <p:cNvPr id="28675" name="Content Placeholder 2"/>
          <p:cNvSpPr>
            <a:spLocks noGrp="1"/>
          </p:cNvSpPr>
          <p:nvPr>
            <p:ph idx="1"/>
          </p:nvPr>
        </p:nvSpPr>
        <p:spPr bwMode="auto">
          <a:xfrm>
            <a:off x="609600" y="1219200"/>
            <a:ext cx="7924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Bef>
                <a:spcPct val="0"/>
              </a:spcBef>
            </a:pPr>
            <a:r>
              <a:rPr lang="en-US" altLang="en-US" sz="3200" dirty="0" smtClean="0">
                <a:solidFill>
                  <a:schemeClr val="tx1"/>
                </a:solidFill>
                <a:latin typeface="Arial" charset="0"/>
                <a:cs typeface="Times New Roman" pitchFamily="18" charset="0"/>
              </a:rPr>
              <a:t>High School Completion Status</a:t>
            </a:r>
            <a:endParaRPr lang="en-US" altLang="en-US" sz="3200" dirty="0" smtClean="0">
              <a:solidFill>
                <a:schemeClr val="tx1"/>
              </a:solidFill>
              <a:latin typeface="Calibri" pitchFamily="34" charset="0"/>
              <a:ea typeface="Calibri" pitchFamily="34" charset="0"/>
              <a:cs typeface="Times New Roman" pitchFamily="18" charset="0"/>
            </a:endParaRPr>
          </a:p>
          <a:p>
            <a:pPr>
              <a:lnSpc>
                <a:spcPct val="115000"/>
              </a:lnSpc>
              <a:spcBef>
                <a:spcPct val="0"/>
              </a:spcBef>
            </a:pPr>
            <a:r>
              <a:rPr lang="en-US" altLang="en-US" sz="3200" dirty="0" smtClean="0">
                <a:solidFill>
                  <a:schemeClr val="tx1"/>
                </a:solidFill>
                <a:latin typeface="Arial" charset="0"/>
                <a:cs typeface="Times New Roman" pitchFamily="18" charset="0"/>
              </a:rPr>
              <a:t>Identity/Statement of Educational Purpose</a:t>
            </a:r>
            <a:endParaRPr lang="en-US" altLang="en-US" sz="3200" dirty="0" smtClean="0">
              <a:solidFill>
                <a:schemeClr val="tx1"/>
              </a:solidFill>
              <a:latin typeface="Calibri" pitchFamily="34" charset="0"/>
              <a:cs typeface="Arial" charset="0"/>
            </a:endParaRPr>
          </a:p>
          <a:p>
            <a:endParaRPr lang="en-US" altLang="en-US" dirty="0" smtClean="0">
              <a:solidFill>
                <a:schemeClr val="tx1"/>
              </a:solidFill>
              <a:latin typeface="Arial" charset="0"/>
              <a:cs typeface="Arial" charset="0"/>
            </a:endParaRPr>
          </a:p>
        </p:txBody>
      </p:sp>
      <p:sp>
        <p:nvSpPr>
          <p:cNvPr id="28677"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378F4DDF-83D5-4A4F-99B0-F058F4A2990B}" type="slidenum">
              <a:rPr lang="en-US" altLang="en-US" sz="1400" smtClean="0">
                <a:latin typeface="Arial" charset="0"/>
                <a:ea typeface="ＭＳ Ｐゴシック" pitchFamily="34" charset="-128"/>
              </a:rPr>
              <a:pPr eaLnBrk="1" fontAlgn="base" hangingPunct="1">
                <a:spcBef>
                  <a:spcPct val="0"/>
                </a:spcBef>
                <a:spcAft>
                  <a:spcPct val="0"/>
                </a:spcAft>
              </a:pPr>
              <a:t>24</a:t>
            </a:fld>
            <a:endParaRPr lang="en-US" altLang="en-US" sz="1400" smtClean="0">
              <a:latin typeface="Arial" charset="0"/>
              <a:ea typeface="ＭＳ Ｐゴシック" pitchFamily="34"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352800"/>
            <a:ext cx="3505200" cy="253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39" y="3124200"/>
            <a:ext cx="328456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14338"/>
            <a:ext cx="8553450" cy="647700"/>
          </a:xfrm>
        </p:spPr>
        <p:txBody>
          <a:bodyPr/>
          <a:lstStyle/>
          <a:p>
            <a:pPr>
              <a:defRPr/>
            </a:pPr>
            <a:r>
              <a:rPr lang="en-US" b="1" dirty="0" smtClean="0">
                <a:solidFill>
                  <a:schemeClr val="tx1"/>
                </a:solidFill>
              </a:rPr>
              <a:t>High School Completion Status </a:t>
            </a:r>
            <a:endParaRPr lang="en-US" dirty="0"/>
          </a:p>
        </p:txBody>
      </p:sp>
      <p:sp>
        <p:nvSpPr>
          <p:cNvPr id="7" name="Content Placeholder 2"/>
          <p:cNvSpPr>
            <a:spLocks noGrp="1"/>
          </p:cNvSpPr>
          <p:nvPr>
            <p:ph idx="1"/>
          </p:nvPr>
        </p:nvSpPr>
        <p:spPr>
          <a:xfrm>
            <a:off x="304800" y="1295400"/>
            <a:ext cx="7772400" cy="4114800"/>
          </a:xfrm>
        </p:spPr>
        <p:txBody>
          <a:bodyPr/>
          <a:lstStyle/>
          <a:p>
            <a:pPr>
              <a:buFont typeface="Arial" panose="020B0604020202020204" pitchFamily="34" charset="0"/>
              <a:buChar char="•"/>
              <a:defRPr/>
            </a:pPr>
            <a:r>
              <a:rPr lang="en-US" altLang="en-US" sz="2800" dirty="0">
                <a:solidFill>
                  <a:schemeClr val="tx1"/>
                </a:solidFill>
              </a:rPr>
              <a:t>High school completion status</a:t>
            </a:r>
          </a:p>
          <a:p>
            <a:pPr marL="0" indent="0">
              <a:buFontTx/>
              <a:buNone/>
              <a:defRPr/>
            </a:pPr>
            <a:endParaRPr lang="en-US" altLang="en-US" sz="2000"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p:txBody>
      </p:sp>
      <p:sp>
        <p:nvSpPr>
          <p:cNvPr id="29700"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7BEC1DF-E613-41F2-AA15-4AAF522AAD5C}" type="slidenum">
              <a:rPr lang="en-US" altLang="en-US" sz="1400" smtClean="0">
                <a:latin typeface="Arial" charset="0"/>
                <a:ea typeface="ＭＳ Ｐゴシック" pitchFamily="34" charset="-128"/>
              </a:rPr>
              <a:pPr eaLnBrk="1" fontAlgn="base" hangingPunct="1">
                <a:spcBef>
                  <a:spcPct val="0"/>
                </a:spcBef>
                <a:spcAft>
                  <a:spcPct val="0"/>
                </a:spcAft>
              </a:pPr>
              <a:t>25</a:t>
            </a:fld>
            <a:endParaRPr lang="en-US" altLang="en-US" sz="1400" smtClean="0">
              <a:latin typeface="Arial" charset="0"/>
              <a:ea typeface="ＭＳ Ｐゴシック" pitchFamily="34" charset="-128"/>
            </a:endParaRPr>
          </a:p>
        </p:txBody>
      </p:sp>
      <p:sp>
        <p:nvSpPr>
          <p:cNvPr id="8" name="TextBox 7"/>
          <p:cNvSpPr txBox="1"/>
          <p:nvPr/>
        </p:nvSpPr>
        <p:spPr>
          <a:xfrm>
            <a:off x="304800" y="2057400"/>
            <a:ext cx="8610600" cy="4031873"/>
          </a:xfrm>
          <a:prstGeom prst="rect">
            <a:avLst/>
          </a:prstGeom>
          <a:solidFill>
            <a:srgbClr val="92D050"/>
          </a:solidFill>
          <a:scene3d>
            <a:camera prst="orthographicFront"/>
            <a:lightRig rig="threePt" dir="t"/>
          </a:scene3d>
          <a:sp3d>
            <a:bevelT/>
          </a:sp3d>
        </p:spPr>
        <p:txBody>
          <a:bodyPr>
            <a:spAutoFit/>
          </a:bodyPr>
          <a:lstStyle/>
          <a:p>
            <a:pPr>
              <a:defRPr/>
            </a:pPr>
            <a:r>
              <a:rPr lang="en-US" altLang="en-US" sz="2800" b="1" u="sng" dirty="0">
                <a:latin typeface="Arial" panose="020B0604020202020204" pitchFamily="34" charset="0"/>
                <a:cs typeface="Arial" panose="020B0604020202020204" pitchFamily="34" charset="0"/>
              </a:rPr>
              <a:t>Documentation</a:t>
            </a:r>
            <a:endParaRPr lang="en-US" alt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000" b="1" dirty="0">
                <a:latin typeface="Arial" panose="020B0604020202020204" pitchFamily="34" charset="0"/>
                <a:cs typeface="Arial" panose="020B0604020202020204" pitchFamily="34" charset="0"/>
              </a:rPr>
              <a:t>High school diploma; or</a:t>
            </a:r>
          </a:p>
          <a:p>
            <a:pPr marL="342900" indent="-342900">
              <a:buFont typeface="Arial" panose="020B0604020202020204" pitchFamily="34" charset="0"/>
              <a:buChar char="•"/>
              <a:defRPr/>
            </a:pPr>
            <a:r>
              <a:rPr lang="en-US" altLang="en-US" sz="2000" b="1" dirty="0">
                <a:latin typeface="Arial" panose="020B0604020202020204" pitchFamily="34" charset="0"/>
                <a:cs typeface="Arial" panose="020B0604020202020204" pitchFamily="34" charset="0"/>
              </a:rPr>
              <a:t>Final official high school transcript showing date diploma awarded, or</a:t>
            </a:r>
          </a:p>
          <a:p>
            <a:pPr marL="342900" indent="-342900">
              <a:buFont typeface="Arial" panose="020B0604020202020204" pitchFamily="34" charset="0"/>
              <a:buChar char="•"/>
              <a:defRPr/>
            </a:pPr>
            <a:r>
              <a:rPr lang="en-US" altLang="en-US" sz="2000" b="1" dirty="0">
                <a:latin typeface="Arial" panose="020B0604020202020204" pitchFamily="34" charset="0"/>
                <a:cs typeface="Arial" panose="020B0604020202020204" pitchFamily="34" charset="0"/>
              </a:rPr>
              <a:t>Secondary leaving certificate (for students who completed secondary education in a foreign country and are unable to get a copy of high school diploma/transcript</a:t>
            </a:r>
            <a:r>
              <a:rPr lang="en-US" altLang="en-US" sz="2000" b="1" dirty="0" smtClean="0">
                <a:latin typeface="Arial" panose="020B0604020202020204" pitchFamily="34" charset="0"/>
                <a:cs typeface="Arial" panose="020B0604020202020204" pitchFamily="34" charset="0"/>
              </a:rPr>
              <a:t>), or</a:t>
            </a:r>
          </a:p>
          <a:p>
            <a:pPr marL="342900" indent="-342900">
              <a:buFont typeface="Arial" panose="020B0604020202020204" pitchFamily="34" charset="0"/>
              <a:buChar char="•"/>
              <a:defRPr/>
            </a:pPr>
            <a:r>
              <a:rPr lang="en-US" altLang="en-US" sz="2000" b="1" dirty="0" smtClean="0">
                <a:latin typeface="Arial" panose="020B0604020202020204" pitchFamily="34" charset="0"/>
                <a:cs typeface="Arial" panose="020B0604020202020204" pitchFamily="34" charset="0"/>
              </a:rPr>
              <a:t>DD-214 (if it specifically states that student is a</a:t>
            </a:r>
            <a:r>
              <a:rPr lang="en-US" altLang="en-US" sz="2000" b="1" dirty="0">
                <a:latin typeface="Arial" panose="020B0604020202020204" pitchFamily="34" charset="0"/>
                <a:cs typeface="Arial" panose="020B0604020202020204" pitchFamily="34" charset="0"/>
              </a:rPr>
              <a:t> </a:t>
            </a:r>
            <a:r>
              <a:rPr lang="en-US" altLang="en-US" sz="2000" b="1" dirty="0" smtClean="0">
                <a:latin typeface="Arial" panose="020B0604020202020204" pitchFamily="34" charset="0"/>
                <a:cs typeface="Arial" panose="020B0604020202020204" pitchFamily="34" charset="0"/>
              </a:rPr>
              <a:t>high school graduate or equivalent)</a:t>
            </a:r>
            <a:endParaRPr lang="en-US" altLang="en-US" sz="2000" b="1" dirty="0">
              <a:latin typeface="Arial" panose="020B0604020202020204" pitchFamily="34" charset="0"/>
              <a:cs typeface="Arial" panose="020B0604020202020204" pitchFamily="34" charset="0"/>
            </a:endParaRPr>
          </a:p>
          <a:p>
            <a:pPr>
              <a:defRPr/>
            </a:pPr>
            <a:endParaRPr lang="en-US" altLang="en-US" sz="1600" dirty="0"/>
          </a:p>
          <a:p>
            <a:pPr>
              <a:defRPr/>
            </a:pPr>
            <a:r>
              <a:rPr lang="en-US" altLang="en-US" sz="1600" b="1" dirty="0">
                <a:latin typeface="Arial" panose="020B0604020202020204" pitchFamily="34" charset="0"/>
                <a:cs typeface="Arial" panose="020B0604020202020204" pitchFamily="34" charset="0"/>
              </a:rPr>
              <a:t>Note:</a:t>
            </a:r>
            <a:r>
              <a:rPr lang="en-US" altLang="en-US" sz="2400" b="1" dirty="0">
                <a:latin typeface="Arial" panose="020B0604020202020204" pitchFamily="34" charset="0"/>
                <a:cs typeface="Arial" panose="020B0604020202020204" pitchFamily="34" charset="0"/>
              </a:rPr>
              <a:t> </a:t>
            </a:r>
            <a:r>
              <a:rPr lang="en-US" altLang="en-US" sz="1400" b="1" i="1" dirty="0">
                <a:latin typeface="Arial" panose="020B0604020202020204" pitchFamily="34" charset="0"/>
                <a:cs typeface="Arial" panose="020B0604020202020204" pitchFamily="34" charset="0"/>
              </a:rPr>
              <a:t>If prior to student being selected for verification, an institution already obtained HS completion status records for other purposes, the institution may rely on those records as long as it meets ED HS completion criteria</a:t>
            </a:r>
            <a:endParaRPr lang="en-US" altLang="en-US" sz="1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228600" y="457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smtClean="0">
                <a:solidFill>
                  <a:schemeClr val="tx1"/>
                </a:solidFill>
                <a:latin typeface="Arial" charset="0"/>
                <a:cs typeface="Arial" charset="0"/>
              </a:rPr>
              <a:t>High School Completion Status </a:t>
            </a:r>
          </a:p>
        </p:txBody>
      </p:sp>
      <p:sp>
        <p:nvSpPr>
          <p:cNvPr id="30723" name="Content Placeholder 3"/>
          <p:cNvSpPr>
            <a:spLocks noGrp="1"/>
          </p:cNvSpPr>
          <p:nvPr>
            <p:ph idx="1"/>
          </p:nvPr>
        </p:nvSpPr>
        <p:spPr bwMode="auto">
          <a:xfrm>
            <a:off x="152400" y="13716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chemeClr val="tx1"/>
                </a:solidFill>
                <a:latin typeface="Arial" charset="0"/>
                <a:cs typeface="Arial" charset="0"/>
              </a:rPr>
              <a:t>Recognized equivalent of a HS diploma</a:t>
            </a:r>
          </a:p>
        </p:txBody>
      </p:sp>
      <p:sp>
        <p:nvSpPr>
          <p:cNvPr id="3072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5EC4A1BE-68E4-4403-BD92-C818E9598FBC}" type="slidenum">
              <a:rPr lang="en-US" altLang="en-US" sz="1400" smtClean="0">
                <a:latin typeface="Arial" charset="0"/>
                <a:ea typeface="ＭＳ Ｐゴシック" pitchFamily="34" charset="-128"/>
              </a:rPr>
              <a:t>26</a:t>
            </a:fld>
            <a:endParaRPr lang="en-US" altLang="en-US" sz="1400" dirty="0" smtClean="0">
              <a:latin typeface="Arial" charset="0"/>
              <a:ea typeface="ＭＳ Ｐゴシック" pitchFamily="34" charset="-128"/>
            </a:endParaRPr>
          </a:p>
        </p:txBody>
      </p:sp>
      <p:sp>
        <p:nvSpPr>
          <p:cNvPr id="8" name="TextBox 7"/>
          <p:cNvSpPr txBox="1"/>
          <p:nvPr/>
        </p:nvSpPr>
        <p:spPr>
          <a:xfrm>
            <a:off x="152400" y="2209800"/>
            <a:ext cx="8839200" cy="3985706"/>
          </a:xfrm>
          <a:prstGeom prst="rect">
            <a:avLst/>
          </a:prstGeom>
          <a:solidFill>
            <a:srgbClr val="92D050"/>
          </a:solidFill>
          <a:scene3d>
            <a:camera prst="orthographicFront"/>
            <a:lightRig rig="threePt" dir="t"/>
          </a:scene3d>
          <a:sp3d>
            <a:bevelT/>
          </a:sp3d>
        </p:spPr>
        <p:txBody>
          <a:bodyPr>
            <a:spAutoFit/>
          </a:bodyPr>
          <a:lstStyle/>
          <a:p>
            <a:pPr>
              <a:defRPr/>
            </a:pPr>
            <a:r>
              <a:rPr lang="en-US" sz="2300" b="1" u="sng" dirty="0">
                <a:latin typeface="Arial" panose="020B0604020202020204" pitchFamily="34" charset="0"/>
                <a:cs typeface="Arial" panose="020B0604020202020204" pitchFamily="34" charset="0"/>
              </a:rPr>
              <a:t>Documentation</a:t>
            </a:r>
            <a:endParaRPr lang="en-US" sz="23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300" b="1" dirty="0">
                <a:latin typeface="Arial" panose="020B0604020202020204" pitchFamily="34" charset="0"/>
                <a:cs typeface="Arial" panose="020B0604020202020204" pitchFamily="34" charset="0"/>
              </a:rPr>
              <a:t>Copy of student’s General Educational Development (GED) certificate, an official GED transcript that indicates the student passed the exam, or a state-authorized HS equivalent certificate, or</a:t>
            </a:r>
          </a:p>
          <a:p>
            <a:pPr marL="457200" indent="-457200">
              <a:buFont typeface="Arial" panose="020B0604020202020204" pitchFamily="34" charset="0"/>
              <a:buChar char="•"/>
              <a:defRPr/>
            </a:pPr>
            <a:r>
              <a:rPr lang="en-US" sz="2300" b="1" dirty="0">
                <a:latin typeface="Arial" panose="020B0604020202020204" pitchFamily="34" charset="0"/>
                <a:cs typeface="Arial" panose="020B0604020202020204" pitchFamily="34" charset="0"/>
              </a:rPr>
              <a:t>Academic transcript of a student who has successfully completed at least a two-year program that is acceptable for full credit toward a bachelor’s degree, or</a:t>
            </a:r>
          </a:p>
          <a:p>
            <a:pPr marL="457200" indent="-457200">
              <a:buFont typeface="Arial" panose="020B0604020202020204" pitchFamily="34" charset="0"/>
              <a:buChar char="•"/>
              <a:defRPr/>
            </a:pPr>
            <a:r>
              <a:rPr lang="en-US" sz="2300" b="1" dirty="0">
                <a:latin typeface="Arial" panose="020B0604020202020204" pitchFamily="34" charset="0"/>
                <a:cs typeface="Arial" panose="020B0604020202020204" pitchFamily="34" charset="0"/>
              </a:rPr>
              <a:t>Student excelled academically in HS and has met all the criteria to be admitted to a 2-year degree program or higher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228600"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smtClean="0">
                <a:solidFill>
                  <a:schemeClr val="tx1"/>
                </a:solidFill>
                <a:latin typeface="Arial" charset="0"/>
                <a:cs typeface="Arial" charset="0"/>
              </a:rPr>
              <a:t>High School Completion Status </a:t>
            </a:r>
          </a:p>
        </p:txBody>
      </p:sp>
      <p:sp>
        <p:nvSpPr>
          <p:cNvPr id="31747" name="Content Placeholder 2"/>
          <p:cNvSpPr>
            <a:spLocks noGrp="1"/>
          </p:cNvSpPr>
          <p:nvPr>
            <p:ph idx="1"/>
          </p:nvPr>
        </p:nvSpPr>
        <p:spPr bwMode="auto">
          <a:xfrm>
            <a:off x="152400" y="1219200"/>
            <a:ext cx="850265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chemeClr val="tx1"/>
                </a:solidFill>
                <a:latin typeface="Arial" charset="0"/>
                <a:cs typeface="Arial" charset="0"/>
              </a:rPr>
              <a:t> Test transcripts of State-authorized examinations</a:t>
            </a:r>
          </a:p>
        </p:txBody>
      </p:sp>
      <p:sp>
        <p:nvSpPr>
          <p:cNvPr id="3174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C80C363-3BD7-48E3-AE17-D58F9B39DFBD}" type="slidenum">
              <a:rPr lang="en-US" altLang="en-US" sz="1400" smtClean="0">
                <a:latin typeface="Arial" charset="0"/>
                <a:ea typeface="ＭＳ Ｐゴシック" pitchFamily="34" charset="-128"/>
              </a:rPr>
              <a:t>27</a:t>
            </a:fld>
            <a:endParaRPr lang="en-US" altLang="en-US" sz="1400" dirty="0" smtClean="0">
              <a:latin typeface="Arial" charset="0"/>
              <a:ea typeface="ＭＳ Ｐゴシック" pitchFamily="34" charset="-128"/>
            </a:endParaRPr>
          </a:p>
        </p:txBody>
      </p:sp>
      <p:sp>
        <p:nvSpPr>
          <p:cNvPr id="6" name="TextBox 5"/>
          <p:cNvSpPr txBox="1"/>
          <p:nvPr/>
        </p:nvSpPr>
        <p:spPr>
          <a:xfrm>
            <a:off x="183769" y="2057400"/>
            <a:ext cx="8839200" cy="3216265"/>
          </a:xfrm>
          <a:prstGeom prst="rect">
            <a:avLst/>
          </a:prstGeom>
          <a:solidFill>
            <a:srgbClr val="92D050"/>
          </a:solidFill>
          <a:scene3d>
            <a:camera prst="orthographicFront"/>
            <a:lightRig rig="threePt" dir="t"/>
          </a:scene3d>
          <a:sp3d>
            <a:bevelT/>
          </a:sp3d>
        </p:spPr>
        <p:txBody>
          <a:bodyPr>
            <a:spAutoFit/>
          </a:bodyPr>
          <a:lstStyle/>
          <a:p>
            <a:pPr>
              <a:defRPr/>
            </a:pPr>
            <a:r>
              <a:rPr lang="en-US" sz="2300" b="1" u="sng" dirty="0">
                <a:latin typeface="Arial" panose="020B0604020202020204" pitchFamily="34" charset="0"/>
                <a:cs typeface="Arial" panose="020B0604020202020204" pitchFamily="34" charset="0"/>
              </a:rPr>
              <a:t>Documentation</a:t>
            </a:r>
            <a:endParaRPr lang="en-US" sz="23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000" b="1" dirty="0">
                <a:latin typeface="Arial" panose="020B0604020202020204" pitchFamily="34" charset="0"/>
                <a:cs typeface="Arial" panose="020B0604020202020204" pitchFamily="34" charset="0"/>
              </a:rPr>
              <a:t>Official test transcripts of state-authorized examinations (e.g., GED test, </a:t>
            </a:r>
            <a:r>
              <a:rPr lang="en-US" altLang="en-US" sz="2000" b="1" dirty="0" err="1">
                <a:latin typeface="Arial" panose="020B0604020202020204" pitchFamily="34" charset="0"/>
                <a:cs typeface="Arial" panose="020B0604020202020204" pitchFamily="34" charset="0"/>
              </a:rPr>
              <a:t>HiSET</a:t>
            </a:r>
            <a:r>
              <a:rPr lang="en-US" altLang="en-US" sz="2000" b="1" dirty="0">
                <a:latin typeface="Arial" panose="020B0604020202020204" pitchFamily="34" charset="0"/>
                <a:cs typeface="Arial" panose="020B0604020202020204" pitchFamily="34" charset="0"/>
              </a:rPr>
              <a:t>, TASC, or other state-authorized high school equivalency examinations) are acceptable documentation of high school completion only if:</a:t>
            </a:r>
          </a:p>
          <a:p>
            <a:pPr marL="1030288" lvl="2" indent="-342900">
              <a:buFont typeface="Arial" panose="020B0604020202020204" pitchFamily="34" charset="0"/>
              <a:buChar char="•"/>
              <a:defRPr/>
            </a:pPr>
            <a:r>
              <a:rPr lang="en-US" altLang="en-US" sz="2000" b="1" dirty="0" smtClean="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official test transcript specifically indicates that a State has determined that the test results are considered by the state to meet its requirements of a high school equivalency, or</a:t>
            </a:r>
          </a:p>
          <a:p>
            <a:pPr marL="1030288" lvl="2" indent="-342900">
              <a:buFont typeface="Arial" panose="020B0604020202020204" pitchFamily="34" charset="0"/>
              <a:buChar char="•"/>
              <a:defRPr/>
            </a:pPr>
            <a:r>
              <a:rPr lang="en-US" altLang="en-US" sz="2000" b="1" dirty="0" smtClean="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official test transcript includes language that the final score is a passing score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solidFill>
                  <a:schemeClr val="tx1"/>
                </a:solidFill>
                <a:latin typeface="Arial" charset="0"/>
                <a:cs typeface="Arial" charset="0"/>
              </a:rPr>
              <a:t>High School Completion Status </a:t>
            </a:r>
          </a:p>
        </p:txBody>
      </p:sp>
      <p:sp>
        <p:nvSpPr>
          <p:cNvPr id="32771" name="Content Placeholder 2"/>
          <p:cNvSpPr>
            <a:spLocks noGrp="1"/>
          </p:cNvSpPr>
          <p:nvPr>
            <p:ph idx="1"/>
          </p:nvPr>
        </p:nvSpPr>
        <p:spPr bwMode="auto">
          <a:xfrm>
            <a:off x="228600" y="1295400"/>
            <a:ext cx="82296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chemeClr val="tx1"/>
                </a:solidFill>
                <a:latin typeface="Arial" charset="0"/>
                <a:cs typeface="Arial" charset="0"/>
              </a:rPr>
              <a:t>Homeschooled</a:t>
            </a:r>
          </a:p>
          <a:p>
            <a:pPr lvl="1">
              <a:buFont typeface="Arial" charset="0"/>
              <a:buChar char="•"/>
            </a:pPr>
            <a:endParaRPr lang="en-US" altLang="en-US" u="sng" smtClean="0">
              <a:latin typeface="Arial" charset="0"/>
              <a:cs typeface="Arial" charset="0"/>
            </a:endParaRPr>
          </a:p>
        </p:txBody>
      </p:sp>
      <p:sp>
        <p:nvSpPr>
          <p:cNvPr id="3277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D4F285C-7837-4CA2-BCA3-674D596D3712}" type="slidenum">
              <a:rPr lang="en-US" altLang="en-US" sz="1400" smtClean="0">
                <a:latin typeface="Arial" charset="0"/>
                <a:ea typeface="ＭＳ Ｐゴシック" pitchFamily="34" charset="-128"/>
              </a:rPr>
              <a:t>28</a:t>
            </a:fld>
            <a:endParaRPr lang="en-US" altLang="en-US" sz="1400" dirty="0" smtClean="0">
              <a:latin typeface="Arial" charset="0"/>
              <a:ea typeface="ＭＳ Ｐゴシック" pitchFamily="34" charset="-128"/>
            </a:endParaRPr>
          </a:p>
        </p:txBody>
      </p:sp>
      <p:sp>
        <p:nvSpPr>
          <p:cNvPr id="6" name="TextBox 5"/>
          <p:cNvSpPr txBox="1"/>
          <p:nvPr/>
        </p:nvSpPr>
        <p:spPr>
          <a:xfrm>
            <a:off x="174625" y="2133600"/>
            <a:ext cx="8839200" cy="2600712"/>
          </a:xfrm>
          <a:prstGeom prst="rect">
            <a:avLst/>
          </a:prstGeom>
          <a:solidFill>
            <a:srgbClr val="92D050"/>
          </a:solidFill>
          <a:scene3d>
            <a:camera prst="orthographicFront"/>
            <a:lightRig rig="threePt" dir="t"/>
          </a:scene3d>
          <a:sp3d>
            <a:bevelT/>
          </a:sp3d>
        </p:spPr>
        <p:txBody>
          <a:bodyPr>
            <a:spAutoFit/>
          </a:bodyPr>
          <a:lstStyle/>
          <a:p>
            <a:pPr>
              <a:defRPr/>
            </a:pPr>
            <a:r>
              <a:rPr lang="en-US" sz="2300" b="1" u="sng" dirty="0">
                <a:latin typeface="Arial" panose="020B0604020202020204" pitchFamily="34" charset="0"/>
                <a:cs typeface="Arial" panose="020B0604020202020204" pitchFamily="34" charset="0"/>
              </a:rPr>
              <a:t>Documentation</a:t>
            </a:r>
            <a:endParaRPr lang="en-US" sz="23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000" b="1" dirty="0">
                <a:latin typeface="Arial" panose="020B0604020202020204" pitchFamily="34" charset="0"/>
                <a:cs typeface="Arial" panose="020B0604020202020204" pitchFamily="34" charset="0"/>
              </a:rPr>
              <a:t>Credential, transcript, or the equivalent, signed by the parent or guardian, that lists the secondary school courses completed by the applicant and documents the successful completion of a secondary school education, or</a:t>
            </a:r>
          </a:p>
          <a:p>
            <a:pPr>
              <a:defRPr/>
            </a:pPr>
            <a:endParaRPr lang="en-US" alt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000" b="1" dirty="0">
                <a:latin typeface="Arial" panose="020B0604020202020204" pitchFamily="34" charset="0"/>
                <a:cs typeface="Arial" panose="020B0604020202020204" pitchFamily="34" charset="0"/>
              </a:rPr>
              <a:t>A secondary school credential for homeschool provided for under state law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52400"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800" dirty="0" smtClean="0">
                <a:solidFill>
                  <a:schemeClr val="tx1"/>
                </a:solidFill>
                <a:latin typeface="Arial" charset="0"/>
                <a:cs typeface="Arial" charset="0"/>
              </a:rPr>
              <a:t> </a:t>
            </a:r>
            <a:r>
              <a:rPr lang="en-US" altLang="en-US" sz="3200" b="1" dirty="0" smtClean="0">
                <a:solidFill>
                  <a:schemeClr val="tx1"/>
                </a:solidFill>
                <a:latin typeface="Arial" charset="0"/>
                <a:cs typeface="Arial" charset="0"/>
              </a:rPr>
              <a:t>High School Completion Status - Updates</a:t>
            </a:r>
          </a:p>
        </p:txBody>
      </p:sp>
      <p:sp>
        <p:nvSpPr>
          <p:cNvPr id="16388" name="Content Placeholder 2"/>
          <p:cNvSpPr>
            <a:spLocks noGrp="1"/>
          </p:cNvSpPr>
          <p:nvPr>
            <p:ph idx="4294967295"/>
          </p:nvPr>
        </p:nvSpPr>
        <p:spPr bwMode="auto">
          <a:xfrm>
            <a:off x="0" y="1066800"/>
            <a:ext cx="914400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800" dirty="0" smtClean="0">
              <a:latin typeface="Arial" panose="020B0604020202020204" pitchFamily="34" charset="0"/>
              <a:cs typeface="Arial" panose="020B0604020202020204" pitchFamily="34" charset="0"/>
            </a:endParaRPr>
          </a:p>
          <a:p>
            <a:pPr>
              <a:defRPr/>
            </a:pPr>
            <a:r>
              <a:rPr lang="en-US" sz="2800" dirty="0" smtClean="0">
                <a:latin typeface="Arial" panose="020B0604020202020204" pitchFamily="34" charset="0"/>
                <a:cs typeface="Arial" panose="020B0604020202020204" pitchFamily="34" charset="0"/>
              </a:rPr>
              <a:t>If the school successfully verified and documented applicant’s high school completion status for a prior award year, verification of high school completion status is not required for subsequent years</a:t>
            </a:r>
          </a:p>
          <a:p>
            <a:pPr>
              <a:defRPr/>
            </a:pPr>
            <a:r>
              <a:rPr lang="en-US" sz="2800" dirty="0" smtClean="0">
                <a:latin typeface="Arial" panose="020B0604020202020204" pitchFamily="34" charset="0"/>
                <a:cs typeface="Arial" panose="020B0604020202020204" pitchFamily="34" charset="0"/>
              </a:rPr>
              <a:t>A school may not accept as alternative documentation an applicant’s self-certification</a:t>
            </a:r>
            <a:endParaRPr lang="en-US" sz="2800" i="1"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29</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36321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90600" y="1283329"/>
            <a:ext cx="6934200" cy="7716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smtClean="0">
                <a:ln w="11430">
                  <a:solidFill>
                    <a:schemeClr val="accent3">
                      <a:lumMod val="75000"/>
                    </a:schemeClr>
                  </a:solidFill>
                </a:ln>
                <a:solidFill>
                  <a:schemeClr val="accent3">
                    <a:lumMod val="75000"/>
                  </a:schemeClr>
                </a:solidFill>
                <a:latin typeface="Arial" panose="020B0604020202020204" pitchFamily="34" charset="0"/>
                <a:ea typeface="MS PGothic" pitchFamily="34" charset="-128"/>
                <a:cs typeface="Arial" panose="020B0604020202020204" pitchFamily="34" charset="0"/>
              </a:rPr>
              <a:t>Background</a:t>
            </a:r>
            <a:endParaRPr lang="en-GB" b="1" dirty="0" smtClean="0">
              <a:ln w="11430">
                <a:solidFill>
                  <a:schemeClr val="accent3">
                    <a:lumMod val="75000"/>
                  </a:schemeClr>
                </a:solidFill>
              </a:ln>
              <a:solidFill>
                <a:schemeClr val="accent3">
                  <a:lumMod val="75000"/>
                </a:schemeClr>
              </a:solidFill>
              <a:effectLst>
                <a:outerShdw blurRad="50800" dist="39000" dir="5460000" algn="tl">
                  <a:srgbClr val="000000">
                    <a:alpha val="38000"/>
                  </a:srgbClr>
                </a:outerShdw>
              </a:effectLst>
              <a:latin typeface="Arial" panose="020B0604020202020204" pitchFamily="34" charset="0"/>
              <a:ea typeface="MS PGothic" pitchFamily="34" charset="-128"/>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011" y="2166938"/>
            <a:ext cx="4167189" cy="390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3</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95443920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228600"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solidFill>
                  <a:schemeClr val="tx1"/>
                </a:solidFill>
                <a:latin typeface="Arial" charset="0"/>
                <a:cs typeface="Arial" charset="0"/>
              </a:rPr>
              <a:t>Identity/Statement of Educational Purpose</a:t>
            </a:r>
          </a:p>
        </p:txBody>
      </p:sp>
      <p:sp>
        <p:nvSpPr>
          <p:cNvPr id="22531" name="Content Placeholder 2"/>
          <p:cNvSpPr>
            <a:spLocks noGrp="1"/>
          </p:cNvSpPr>
          <p:nvPr>
            <p:ph idx="1"/>
          </p:nvPr>
        </p:nvSpPr>
        <p:spPr>
          <a:xfrm>
            <a:off x="228600" y="1295400"/>
            <a:ext cx="7620000" cy="1676400"/>
          </a:xfrm>
        </p:spPr>
        <p:txBody>
          <a:bodyPr/>
          <a:lstStyle/>
          <a:p>
            <a:pPr>
              <a:defRPr/>
            </a:pPr>
            <a:r>
              <a:rPr lang="en-US" altLang="en-US" sz="2800" dirty="0" smtClean="0">
                <a:solidFill>
                  <a:schemeClr val="tx1"/>
                </a:solidFill>
              </a:rPr>
              <a:t>Students that appear </a:t>
            </a:r>
            <a:r>
              <a:rPr lang="en-US" altLang="en-US" sz="2800" b="1" dirty="0" smtClean="0">
                <a:solidFill>
                  <a:schemeClr val="tx1"/>
                </a:solidFill>
              </a:rPr>
              <a:t>in-person</a:t>
            </a:r>
          </a:p>
          <a:p>
            <a:pPr>
              <a:defRPr/>
            </a:pPr>
            <a:endParaRPr lang="en-US" altLang="en-US" sz="2800" b="1" dirty="0">
              <a:solidFill>
                <a:schemeClr val="tx1"/>
              </a:solidFill>
            </a:endParaRPr>
          </a:p>
          <a:p>
            <a:pPr>
              <a:defRPr/>
            </a:pPr>
            <a:endParaRPr lang="en-US" altLang="en-US" sz="2800" b="1" dirty="0" smtClean="0">
              <a:solidFill>
                <a:schemeClr val="tx1"/>
              </a:solidFill>
            </a:endParaRPr>
          </a:p>
          <a:p>
            <a:pPr>
              <a:defRPr/>
            </a:pPr>
            <a:endParaRPr lang="en-US" altLang="en-US" sz="2800" b="1" dirty="0">
              <a:solidFill>
                <a:schemeClr val="tx1"/>
              </a:solidFill>
            </a:endParaRPr>
          </a:p>
          <a:p>
            <a:pPr>
              <a:defRPr/>
            </a:pPr>
            <a:endParaRPr lang="en-US" altLang="en-US" sz="2800" b="1" dirty="0" smtClean="0">
              <a:solidFill>
                <a:schemeClr val="tx1"/>
              </a:solidFill>
            </a:endParaRPr>
          </a:p>
          <a:p>
            <a:pPr>
              <a:defRPr/>
            </a:pPr>
            <a:endParaRPr lang="en-US" altLang="en-US" sz="2800" b="1" dirty="0">
              <a:solidFill>
                <a:schemeClr val="tx1"/>
              </a:solidFill>
            </a:endParaRPr>
          </a:p>
          <a:p>
            <a:pPr>
              <a:defRPr/>
            </a:pPr>
            <a:endParaRPr lang="en-US" altLang="en-US" sz="2800" b="1" dirty="0" smtClean="0">
              <a:solidFill>
                <a:schemeClr val="tx1"/>
              </a:solidFill>
            </a:endParaRPr>
          </a:p>
          <a:p>
            <a:pPr>
              <a:defRPr/>
            </a:pPr>
            <a:endParaRPr lang="en-US" altLang="en-US" sz="2800" b="1" dirty="0">
              <a:solidFill>
                <a:schemeClr val="tx1"/>
              </a:solidFill>
            </a:endParaRPr>
          </a:p>
          <a:p>
            <a:pPr>
              <a:defRPr/>
            </a:pPr>
            <a:r>
              <a:rPr lang="en-US" altLang="en-US" dirty="0" smtClean="0">
                <a:solidFill>
                  <a:schemeClr val="tx1"/>
                </a:solidFill>
              </a:rPr>
              <a:t>Clarified that the valid photo ID must not have expired</a:t>
            </a:r>
          </a:p>
          <a:p>
            <a:pPr marL="0" indent="0">
              <a:buFont typeface="Arial" charset="0"/>
              <a:buNone/>
              <a:defRPr/>
            </a:pPr>
            <a:endParaRPr lang="en-US" altLang="en-US" sz="2800" u="sng" dirty="0">
              <a:solidFill>
                <a:schemeClr val="tx1"/>
              </a:solidFill>
            </a:endParaRPr>
          </a:p>
          <a:p>
            <a:pPr marL="914400" lvl="2" indent="0">
              <a:buFontTx/>
              <a:buNone/>
              <a:defRPr/>
            </a:pPr>
            <a:endParaRPr lang="en-US" altLang="en-US" sz="2000" dirty="0" smtClean="0"/>
          </a:p>
        </p:txBody>
      </p:sp>
      <p:sp>
        <p:nvSpPr>
          <p:cNvPr id="3379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D0B96F7-C932-496E-97BC-C18D331A2C44}" type="slidenum">
              <a:rPr lang="en-US" altLang="en-US" sz="1400" smtClean="0">
                <a:latin typeface="Arial" charset="0"/>
                <a:ea typeface="ＭＳ Ｐゴシック" pitchFamily="34" charset="-128"/>
              </a:rPr>
              <a:t>30</a:t>
            </a:fld>
            <a:endParaRPr lang="en-US" altLang="en-US" sz="1400" dirty="0" smtClean="0">
              <a:latin typeface="Arial" charset="0"/>
              <a:ea typeface="ＭＳ Ｐゴシック" pitchFamily="34" charset="-128"/>
            </a:endParaRPr>
          </a:p>
        </p:txBody>
      </p:sp>
      <p:sp>
        <p:nvSpPr>
          <p:cNvPr id="6" name="TextBox 5"/>
          <p:cNvSpPr txBox="1"/>
          <p:nvPr/>
        </p:nvSpPr>
        <p:spPr>
          <a:xfrm>
            <a:off x="152400" y="2104579"/>
            <a:ext cx="8839200" cy="3000821"/>
          </a:xfrm>
          <a:prstGeom prst="rect">
            <a:avLst/>
          </a:prstGeom>
          <a:solidFill>
            <a:srgbClr val="92D050"/>
          </a:solidFill>
          <a:scene3d>
            <a:camera prst="orthographicFront"/>
            <a:lightRig rig="threePt" dir="t"/>
          </a:scene3d>
          <a:sp3d>
            <a:bevelT/>
          </a:sp3d>
        </p:spPr>
        <p:txBody>
          <a:bodyPr>
            <a:spAutoFit/>
          </a:bodyPr>
          <a:lstStyle/>
          <a:p>
            <a:pPr>
              <a:defRPr/>
            </a:pPr>
            <a:r>
              <a:rPr lang="en-US" sz="2300" b="1" u="sng" dirty="0">
                <a:latin typeface="Arial" panose="020B0604020202020204" pitchFamily="34" charset="0"/>
                <a:cs typeface="Arial" panose="020B0604020202020204" pitchFamily="34" charset="0"/>
              </a:rPr>
              <a:t>Documentation</a:t>
            </a:r>
            <a:endParaRPr lang="en-US" sz="23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Present to an </a:t>
            </a:r>
            <a:r>
              <a:rPr lang="en-US" altLang="en-US" sz="2000" dirty="0" smtClean="0">
                <a:latin typeface="Arial" panose="020B0604020202020204" pitchFamily="34" charset="0"/>
                <a:cs typeface="Arial" panose="020B0604020202020204" pitchFamily="34" charset="0"/>
              </a:rPr>
              <a:t>institutionally-authorized </a:t>
            </a:r>
            <a:r>
              <a:rPr lang="en-US" altLang="en-US" sz="2000" dirty="0">
                <a:latin typeface="Arial" panose="020B0604020202020204" pitchFamily="34" charset="0"/>
                <a:cs typeface="Arial" panose="020B0604020202020204" pitchFamily="34" charset="0"/>
              </a:rPr>
              <a:t>individual</a:t>
            </a:r>
          </a:p>
          <a:p>
            <a:pPr marL="742950" lvl="1" indent="-2857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 valid (unexpired) government-issued photo identification, </a:t>
            </a:r>
            <a:r>
              <a:rPr lang="en-US" altLang="en-US" u="sng" dirty="0">
                <a:latin typeface="Arial" panose="020B0604020202020204" pitchFamily="34" charset="0"/>
                <a:cs typeface="Arial" panose="020B0604020202020204" pitchFamily="34" charset="0"/>
              </a:rPr>
              <a:t>and </a:t>
            </a:r>
          </a:p>
          <a:p>
            <a:pPr marL="742950" lvl="1" indent="-2857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 signed statement of educational purpose </a:t>
            </a:r>
            <a:r>
              <a:rPr lang="en-US" altLang="en-US" i="1" dirty="0">
                <a:latin typeface="Arial" panose="020B0604020202020204" pitchFamily="34" charset="0"/>
                <a:cs typeface="Arial" panose="020B0604020202020204" pitchFamily="34" charset="0"/>
              </a:rPr>
              <a:t>provided by ED, </a:t>
            </a:r>
            <a:r>
              <a:rPr lang="en-US" altLang="en-US" i="1" dirty="0" smtClean="0">
                <a:latin typeface="Arial" panose="020B0604020202020204" pitchFamily="34" charset="0"/>
                <a:cs typeface="Arial" panose="020B0604020202020204" pitchFamily="34" charset="0"/>
              </a:rPr>
              <a:t>text </a:t>
            </a:r>
            <a:r>
              <a:rPr lang="en-US" altLang="en-US" b="1" i="1" dirty="0" smtClean="0">
                <a:latin typeface="Arial" panose="020B0604020202020204" pitchFamily="34" charset="0"/>
                <a:cs typeface="Arial" panose="020B0604020202020204" pitchFamily="34" charset="0"/>
              </a:rPr>
              <a:t>cannot</a:t>
            </a:r>
            <a:r>
              <a:rPr lang="en-US" altLang="en-US" i="1" dirty="0" smtClean="0">
                <a:latin typeface="Arial" panose="020B0604020202020204" pitchFamily="34" charset="0"/>
                <a:cs typeface="Arial" panose="020B0604020202020204" pitchFamily="34" charset="0"/>
              </a:rPr>
              <a:t> </a:t>
            </a:r>
            <a:br>
              <a:rPr lang="en-US" altLang="en-US" i="1" dirty="0" smtClean="0">
                <a:latin typeface="Arial" panose="020B0604020202020204" pitchFamily="34" charset="0"/>
                <a:cs typeface="Arial" panose="020B0604020202020204" pitchFamily="34" charset="0"/>
              </a:rPr>
            </a:br>
            <a:r>
              <a:rPr lang="en-US" altLang="en-US" i="1" dirty="0" smtClean="0">
                <a:latin typeface="Arial" panose="020B0604020202020204" pitchFamily="34" charset="0"/>
                <a:cs typeface="Arial" panose="020B0604020202020204" pitchFamily="34" charset="0"/>
              </a:rPr>
              <a:t>be </a:t>
            </a:r>
            <a:r>
              <a:rPr lang="en-US" altLang="en-US" i="1" dirty="0">
                <a:latin typeface="Arial" panose="020B0604020202020204" pitchFamily="34" charset="0"/>
                <a:cs typeface="Arial" panose="020B0604020202020204" pitchFamily="34" charset="0"/>
              </a:rPr>
              <a:t>modified</a:t>
            </a:r>
            <a:endParaRPr lang="en-US"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Maintain an annotated copy of the identification:</a:t>
            </a:r>
          </a:p>
          <a:p>
            <a:pPr marL="742950" lvl="1" indent="-2857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date documentation was received, and</a:t>
            </a:r>
          </a:p>
          <a:p>
            <a:pPr marL="742950" lvl="1" indent="-2857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name of the institutionally-authorized individual that obtained the documentation</a:t>
            </a:r>
          </a:p>
          <a:p>
            <a:pPr marL="742950" lvl="1" indent="-28575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solidFill>
                  <a:schemeClr val="tx1"/>
                </a:solidFill>
                <a:latin typeface="Arial" charset="0"/>
                <a:cs typeface="Arial" charset="0"/>
              </a:rPr>
              <a:t>Identity/Statement of Educational Purpose</a:t>
            </a:r>
          </a:p>
        </p:txBody>
      </p:sp>
      <p:sp>
        <p:nvSpPr>
          <p:cNvPr id="43011" name="Content Placeholder 2"/>
          <p:cNvSpPr>
            <a:spLocks noGrp="1"/>
          </p:cNvSpPr>
          <p:nvPr>
            <p:ph idx="1"/>
          </p:nvPr>
        </p:nvSpPr>
        <p:spPr>
          <a:xfrm>
            <a:off x="152400" y="1447800"/>
            <a:ext cx="7772400" cy="4267200"/>
          </a:xfrm>
        </p:spPr>
        <p:txBody>
          <a:bodyPr/>
          <a:lstStyle/>
          <a:p>
            <a:pPr>
              <a:defRPr/>
            </a:pPr>
            <a:r>
              <a:rPr lang="en-US" altLang="en-US" sz="2800" dirty="0" smtClean="0">
                <a:solidFill>
                  <a:schemeClr val="tx1"/>
                </a:solidFill>
              </a:rPr>
              <a:t>Student </a:t>
            </a:r>
            <a:r>
              <a:rPr lang="en-US" altLang="en-US" sz="2800" b="1" dirty="0" smtClean="0">
                <a:solidFill>
                  <a:schemeClr val="tx1"/>
                </a:solidFill>
              </a:rPr>
              <a:t>unable to appear in-person</a:t>
            </a:r>
          </a:p>
          <a:p>
            <a:pPr marL="0" indent="0">
              <a:buFontTx/>
              <a:buNone/>
              <a:defRPr/>
            </a:pPr>
            <a:endParaRPr lang="en-US" altLang="en-US" u="sng" dirty="0" smtClean="0">
              <a:solidFill>
                <a:schemeClr val="tx1"/>
              </a:solidFill>
            </a:endParaRPr>
          </a:p>
          <a:p>
            <a:pPr marL="1371600" lvl="3" indent="0">
              <a:buFontTx/>
              <a:buNone/>
              <a:defRPr/>
            </a:pPr>
            <a:endParaRPr lang="en-US" altLang="en-US" dirty="0" smtClean="0"/>
          </a:p>
        </p:txBody>
      </p:sp>
      <p:sp>
        <p:nvSpPr>
          <p:cNvPr id="3482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AC978F7-9206-4BA6-801D-04B300AFF92B}" type="slidenum">
              <a:rPr lang="en-US" altLang="en-US" sz="1400" smtClean="0">
                <a:latin typeface="Arial" charset="0"/>
                <a:ea typeface="ＭＳ Ｐゴシック" pitchFamily="34" charset="-128"/>
              </a:rPr>
              <a:t>31</a:t>
            </a:fld>
            <a:endParaRPr lang="en-US" altLang="en-US" sz="1400" dirty="0" smtClean="0">
              <a:latin typeface="Arial" charset="0"/>
              <a:ea typeface="ＭＳ Ｐゴシック" pitchFamily="34" charset="-128"/>
            </a:endParaRPr>
          </a:p>
        </p:txBody>
      </p:sp>
      <p:sp>
        <p:nvSpPr>
          <p:cNvPr id="6" name="TextBox 5"/>
          <p:cNvSpPr txBox="1"/>
          <p:nvPr/>
        </p:nvSpPr>
        <p:spPr>
          <a:xfrm>
            <a:off x="150241" y="2286000"/>
            <a:ext cx="8839200" cy="3308598"/>
          </a:xfrm>
          <a:prstGeom prst="rect">
            <a:avLst/>
          </a:prstGeom>
          <a:solidFill>
            <a:srgbClr val="92D050"/>
          </a:solidFill>
          <a:scene3d>
            <a:camera prst="orthographicFront"/>
            <a:lightRig rig="threePt" dir="t"/>
          </a:scene3d>
          <a:sp3d>
            <a:bevelT/>
          </a:sp3d>
        </p:spPr>
        <p:txBody>
          <a:bodyPr>
            <a:spAutoFit/>
          </a:bodyPr>
          <a:lstStyle/>
          <a:p>
            <a:pPr>
              <a:defRPr/>
            </a:pPr>
            <a:r>
              <a:rPr lang="en-US" sz="2500" b="1" u="sng" dirty="0">
                <a:latin typeface="Arial" panose="020B0604020202020204" pitchFamily="34" charset="0"/>
                <a:cs typeface="Arial" panose="020B0604020202020204" pitchFamily="34" charset="0"/>
              </a:rPr>
              <a:t>Documentation</a:t>
            </a:r>
            <a:endParaRPr lang="en-US" sz="25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Must provide the institution</a:t>
            </a:r>
            <a:r>
              <a:rPr lang="en-US" altLang="en-US" sz="22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A copy of a valid (unexpired) government-issued photo identification</a:t>
            </a:r>
          </a:p>
          <a:p>
            <a:pPr lvl="1">
              <a:defRPr/>
            </a:pPr>
            <a:r>
              <a:rPr lang="en-US" altLang="en-US" sz="2000" dirty="0">
                <a:latin typeface="Arial" panose="020B0604020202020204" pitchFamily="34" charset="0"/>
                <a:cs typeface="Arial" panose="020B0604020202020204" pitchFamily="34" charset="0"/>
              </a:rPr>
              <a:t>			AND</a:t>
            </a:r>
          </a:p>
          <a:p>
            <a:pPr marL="742950" lvl="1" indent="-28575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An original, </a:t>
            </a:r>
            <a:r>
              <a:rPr lang="en-US" altLang="en-US" sz="2000" b="1" dirty="0">
                <a:latin typeface="Arial" panose="020B0604020202020204" pitchFamily="34" charset="0"/>
                <a:cs typeface="Arial" panose="020B0604020202020204" pitchFamily="34" charset="0"/>
              </a:rPr>
              <a:t>notarized</a:t>
            </a:r>
            <a:r>
              <a:rPr lang="en-US" altLang="en-US" sz="2000" dirty="0">
                <a:latin typeface="Arial" panose="020B0604020202020204" pitchFamily="34" charset="0"/>
                <a:cs typeface="Arial" panose="020B0604020202020204" pitchFamily="34" charset="0"/>
              </a:rPr>
              <a:t> statement of educational purpose signed by the applicant (</a:t>
            </a:r>
            <a:r>
              <a:rPr lang="en-US" altLang="en-US" sz="2000" b="1" dirty="0">
                <a:latin typeface="Arial" panose="020B0604020202020204" pitchFamily="34" charset="0"/>
                <a:cs typeface="Arial" panose="020B0604020202020204" pitchFamily="34" charset="0"/>
              </a:rPr>
              <a:t>cannot</a:t>
            </a:r>
            <a:r>
              <a:rPr lang="en-US" altLang="en-US" sz="2000" dirty="0">
                <a:latin typeface="Arial" panose="020B0604020202020204" pitchFamily="34" charset="0"/>
                <a:cs typeface="Arial" panose="020B0604020202020204" pitchFamily="34" charset="0"/>
              </a:rPr>
              <a:t> be faxed or scanned)</a:t>
            </a:r>
          </a:p>
          <a:p>
            <a:pPr marL="1200150" lvl="2" indent="-28575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Maintain a copy in the file</a:t>
            </a:r>
          </a:p>
          <a:p>
            <a:pPr marL="1200150" lvl="2" indent="-28575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After examining the </a:t>
            </a:r>
            <a:r>
              <a:rPr lang="en-US" altLang="en-US" sz="2000" i="1" dirty="0">
                <a:latin typeface="Arial" panose="020B0604020202020204" pitchFamily="34" charset="0"/>
                <a:cs typeface="Arial" panose="020B0604020202020204" pitchFamily="34" charset="0"/>
              </a:rPr>
              <a:t>original </a:t>
            </a:r>
            <a:r>
              <a:rPr lang="en-US" altLang="en-US" sz="2000" dirty="0">
                <a:latin typeface="Arial" panose="020B0604020202020204" pitchFamily="34" charset="0"/>
                <a:cs typeface="Arial" panose="020B0604020202020204" pitchFamily="34" charset="0"/>
              </a:rPr>
              <a:t>Statement of Educational Purpose for accuracy and completeness, the institution may convert it into an electronic record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smtClean="0">
                <a:solidFill>
                  <a:schemeClr val="tx1"/>
                </a:solidFill>
                <a:latin typeface="Arial" charset="0"/>
                <a:cs typeface="Arial" charset="0"/>
              </a:rPr>
              <a:t>V5 – Aggregate</a:t>
            </a:r>
          </a:p>
        </p:txBody>
      </p:sp>
      <p:sp>
        <p:nvSpPr>
          <p:cNvPr id="4" name="Content Placeholder 2"/>
          <p:cNvSpPr>
            <a:spLocks noGrp="1"/>
          </p:cNvSpPr>
          <p:nvPr>
            <p:ph idx="1"/>
          </p:nvPr>
        </p:nvSpPr>
        <p:spPr>
          <a:xfrm>
            <a:off x="533400" y="1524000"/>
            <a:ext cx="8229600" cy="3124200"/>
          </a:xfrm>
        </p:spPr>
        <p:txBody>
          <a:bodyPr/>
          <a:lstStyle/>
          <a:p>
            <a:pPr>
              <a:defRPr/>
            </a:pPr>
            <a:r>
              <a:rPr lang="en-US" sz="2800" dirty="0" smtClean="0">
                <a:solidFill>
                  <a:schemeClr val="tx1"/>
                </a:solidFill>
              </a:rPr>
              <a:t>High School Completion Status</a:t>
            </a:r>
          </a:p>
          <a:p>
            <a:pPr>
              <a:defRPr/>
            </a:pPr>
            <a:r>
              <a:rPr lang="en-US" sz="2800" dirty="0" smtClean="0">
                <a:solidFill>
                  <a:schemeClr val="tx1"/>
                </a:solidFill>
              </a:rPr>
              <a:t>Identity/Statement of Educational Purpose</a:t>
            </a:r>
          </a:p>
          <a:p>
            <a:pPr marL="0" indent="0">
              <a:buFontTx/>
              <a:buNone/>
              <a:defRPr/>
            </a:pPr>
            <a:r>
              <a:rPr lang="en-US" sz="2800" b="1" dirty="0" smtClean="0">
                <a:solidFill>
                  <a:schemeClr val="tx1"/>
                </a:solidFill>
              </a:rPr>
              <a:t>   AND</a:t>
            </a:r>
          </a:p>
          <a:p>
            <a:pPr>
              <a:defRPr/>
            </a:pPr>
            <a:r>
              <a:rPr lang="en-US" sz="2800" dirty="0" smtClean="0">
                <a:solidFill>
                  <a:schemeClr val="tx1"/>
                </a:solidFill>
              </a:rPr>
              <a:t>All items indicated-Tax Filer (V1)</a:t>
            </a:r>
          </a:p>
          <a:p>
            <a:pPr>
              <a:defRPr/>
            </a:pPr>
            <a:r>
              <a:rPr lang="en-US" sz="2800" dirty="0" smtClean="0">
                <a:solidFill>
                  <a:schemeClr val="tx1"/>
                </a:solidFill>
              </a:rPr>
              <a:t>All items indicated-Non-Tax Filer (V1)</a:t>
            </a:r>
            <a:endParaRPr lang="en-US" sz="2800" dirty="0">
              <a:solidFill>
                <a:schemeClr val="tx1"/>
              </a:solidFill>
            </a:endParaRPr>
          </a:p>
        </p:txBody>
      </p:sp>
      <p:sp>
        <p:nvSpPr>
          <p:cNvPr id="3584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5A2B2C7-2D52-4214-9037-5132FE33AF82}" type="slidenum">
              <a:rPr lang="en-US" altLang="en-US" sz="1400" smtClean="0">
                <a:latin typeface="Arial" charset="0"/>
                <a:ea typeface="ＭＳ Ｐゴシック" pitchFamily="34" charset="-128"/>
              </a:rPr>
              <a:t>32</a:t>
            </a:fld>
            <a:endParaRPr lang="en-US" altLang="en-US" sz="1400" dirty="0"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sz="1400" b="1">
              <a:solidFill>
                <a:schemeClr val="bg1"/>
              </a:solidFill>
              <a:latin typeface="Arial" charset="0"/>
              <a:ea typeface="ＭＳ Ｐゴシック" pitchFamily="34" charset="-128"/>
            </a:endParaRPr>
          </a:p>
        </p:txBody>
      </p:sp>
      <p:sp>
        <p:nvSpPr>
          <p:cNvPr id="39939"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87A855F-D3D3-4310-91B6-066CED00D908}" type="slidenum">
              <a:rPr lang="en-US" altLang="en-US" sz="1400" smtClean="0">
                <a:latin typeface="Arial" charset="0"/>
                <a:ea typeface="ＭＳ Ｐゴシック" pitchFamily="34" charset="-128"/>
              </a:rPr>
              <a:pPr eaLnBrk="1" fontAlgn="base" hangingPunct="1">
                <a:spcBef>
                  <a:spcPct val="0"/>
                </a:spcBef>
                <a:spcAft>
                  <a:spcPct val="0"/>
                </a:spcAft>
              </a:pPr>
              <a:t>33</a:t>
            </a:fld>
            <a:endParaRPr lang="en-US" altLang="en-US" sz="1400" smtClean="0">
              <a:latin typeface="Arial" charset="0"/>
              <a:ea typeface="ＭＳ Ｐゴシック" pitchFamily="34" charset="-128"/>
            </a:endParaRPr>
          </a:p>
        </p:txBody>
      </p:sp>
      <p:sp>
        <p:nvSpPr>
          <p:cNvPr id="9" name="Rectangle 3"/>
          <p:cNvSpPr txBox="1">
            <a:spLocks noChangeArrowheads="1"/>
          </p:cNvSpPr>
          <p:nvPr/>
        </p:nvSpPr>
        <p:spPr bwMode="auto">
          <a:xfrm>
            <a:off x="1219200" y="2438400"/>
            <a:ext cx="6934200" cy="7716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smtClean="0">
                <a:ln w="11430"/>
                <a:solidFill>
                  <a:schemeClr val="accent3">
                    <a:lumMod val="75000"/>
                  </a:schemeClr>
                </a:solidFill>
                <a:latin typeface="Arial" panose="020B0604020202020204" pitchFamily="34" charset="0"/>
                <a:ea typeface="MS PGothic" pitchFamily="34" charset="-128"/>
                <a:cs typeface="Arial" panose="020B0604020202020204" pitchFamily="34" charset="0"/>
              </a:rPr>
              <a:t>Verification Reminders</a:t>
            </a:r>
            <a:endParaRPr lang="en-GB"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ea typeface="MS PGothic" pitchFamily="34" charset="-128"/>
              <a:cs typeface="Arial" panose="020B0604020202020204" pitchFamily="34" charset="0"/>
            </a:endParaRPr>
          </a:p>
        </p:txBody>
      </p:sp>
      <p:pic>
        <p:nvPicPr>
          <p:cNvPr id="3994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5513" y="3733800"/>
            <a:ext cx="1905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152400" y="533400"/>
            <a:ext cx="8861425" cy="52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tx1"/>
                </a:solidFill>
                <a:latin typeface="Arial" charset="0"/>
                <a:cs typeface="Arial" charset="0"/>
              </a:rPr>
              <a:t>October 18, 2016 Electronic Announcement</a:t>
            </a:r>
          </a:p>
        </p:txBody>
      </p:sp>
      <p:sp>
        <p:nvSpPr>
          <p:cNvPr id="47107" name="Content Placeholder 2"/>
          <p:cNvSpPr>
            <a:spLocks noGrp="1"/>
          </p:cNvSpPr>
          <p:nvPr>
            <p:ph idx="1"/>
          </p:nvPr>
        </p:nvSpPr>
        <p:spPr bwMode="auto">
          <a:xfrm>
            <a:off x="33338" y="1317625"/>
            <a:ext cx="911066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charset="0"/>
              <a:buChar char="•"/>
            </a:pPr>
            <a:r>
              <a:rPr lang="en-US" altLang="en-US" sz="2800" smtClean="0">
                <a:solidFill>
                  <a:schemeClr val="tx1"/>
                </a:solidFill>
                <a:latin typeface="Arial" charset="0"/>
                <a:cs typeface="Arial" charset="0"/>
              </a:rPr>
              <a:t>Alternative documentation allowed when tax filer RECENTLY requested but unable  to obtain an IRS Tax Return Transcript using the IRS </a:t>
            </a:r>
            <a:r>
              <a:rPr lang="en-US" altLang="en-US" sz="2800" i="1" smtClean="0">
                <a:solidFill>
                  <a:schemeClr val="tx1"/>
                </a:solidFill>
                <a:latin typeface="Arial" charset="0"/>
                <a:cs typeface="Arial" charset="0"/>
              </a:rPr>
              <a:t>paper or on-line </a:t>
            </a:r>
            <a:r>
              <a:rPr lang="en-US" altLang="en-US" sz="2800" smtClean="0">
                <a:solidFill>
                  <a:schemeClr val="tx1"/>
                </a:solidFill>
                <a:latin typeface="Arial" charset="0"/>
                <a:cs typeface="Arial" charset="0"/>
              </a:rPr>
              <a:t>request process </a:t>
            </a:r>
          </a:p>
          <a:p>
            <a:pPr lvl="2"/>
            <a:r>
              <a:rPr lang="en-US" altLang="en-US" sz="2800" smtClean="0">
                <a:solidFill>
                  <a:schemeClr val="tx1"/>
                </a:solidFill>
                <a:latin typeface="Arial" charset="0"/>
                <a:cs typeface="Arial" charset="0"/>
              </a:rPr>
              <a:t>No alternative documents for telephone requests </a:t>
            </a:r>
          </a:p>
          <a:p>
            <a:pPr lvl="2"/>
            <a:r>
              <a:rPr lang="en-US" altLang="en-US" sz="2800" smtClean="0">
                <a:solidFill>
                  <a:schemeClr val="tx1"/>
                </a:solidFill>
                <a:latin typeface="Arial" charset="0"/>
                <a:cs typeface="Arial" charset="0"/>
              </a:rPr>
              <a:t>Exception not permitted for transcripts unable to be obtained simply because the IRS has not had time to process the data due to a recent filing</a:t>
            </a:r>
            <a:endParaRPr lang="en-US" altLang="en-US" smtClean="0">
              <a:solidFill>
                <a:schemeClr val="tx1"/>
              </a:solidFill>
              <a:latin typeface="Arial" charset="0"/>
              <a:cs typeface="Arial" charset="0"/>
            </a:endParaRPr>
          </a:p>
        </p:txBody>
      </p:sp>
      <p:sp>
        <p:nvSpPr>
          <p:cNvPr id="4" name="Slide Number Placeholder 3"/>
          <p:cNvSpPr>
            <a:spLocks noGrp="1"/>
          </p:cNvSpPr>
          <p:nvPr>
            <p:ph type="sldNum" sz="quarter" idx="10"/>
          </p:nvPr>
        </p:nvSpPr>
        <p:spPr>
          <a:xfrm>
            <a:off x="33338" y="6443663"/>
            <a:ext cx="2133600" cy="365125"/>
          </a:xfrm>
        </p:spPr>
        <p:txBody>
          <a:bodyPr/>
          <a:lstStyle/>
          <a:p>
            <a:pPr>
              <a:defRPr/>
            </a:pPr>
            <a:fld id="{5055C4E0-0635-42F2-8C77-DA839434875E}" type="slidenum">
              <a:rPr lang="en-US" sz="1200" smtClean="0">
                <a:solidFill>
                  <a:schemeClr val="bg1"/>
                </a:solidFill>
                <a:latin typeface="+mn-lt"/>
                <a:cs typeface="+mn-cs"/>
              </a:rPr>
              <a:pPr>
                <a:defRPr/>
              </a:pPr>
              <a:t>34</a:t>
            </a:fld>
            <a:endParaRPr lang="en-US" sz="1200" dirty="0">
              <a:solidFill>
                <a:schemeClr val="bg1"/>
              </a:solidFill>
              <a:latin typeface="+mn-lt"/>
              <a:cs typeface="+mn-cs"/>
            </a:endParaRPr>
          </a:p>
        </p:txBody>
      </p:sp>
      <p:sp>
        <p:nvSpPr>
          <p:cNvPr id="6" name="TextBox 5"/>
          <p:cNvSpPr txBox="1"/>
          <p:nvPr/>
        </p:nvSpPr>
        <p:spPr>
          <a:xfrm>
            <a:off x="2438400" y="5410200"/>
            <a:ext cx="4911729" cy="523220"/>
          </a:xfrm>
          <a:prstGeom prst="rect">
            <a:avLst/>
          </a:prstGeom>
          <a:solidFill>
            <a:srgbClr val="92D050"/>
          </a:solidFill>
          <a:scene3d>
            <a:camera prst="orthographicFront"/>
            <a:lightRig rig="threePt" dir="t"/>
          </a:scene3d>
          <a:sp3d>
            <a:bevelT/>
          </a:sp3d>
        </p:spPr>
        <p:txBody>
          <a:bodyPr wrap="none">
            <a:spAutoFit/>
          </a:bodyPr>
          <a:lstStyle/>
          <a:p>
            <a:pPr>
              <a:defRPr/>
            </a:pPr>
            <a:r>
              <a:rPr lang="en-US" sz="2800" b="1" dirty="0"/>
              <a:t>For </a:t>
            </a:r>
            <a:r>
              <a:rPr lang="en-US" sz="2800" b="1" dirty="0" smtClean="0"/>
              <a:t>2016-2017 </a:t>
            </a:r>
            <a:r>
              <a:rPr lang="en-US" sz="2800" b="1" dirty="0"/>
              <a:t>award </a:t>
            </a:r>
            <a:r>
              <a:rPr lang="en-US" sz="2800" b="1" dirty="0" smtClean="0"/>
              <a:t>year only!</a:t>
            </a:r>
            <a:endParaRPr lang="en-US" sz="2800" b="1" dirty="0"/>
          </a:p>
        </p:txBody>
      </p:sp>
    </p:spTree>
    <p:extLst>
      <p:ext uri="{BB962C8B-B14F-4D97-AF65-F5344CB8AC3E}">
        <p14:creationId xmlns:p14="http://schemas.microsoft.com/office/powerpoint/2010/main" val="4022762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228600" y="457200"/>
            <a:ext cx="8839200" cy="25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a:solidFill>
                  <a:schemeClr val="tx1"/>
                </a:solidFill>
                <a:latin typeface="Arial" charset="0"/>
                <a:cs typeface="Arial" charset="0"/>
              </a:rPr>
              <a:t>October 18, 2016 Electronic Announcement</a:t>
            </a:r>
            <a:endParaRPr lang="en-US" altLang="en-US" sz="3200" b="1" dirty="0" smtClean="0">
              <a:solidFill>
                <a:schemeClr val="tx1"/>
              </a:solidFill>
              <a:latin typeface="Arial" charset="0"/>
              <a:cs typeface="Arial" charset="0"/>
            </a:endParaRPr>
          </a:p>
        </p:txBody>
      </p:sp>
      <p:sp>
        <p:nvSpPr>
          <p:cNvPr id="14339" name="Content Placeholder 2"/>
          <p:cNvSpPr>
            <a:spLocks noGrp="1"/>
          </p:cNvSpPr>
          <p:nvPr>
            <p:ph idx="1"/>
          </p:nvPr>
        </p:nvSpPr>
        <p:spPr bwMode="auto">
          <a:xfrm>
            <a:off x="0" y="1046163"/>
            <a:ext cx="9144000" cy="5160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
              <a:defRPr/>
            </a:pPr>
            <a:r>
              <a:rPr lang="en-US" sz="2000" dirty="0" smtClean="0">
                <a:solidFill>
                  <a:schemeClr val="tx1"/>
                </a:solidFill>
              </a:rPr>
              <a:t>In </a:t>
            </a:r>
            <a:r>
              <a:rPr lang="en-US" sz="2000" dirty="0">
                <a:solidFill>
                  <a:schemeClr val="tx1"/>
                </a:solidFill>
              </a:rPr>
              <a:t>instances </a:t>
            </a:r>
            <a:r>
              <a:rPr lang="en-US" sz="2000" dirty="0" smtClean="0">
                <a:solidFill>
                  <a:schemeClr val="tx1"/>
                </a:solidFill>
              </a:rPr>
              <a:t>where </a:t>
            </a:r>
            <a:r>
              <a:rPr lang="en-US" sz="2000" dirty="0">
                <a:solidFill>
                  <a:schemeClr val="tx1"/>
                </a:solidFill>
              </a:rPr>
              <a:t>tax filer </a:t>
            </a:r>
            <a:r>
              <a:rPr lang="en-US" sz="2000" dirty="0" smtClean="0">
                <a:solidFill>
                  <a:schemeClr val="tx1"/>
                </a:solidFill>
              </a:rPr>
              <a:t>recently requested a </a:t>
            </a:r>
            <a:r>
              <a:rPr lang="en-US" sz="2000" dirty="0" smtClean="0">
                <a:solidFill>
                  <a:schemeClr val="tx1"/>
                </a:solidFill>
              </a:rPr>
              <a:t>tax transcript from the IRS but was unsuccessful in obtaining the tax transcript:</a:t>
            </a:r>
            <a:endParaRPr lang="en-US" sz="2000" dirty="0">
              <a:solidFill>
                <a:schemeClr val="tx1"/>
              </a:solidFill>
            </a:endParaRPr>
          </a:p>
          <a:p>
            <a:pPr marL="230188" lvl="1" indent="0">
              <a:buNone/>
              <a:defRPr/>
            </a:pPr>
            <a:r>
              <a:rPr lang="en-US" dirty="0" smtClean="0">
                <a:solidFill>
                  <a:schemeClr val="tx1"/>
                </a:solidFill>
              </a:rPr>
              <a:t>1. </a:t>
            </a:r>
            <a:r>
              <a:rPr lang="en-US" u="sng" dirty="0" smtClean="0">
                <a:solidFill>
                  <a:schemeClr val="tx1"/>
                </a:solidFill>
              </a:rPr>
              <a:t>Signed</a:t>
            </a:r>
            <a:r>
              <a:rPr lang="en-US" dirty="0" smtClean="0">
                <a:solidFill>
                  <a:schemeClr val="tx1"/>
                </a:solidFill>
              </a:rPr>
              <a:t> </a:t>
            </a:r>
            <a:r>
              <a:rPr lang="en-US" dirty="0">
                <a:solidFill>
                  <a:schemeClr val="tx1"/>
                </a:solidFill>
              </a:rPr>
              <a:t>copy of relevant </a:t>
            </a:r>
            <a:r>
              <a:rPr lang="en-US" dirty="0" smtClean="0">
                <a:solidFill>
                  <a:schemeClr val="tx1"/>
                </a:solidFill>
              </a:rPr>
              <a:t>2015 </a:t>
            </a:r>
            <a:r>
              <a:rPr lang="en-US" dirty="0">
                <a:solidFill>
                  <a:schemeClr val="tx1"/>
                </a:solidFill>
              </a:rPr>
              <a:t>IRS tax </a:t>
            </a:r>
            <a:r>
              <a:rPr lang="en-US" dirty="0" smtClean="0">
                <a:solidFill>
                  <a:schemeClr val="tx1"/>
                </a:solidFill>
              </a:rPr>
              <a:t>return </a:t>
            </a:r>
          </a:p>
          <a:p>
            <a:pPr marL="230188" lvl="1" indent="0" algn="ctr">
              <a:buFont typeface="Arial"/>
              <a:buNone/>
              <a:defRPr/>
            </a:pPr>
            <a:r>
              <a:rPr lang="en-US" dirty="0" smtClean="0">
                <a:solidFill>
                  <a:schemeClr val="tx1"/>
                </a:solidFill>
              </a:rPr>
              <a:t>    </a:t>
            </a:r>
            <a:r>
              <a:rPr lang="en-US" u="sng" dirty="0" smtClean="0">
                <a:solidFill>
                  <a:schemeClr val="tx1"/>
                </a:solidFill>
              </a:rPr>
              <a:t>AND</a:t>
            </a:r>
          </a:p>
          <a:p>
            <a:pPr marL="230188" lvl="1" indent="0">
              <a:buNone/>
              <a:defRPr/>
            </a:pPr>
            <a:r>
              <a:rPr lang="en-US" dirty="0" smtClean="0">
                <a:solidFill>
                  <a:schemeClr val="tx1"/>
                </a:solidFill>
              </a:rPr>
              <a:t>2. A statement from the tax filer (on or attached to the tax return) which certifies that the tax return submitted to the institution includes the same information that was submitted to the IRS</a:t>
            </a:r>
          </a:p>
          <a:p>
            <a:pPr marL="230188" lvl="1" indent="0" algn="ctr">
              <a:buNone/>
              <a:defRPr/>
            </a:pPr>
            <a:r>
              <a:rPr lang="en-US" u="sng" dirty="0">
                <a:solidFill>
                  <a:schemeClr val="tx1"/>
                </a:solidFill>
              </a:rPr>
              <a:t>AND</a:t>
            </a:r>
          </a:p>
          <a:p>
            <a:pPr marL="230188" lvl="1" indent="0">
              <a:buNone/>
              <a:defRPr/>
            </a:pPr>
            <a:r>
              <a:rPr lang="en-US" dirty="0" smtClean="0">
                <a:solidFill>
                  <a:schemeClr val="tx1"/>
                </a:solidFill>
              </a:rPr>
              <a:t>3. Documentation from </a:t>
            </a:r>
            <a:r>
              <a:rPr lang="en-US" dirty="0">
                <a:solidFill>
                  <a:schemeClr val="tx1"/>
                </a:solidFill>
              </a:rPr>
              <a:t>IRS </a:t>
            </a:r>
            <a:r>
              <a:rPr lang="en-US" dirty="0" smtClean="0">
                <a:solidFill>
                  <a:schemeClr val="tx1"/>
                </a:solidFill>
              </a:rPr>
              <a:t>of unsuccessful tax transcript request</a:t>
            </a:r>
            <a:endParaRPr lang="en-US" dirty="0">
              <a:solidFill>
                <a:schemeClr val="tx1"/>
              </a:solidFill>
            </a:endParaRPr>
          </a:p>
          <a:p>
            <a:pPr lvl="3">
              <a:defRPr/>
            </a:pPr>
            <a:r>
              <a:rPr lang="en-US" sz="2000" dirty="0">
                <a:solidFill>
                  <a:schemeClr val="tx1"/>
                </a:solidFill>
              </a:rPr>
              <a:t>Screen shot print </a:t>
            </a:r>
            <a:r>
              <a:rPr lang="en-US" sz="2000" i="1" dirty="0">
                <a:solidFill>
                  <a:schemeClr val="tx1"/>
                </a:solidFill>
              </a:rPr>
              <a:t>(SIGNED AND DATED BY TAX FILER) </a:t>
            </a:r>
            <a:r>
              <a:rPr lang="en-US" sz="2000" i="1" dirty="0" smtClean="0">
                <a:solidFill>
                  <a:schemeClr val="tx1"/>
                </a:solidFill>
              </a:rPr>
              <a:t>or</a:t>
            </a:r>
          </a:p>
          <a:p>
            <a:pPr lvl="3">
              <a:defRPr/>
            </a:pPr>
            <a:r>
              <a:rPr lang="en-US" sz="2000" dirty="0" smtClean="0">
                <a:solidFill>
                  <a:schemeClr val="tx1"/>
                </a:solidFill>
              </a:rPr>
              <a:t>Letter </a:t>
            </a:r>
            <a:r>
              <a:rPr lang="en-US" sz="2000" dirty="0">
                <a:solidFill>
                  <a:schemeClr val="tx1"/>
                </a:solidFill>
              </a:rPr>
              <a:t>from </a:t>
            </a:r>
            <a:r>
              <a:rPr lang="en-US" sz="2000" dirty="0" smtClean="0">
                <a:solidFill>
                  <a:schemeClr val="tx1"/>
                </a:solidFill>
              </a:rPr>
              <a:t>IRS </a:t>
            </a:r>
            <a:r>
              <a:rPr lang="en-US" sz="2000" i="1" dirty="0" smtClean="0">
                <a:solidFill>
                  <a:schemeClr val="tx1"/>
                </a:solidFill>
              </a:rPr>
              <a:t>(SIGNED AND DATED BY TAX FILER); or</a:t>
            </a:r>
          </a:p>
          <a:p>
            <a:pPr marL="623887" lvl="3" indent="0" algn="ctr">
              <a:buNone/>
              <a:defRPr/>
            </a:pPr>
            <a:r>
              <a:rPr lang="en-US" sz="2000" u="sng" dirty="0" smtClean="0">
                <a:solidFill>
                  <a:schemeClr val="tx1"/>
                </a:solidFill>
              </a:rPr>
              <a:t>AND</a:t>
            </a:r>
          </a:p>
          <a:p>
            <a:pPr marL="230188" lvl="1" indent="0">
              <a:buNone/>
              <a:defRPr/>
            </a:pPr>
            <a:r>
              <a:rPr lang="en-US" dirty="0" smtClean="0">
                <a:solidFill>
                  <a:schemeClr val="tx1"/>
                </a:solidFill>
              </a:rPr>
              <a:t>4. Completed </a:t>
            </a:r>
            <a:r>
              <a:rPr lang="en-US" dirty="0">
                <a:solidFill>
                  <a:schemeClr val="tx1"/>
                </a:solidFill>
              </a:rPr>
              <a:t>and signed IRS Form 4506 T-EZ or </a:t>
            </a:r>
            <a:r>
              <a:rPr lang="en-US" dirty="0" smtClean="0">
                <a:solidFill>
                  <a:schemeClr val="tx1"/>
                </a:solidFill>
              </a:rPr>
              <a:t>4506-T </a:t>
            </a:r>
            <a:r>
              <a:rPr lang="en-US" dirty="0">
                <a:solidFill>
                  <a:schemeClr val="tx1"/>
                </a:solidFill>
              </a:rPr>
              <a:t>listing institution as third </a:t>
            </a:r>
            <a:r>
              <a:rPr lang="en-US" dirty="0" smtClean="0">
                <a:solidFill>
                  <a:schemeClr val="tx1"/>
                </a:solidFill>
              </a:rPr>
              <a:t>party</a:t>
            </a:r>
          </a:p>
          <a:p>
            <a:pPr marL="460375" lvl="2" indent="0">
              <a:buNone/>
              <a:defRPr/>
            </a:pPr>
            <a:r>
              <a:rPr lang="en-US" sz="2000" dirty="0" smtClean="0">
                <a:solidFill>
                  <a:schemeClr val="tx1"/>
                </a:solidFill>
              </a:rPr>
              <a:t>- Send to IRS only if doubt paper tax return accuracy</a:t>
            </a:r>
          </a:p>
          <a:p>
            <a:pPr lvl="1">
              <a:defRPr/>
            </a:pPr>
            <a:endParaRPr lang="en-US" dirty="0">
              <a:solidFill>
                <a:schemeClr val="tx1"/>
              </a:solidFill>
            </a:endParaRPr>
          </a:p>
          <a:p>
            <a:pPr lvl="1">
              <a:defRPr/>
            </a:pPr>
            <a:endParaRPr lang="en-US" sz="2600" dirty="0">
              <a:solidFill>
                <a:schemeClr val="tx1"/>
              </a:solidFill>
            </a:endParaRPr>
          </a:p>
          <a:p>
            <a:pPr marL="0" indent="0">
              <a:buFont typeface="Arial" charset="0"/>
              <a:buNone/>
              <a:defRPr/>
            </a:pPr>
            <a:endParaRPr lang="en-US" sz="2600" dirty="0" smtClean="0">
              <a:solidFill>
                <a:schemeClr val="tx1"/>
              </a:solidFill>
              <a:latin typeface="Arial" charset="0"/>
              <a:cs typeface="Arial" charset="0"/>
            </a:endParaRPr>
          </a:p>
        </p:txBody>
      </p:sp>
      <p:sp>
        <p:nvSpPr>
          <p:cNvPr id="3" name="Slide Number Placeholder 2"/>
          <p:cNvSpPr>
            <a:spLocks noGrp="1"/>
          </p:cNvSpPr>
          <p:nvPr>
            <p:ph type="sldNum" sz="quarter" idx="10"/>
          </p:nvPr>
        </p:nvSpPr>
        <p:spPr>
          <a:xfrm>
            <a:off x="1588" y="6507163"/>
            <a:ext cx="2133600" cy="365125"/>
          </a:xfrm>
        </p:spPr>
        <p:txBody>
          <a:bodyPr/>
          <a:lstStyle/>
          <a:p>
            <a:pPr>
              <a:defRPr/>
            </a:pPr>
            <a:fld id="{58508E2D-D6CB-47E4-8538-002EAFB3A8C1}" type="slidenum">
              <a:rPr lang="en-US" sz="1200" smtClean="0">
                <a:solidFill>
                  <a:schemeClr val="bg1"/>
                </a:solidFill>
                <a:latin typeface="+mn-lt"/>
                <a:cs typeface="+mn-cs"/>
              </a:rPr>
              <a:pPr>
                <a:defRPr/>
              </a:pPr>
              <a:t>35</a:t>
            </a:fld>
            <a:endParaRPr lang="en-US" sz="1200" dirty="0">
              <a:solidFill>
                <a:schemeClr val="bg1"/>
              </a:solidFill>
              <a:latin typeface="+mn-lt"/>
              <a:cs typeface="+mn-cs"/>
            </a:endParaRPr>
          </a:p>
        </p:txBody>
      </p:sp>
    </p:spTree>
    <p:extLst>
      <p:ext uri="{BB962C8B-B14F-4D97-AF65-F5344CB8AC3E}">
        <p14:creationId xmlns:p14="http://schemas.microsoft.com/office/powerpoint/2010/main" val="2392709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0375" y="414338"/>
            <a:ext cx="8553450" cy="647700"/>
          </a:xfrm>
        </p:spPr>
        <p:txBody>
          <a:bodyPr/>
          <a:lstStyle/>
          <a:p>
            <a:pPr>
              <a:defRPr/>
            </a:pPr>
            <a:r>
              <a:rPr lang="en-US" altLang="en-US" b="1" dirty="0" smtClean="0">
                <a:solidFill>
                  <a:schemeClr val="tx1"/>
                </a:solidFill>
              </a:rPr>
              <a:t>Transcript Requests – 2017-18</a:t>
            </a:r>
          </a:p>
        </p:txBody>
      </p:sp>
      <p:sp>
        <p:nvSpPr>
          <p:cNvPr id="4" name="Content Placeholder 3"/>
          <p:cNvSpPr>
            <a:spLocks noGrp="1"/>
          </p:cNvSpPr>
          <p:nvPr>
            <p:ph idx="1"/>
          </p:nvPr>
        </p:nvSpPr>
        <p:spPr/>
        <p:txBody>
          <a:bodyPr/>
          <a:lstStyle/>
          <a:p>
            <a:pPr>
              <a:defRPr/>
            </a:pPr>
            <a:r>
              <a:rPr lang="en-US" sz="3200" dirty="0" smtClean="0">
                <a:solidFill>
                  <a:schemeClr val="tx1"/>
                </a:solidFill>
                <a:ea typeface="MS PGothic" pitchFamily="34" charset="-128"/>
              </a:rPr>
              <a:t>“Get Transcript Online” at IRS.gov website</a:t>
            </a:r>
          </a:p>
          <a:p>
            <a:pPr>
              <a:defRPr/>
            </a:pPr>
            <a:r>
              <a:rPr lang="en-US" sz="3200" dirty="0" smtClean="0">
                <a:solidFill>
                  <a:schemeClr val="tx1"/>
                </a:solidFill>
                <a:ea typeface="MS PGothic" pitchFamily="34" charset="-128"/>
              </a:rPr>
              <a:t>Online </a:t>
            </a:r>
            <a:r>
              <a:rPr lang="en-US" sz="3200" b="1" i="1" dirty="0" smtClean="0">
                <a:solidFill>
                  <a:schemeClr val="tx1"/>
                </a:solidFill>
                <a:ea typeface="MS PGothic" pitchFamily="34" charset="-128"/>
              </a:rPr>
              <a:t>Get Transcript by Mail</a:t>
            </a:r>
          </a:p>
          <a:p>
            <a:pPr>
              <a:defRPr/>
            </a:pPr>
            <a:r>
              <a:rPr lang="en-US" sz="3200" dirty="0" smtClean="0">
                <a:solidFill>
                  <a:schemeClr val="tx1"/>
                </a:solidFill>
                <a:ea typeface="MS PGothic" pitchFamily="34" charset="-128"/>
              </a:rPr>
              <a:t>Automated phone tool (1-800-908-9946)</a:t>
            </a:r>
          </a:p>
          <a:p>
            <a:pPr>
              <a:defRPr/>
            </a:pPr>
            <a:r>
              <a:rPr lang="en-US" sz="3200" dirty="0" smtClean="0">
                <a:solidFill>
                  <a:schemeClr val="tx1"/>
                </a:solidFill>
                <a:ea typeface="MS PGothic" pitchFamily="34" charset="-128"/>
              </a:rPr>
              <a:t>Paper Form 4506-T or 4506T-EZ generate a paper transcript</a:t>
            </a:r>
          </a:p>
          <a:p>
            <a:pPr marL="457200" lvl="1" indent="0">
              <a:buFontTx/>
              <a:buNone/>
              <a:defRPr/>
            </a:pPr>
            <a:endParaRPr lang="en-US" sz="2800" b="1" i="1" dirty="0">
              <a:ea typeface="MS PGothic" pitchFamily="34" charset="-128"/>
            </a:endParaRPr>
          </a:p>
        </p:txBody>
      </p:sp>
      <p:sp>
        <p:nvSpPr>
          <p:cNvPr id="4301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3C78F58-C078-4415-AD76-0B96EDFA0CE1}" type="slidenum">
              <a:rPr lang="en-US" altLang="en-US" sz="1400" smtClean="0">
                <a:latin typeface="Arial" charset="0"/>
                <a:ea typeface="ＭＳ Ｐゴシック" pitchFamily="34" charset="-128"/>
              </a:rPr>
              <a:t>36</a:t>
            </a:fld>
            <a:endParaRPr lang="en-US" altLang="en-US" sz="1400" dirty="0" smtClean="0">
              <a:latin typeface="Arial" charset="0"/>
              <a:ea typeface="ＭＳ Ｐゴシック"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39592"/>
            <a:ext cx="2819400" cy="240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228600"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solidFill>
                  <a:schemeClr val="tx1"/>
                </a:solidFill>
                <a:latin typeface="Arial" charset="0"/>
                <a:cs typeface="Arial" charset="0"/>
              </a:rPr>
              <a:t>Tax Identity Theft</a:t>
            </a:r>
            <a:endParaRPr lang="en-US" altLang="en-US" sz="3200" b="1" dirty="0" smtClean="0">
              <a:solidFill>
                <a:schemeClr val="tx1"/>
              </a:solidFill>
              <a:latin typeface="Arial" charset="0"/>
              <a:cs typeface="Arial" charset="0"/>
            </a:endParaRPr>
          </a:p>
        </p:txBody>
      </p:sp>
      <p:sp>
        <p:nvSpPr>
          <p:cNvPr id="16388" name="Content Placeholder 2"/>
          <p:cNvSpPr>
            <a:spLocks noGrp="1"/>
          </p:cNvSpPr>
          <p:nvPr>
            <p:ph idx="4294967295"/>
          </p:nvPr>
        </p:nvSpPr>
        <p:spPr bwMode="auto">
          <a:xfrm>
            <a:off x="0" y="1189038"/>
            <a:ext cx="9144000" cy="45259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defRPr/>
            </a:pPr>
            <a:r>
              <a:rPr lang="en-US" sz="2800" dirty="0" smtClean="0">
                <a:latin typeface="Arial" panose="020B0604020202020204" pitchFamily="34" charset="0"/>
                <a:cs typeface="Arial" panose="020B0604020202020204" pitchFamily="34" charset="0"/>
              </a:rPr>
              <a:t>Victims of IRS tax-related </a:t>
            </a:r>
            <a:r>
              <a:rPr lang="en-US" sz="2800" u="sng" dirty="0" smtClean="0">
                <a:latin typeface="Arial" panose="020B0604020202020204" pitchFamily="34" charset="0"/>
                <a:cs typeface="Arial" panose="020B0604020202020204" pitchFamily="34" charset="0"/>
              </a:rPr>
              <a:t>identity theft</a:t>
            </a:r>
            <a:r>
              <a:rPr lang="en-US" sz="2800" dirty="0" smtClean="0">
                <a:latin typeface="Arial" panose="020B0604020202020204" pitchFamily="34" charset="0"/>
                <a:cs typeface="Arial" panose="020B0604020202020204" pitchFamily="34" charset="0"/>
              </a:rPr>
              <a:t> must submit</a:t>
            </a: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a:defRPr/>
            </a:pPr>
            <a:r>
              <a:rPr lang="en-US" sz="2600" dirty="0">
                <a:latin typeface="Arial" panose="020B0604020202020204" pitchFamily="34" charset="0"/>
                <a:cs typeface="Arial" panose="020B0604020202020204" pitchFamily="34" charset="0"/>
              </a:rPr>
              <a:t>S</a:t>
            </a:r>
            <a:r>
              <a:rPr lang="en-US" sz="2600" dirty="0" smtClean="0">
                <a:latin typeface="Arial" panose="020B0604020202020204" pitchFamily="34" charset="0"/>
                <a:cs typeface="Arial" panose="020B0604020202020204" pitchFamily="34" charset="0"/>
              </a:rPr>
              <a:t>tatement signed and dated by tax filer indicating they were victims of IRS tax-related identity theft and the IRS has been made aware of the tax-related identity theft; </a:t>
            </a:r>
            <a:r>
              <a:rPr lang="en-US" sz="2600" b="1" dirty="0" smtClean="0">
                <a:latin typeface="Arial" panose="020B0604020202020204" pitchFamily="34" charset="0"/>
                <a:cs typeface="Arial" panose="020B0604020202020204" pitchFamily="34" charset="0"/>
              </a:rPr>
              <a:t>and </a:t>
            </a:r>
          </a:p>
          <a:p>
            <a:pPr>
              <a:defRPr/>
            </a:pPr>
            <a:r>
              <a:rPr lang="en-US" sz="2600" dirty="0" smtClean="0">
                <a:latin typeface="Arial" panose="020B0604020202020204" pitchFamily="34" charset="0"/>
                <a:cs typeface="Arial" panose="020B0604020202020204" pitchFamily="34" charset="0"/>
              </a:rPr>
              <a:t>A Tax Return DataBase View (TRDBV) transcript obtained from the IRS (1-800-908-4490)</a:t>
            </a:r>
          </a:p>
          <a:p>
            <a:pPr lvl="1">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Tax filers who cannot obtain a TRDBV transcript may instead submit another official IRS transcript or equivalent document provided by the IRS if it includes all of the income and tax information required to be verified</a:t>
            </a:r>
            <a:endParaRPr lang="en-US" sz="2400" dirty="0">
              <a:latin typeface="Arial" panose="020B0604020202020204" pitchFamily="34" charset="0"/>
              <a:cs typeface="Arial" panose="020B0604020202020204" pitchFamily="34" charset="0"/>
            </a:endParaRPr>
          </a:p>
        </p:txBody>
      </p:sp>
      <p:sp>
        <p:nvSpPr>
          <p:cNvPr id="5" name="TextBox 1"/>
          <p:cNvSpPr txBox="1">
            <a:spLocks noChangeArrowheads="1"/>
          </p:cNvSpPr>
          <p:nvPr/>
        </p:nvSpPr>
        <p:spPr bwMode="auto">
          <a:xfrm>
            <a:off x="0" y="5410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n-US" altLang="en-US" sz="2400" b="1" dirty="0" smtClean="0">
                <a:latin typeface="Arial" charset="0"/>
              </a:rPr>
              <a:t>Guidance applies to 15/16 and subsequent years </a:t>
            </a:r>
          </a:p>
          <a:p>
            <a:pPr marL="342900" indent="-342900" algn="ctr" eaLnBrk="1" hangingPunct="1">
              <a:buFont typeface="Arial" panose="020B0604020202020204" pitchFamily="34" charset="0"/>
              <a:buChar char="•"/>
              <a:defRPr/>
            </a:pPr>
            <a:r>
              <a:rPr lang="en-US" altLang="en-US" sz="2400" dirty="0" smtClean="0">
                <a:latin typeface="Arial" charset="0"/>
              </a:rPr>
              <a:t>Posted in 6/26/15 Federal Register Notice</a:t>
            </a:r>
          </a:p>
        </p:txBody>
      </p:sp>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37</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3729145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04800"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800" dirty="0" smtClean="0">
                <a:solidFill>
                  <a:schemeClr val="tx1"/>
                </a:solidFill>
                <a:latin typeface="Arial" charset="0"/>
                <a:cs typeface="Arial" charset="0"/>
              </a:rPr>
              <a:t> </a:t>
            </a:r>
            <a:r>
              <a:rPr lang="en-US" altLang="en-US" b="1" dirty="0" smtClean="0">
                <a:solidFill>
                  <a:schemeClr val="tx1"/>
                </a:solidFill>
                <a:latin typeface="Arial" charset="0"/>
                <a:cs typeface="Arial" charset="0"/>
              </a:rPr>
              <a:t>Tracking Group Changes</a:t>
            </a:r>
          </a:p>
        </p:txBody>
      </p:sp>
      <p:sp>
        <p:nvSpPr>
          <p:cNvPr id="16388" name="Content Placeholder 2"/>
          <p:cNvSpPr>
            <a:spLocks noGrp="1"/>
          </p:cNvSpPr>
          <p:nvPr>
            <p:ph idx="4294967295"/>
          </p:nvPr>
        </p:nvSpPr>
        <p:spPr bwMode="auto">
          <a:xfrm>
            <a:off x="304800" y="1143000"/>
            <a:ext cx="855345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3000" dirty="0" smtClean="0">
              <a:latin typeface="Arial" panose="020B0604020202020204" pitchFamily="34" charset="0"/>
              <a:cs typeface="Arial" panose="020B0604020202020204" pitchFamily="34" charset="0"/>
            </a:endParaRPr>
          </a:p>
          <a:p>
            <a:pPr>
              <a:defRPr/>
            </a:pPr>
            <a:r>
              <a:rPr lang="en-US" altLang="en-US" sz="3000" dirty="0" smtClean="0">
                <a:latin typeface="Arial" panose="020B0604020202020204" pitchFamily="34" charset="0"/>
                <a:cs typeface="Arial" panose="020B0604020202020204" pitchFamily="34" charset="0"/>
              </a:rPr>
              <a:t>Applicants may be moved from previously assigned Groups V1 or V4 to Verification Tracking Group V5</a:t>
            </a:r>
          </a:p>
          <a:p>
            <a:pPr lvl="1">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Applicant is only required to verify any additional items in V5 that were not previously verified</a:t>
            </a:r>
          </a:p>
          <a:p>
            <a:pPr lvl="1">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If the applicant is moved to Verification Tracking Group V5, no additional disbursements of any Title IV aid may be made until verification is satisfactorily completed </a:t>
            </a:r>
          </a:p>
          <a:p>
            <a:pPr lvl="1">
              <a:defRPr/>
            </a:pPr>
            <a:endParaRPr lang="en-US" altLang="en-US"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38</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2890857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304800"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800" dirty="0" smtClean="0">
                <a:solidFill>
                  <a:schemeClr val="tx1"/>
                </a:solidFill>
                <a:latin typeface="Arial" charset="0"/>
                <a:cs typeface="Arial" charset="0"/>
              </a:rPr>
              <a:t> </a:t>
            </a:r>
            <a:r>
              <a:rPr lang="en-US" altLang="en-US" b="1" dirty="0" smtClean="0">
                <a:solidFill>
                  <a:schemeClr val="tx1"/>
                </a:solidFill>
                <a:latin typeface="Arial" charset="0"/>
                <a:cs typeface="Arial" charset="0"/>
              </a:rPr>
              <a:t>Tracking Group Changes</a:t>
            </a:r>
          </a:p>
        </p:txBody>
      </p:sp>
      <p:sp>
        <p:nvSpPr>
          <p:cNvPr id="16388" name="Content Placeholder 2"/>
          <p:cNvSpPr>
            <a:spLocks noGrp="1"/>
          </p:cNvSpPr>
          <p:nvPr>
            <p:ph idx="4294967295"/>
          </p:nvPr>
        </p:nvSpPr>
        <p:spPr bwMode="auto">
          <a:xfrm>
            <a:off x="304800" y="1295400"/>
            <a:ext cx="855345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defRPr/>
            </a:pPr>
            <a:r>
              <a:rPr lang="en-US" altLang="en-US" sz="2800" dirty="0" smtClean="0">
                <a:latin typeface="Arial" panose="020B0604020202020204" pitchFamily="34" charset="0"/>
                <a:cs typeface="Arial" panose="020B0604020202020204" pitchFamily="34" charset="0"/>
              </a:rPr>
              <a:t>Applicants moved to Verification Tracking Group V5:</a:t>
            </a:r>
          </a:p>
          <a:p>
            <a:pPr marL="0" indent="0">
              <a:buNone/>
              <a:defRPr/>
            </a:pPr>
            <a:endParaRPr lang="en-US" altLang="en-US" sz="2800" dirty="0" smtClean="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If student was previously verified and Title IV aid had been disbursed prior to receiving an ISIR with updated code V5, and the applicant does not complete V5 verification, the applicant is liable for the full amount of TIV aid disbursed for 2017-2018</a:t>
            </a:r>
          </a:p>
          <a:p>
            <a:pPr lvl="1">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The school is not liable</a:t>
            </a:r>
          </a:p>
          <a:p>
            <a:pPr lvl="2">
              <a:buFont typeface="Arial" panose="020B0604020202020204" pitchFamily="34" charset="0"/>
              <a:buChar char="•"/>
              <a:defRPr/>
            </a:pPr>
            <a:r>
              <a:rPr lang="en-US" sz="2000" i="1" dirty="0" smtClean="0">
                <a:latin typeface="Arial" panose="020B0604020202020204" pitchFamily="34" charset="0"/>
                <a:cs typeface="Arial" panose="020B0604020202020204" pitchFamily="34" charset="0"/>
              </a:rPr>
              <a:t>Exception:  if an R2T4 is required for the student, school would return funds as per normal</a:t>
            </a:r>
            <a:endParaRPr lang="en-US" sz="2000" i="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39</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363772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solidFill>
                  <a:schemeClr val="tx1"/>
                </a:solidFill>
                <a:latin typeface="Arial" charset="0"/>
                <a:cs typeface="Arial" charset="0"/>
              </a:rPr>
              <a:t>Verification – History</a:t>
            </a:r>
          </a:p>
        </p:txBody>
      </p:sp>
      <p:sp>
        <p:nvSpPr>
          <p:cNvPr id="9219"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600" dirty="0" smtClean="0">
                <a:solidFill>
                  <a:schemeClr val="tx1"/>
                </a:solidFill>
                <a:latin typeface="Arial" charset="0"/>
                <a:cs typeface="Arial" charset="0"/>
              </a:rPr>
              <a:t>Last comprehensive look in 1985</a:t>
            </a:r>
          </a:p>
          <a:p>
            <a:pPr marL="0" indent="0">
              <a:buFont typeface="Arial" charset="0"/>
              <a:buNone/>
              <a:defRPr/>
            </a:pPr>
            <a:endParaRPr lang="en-US" altLang="en-US" sz="2600" dirty="0" smtClean="0">
              <a:solidFill>
                <a:schemeClr val="tx1"/>
              </a:solidFill>
              <a:latin typeface="Arial" charset="0"/>
              <a:cs typeface="Arial" charset="0"/>
            </a:endParaRPr>
          </a:p>
          <a:p>
            <a:pPr>
              <a:defRPr/>
            </a:pPr>
            <a:r>
              <a:rPr lang="en-US" altLang="en-US" sz="2600" dirty="0" smtClean="0">
                <a:solidFill>
                  <a:schemeClr val="tx1"/>
                </a:solidFill>
                <a:latin typeface="Arial" charset="0"/>
                <a:cs typeface="Arial" charset="0"/>
              </a:rPr>
              <a:t>Program Integrity regulations (October 29, 2010)</a:t>
            </a:r>
          </a:p>
          <a:p>
            <a:pPr lvl="1">
              <a:defRPr/>
            </a:pPr>
            <a:r>
              <a:rPr lang="en-US" altLang="en-US" sz="2200" dirty="0" smtClean="0">
                <a:solidFill>
                  <a:schemeClr val="tx1"/>
                </a:solidFill>
                <a:latin typeface="Arial" charset="0"/>
                <a:cs typeface="Arial" charset="0"/>
              </a:rPr>
              <a:t>Move toward more customized verification</a:t>
            </a:r>
          </a:p>
          <a:p>
            <a:pPr lvl="1">
              <a:defRPr/>
            </a:pPr>
            <a:r>
              <a:rPr lang="en-US" altLang="en-US" sz="2200" dirty="0" smtClean="0">
                <a:solidFill>
                  <a:schemeClr val="tx1"/>
                </a:solidFill>
                <a:latin typeface="Arial" charset="0"/>
                <a:cs typeface="Arial" charset="0"/>
              </a:rPr>
              <a:t>Effective for the 2012-2013 award year</a:t>
            </a:r>
          </a:p>
          <a:p>
            <a:pPr lvl="1">
              <a:defRPr/>
            </a:pPr>
            <a:endParaRPr lang="en-US" altLang="en-US" sz="2200" dirty="0">
              <a:solidFill>
                <a:schemeClr val="tx1"/>
              </a:solidFill>
              <a:latin typeface="Arial" charset="0"/>
              <a:cs typeface="Arial" charset="0"/>
            </a:endParaRPr>
          </a:p>
          <a:p>
            <a:pPr>
              <a:defRPr/>
            </a:pPr>
            <a:r>
              <a:rPr lang="en-US" sz="2600" dirty="0">
                <a:solidFill>
                  <a:schemeClr val="tx1"/>
                </a:solidFill>
              </a:rPr>
              <a:t>For the 2012-2013 award year </a:t>
            </a:r>
          </a:p>
          <a:p>
            <a:pPr lvl="1">
              <a:defRPr/>
            </a:pPr>
            <a:r>
              <a:rPr lang="en-US" sz="2200" dirty="0">
                <a:solidFill>
                  <a:schemeClr val="tx1"/>
                </a:solidFill>
              </a:rPr>
              <a:t>Retained the long-standing five items and added SNAP and child support paid, if reported on the ISIR</a:t>
            </a:r>
          </a:p>
          <a:p>
            <a:pPr lvl="1">
              <a:defRPr/>
            </a:pPr>
            <a:endParaRPr lang="en-US" altLang="en-US" sz="2200" dirty="0" smtClean="0">
              <a:solidFill>
                <a:schemeClr val="tx1"/>
              </a:solidFill>
              <a:latin typeface="Arial" charset="0"/>
              <a:cs typeface="Arial" charset="0"/>
            </a:endParaRPr>
          </a:p>
          <a:p>
            <a:pPr>
              <a:defRPr/>
            </a:pPr>
            <a:endParaRPr lang="en-US" altLang="en-US" dirty="0" smtClean="0">
              <a:latin typeface="Arial" charset="0"/>
              <a:cs typeface="Arial" charset="0"/>
            </a:endParaRPr>
          </a:p>
        </p:txBody>
      </p:sp>
      <p:sp>
        <p:nvSpPr>
          <p:cNvPr id="922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4</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554201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314E7A9-14C4-46F2-A6EA-FAF93B273671}" type="slidenum">
              <a:rPr lang="en-US" altLang="en-US" sz="1400" smtClean="0">
                <a:latin typeface="Arial" charset="0"/>
              </a:rPr>
              <a:pPr eaLnBrk="1" fontAlgn="base" hangingPunct="1">
                <a:spcBef>
                  <a:spcPct val="0"/>
                </a:spcBef>
                <a:spcAft>
                  <a:spcPct val="0"/>
                </a:spcAft>
              </a:pPr>
              <a:t>40</a:t>
            </a:fld>
            <a:endParaRPr lang="en-US" altLang="en-US" sz="1400" smtClean="0">
              <a:latin typeface="Arial" charset="0"/>
            </a:endParaRPr>
          </a:p>
        </p:txBody>
      </p:sp>
      <p:sp>
        <p:nvSpPr>
          <p:cNvPr id="40963" name="Title 5"/>
          <p:cNvSpPr txBox="1">
            <a:spLocks/>
          </p:cNvSpPr>
          <p:nvPr/>
        </p:nvSpPr>
        <p:spPr bwMode="auto">
          <a:xfrm>
            <a:off x="103188" y="381000"/>
            <a:ext cx="904081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200" b="1">
                <a:latin typeface="Arial" charset="0"/>
                <a:ea typeface="ＭＳ Ｐゴシック" pitchFamily="34" charset="-128"/>
              </a:rPr>
              <a:t>FAA Access – Identity Verification Results</a:t>
            </a:r>
          </a:p>
        </p:txBody>
      </p:sp>
      <p:sp>
        <p:nvSpPr>
          <p:cNvPr id="40964" name="Content Placeholder 2"/>
          <p:cNvSpPr txBox="1">
            <a:spLocks/>
          </p:cNvSpPr>
          <p:nvPr/>
        </p:nvSpPr>
        <p:spPr bwMode="auto">
          <a:xfrm>
            <a:off x="700088"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Arial" charset="0"/>
              <a:buChar char="•"/>
            </a:pPr>
            <a:r>
              <a:rPr lang="en-US" altLang="en-US" sz="2800" dirty="0">
                <a:latin typeface="Arial" charset="0"/>
              </a:rPr>
              <a:t>In 2014-15 an Identity Verification Results reporting function was added to FAA Access</a:t>
            </a:r>
          </a:p>
          <a:p>
            <a:pPr>
              <a:spcBef>
                <a:spcPct val="20000"/>
              </a:spcBef>
              <a:buFont typeface="Arial" charset="0"/>
              <a:buChar char="•"/>
            </a:pPr>
            <a:r>
              <a:rPr lang="en-US" altLang="en-US" sz="2800" dirty="0" smtClean="0">
                <a:latin typeface="Arial" charset="0"/>
              </a:rPr>
              <a:t>Schools report </a:t>
            </a:r>
            <a:r>
              <a:rPr lang="en-US" altLang="en-US" sz="2800" dirty="0">
                <a:latin typeface="Arial" charset="0"/>
              </a:rPr>
              <a:t>the </a:t>
            </a:r>
            <a:r>
              <a:rPr lang="en-US" altLang="en-US" sz="2800" dirty="0" smtClean="0">
                <a:latin typeface="Arial" charset="0"/>
              </a:rPr>
              <a:t>verification results for identity and high school completion for </a:t>
            </a:r>
            <a:r>
              <a:rPr lang="en-US" altLang="en-US" sz="2800" dirty="0">
                <a:latin typeface="Arial" charset="0"/>
              </a:rPr>
              <a:t>students who have been selected for verification under V4 or </a:t>
            </a:r>
            <a:r>
              <a:rPr lang="en-US" altLang="en-US" sz="2800" dirty="0" smtClean="0">
                <a:latin typeface="Arial" charset="0"/>
              </a:rPr>
              <a:t>V5</a:t>
            </a:r>
            <a:endParaRPr lang="en-US" altLang="en-US" sz="2800" dirty="0">
              <a:latin typeface="Arial"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4"/>
          <p:cNvSpPr txBox="1">
            <a:spLocks noChangeArrowheads="1"/>
          </p:cNvSpPr>
          <p:nvPr/>
        </p:nvSpPr>
        <p:spPr bwMode="auto">
          <a:xfrm>
            <a:off x="246063" y="3948113"/>
            <a:ext cx="1524000"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ea typeface="ＭＳ Ｐゴシック" pitchFamily="34" charset="-128"/>
            </a:endParaRPr>
          </a:p>
          <a:p>
            <a:pPr eaLnBrk="1" hangingPunct="1"/>
            <a:endParaRPr lang="en-US" altLang="en-US">
              <a:ea typeface="ＭＳ Ｐゴシック" pitchFamily="34" charset="-128"/>
            </a:endParaRPr>
          </a:p>
        </p:txBody>
      </p:sp>
      <p:sp>
        <p:nvSpPr>
          <p:cNvPr id="41987" name="TextBox 1"/>
          <p:cNvSpPr txBox="1">
            <a:spLocks noChangeArrowheads="1"/>
          </p:cNvSpPr>
          <p:nvPr/>
        </p:nvSpPr>
        <p:spPr bwMode="auto">
          <a:xfrm>
            <a:off x="246063" y="4356100"/>
            <a:ext cx="1524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ea typeface="ＭＳ Ｐゴシック" pitchFamily="34" charset="-128"/>
            </a:endParaRPr>
          </a:p>
        </p:txBody>
      </p:sp>
      <p:sp>
        <p:nvSpPr>
          <p:cNvPr id="419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5DE1EE14-D2DF-4A4A-B1C8-0F0E1ACE66D6}" type="slidenum">
              <a:rPr lang="en-US" altLang="en-US" sz="1400" smtClean="0">
                <a:latin typeface="Arial" charset="0"/>
                <a:ea typeface="ＭＳ Ｐゴシック" pitchFamily="34" charset="-128"/>
              </a:rPr>
              <a:pPr eaLnBrk="1" fontAlgn="base" hangingPunct="1">
                <a:spcBef>
                  <a:spcPct val="0"/>
                </a:spcBef>
                <a:spcAft>
                  <a:spcPct val="0"/>
                </a:spcAft>
              </a:pPr>
              <a:t>41</a:t>
            </a:fld>
            <a:endParaRPr lang="en-US" altLang="en-US" sz="1400" smtClean="0">
              <a:latin typeface="Arial" charset="0"/>
              <a:ea typeface="ＭＳ Ｐゴシック" pitchFamily="34" charset="-128"/>
            </a:endParaRPr>
          </a:p>
        </p:txBody>
      </p:sp>
      <p:sp>
        <p:nvSpPr>
          <p:cNvPr id="3" name="TextBox 2"/>
          <p:cNvSpPr txBox="1"/>
          <p:nvPr/>
        </p:nvSpPr>
        <p:spPr>
          <a:xfrm>
            <a:off x="68263" y="1295400"/>
            <a:ext cx="9072562" cy="4570413"/>
          </a:xfrm>
          <a:prstGeom prst="rect">
            <a:avLst/>
          </a:prstGeom>
          <a:noFill/>
        </p:spPr>
        <p:txBody>
          <a:bodyPr>
            <a:spAutoFit/>
          </a:bodyPr>
          <a:lstStyle/>
          <a:p>
            <a:pPr>
              <a:defRPr/>
            </a:pPr>
            <a:r>
              <a:rPr lang="en-US" sz="2800" b="1" dirty="0">
                <a:latin typeface="Arial" panose="020B0604020202020204" pitchFamily="34" charset="0"/>
                <a:ea typeface="MS PGothic" pitchFamily="34" charset="-128"/>
                <a:cs typeface="Arial" panose="020B0604020202020204" pitchFamily="34" charset="0"/>
              </a:rPr>
              <a:t>Whom to report</a:t>
            </a:r>
            <a:r>
              <a:rPr lang="en-US" sz="2800" dirty="0">
                <a:latin typeface="Arial" panose="020B0604020202020204" pitchFamily="34" charset="0"/>
                <a:ea typeface="MS PGothic" pitchFamily="34" charset="-128"/>
                <a:cs typeface="Arial" panose="020B0604020202020204" pitchFamily="34" charset="0"/>
              </a:rPr>
              <a:t>: student for whom school received an ISIR with a Verification Tracking Group of V4 or V5 AND for whom school requested verification documentation</a:t>
            </a:r>
          </a:p>
          <a:p>
            <a:pPr marL="742950" lvl="1" indent="-285750">
              <a:buFont typeface="Arial" panose="020B0604020202020204" pitchFamily="34" charset="0"/>
              <a:buChar char="•"/>
              <a:defRPr/>
            </a:pPr>
            <a:r>
              <a:rPr lang="en-US" sz="2600" dirty="0">
                <a:latin typeface="Arial" panose="020B0604020202020204" pitchFamily="34" charset="0"/>
                <a:ea typeface="MS PGothic" pitchFamily="34" charset="-128"/>
                <a:cs typeface="Arial" panose="020B0604020202020204" pitchFamily="34" charset="0"/>
              </a:rPr>
              <a:t>Do NOT include students the school selected for verification of identity or high school completion status</a:t>
            </a:r>
          </a:p>
          <a:p>
            <a:pPr lvl="1">
              <a:defRPr/>
            </a:pPr>
            <a:endParaRPr lang="en-US" sz="1000" dirty="0">
              <a:latin typeface="Arial" panose="020B0604020202020204" pitchFamily="34" charset="0"/>
              <a:ea typeface="MS PGothic" pitchFamily="34" charset="-128"/>
              <a:cs typeface="Arial" panose="020B0604020202020204" pitchFamily="34" charset="0"/>
            </a:endParaRPr>
          </a:p>
          <a:p>
            <a:pPr lvl="1">
              <a:defRPr/>
            </a:pPr>
            <a:endParaRPr lang="en-US" sz="900" dirty="0">
              <a:latin typeface="Arial" panose="020B0604020202020204" pitchFamily="34" charset="0"/>
              <a:ea typeface="MS PGothic" pitchFamily="34" charset="-128"/>
              <a:cs typeface="Arial" panose="020B0604020202020204" pitchFamily="34" charset="0"/>
            </a:endParaRPr>
          </a:p>
          <a:p>
            <a:pPr>
              <a:defRPr/>
            </a:pPr>
            <a:r>
              <a:rPr lang="en-US" sz="2800" b="1" dirty="0">
                <a:latin typeface="Arial" panose="020B0604020202020204" pitchFamily="34" charset="0"/>
                <a:ea typeface="MS PGothic" pitchFamily="34" charset="-128"/>
                <a:cs typeface="Arial" panose="020B0604020202020204" pitchFamily="34" charset="0"/>
              </a:rPr>
              <a:t>When to report</a:t>
            </a:r>
            <a:r>
              <a:rPr lang="en-US" sz="2800" dirty="0">
                <a:latin typeface="Arial" panose="020B0604020202020204" pitchFamily="34" charset="0"/>
                <a:ea typeface="MS PGothic" pitchFamily="34" charset="-128"/>
                <a:cs typeface="Arial" panose="020B0604020202020204" pitchFamily="34" charset="0"/>
              </a:rPr>
              <a:t>:  60 days following the institution's first</a:t>
            </a:r>
          </a:p>
          <a:p>
            <a:pPr>
              <a:defRPr/>
            </a:pPr>
            <a:r>
              <a:rPr lang="en-US" sz="2800" dirty="0">
                <a:latin typeface="Arial" panose="020B0604020202020204" pitchFamily="34" charset="0"/>
                <a:ea typeface="MS PGothic" pitchFamily="34" charset="-128"/>
                <a:cs typeface="Arial" panose="020B0604020202020204" pitchFamily="34" charset="0"/>
              </a:rPr>
              <a:t>request to the student to submit the required V4 or V5 identity and high school completion documentation </a:t>
            </a:r>
          </a:p>
          <a:p>
            <a:pPr marL="914400" lvl="1" indent="-457200">
              <a:buFont typeface="Arial" panose="020B0604020202020204" pitchFamily="34" charset="0"/>
              <a:buChar char="•"/>
              <a:defRPr/>
            </a:pPr>
            <a:r>
              <a:rPr lang="en-US" sz="2600" dirty="0">
                <a:latin typeface="Arial" panose="020B0604020202020204" pitchFamily="34" charset="0"/>
                <a:ea typeface="MS PGothic" pitchFamily="34" charset="-128"/>
                <a:cs typeface="Arial" panose="020B0604020202020204" pitchFamily="34" charset="0"/>
              </a:rPr>
              <a:t>C</a:t>
            </a:r>
            <a:r>
              <a:rPr lang="en-US" sz="2600" dirty="0" smtClean="0">
                <a:latin typeface="Arial" panose="020B0604020202020204" pitchFamily="34" charset="0"/>
                <a:ea typeface="MS PGothic" pitchFamily="34" charset="-128"/>
                <a:cs typeface="Arial" panose="020B0604020202020204" pitchFamily="34" charset="0"/>
              </a:rPr>
              <a:t>hanges </a:t>
            </a:r>
            <a:r>
              <a:rPr lang="en-US" sz="2600" dirty="0">
                <a:latin typeface="Arial" panose="020B0604020202020204" pitchFamily="34" charset="0"/>
                <a:ea typeface="MS PGothic" pitchFamily="34" charset="-128"/>
                <a:cs typeface="Arial" panose="020B0604020202020204" pitchFamily="34" charset="0"/>
              </a:rPr>
              <a:t>to previously submitted </a:t>
            </a:r>
            <a:r>
              <a:rPr lang="en-US" sz="2600" dirty="0" smtClean="0">
                <a:latin typeface="Arial" panose="020B0604020202020204" pitchFamily="34" charset="0"/>
                <a:ea typeface="MS PGothic" pitchFamily="34" charset="-128"/>
                <a:cs typeface="Arial" panose="020B0604020202020204" pitchFamily="34" charset="0"/>
              </a:rPr>
              <a:t>identity </a:t>
            </a:r>
            <a:r>
              <a:rPr lang="en-US" sz="2600" dirty="0">
                <a:latin typeface="Arial" panose="020B0604020202020204" pitchFamily="34" charset="0"/>
                <a:ea typeface="MS PGothic" pitchFamily="34" charset="-128"/>
                <a:cs typeface="Arial" panose="020B0604020202020204" pitchFamily="34" charset="0"/>
              </a:rPr>
              <a:t>v</a:t>
            </a:r>
            <a:r>
              <a:rPr lang="en-US" sz="2600" dirty="0" smtClean="0">
                <a:latin typeface="Arial" panose="020B0604020202020204" pitchFamily="34" charset="0"/>
                <a:ea typeface="MS PGothic" pitchFamily="34" charset="-128"/>
                <a:cs typeface="Arial" panose="020B0604020202020204" pitchFamily="34" charset="0"/>
              </a:rPr>
              <a:t>erification </a:t>
            </a:r>
            <a:r>
              <a:rPr lang="en-US" sz="2600" dirty="0">
                <a:latin typeface="Arial" panose="020B0604020202020204" pitchFamily="34" charset="0"/>
                <a:ea typeface="MS PGothic" pitchFamily="34" charset="-128"/>
                <a:cs typeface="Arial" panose="020B0604020202020204" pitchFamily="34" charset="0"/>
              </a:rPr>
              <a:t>r</a:t>
            </a:r>
            <a:r>
              <a:rPr lang="en-US" sz="2600" dirty="0" smtClean="0">
                <a:latin typeface="Arial" panose="020B0604020202020204" pitchFamily="34" charset="0"/>
                <a:ea typeface="MS PGothic" pitchFamily="34" charset="-128"/>
                <a:cs typeface="Arial" panose="020B0604020202020204" pitchFamily="34" charset="0"/>
              </a:rPr>
              <a:t>esults </a:t>
            </a:r>
            <a:r>
              <a:rPr lang="en-US" sz="2600" dirty="0">
                <a:latin typeface="Arial" panose="020B0604020202020204" pitchFamily="34" charset="0"/>
                <a:ea typeface="MS PGothic" pitchFamily="34" charset="-128"/>
                <a:cs typeface="Arial" panose="020B0604020202020204" pitchFamily="34" charset="0"/>
              </a:rPr>
              <a:t>must be updated within 30 days</a:t>
            </a:r>
          </a:p>
        </p:txBody>
      </p:sp>
      <p:sp>
        <p:nvSpPr>
          <p:cNvPr id="41990" name="Title 5"/>
          <p:cNvSpPr txBox="1">
            <a:spLocks/>
          </p:cNvSpPr>
          <p:nvPr/>
        </p:nvSpPr>
        <p:spPr bwMode="auto">
          <a:xfrm>
            <a:off x="103188" y="381000"/>
            <a:ext cx="904081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200" b="1">
                <a:latin typeface="Arial" charset="0"/>
                <a:ea typeface="ＭＳ Ｐゴシック" pitchFamily="34" charset="-128"/>
              </a:rPr>
              <a:t>FAA Access – Identity Verification Results</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686800" cy="939800"/>
          </a:xfrm>
        </p:spPr>
        <p:txBody>
          <a:bodyPr>
            <a:normAutofit/>
          </a:bodyPr>
          <a:lstStyle/>
          <a:p>
            <a:pPr>
              <a:defRPr/>
            </a:pPr>
            <a:r>
              <a:rPr lang="en-US" sz="3200" b="1" dirty="0" smtClean="0">
                <a:solidFill>
                  <a:schemeClr val="tx1"/>
                </a:solidFill>
                <a:latin typeface="Arial" panose="020B0604020202020204" pitchFamily="34" charset="0"/>
                <a:cs typeface="Arial" panose="020B0604020202020204" pitchFamily="34" charset="0"/>
              </a:rPr>
              <a:t>FAA </a:t>
            </a:r>
            <a:r>
              <a:rPr lang="en-US" sz="3200" b="1" dirty="0">
                <a:solidFill>
                  <a:schemeClr val="tx1"/>
                </a:solidFill>
                <a:latin typeface="Arial" panose="020B0604020202020204" pitchFamily="34" charset="0"/>
                <a:cs typeface="Arial" panose="020B0604020202020204" pitchFamily="34" charset="0"/>
              </a:rPr>
              <a:t>Access </a:t>
            </a:r>
            <a:r>
              <a:rPr lang="en-US" sz="3200" b="1" dirty="0" smtClean="0">
                <a:solidFill>
                  <a:schemeClr val="tx1"/>
                </a:solidFill>
                <a:latin typeface="Arial" panose="020B0604020202020204" pitchFamily="34" charset="0"/>
                <a:cs typeface="Arial" panose="020B0604020202020204" pitchFamily="34" charset="0"/>
              </a:rPr>
              <a:t>– Identity </a:t>
            </a:r>
            <a:r>
              <a:rPr lang="en-US" sz="3200" b="1" dirty="0">
                <a:solidFill>
                  <a:schemeClr val="tx1"/>
                </a:solidFill>
                <a:latin typeface="Arial" panose="020B0604020202020204" pitchFamily="34" charset="0"/>
                <a:cs typeface="Arial" panose="020B0604020202020204" pitchFamily="34" charset="0"/>
              </a:rPr>
              <a:t>Verification Results </a:t>
            </a:r>
          </a:p>
        </p:txBody>
      </p:sp>
      <p:sp>
        <p:nvSpPr>
          <p:cNvPr id="89091" name="Content Placeholder 2"/>
          <p:cNvSpPr>
            <a:spLocks noGrp="1"/>
          </p:cNvSpPr>
          <p:nvPr>
            <p:ph idx="1"/>
          </p:nvPr>
        </p:nvSpPr>
        <p:spPr bwMode="auto">
          <a:xfrm>
            <a:off x="234950" y="1219200"/>
            <a:ext cx="555625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smtClean="0">
                <a:solidFill>
                  <a:schemeClr val="tx1"/>
                </a:solidFill>
                <a:latin typeface="Arial" charset="0"/>
                <a:cs typeface="Arial" charset="0"/>
              </a:rPr>
              <a:t>New Value #6 added to drop-down options for 2017-18:</a:t>
            </a:r>
          </a:p>
          <a:p>
            <a:pPr marL="687388" lvl="1" indent="-457200">
              <a:buFont typeface="+mj-lt"/>
              <a:buAutoNum type="arabicPeriod"/>
            </a:pPr>
            <a:r>
              <a:rPr lang="en-US" altLang="en-US" dirty="0" smtClean="0">
                <a:solidFill>
                  <a:schemeClr val="tx1"/>
                </a:solidFill>
                <a:latin typeface="Arial" charset="0"/>
                <a:ea typeface="Calibri" pitchFamily="34" charset="0"/>
                <a:cs typeface="Arial" charset="0"/>
              </a:rPr>
              <a:t>Verification completed in person, no issues found</a:t>
            </a:r>
            <a:endParaRPr lang="en-US" altLang="en-US" dirty="0" smtClean="0">
              <a:solidFill>
                <a:schemeClr val="tx1"/>
              </a:solidFill>
              <a:latin typeface="Arial" charset="0"/>
              <a:cs typeface="Arial" charset="0"/>
            </a:endParaRPr>
          </a:p>
          <a:p>
            <a:pPr marL="687388" lvl="1" indent="-457200">
              <a:buFont typeface="+mj-lt"/>
              <a:buAutoNum type="arabicPeriod"/>
            </a:pPr>
            <a:r>
              <a:rPr lang="en-US" altLang="en-US" dirty="0" smtClean="0">
                <a:solidFill>
                  <a:schemeClr val="tx1"/>
                </a:solidFill>
                <a:latin typeface="Arial" charset="0"/>
                <a:cs typeface="Arial" charset="0"/>
              </a:rPr>
              <a:t>Verification completed remotely, no issues found</a:t>
            </a:r>
          </a:p>
          <a:p>
            <a:pPr marL="687388" lvl="1" indent="-457200">
              <a:buFont typeface="+mj-lt"/>
              <a:buAutoNum type="arabicPeriod"/>
            </a:pPr>
            <a:r>
              <a:rPr lang="en-US" altLang="en-US" dirty="0" smtClean="0">
                <a:solidFill>
                  <a:schemeClr val="tx1"/>
                </a:solidFill>
                <a:latin typeface="Arial" charset="0"/>
                <a:cs typeface="Arial" charset="0"/>
              </a:rPr>
              <a:t>Verification attempted, issues found with identity</a:t>
            </a:r>
          </a:p>
          <a:p>
            <a:pPr marL="687388" lvl="1" indent="-457200">
              <a:buFont typeface="+mj-lt"/>
              <a:buAutoNum type="arabicPeriod"/>
            </a:pPr>
            <a:r>
              <a:rPr lang="en-US" altLang="en-US" dirty="0" smtClean="0">
                <a:solidFill>
                  <a:schemeClr val="tx1"/>
                </a:solidFill>
                <a:latin typeface="Arial" charset="0"/>
                <a:cs typeface="Arial" charset="0"/>
              </a:rPr>
              <a:t>Verification attempted, issues found with HS completion</a:t>
            </a:r>
          </a:p>
          <a:p>
            <a:pPr marL="687388" lvl="1" indent="-457200">
              <a:buFont typeface="+mj-lt"/>
              <a:buAutoNum type="arabicPeriod"/>
            </a:pPr>
            <a:r>
              <a:rPr lang="en-US" altLang="en-US" dirty="0" smtClean="0">
                <a:solidFill>
                  <a:schemeClr val="tx1"/>
                </a:solidFill>
                <a:latin typeface="Arial" charset="0"/>
                <a:cs typeface="Arial" charset="0"/>
              </a:rPr>
              <a:t>No response from applicant or unable to locate</a:t>
            </a:r>
          </a:p>
          <a:p>
            <a:pPr marL="687388" lvl="1" indent="-457200">
              <a:buFont typeface="+mj-lt"/>
              <a:buAutoNum type="arabicPeriod"/>
            </a:pPr>
            <a:r>
              <a:rPr lang="en-US" altLang="en-US" b="1" dirty="0" smtClean="0">
                <a:solidFill>
                  <a:schemeClr val="tx1"/>
                </a:solidFill>
                <a:latin typeface="Arial" charset="0"/>
                <a:cs typeface="Arial" charset="0"/>
              </a:rPr>
              <a:t>Verification attempted, issues found with both identity and HS completion</a:t>
            </a:r>
          </a:p>
        </p:txBody>
      </p:sp>
      <p:pic>
        <p:nvPicPr>
          <p:cNvPr id="53253" name="Picture 4" descr="http://ts3.mm.bing.net/th?id=H.4548487541032034&amp;w=288&amp;h=184&amp;c=7&amp;rs=1&amp;pid=1.7"/>
          <p:cNvPicPr>
            <a:picLocks noChangeAspect="1" noChangeArrowheads="1"/>
          </p:cNvPicPr>
          <p:nvPr/>
        </p:nvPicPr>
        <p:blipFill>
          <a:blip r:embed="rId3"/>
          <a:srcRect/>
          <a:stretch>
            <a:fillRect/>
          </a:stretch>
        </p:blipFill>
        <p:spPr bwMode="auto">
          <a:xfrm>
            <a:off x="5943600" y="1524000"/>
            <a:ext cx="2743200" cy="17526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254" name="Picture 8" descr="http://ts2.mm.bing.net/th?id=H.4984091658620285&amp;w=246&amp;h=181&amp;c=7&amp;rs=1&amp;pid=1.7"/>
          <p:cNvPicPr>
            <a:picLocks noChangeAspect="1" noChangeArrowheads="1"/>
          </p:cNvPicPr>
          <p:nvPr/>
        </p:nvPicPr>
        <p:blipFill>
          <a:blip r:embed="rId4"/>
          <a:srcRect/>
          <a:stretch>
            <a:fillRect/>
          </a:stretch>
        </p:blipFill>
        <p:spPr bwMode="auto">
          <a:xfrm>
            <a:off x="5943600" y="3606800"/>
            <a:ext cx="2743200" cy="2017184"/>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42</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3956205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471488" y="398463"/>
            <a:ext cx="7696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solidFill>
                  <a:schemeClr val="tx1"/>
                </a:solidFill>
                <a:latin typeface="Arial" charset="0"/>
                <a:cs typeface="Times New Roman" pitchFamily="18" charset="0"/>
              </a:rPr>
              <a:t>Verification &amp; PJ</a:t>
            </a:r>
          </a:p>
        </p:txBody>
      </p:sp>
      <p:sp>
        <p:nvSpPr>
          <p:cNvPr id="57347" name="Content Placeholder 2"/>
          <p:cNvSpPr>
            <a:spLocks noGrp="1"/>
          </p:cNvSpPr>
          <p:nvPr>
            <p:ph idx="1"/>
          </p:nvPr>
        </p:nvSpPr>
        <p:spPr bwMode="auto">
          <a:xfrm>
            <a:off x="488950" y="1295400"/>
            <a:ext cx="8077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0188" lvl="1" indent="-230188">
              <a:buSzPct val="80000"/>
              <a:buFont typeface="Arial" charset="0"/>
              <a:buChar char="•"/>
            </a:pPr>
            <a:r>
              <a:rPr lang="en-US" altLang="en-US" sz="2800" dirty="0" smtClean="0">
                <a:solidFill>
                  <a:schemeClr val="tx1"/>
                </a:solidFill>
                <a:latin typeface="Arial" charset="0"/>
                <a:cs typeface="Times New Roman" pitchFamily="18" charset="0"/>
              </a:rPr>
              <a:t>For applicants </a:t>
            </a:r>
            <a:r>
              <a:rPr lang="en-US" altLang="en-US" sz="2800" b="1" dirty="0" smtClean="0">
                <a:solidFill>
                  <a:schemeClr val="tx1"/>
                </a:solidFill>
                <a:latin typeface="Arial" charset="0"/>
                <a:cs typeface="Times New Roman" pitchFamily="18" charset="0"/>
              </a:rPr>
              <a:t>selected</a:t>
            </a:r>
            <a:r>
              <a:rPr lang="en-US" altLang="en-US" sz="2800" dirty="0" smtClean="0">
                <a:solidFill>
                  <a:schemeClr val="tx1"/>
                </a:solidFill>
                <a:latin typeface="Arial" charset="0"/>
                <a:cs typeface="Times New Roman" pitchFamily="18" charset="0"/>
              </a:rPr>
              <a:t> for verification (by ED or school), </a:t>
            </a:r>
            <a:r>
              <a:rPr lang="en-US" altLang="en-US" sz="2800" i="1" dirty="0" smtClean="0">
                <a:solidFill>
                  <a:schemeClr val="tx1"/>
                </a:solidFill>
                <a:latin typeface="Arial" charset="0"/>
                <a:cs typeface="Times New Roman" pitchFamily="18" charset="0"/>
              </a:rPr>
              <a:t>must complete verification before PJ adjustments</a:t>
            </a:r>
            <a:r>
              <a:rPr lang="en-US" altLang="en-US" sz="2800" dirty="0" smtClean="0">
                <a:solidFill>
                  <a:schemeClr val="tx1"/>
                </a:solidFill>
                <a:latin typeface="Arial" charset="0"/>
                <a:cs typeface="Times New Roman" pitchFamily="18" charset="0"/>
              </a:rPr>
              <a:t> made [</a:t>
            </a:r>
            <a:r>
              <a:rPr lang="en-US" altLang="en-US" sz="2800" dirty="0" smtClean="0">
                <a:solidFill>
                  <a:schemeClr val="tx1"/>
                </a:solidFill>
                <a:latin typeface="Arial" charset="0"/>
                <a:cs typeface="Arial" charset="0"/>
              </a:rPr>
              <a:t>HEA section 479A(a)]</a:t>
            </a:r>
          </a:p>
          <a:p>
            <a:pPr marL="230188" lvl="1" indent="-230188">
              <a:buFont typeface="Arial" charset="0"/>
              <a:buChar char="•"/>
            </a:pPr>
            <a:r>
              <a:rPr lang="en-US" altLang="en-US" sz="2800" dirty="0" smtClean="0">
                <a:solidFill>
                  <a:schemeClr val="tx1"/>
                </a:solidFill>
                <a:latin typeface="Arial" charset="0"/>
                <a:cs typeface="Times New Roman" pitchFamily="18" charset="0"/>
              </a:rPr>
              <a:t>But…all PJ adjustments do </a:t>
            </a:r>
            <a:r>
              <a:rPr lang="en-US" altLang="en-US" sz="2800" b="1" dirty="0" smtClean="0">
                <a:solidFill>
                  <a:schemeClr val="tx1"/>
                </a:solidFill>
                <a:latin typeface="Arial" charset="0"/>
                <a:cs typeface="Times New Roman" pitchFamily="18" charset="0"/>
              </a:rPr>
              <a:t>NOT</a:t>
            </a:r>
            <a:r>
              <a:rPr lang="en-US" altLang="en-US" sz="2800" dirty="0" smtClean="0">
                <a:solidFill>
                  <a:schemeClr val="tx1"/>
                </a:solidFill>
                <a:latin typeface="Arial" charset="0"/>
                <a:cs typeface="Times New Roman" pitchFamily="18" charset="0"/>
              </a:rPr>
              <a:t> require verification </a:t>
            </a:r>
          </a:p>
          <a:p>
            <a:pPr marL="449263" lvl="2" indent="-230188"/>
            <a:r>
              <a:rPr lang="en-US" altLang="en-US" sz="2800" i="1" dirty="0" smtClean="0">
                <a:solidFill>
                  <a:schemeClr val="tx1"/>
                </a:solidFill>
                <a:latin typeface="Arial" charset="0"/>
                <a:cs typeface="Times New Roman" pitchFamily="18" charset="0"/>
              </a:rPr>
              <a:t>Does school require?</a:t>
            </a:r>
          </a:p>
          <a:p>
            <a:pPr marL="230188" lvl="1" indent="-230188">
              <a:buSzPct val="80000"/>
              <a:buFont typeface="Arial" charset="0"/>
              <a:buChar char="•"/>
            </a:pPr>
            <a:r>
              <a:rPr lang="en-US" altLang="en-US" sz="2800" b="1" dirty="0" smtClean="0">
                <a:solidFill>
                  <a:schemeClr val="tx1"/>
                </a:solidFill>
                <a:latin typeface="Arial" charset="0"/>
                <a:cs typeface="Times New Roman" pitchFamily="18" charset="0"/>
              </a:rPr>
              <a:t>Must</a:t>
            </a:r>
            <a:r>
              <a:rPr lang="en-US" altLang="en-US" sz="2800" dirty="0" smtClean="0">
                <a:solidFill>
                  <a:schemeClr val="tx1"/>
                </a:solidFill>
                <a:latin typeface="Arial" charset="0"/>
                <a:cs typeface="Times New Roman" pitchFamily="18" charset="0"/>
              </a:rPr>
              <a:t> mark ISIR as PJ!</a:t>
            </a:r>
          </a:p>
          <a:p>
            <a:pPr marL="449263" lvl="2" indent="-230188"/>
            <a:r>
              <a:rPr lang="en-US" altLang="en-US" sz="2400" dirty="0" smtClean="0">
                <a:solidFill>
                  <a:schemeClr val="tx1"/>
                </a:solidFill>
                <a:latin typeface="Arial" charset="0"/>
                <a:cs typeface="Times New Roman" pitchFamily="18" charset="0"/>
              </a:rPr>
              <a:t>An ISIR with PJ </a:t>
            </a:r>
            <a:r>
              <a:rPr lang="en-US" altLang="en-US" sz="2400" b="1" dirty="0" smtClean="0">
                <a:solidFill>
                  <a:schemeClr val="tx1"/>
                </a:solidFill>
                <a:latin typeface="Arial" charset="0"/>
                <a:cs typeface="Arial" charset="0"/>
              </a:rPr>
              <a:t>coded correctly </a:t>
            </a:r>
            <a:r>
              <a:rPr lang="en-US" altLang="en-US" sz="2400" dirty="0" smtClean="0">
                <a:solidFill>
                  <a:schemeClr val="tx1"/>
                </a:solidFill>
                <a:latin typeface="Arial" charset="0"/>
                <a:cs typeface="Times New Roman" pitchFamily="18" charset="0"/>
              </a:rPr>
              <a:t>will </a:t>
            </a:r>
            <a:r>
              <a:rPr lang="en-US" altLang="en-US" sz="2400" b="1" dirty="0" smtClean="0">
                <a:solidFill>
                  <a:schemeClr val="tx1"/>
                </a:solidFill>
                <a:latin typeface="Arial" charset="0"/>
                <a:cs typeface="Times New Roman" pitchFamily="18" charset="0"/>
              </a:rPr>
              <a:t>not</a:t>
            </a:r>
            <a:r>
              <a:rPr lang="en-US" altLang="en-US" sz="2400" dirty="0" smtClean="0">
                <a:solidFill>
                  <a:schemeClr val="tx1"/>
                </a:solidFill>
                <a:latin typeface="Arial" charset="0"/>
                <a:cs typeface="Times New Roman" pitchFamily="18" charset="0"/>
              </a:rPr>
              <a:t> be subject to ED</a:t>
            </a:r>
            <a:r>
              <a:rPr lang="ja-JP" altLang="en-US" sz="2400" dirty="0" smtClean="0">
                <a:solidFill>
                  <a:schemeClr val="tx1"/>
                </a:solidFill>
                <a:latin typeface="Arial" charset="0"/>
                <a:cs typeface="Times New Roman" pitchFamily="18" charset="0"/>
              </a:rPr>
              <a:t>’</a:t>
            </a:r>
            <a:r>
              <a:rPr lang="en-US" altLang="ja-JP" sz="2400" dirty="0" smtClean="0">
                <a:solidFill>
                  <a:schemeClr val="tx1"/>
                </a:solidFill>
                <a:latin typeface="Arial" charset="0"/>
                <a:cs typeface="Times New Roman" pitchFamily="18" charset="0"/>
              </a:rPr>
              <a:t>s verification selection</a:t>
            </a:r>
          </a:p>
          <a:p>
            <a:endParaRPr lang="en-US" altLang="en-US" sz="2800" i="1" dirty="0" smtClean="0">
              <a:solidFill>
                <a:schemeClr val="tx1"/>
              </a:solidFill>
              <a:latin typeface="Arial" charset="0"/>
              <a:cs typeface="Times New Roman" pitchFamily="18" charset="0"/>
            </a:endParaRPr>
          </a:p>
          <a:p>
            <a:endParaRPr lang="en-US" altLang="en-US" sz="2800" i="1" dirty="0" smtClean="0">
              <a:solidFill>
                <a:schemeClr val="tx1"/>
              </a:solidFill>
              <a:latin typeface="Arial" charset="0"/>
              <a:cs typeface="Times New Roman" pitchFamily="18" charset="0"/>
            </a:endParaRPr>
          </a:p>
          <a:p>
            <a:endParaRPr lang="en-US" altLang="en-US" sz="2800" dirty="0" smtClean="0">
              <a:solidFill>
                <a:schemeClr val="tx1"/>
              </a:solidFill>
              <a:latin typeface="Arial" charset="0"/>
              <a:cs typeface="Times New Roman" pitchFamily="18" charset="0"/>
            </a:endParaRPr>
          </a:p>
        </p:txBody>
      </p:sp>
      <p:sp>
        <p:nvSpPr>
          <p:cNvPr id="57348"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6546344-A314-49BD-B49F-9E15B2671549}" type="slidenum">
              <a:rPr lang="en-US" altLang="en-US" sz="1400" smtClean="0">
                <a:latin typeface="Arial" charset="0"/>
                <a:ea typeface="ＭＳ Ｐゴシック" pitchFamily="34" charset="-128"/>
              </a:rPr>
              <a:pPr eaLnBrk="1" fontAlgn="base" hangingPunct="1">
                <a:spcBef>
                  <a:spcPct val="0"/>
                </a:spcBef>
                <a:spcAft>
                  <a:spcPct val="0"/>
                </a:spcAft>
              </a:pPr>
              <a:t>43</a:t>
            </a:fld>
            <a:endParaRPr lang="en-US" altLang="en-US" sz="1400" smtClean="0">
              <a:latin typeface="Arial" charset="0"/>
              <a:ea typeface="ＭＳ Ｐゴシック" pitchFamily="34" charset="-128"/>
            </a:endParaRPr>
          </a:p>
        </p:txBody>
      </p:sp>
    </p:spTree>
    <p:extLst>
      <p:ext uri="{BB962C8B-B14F-4D97-AF65-F5344CB8AC3E}">
        <p14:creationId xmlns:p14="http://schemas.microsoft.com/office/powerpoint/2010/main" val="1863889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28600" y="414325"/>
            <a:ext cx="8785270" cy="647698"/>
          </a:xfrm>
        </p:spPr>
        <p:txBody>
          <a:bodyPr>
            <a:normAutofit fontScale="90000"/>
          </a:bodyPr>
          <a:lstStyle/>
          <a:p>
            <a:r>
              <a:rPr lang="en-US" b="1" dirty="0">
                <a:solidFill>
                  <a:schemeClr val="tx1"/>
                </a:solidFill>
              </a:rPr>
              <a:t>“</a:t>
            </a:r>
            <a:r>
              <a:rPr lang="en-US" sz="4400" b="1" dirty="0">
                <a:solidFill>
                  <a:schemeClr val="tx1"/>
                </a:solidFill>
              </a:rPr>
              <a:t>Non-Verification” Reminders</a:t>
            </a:r>
            <a:endParaRPr lang="en-US" sz="4400" b="1" dirty="0" smtClean="0">
              <a:solidFill>
                <a:schemeClr val="tx1"/>
              </a:solidFill>
            </a:endParaRPr>
          </a:p>
        </p:txBody>
      </p:sp>
      <p:sp>
        <p:nvSpPr>
          <p:cNvPr id="69635" name="Content Placeholder 2"/>
          <p:cNvSpPr>
            <a:spLocks noGrp="1"/>
          </p:cNvSpPr>
          <p:nvPr>
            <p:ph idx="1"/>
          </p:nvPr>
        </p:nvSpPr>
        <p:spPr>
          <a:xfrm>
            <a:off x="381000" y="1524000"/>
            <a:ext cx="8480470" cy="4525963"/>
          </a:xfrm>
        </p:spPr>
        <p:txBody>
          <a:bodyPr>
            <a:normAutofit/>
          </a:bodyPr>
          <a:lstStyle/>
          <a:p>
            <a:pPr marL="0" indent="0">
              <a:buNone/>
            </a:pPr>
            <a:r>
              <a:rPr lang="en-US" sz="3200" b="1" dirty="0">
                <a:solidFill>
                  <a:schemeClr val="tx1"/>
                </a:solidFill>
                <a:latin typeface="Arial" pitchFamily="34" charset="0"/>
                <a:cs typeface="Arial" pitchFamily="34" charset="0"/>
              </a:rPr>
              <a:t>Regardless</a:t>
            </a:r>
            <a:r>
              <a:rPr lang="en-US" sz="3200" dirty="0">
                <a:solidFill>
                  <a:schemeClr val="tx1"/>
                </a:solidFill>
                <a:latin typeface="Arial" pitchFamily="34" charset="0"/>
                <a:cs typeface="Arial" pitchFamily="34" charset="0"/>
              </a:rPr>
              <a:t> of verification status</a:t>
            </a:r>
          </a:p>
          <a:p>
            <a:pPr lvl="1"/>
            <a:r>
              <a:rPr lang="en-US" sz="3200" dirty="0">
                <a:solidFill>
                  <a:schemeClr val="tx1"/>
                </a:solidFill>
                <a:latin typeface="Arial" pitchFamily="34" charset="0"/>
                <a:cs typeface="Arial" pitchFamily="34" charset="0"/>
              </a:rPr>
              <a:t>Must resolve </a:t>
            </a:r>
            <a:r>
              <a:rPr lang="en-US" sz="3200" dirty="0" smtClean="0">
                <a:solidFill>
                  <a:schemeClr val="tx1"/>
                </a:solidFill>
                <a:latin typeface="Arial" pitchFamily="34" charset="0"/>
                <a:cs typeface="Arial" pitchFamily="34" charset="0"/>
              </a:rPr>
              <a:t>any and all </a:t>
            </a:r>
            <a:r>
              <a:rPr lang="ja-JP" altLang="en-US" sz="3200" dirty="0">
                <a:solidFill>
                  <a:schemeClr val="tx1"/>
                </a:solidFill>
                <a:latin typeface="Arial" pitchFamily="34" charset="0"/>
                <a:cs typeface="Arial" pitchFamily="34" charset="0"/>
              </a:rPr>
              <a:t>“</a:t>
            </a:r>
            <a:r>
              <a:rPr lang="en-US" altLang="ja-JP" sz="3200" dirty="0" smtClean="0">
                <a:solidFill>
                  <a:schemeClr val="tx1"/>
                </a:solidFill>
                <a:latin typeface="Arial" pitchFamily="34" charset="0"/>
                <a:cs typeface="Arial" pitchFamily="34" charset="0"/>
              </a:rPr>
              <a:t>C-Codes”</a:t>
            </a:r>
          </a:p>
          <a:p>
            <a:pPr lvl="2"/>
            <a:r>
              <a:rPr lang="en-US" sz="2800" dirty="0" smtClean="0">
                <a:solidFill>
                  <a:schemeClr val="tx1"/>
                </a:solidFill>
                <a:latin typeface="Arial" pitchFamily="34" charset="0"/>
                <a:cs typeface="Arial" pitchFamily="34" charset="0"/>
              </a:rPr>
              <a:t>Citizenship, Selective Service, Loan Default, etc.</a:t>
            </a:r>
            <a:endParaRPr lang="en-US" sz="2800" dirty="0">
              <a:solidFill>
                <a:schemeClr val="tx1"/>
              </a:solidFill>
              <a:latin typeface="Arial" pitchFamily="34" charset="0"/>
              <a:cs typeface="Arial" pitchFamily="34" charset="0"/>
            </a:endParaRPr>
          </a:p>
          <a:p>
            <a:pPr lvl="1"/>
            <a:r>
              <a:rPr lang="en-US" sz="3200" dirty="0">
                <a:solidFill>
                  <a:schemeClr val="tx1"/>
                </a:solidFill>
                <a:latin typeface="Arial" pitchFamily="34" charset="0"/>
                <a:cs typeface="Arial" pitchFamily="34" charset="0"/>
              </a:rPr>
              <a:t>Must resolve </a:t>
            </a:r>
            <a:r>
              <a:rPr lang="en-US" sz="3200" dirty="0" smtClean="0">
                <a:solidFill>
                  <a:schemeClr val="tx1"/>
                </a:solidFill>
                <a:latin typeface="Arial" pitchFamily="34" charset="0"/>
                <a:cs typeface="Arial" pitchFamily="34" charset="0"/>
              </a:rPr>
              <a:t>conflicting </a:t>
            </a:r>
            <a:r>
              <a:rPr lang="en-US" sz="3200" dirty="0">
                <a:solidFill>
                  <a:schemeClr val="tx1"/>
                </a:solidFill>
                <a:latin typeface="Arial" pitchFamily="34" charset="0"/>
                <a:cs typeface="Arial" pitchFamily="34" charset="0"/>
              </a:rPr>
              <a:t>information</a:t>
            </a:r>
          </a:p>
          <a:p>
            <a:pPr lvl="2"/>
            <a:r>
              <a:rPr lang="en-US" sz="3000" dirty="0">
                <a:solidFill>
                  <a:schemeClr val="tx1"/>
                </a:solidFill>
                <a:latin typeface="Arial" pitchFamily="34" charset="0"/>
                <a:cs typeface="Arial" pitchFamily="34" charset="0"/>
              </a:rPr>
              <a:t>Separate process from verification</a:t>
            </a:r>
          </a:p>
          <a:p>
            <a:pPr lvl="2"/>
            <a:r>
              <a:rPr lang="en-US" sz="3000" dirty="0">
                <a:solidFill>
                  <a:schemeClr val="tx1"/>
                </a:solidFill>
                <a:latin typeface="Arial" pitchFamily="34" charset="0"/>
                <a:cs typeface="Arial" pitchFamily="34" charset="0"/>
              </a:rPr>
              <a:t>Includes any information of which the school has knowledge </a:t>
            </a:r>
          </a:p>
          <a:p>
            <a:endParaRPr lang="en-US" sz="3200"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44</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210023022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872" y="4038600"/>
            <a:ext cx="2763220" cy="203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8"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sz="1400" b="1">
              <a:solidFill>
                <a:schemeClr val="bg1"/>
              </a:solidFill>
              <a:latin typeface="Arial" charset="0"/>
              <a:ea typeface="ＭＳ Ｐゴシック" pitchFamily="34" charset="-128"/>
            </a:endParaRPr>
          </a:p>
        </p:txBody>
      </p:sp>
      <p:sp>
        <p:nvSpPr>
          <p:cNvPr id="39939"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87A855F-D3D3-4310-91B6-066CED00D908}" type="slidenum">
              <a:rPr lang="en-US" altLang="en-US" sz="1400" smtClean="0">
                <a:latin typeface="Arial" charset="0"/>
                <a:ea typeface="ＭＳ Ｐゴシック" pitchFamily="34" charset="-128"/>
              </a:rPr>
              <a:pPr eaLnBrk="1" fontAlgn="base" hangingPunct="1">
                <a:spcBef>
                  <a:spcPct val="0"/>
                </a:spcBef>
                <a:spcAft>
                  <a:spcPct val="0"/>
                </a:spcAft>
              </a:pPr>
              <a:t>45</a:t>
            </a:fld>
            <a:endParaRPr lang="en-US" altLang="en-US" sz="1400" smtClean="0">
              <a:latin typeface="Arial" charset="0"/>
              <a:ea typeface="ＭＳ Ｐゴシック" pitchFamily="34" charset="-128"/>
            </a:endParaRPr>
          </a:p>
        </p:txBody>
      </p:sp>
      <p:sp>
        <p:nvSpPr>
          <p:cNvPr id="9" name="Rectangle 3"/>
          <p:cNvSpPr txBox="1">
            <a:spLocks noChangeArrowheads="1"/>
          </p:cNvSpPr>
          <p:nvPr/>
        </p:nvSpPr>
        <p:spPr bwMode="auto">
          <a:xfrm>
            <a:off x="1219200" y="762000"/>
            <a:ext cx="6934200" cy="34800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smtClean="0">
                <a:ln w="11430"/>
                <a:solidFill>
                  <a:schemeClr val="accent3">
                    <a:lumMod val="75000"/>
                  </a:schemeClr>
                </a:solidFill>
                <a:latin typeface="Arial" panose="020B0604020202020204" pitchFamily="34" charset="0"/>
                <a:ea typeface="MS PGothic" pitchFamily="34" charset="-128"/>
                <a:cs typeface="Arial" panose="020B0604020202020204" pitchFamily="34" charset="0"/>
              </a:rPr>
              <a:t>Early FAFSA:  Identification and Resolution of Conflicting 2015 Income and Tax Information</a:t>
            </a:r>
            <a:endParaRPr lang="en-GB"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ea typeface="MS PGothic" pitchFamily="34" charset="-128"/>
              <a:cs typeface="Arial" panose="020B0604020202020204" pitchFamily="34" charset="0"/>
            </a:endParaRPr>
          </a:p>
        </p:txBody>
      </p:sp>
      <p:sp>
        <p:nvSpPr>
          <p:cNvPr id="2" name="TextBox 1"/>
          <p:cNvSpPr txBox="1"/>
          <p:nvPr/>
        </p:nvSpPr>
        <p:spPr>
          <a:xfrm>
            <a:off x="279679" y="5701211"/>
            <a:ext cx="3124200" cy="369332"/>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DCL GEN-16-14</a:t>
            </a:r>
            <a:endParaRPr lang="en-US" i="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600466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19076" y="495300"/>
            <a:ext cx="8785225"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400" dirty="0" smtClean="0">
                <a:solidFill>
                  <a:schemeClr val="tx1"/>
                </a:solidFill>
                <a:latin typeface="Arial" panose="020B0604020202020204" pitchFamily="34" charset="0"/>
                <a:cs typeface="Arial" panose="020B0604020202020204" pitchFamily="34" charset="0"/>
              </a:rPr>
              <a:t>Early FAFSA Conflicting Information</a:t>
            </a:r>
          </a:p>
        </p:txBody>
      </p:sp>
      <p:sp>
        <p:nvSpPr>
          <p:cNvPr id="3"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 name="Content Placeholder 4"/>
          <p:cNvSpPr>
            <a:spLocks noGrp="1"/>
          </p:cNvSpPr>
          <p:nvPr>
            <p:ph idx="1"/>
          </p:nvPr>
        </p:nvSpPr>
        <p:spPr>
          <a:xfrm>
            <a:off x="533400" y="1676400"/>
            <a:ext cx="8229600" cy="4525963"/>
          </a:xfrm>
        </p:spPr>
        <p:txBody>
          <a:bodyPr>
            <a:noAutofit/>
          </a:bodyPr>
          <a:lstStyle/>
          <a:p>
            <a:r>
              <a:rPr lang="en-US" sz="2800" dirty="0" smtClean="0">
                <a:solidFill>
                  <a:schemeClr val="tx1"/>
                </a:solidFill>
                <a:latin typeface="Arial" panose="020B0604020202020204" pitchFamily="34" charset="0"/>
                <a:cs typeface="Arial" panose="020B0604020202020204" pitchFamily="34" charset="0"/>
              </a:rPr>
              <a:t>New FOTW edits warn if one or more income or tax amounts reported for 2017-18 differs from amount reported on 2016-17 FAFSA</a:t>
            </a:r>
          </a:p>
          <a:p>
            <a:pPr lvl="1"/>
            <a:r>
              <a:rPr lang="en-US" sz="2400" dirty="0" smtClean="0">
                <a:solidFill>
                  <a:schemeClr val="tx1"/>
                </a:solidFill>
                <a:latin typeface="Arial" panose="020B0604020202020204" pitchFamily="34" charset="0"/>
                <a:cs typeface="Arial" panose="020B0604020202020204" pitchFamily="34" charset="0"/>
              </a:rPr>
              <a:t>Edits not triggered if</a:t>
            </a:r>
          </a:p>
          <a:p>
            <a:pPr lvl="2"/>
            <a:r>
              <a:rPr lang="en-US" sz="2000" dirty="0" smtClean="0">
                <a:solidFill>
                  <a:schemeClr val="tx1"/>
                </a:solidFill>
                <a:latin typeface="Arial" panose="020B0604020202020204" pitchFamily="34" charset="0"/>
                <a:cs typeface="Arial" panose="020B0604020202020204" pitchFamily="34" charset="0"/>
              </a:rPr>
              <a:t>2016-17 FAFSA transaction was based on estimated income/taxes,</a:t>
            </a:r>
          </a:p>
          <a:p>
            <a:pPr lvl="2"/>
            <a:r>
              <a:rPr lang="en-US" sz="2000" dirty="0" smtClean="0">
                <a:solidFill>
                  <a:schemeClr val="tx1"/>
                </a:solidFill>
                <a:latin typeface="Arial" panose="020B0604020202020204" pitchFamily="34" charset="0"/>
                <a:cs typeface="Arial" panose="020B0604020202020204" pitchFamily="34" charset="0"/>
              </a:rPr>
              <a:t>There has been a change in dependency status between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two years, or</a:t>
            </a:r>
          </a:p>
          <a:p>
            <a:pPr lvl="2"/>
            <a:r>
              <a:rPr lang="en-US" sz="2000" dirty="0" smtClean="0">
                <a:solidFill>
                  <a:schemeClr val="tx1"/>
                </a:solidFill>
                <a:latin typeface="Arial" panose="020B0604020202020204" pitchFamily="34" charset="0"/>
                <a:cs typeface="Arial" panose="020B0604020202020204" pitchFamily="34" charset="0"/>
              </a:rPr>
              <a:t>There has been a change in either student’s or parents’ marital status between two years</a:t>
            </a:r>
          </a:p>
        </p:txBody>
      </p:sp>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46</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729100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19076" y="495300"/>
            <a:ext cx="8785225"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400" dirty="0">
                <a:solidFill>
                  <a:schemeClr val="tx1"/>
                </a:solidFill>
                <a:latin typeface="Arial" panose="020B0604020202020204" pitchFamily="34" charset="0"/>
                <a:cs typeface="Arial" panose="020B0604020202020204" pitchFamily="34" charset="0"/>
              </a:rPr>
              <a:t>Early FAFSA Conflicting Information</a:t>
            </a:r>
            <a:endParaRPr lang="en-US" altLang="en-US" sz="3400" dirty="0" smtClean="0">
              <a:latin typeface="Georgia" panose="02040502050405020303" pitchFamily="18" charset="0"/>
              <a:cs typeface="Arial" charset="0"/>
            </a:endParaRPr>
          </a:p>
        </p:txBody>
      </p:sp>
      <p:sp>
        <p:nvSpPr>
          <p:cNvPr id="3"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 name="Content Placeholder 4"/>
          <p:cNvSpPr>
            <a:spLocks noGrp="1"/>
          </p:cNvSpPr>
          <p:nvPr>
            <p:ph idx="1"/>
          </p:nvPr>
        </p:nvSpPr>
        <p:spPr>
          <a:xfrm>
            <a:off x="533400" y="1676400"/>
            <a:ext cx="8229600" cy="4648200"/>
          </a:xfrm>
        </p:spPr>
        <p:txBody>
          <a:bodyPr>
            <a:normAutofit/>
          </a:bodyPr>
          <a:lstStyle/>
          <a:p>
            <a:r>
              <a:rPr lang="en-US" dirty="0" smtClean="0">
                <a:solidFill>
                  <a:schemeClr val="tx1"/>
                </a:solidFill>
                <a:latin typeface="Arial" panose="020B0604020202020204" pitchFamily="34" charset="0"/>
                <a:cs typeface="Arial" panose="020B0604020202020204" pitchFamily="34" charset="0"/>
              </a:rPr>
              <a:t>CPS will identify conflicting information between the two years that once resolved would have significant impact on the applicant’s EFC</a:t>
            </a:r>
          </a:p>
          <a:p>
            <a:r>
              <a:rPr lang="en-US" dirty="0" smtClean="0">
                <a:solidFill>
                  <a:schemeClr val="tx1"/>
                </a:solidFill>
                <a:latin typeface="Arial" panose="020B0604020202020204" pitchFamily="34" charset="0"/>
                <a:cs typeface="Arial" panose="020B0604020202020204" pitchFamily="34" charset="0"/>
              </a:rPr>
              <a:t>CPS will not flag if</a:t>
            </a:r>
          </a:p>
          <a:p>
            <a:pPr lvl="1"/>
            <a:r>
              <a:rPr lang="en-US" dirty="0" smtClean="0">
                <a:solidFill>
                  <a:schemeClr val="tx1"/>
                </a:solidFill>
                <a:latin typeface="Arial" panose="020B0604020202020204" pitchFamily="34" charset="0"/>
                <a:cs typeface="Arial" panose="020B0604020202020204" pitchFamily="34" charset="0"/>
              </a:rPr>
              <a:t>Student is not expected to be Pell-eligible,</a:t>
            </a:r>
          </a:p>
          <a:p>
            <a:pPr lvl="1"/>
            <a:r>
              <a:rPr lang="en-US" dirty="0" smtClean="0">
                <a:solidFill>
                  <a:schemeClr val="tx1"/>
                </a:solidFill>
                <a:latin typeface="Arial" panose="020B0604020202020204" pitchFamily="34" charset="0"/>
                <a:cs typeface="Arial" panose="020B0604020202020204" pitchFamily="34" charset="0"/>
              </a:rPr>
              <a:t>Change in dependency status between two years,</a:t>
            </a:r>
          </a:p>
          <a:p>
            <a:pPr lvl="1"/>
            <a:r>
              <a:rPr lang="en-US" dirty="0" smtClean="0">
                <a:solidFill>
                  <a:schemeClr val="tx1"/>
                </a:solidFill>
                <a:latin typeface="Arial" panose="020B0604020202020204" pitchFamily="34" charset="0"/>
                <a:cs typeface="Arial" panose="020B0604020202020204" pitchFamily="34" charset="0"/>
              </a:rPr>
              <a:t>Change in student’s or parents’ marital status between two years, or</a:t>
            </a:r>
          </a:p>
          <a:p>
            <a:pPr lvl="1"/>
            <a:r>
              <a:rPr lang="en-US" dirty="0" smtClean="0">
                <a:solidFill>
                  <a:schemeClr val="tx1"/>
                </a:solidFill>
                <a:latin typeface="Arial" panose="020B0604020202020204" pitchFamily="34" charset="0"/>
                <a:cs typeface="Arial" panose="020B0604020202020204" pitchFamily="34" charset="0"/>
              </a:rPr>
              <a:t>PJ was performed in either year</a:t>
            </a:r>
          </a:p>
          <a:p>
            <a:pPr lvl="1"/>
            <a:endParaRPr lang="en-US" dirty="0" smtClean="0">
              <a:latin typeface="Georgia" panose="02040502050405020303" pitchFamily="18" charset="0"/>
            </a:endParaRPr>
          </a:p>
        </p:txBody>
      </p:sp>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47</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3093329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19076" y="495300"/>
            <a:ext cx="8785225"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400" dirty="0">
                <a:solidFill>
                  <a:schemeClr val="tx1"/>
                </a:solidFill>
                <a:latin typeface="Arial" panose="020B0604020202020204" pitchFamily="34" charset="0"/>
                <a:cs typeface="Arial" panose="020B0604020202020204" pitchFamily="34" charset="0"/>
              </a:rPr>
              <a:t>Early FAFSA Conflicting Information</a:t>
            </a:r>
            <a:endParaRPr lang="en-US" altLang="en-US" sz="3400" dirty="0" smtClean="0">
              <a:latin typeface="Georgia" panose="02040502050405020303" pitchFamily="18" charset="0"/>
              <a:cs typeface="Arial" charset="0"/>
            </a:endParaRPr>
          </a:p>
        </p:txBody>
      </p:sp>
      <p:sp>
        <p:nvSpPr>
          <p:cNvPr id="3"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 name="Content Placeholder 4"/>
          <p:cNvSpPr>
            <a:spLocks noGrp="1"/>
          </p:cNvSpPr>
          <p:nvPr>
            <p:ph idx="1"/>
          </p:nvPr>
        </p:nvSpPr>
        <p:spPr>
          <a:xfrm>
            <a:off x="533400" y="1676400"/>
            <a:ext cx="8229600" cy="4648200"/>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Institutionally required resolution</a:t>
            </a:r>
          </a:p>
          <a:p>
            <a:pPr lvl="1"/>
            <a:r>
              <a:rPr lang="en-US" sz="2400" dirty="0" smtClean="0">
                <a:solidFill>
                  <a:schemeClr val="tx1"/>
                </a:solidFill>
                <a:latin typeface="Arial" panose="020B0604020202020204" pitchFamily="34" charset="0"/>
                <a:cs typeface="Arial" panose="020B0604020202020204" pitchFamily="34" charset="0"/>
              </a:rPr>
              <a:t>Student’s 2017-18 ISIR and SAR will be flagged with ‘C’ code and comment code 399</a:t>
            </a:r>
          </a:p>
          <a:p>
            <a:pPr lvl="1"/>
            <a:r>
              <a:rPr lang="en-US" sz="2400" dirty="0" smtClean="0">
                <a:solidFill>
                  <a:schemeClr val="tx1"/>
                </a:solidFill>
                <a:latin typeface="Arial" panose="020B0604020202020204" pitchFamily="34" charset="0"/>
                <a:cs typeface="Arial" panose="020B0604020202020204" pitchFamily="34" charset="0"/>
              </a:rPr>
              <a:t>If comment code 399 not included on 2017-18 ISIR, school is not required to determine if there are any differences in income or tax information between two ISIRs</a:t>
            </a:r>
          </a:p>
          <a:p>
            <a:pPr lvl="2"/>
            <a:r>
              <a:rPr lang="en-US" sz="2000" dirty="0" smtClean="0">
                <a:solidFill>
                  <a:schemeClr val="tx1"/>
                </a:solidFill>
                <a:latin typeface="Arial" panose="020B0604020202020204" pitchFamily="34" charset="0"/>
                <a:cs typeface="Arial" panose="020B0604020202020204" pitchFamily="34" charset="0"/>
              </a:rPr>
              <a:t>However, any other conflicting information (e.g., citizenship status or HS completion status) must be resolved</a:t>
            </a:r>
          </a:p>
          <a:p>
            <a:pPr lvl="2"/>
            <a:endParaRPr lang="en-US" sz="1800" dirty="0" smtClean="0">
              <a:latin typeface="Georgia" panose="02040502050405020303" pitchFamily="18" charset="0"/>
            </a:endParaRPr>
          </a:p>
          <a:p>
            <a:pPr lvl="1"/>
            <a:endParaRPr lang="en-US" dirty="0" smtClean="0">
              <a:latin typeface="Georgia" panose="02040502050405020303" pitchFamily="18" charset="0"/>
            </a:endParaRPr>
          </a:p>
          <a:p>
            <a:pPr lvl="1"/>
            <a:endParaRPr lang="en-US" dirty="0" smtClean="0">
              <a:latin typeface="Georgia" panose="02040502050405020303" pitchFamily="18" charset="0"/>
            </a:endParaRPr>
          </a:p>
        </p:txBody>
      </p:sp>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48</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763197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19076" y="495300"/>
            <a:ext cx="8785225"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400" dirty="0">
                <a:solidFill>
                  <a:schemeClr val="tx1"/>
                </a:solidFill>
                <a:latin typeface="Arial" panose="020B0604020202020204" pitchFamily="34" charset="0"/>
                <a:cs typeface="Arial" panose="020B0604020202020204" pitchFamily="34" charset="0"/>
              </a:rPr>
              <a:t>Early FAFSA Conflicting Information</a:t>
            </a:r>
            <a:endParaRPr lang="en-US" altLang="en-US" sz="3400" dirty="0" smtClean="0">
              <a:latin typeface="Georgia" panose="02040502050405020303" pitchFamily="18" charset="0"/>
              <a:cs typeface="Arial" charset="0"/>
            </a:endParaRPr>
          </a:p>
        </p:txBody>
      </p:sp>
      <p:sp>
        <p:nvSpPr>
          <p:cNvPr id="3"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 name="Content Placeholder 4"/>
          <p:cNvSpPr>
            <a:spLocks noGrp="1"/>
          </p:cNvSpPr>
          <p:nvPr>
            <p:ph idx="1"/>
          </p:nvPr>
        </p:nvSpPr>
        <p:spPr>
          <a:xfrm>
            <a:off x="533400" y="1524000"/>
            <a:ext cx="8229600" cy="4648200"/>
          </a:xfrm>
        </p:spPr>
        <p:txBody>
          <a:bodyPr>
            <a:normAutofit lnSpcReduction="10000"/>
          </a:bodyPr>
          <a:lstStyle/>
          <a:p>
            <a:pPr marL="0" indent="0">
              <a:buNone/>
            </a:pPr>
            <a:r>
              <a:rPr lang="en-US" sz="2800" u="sng" dirty="0" smtClean="0">
                <a:solidFill>
                  <a:schemeClr val="tx1"/>
                </a:solidFill>
                <a:latin typeface="Arial" panose="020B0604020202020204" pitchFamily="34" charset="0"/>
                <a:cs typeface="Arial" panose="020B0604020202020204" pitchFamily="34" charset="0"/>
              </a:rPr>
              <a:t>Resolving potential conflicting information</a:t>
            </a:r>
          </a:p>
          <a:p>
            <a:pPr lvl="1"/>
            <a:r>
              <a:rPr lang="en-US" sz="2400" dirty="0" smtClean="0">
                <a:solidFill>
                  <a:schemeClr val="tx1"/>
                </a:solidFill>
                <a:latin typeface="Arial" panose="020B0604020202020204" pitchFamily="34" charset="0"/>
                <a:cs typeface="Arial" panose="020B0604020202020204" pitchFamily="34" charset="0"/>
              </a:rPr>
              <a:t>School must compare all of the 2015 income and tax-related items from both years’ ISIRs to determine which are in conflict</a:t>
            </a:r>
          </a:p>
          <a:p>
            <a:pPr lvl="1"/>
            <a:r>
              <a:rPr lang="en-US" sz="2400" dirty="0" smtClean="0">
                <a:solidFill>
                  <a:schemeClr val="tx1"/>
                </a:solidFill>
                <a:latin typeface="Arial" panose="020B0604020202020204" pitchFamily="34" charset="0"/>
                <a:cs typeface="Arial" panose="020B0604020202020204" pitchFamily="34" charset="0"/>
              </a:rPr>
              <a:t>If, for either year, school had verified the information that conflicts, or student/parent used IRS DRT and did not change any of the transferred data, school can assume the verified values are correct and submit changes to other ISIR’s data</a:t>
            </a:r>
          </a:p>
          <a:p>
            <a:pPr lvl="1"/>
            <a:r>
              <a:rPr lang="en-US" sz="2400" u="sng" dirty="0">
                <a:solidFill>
                  <a:schemeClr val="tx1"/>
                </a:solidFill>
                <a:latin typeface="Arial" panose="020B0604020202020204" pitchFamily="34" charset="0"/>
                <a:cs typeface="Arial" panose="020B0604020202020204" pitchFamily="34" charset="0"/>
              </a:rPr>
              <a:t>Exception</a:t>
            </a:r>
            <a:r>
              <a:rPr lang="en-US" sz="2400" dirty="0">
                <a:solidFill>
                  <a:schemeClr val="tx1"/>
                </a:solidFill>
                <a:latin typeface="Arial" panose="020B0604020202020204" pitchFamily="34" charset="0"/>
                <a:cs typeface="Arial" panose="020B0604020202020204" pitchFamily="34" charset="0"/>
              </a:rPr>
              <a:t>:  If school is aware that subsequent to </a:t>
            </a:r>
            <a:r>
              <a:rPr lang="en-US" sz="2400" dirty="0" smtClean="0">
                <a:solidFill>
                  <a:schemeClr val="tx1"/>
                </a:solidFill>
                <a:latin typeface="Arial" panose="020B0604020202020204" pitchFamily="34" charset="0"/>
                <a:cs typeface="Arial" panose="020B0604020202020204" pitchFamily="34" charset="0"/>
              </a:rPr>
              <a:t>verification an amended </a:t>
            </a:r>
            <a:r>
              <a:rPr lang="en-US" sz="2400" dirty="0">
                <a:solidFill>
                  <a:schemeClr val="tx1"/>
                </a:solidFill>
                <a:latin typeface="Arial" panose="020B0604020202020204" pitchFamily="34" charset="0"/>
                <a:cs typeface="Arial" panose="020B0604020202020204" pitchFamily="34" charset="0"/>
              </a:rPr>
              <a:t>tax return was filed, school must ensure </a:t>
            </a:r>
            <a:r>
              <a:rPr lang="en-US" sz="2400" b="1" dirty="0">
                <a:solidFill>
                  <a:schemeClr val="tx1"/>
                </a:solidFill>
                <a:latin typeface="Arial" panose="020B0604020202020204" pitchFamily="34" charset="0"/>
                <a:cs typeface="Arial" panose="020B0604020202020204" pitchFamily="34" charset="0"/>
              </a:rPr>
              <a:t>both</a:t>
            </a:r>
            <a:r>
              <a:rPr lang="en-US" sz="2400" dirty="0">
                <a:solidFill>
                  <a:schemeClr val="tx1"/>
                </a:solidFill>
                <a:latin typeface="Arial" panose="020B0604020202020204" pitchFamily="34" charset="0"/>
                <a:cs typeface="Arial" panose="020B0604020202020204" pitchFamily="34" charset="0"/>
              </a:rPr>
              <a:t> years’ ISIRs </a:t>
            </a:r>
            <a:r>
              <a:rPr lang="en-US" sz="2400" dirty="0" smtClean="0">
                <a:solidFill>
                  <a:schemeClr val="tx1"/>
                </a:solidFill>
                <a:latin typeface="Arial" panose="020B0604020202020204" pitchFamily="34" charset="0"/>
                <a:cs typeface="Arial" panose="020B0604020202020204" pitchFamily="34" charset="0"/>
              </a:rPr>
              <a:t>are based </a:t>
            </a:r>
            <a:r>
              <a:rPr lang="en-US" sz="2400" dirty="0">
                <a:solidFill>
                  <a:schemeClr val="tx1"/>
                </a:solidFill>
                <a:latin typeface="Arial" panose="020B0604020202020204" pitchFamily="34" charset="0"/>
                <a:cs typeface="Arial" panose="020B0604020202020204" pitchFamily="34" charset="0"/>
              </a:rPr>
              <a:t>on </a:t>
            </a:r>
            <a:r>
              <a:rPr lang="en-US" sz="2400" dirty="0" smtClean="0">
                <a:solidFill>
                  <a:schemeClr val="tx1"/>
                </a:solidFill>
                <a:latin typeface="Arial" panose="020B0604020202020204" pitchFamily="34" charset="0"/>
                <a:cs typeface="Arial" panose="020B0604020202020204" pitchFamily="34" charset="0"/>
              </a:rPr>
              <a:t>the amended </a:t>
            </a:r>
            <a:r>
              <a:rPr lang="en-US" sz="2400" dirty="0">
                <a:solidFill>
                  <a:schemeClr val="tx1"/>
                </a:solidFill>
                <a:latin typeface="Arial" panose="020B0604020202020204" pitchFamily="34" charset="0"/>
                <a:cs typeface="Arial" panose="020B0604020202020204" pitchFamily="34" charset="0"/>
              </a:rPr>
              <a:t>tax </a:t>
            </a:r>
            <a:r>
              <a:rPr lang="en-US" sz="2400" dirty="0" smtClean="0">
                <a:solidFill>
                  <a:schemeClr val="tx1"/>
                </a:solidFill>
                <a:latin typeface="Arial" panose="020B0604020202020204" pitchFamily="34" charset="0"/>
                <a:cs typeface="Arial" panose="020B0604020202020204" pitchFamily="34" charset="0"/>
              </a:rPr>
              <a:t>data</a:t>
            </a:r>
            <a:endParaRPr lang="en-US" dirty="0" smtClean="0">
              <a:latin typeface="Georgia" panose="02040502050405020303" pitchFamily="18" charset="0"/>
            </a:endParaRPr>
          </a:p>
        </p:txBody>
      </p:sp>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49</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94744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solidFill>
                  <a:schemeClr val="tx1"/>
                </a:solidFill>
                <a:latin typeface="Arial" charset="0"/>
                <a:cs typeface="Arial" charset="0"/>
              </a:rPr>
              <a:t>Verification – History</a:t>
            </a:r>
          </a:p>
        </p:txBody>
      </p:sp>
      <p:sp>
        <p:nvSpPr>
          <p:cNvPr id="10243" name="Content Placeholder 2"/>
          <p:cNvSpPr>
            <a:spLocks noGrp="1"/>
          </p:cNvSpPr>
          <p:nvPr>
            <p:ph idx="1"/>
          </p:nvPr>
        </p:nvSpPr>
        <p:spPr/>
        <p:txBody>
          <a:bodyPr>
            <a:normAutofit/>
          </a:bodyPr>
          <a:lstStyle/>
          <a:p>
            <a:pPr>
              <a:defRPr/>
            </a:pPr>
            <a:r>
              <a:rPr lang="en-US" sz="2600" dirty="0" smtClean="0">
                <a:solidFill>
                  <a:schemeClr val="tx1"/>
                </a:solidFill>
              </a:rPr>
              <a:t>For the 2013-2014 award year </a:t>
            </a:r>
          </a:p>
          <a:p>
            <a:pPr lvl="1">
              <a:defRPr/>
            </a:pPr>
            <a:r>
              <a:rPr lang="en-US" sz="2200" dirty="0" smtClean="0">
                <a:solidFill>
                  <a:schemeClr val="tx1"/>
                </a:solidFill>
              </a:rPr>
              <a:t>Introduced the concept of verification groups</a:t>
            </a:r>
          </a:p>
          <a:p>
            <a:pPr lvl="1">
              <a:defRPr/>
            </a:pPr>
            <a:r>
              <a:rPr lang="en-US" sz="2200" dirty="0" smtClean="0">
                <a:solidFill>
                  <a:schemeClr val="tx1"/>
                </a:solidFill>
              </a:rPr>
              <a:t>Added high school completion and identity/statement of educational purpose as verification items</a:t>
            </a:r>
          </a:p>
          <a:p>
            <a:pPr>
              <a:defRPr/>
            </a:pPr>
            <a:endParaRPr lang="en-US" altLang="en-US" dirty="0" smtClean="0"/>
          </a:p>
          <a:p>
            <a:pPr>
              <a:defRPr/>
            </a:pPr>
            <a:r>
              <a:rPr lang="en-US" altLang="en-US" sz="2600" dirty="0">
                <a:solidFill>
                  <a:schemeClr val="tx1"/>
                </a:solidFill>
              </a:rPr>
              <a:t>For the 2014-2015 award year </a:t>
            </a:r>
          </a:p>
          <a:p>
            <a:pPr lvl="1">
              <a:defRPr/>
            </a:pPr>
            <a:r>
              <a:rPr lang="en-US" altLang="en-US" sz="2200" dirty="0">
                <a:solidFill>
                  <a:schemeClr val="tx1"/>
                </a:solidFill>
              </a:rPr>
              <a:t>Eliminated SNAP (V2) as a separate verification group</a:t>
            </a:r>
          </a:p>
          <a:p>
            <a:pPr lvl="1">
              <a:defRPr/>
            </a:pPr>
            <a:r>
              <a:rPr lang="en-US" altLang="en-US" sz="2200" dirty="0">
                <a:solidFill>
                  <a:schemeClr val="tx1"/>
                </a:solidFill>
              </a:rPr>
              <a:t>Added household resources group (V6)</a:t>
            </a:r>
          </a:p>
          <a:p>
            <a:pPr lvl="1">
              <a:defRPr/>
            </a:pPr>
            <a:r>
              <a:rPr lang="en-US" altLang="en-US" sz="2200" dirty="0">
                <a:solidFill>
                  <a:schemeClr val="tx1"/>
                </a:solidFill>
              </a:rPr>
              <a:t>Added other untaxed income and benefits as a verification item</a:t>
            </a:r>
          </a:p>
          <a:p>
            <a:pPr>
              <a:defRPr/>
            </a:pPr>
            <a:endParaRPr lang="en-US" altLang="en-US" dirty="0" smtClean="0"/>
          </a:p>
        </p:txBody>
      </p:sp>
      <p:sp>
        <p:nvSpPr>
          <p:cNvPr id="1024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9848167-DBB0-4DBB-9468-EAFED0C71519}" type="slidenum">
              <a:rPr lang="en-US" altLang="en-US" sz="1400" smtClean="0">
                <a:latin typeface="Arial" charset="0"/>
                <a:ea typeface="ＭＳ Ｐゴシック" pitchFamily="34" charset="-128"/>
              </a:rPr>
              <a:t>5</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5766077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19076" y="495300"/>
            <a:ext cx="8785225"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400" dirty="0">
                <a:solidFill>
                  <a:schemeClr val="tx1"/>
                </a:solidFill>
                <a:latin typeface="Arial" panose="020B0604020202020204" pitchFamily="34" charset="0"/>
                <a:cs typeface="Arial" panose="020B0604020202020204" pitchFamily="34" charset="0"/>
              </a:rPr>
              <a:t>Early FAFSA Conflicting Information</a:t>
            </a:r>
            <a:endParaRPr lang="en-US" altLang="en-US" sz="3400" dirty="0" smtClean="0">
              <a:latin typeface="Georgia" panose="02040502050405020303" pitchFamily="18" charset="0"/>
              <a:cs typeface="Arial" charset="0"/>
            </a:endParaRPr>
          </a:p>
        </p:txBody>
      </p:sp>
      <p:sp>
        <p:nvSpPr>
          <p:cNvPr id="3"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 name="Content Placeholder 4"/>
          <p:cNvSpPr>
            <a:spLocks noGrp="1"/>
          </p:cNvSpPr>
          <p:nvPr>
            <p:ph idx="1"/>
          </p:nvPr>
        </p:nvSpPr>
        <p:spPr>
          <a:xfrm>
            <a:off x="533400" y="1447800"/>
            <a:ext cx="8229600" cy="4648200"/>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Conflicts must be resolved if the information</a:t>
            </a:r>
          </a:p>
          <a:p>
            <a:pPr lvl="1"/>
            <a:r>
              <a:rPr lang="en-US" dirty="0" smtClean="0">
                <a:solidFill>
                  <a:schemeClr val="tx1"/>
                </a:solidFill>
                <a:latin typeface="Arial" panose="020B0604020202020204" pitchFamily="34" charset="0"/>
                <a:cs typeface="Arial" panose="020B0604020202020204" pitchFamily="34" charset="0"/>
              </a:rPr>
              <a:t>Was not verified,</a:t>
            </a:r>
          </a:p>
          <a:p>
            <a:pPr lvl="1"/>
            <a:r>
              <a:rPr lang="en-US" dirty="0" smtClean="0">
                <a:solidFill>
                  <a:schemeClr val="tx1"/>
                </a:solidFill>
                <a:latin typeface="Arial" panose="020B0604020202020204" pitchFamily="34" charset="0"/>
                <a:cs typeface="Arial" panose="020B0604020202020204" pitchFamily="34" charset="0"/>
              </a:rPr>
              <a:t>Was not transferred using IRS DRT,</a:t>
            </a:r>
          </a:p>
          <a:p>
            <a:pPr lvl="1"/>
            <a:r>
              <a:rPr lang="en-US" dirty="0" smtClean="0">
                <a:solidFill>
                  <a:schemeClr val="tx1"/>
                </a:solidFill>
                <a:latin typeface="Arial" panose="020B0604020202020204" pitchFamily="34" charset="0"/>
                <a:cs typeface="Arial" panose="020B0604020202020204" pitchFamily="34" charset="0"/>
              </a:rPr>
              <a:t>Was transferred and then changed, or</a:t>
            </a:r>
          </a:p>
          <a:p>
            <a:pPr lvl="1"/>
            <a:r>
              <a:rPr lang="en-US" dirty="0" smtClean="0">
                <a:solidFill>
                  <a:schemeClr val="tx1"/>
                </a:solidFill>
                <a:latin typeface="Arial" panose="020B0604020202020204" pitchFamily="34" charset="0"/>
                <a:cs typeface="Arial" panose="020B0604020202020204" pitchFamily="34" charset="0"/>
              </a:rPr>
              <a:t>If school is aware that an amended tax return was filed with IRS</a:t>
            </a:r>
          </a:p>
          <a:p>
            <a:pPr lvl="1"/>
            <a:endParaRPr lang="en-US" dirty="0" smtClean="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May need to reach out to the student for reasons why data is different between years</a:t>
            </a:r>
            <a:endParaRPr lang="en-US" dirty="0" smtClean="0">
              <a:latin typeface="Georgia" panose="02040502050405020303" pitchFamily="18" charset="0"/>
            </a:endParaRPr>
          </a:p>
        </p:txBody>
      </p:sp>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50</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575041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19076" y="495300"/>
            <a:ext cx="8785225"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400" dirty="0">
                <a:solidFill>
                  <a:schemeClr val="tx1"/>
                </a:solidFill>
                <a:latin typeface="Arial" panose="020B0604020202020204" pitchFamily="34" charset="0"/>
                <a:cs typeface="Arial" panose="020B0604020202020204" pitchFamily="34" charset="0"/>
              </a:rPr>
              <a:t>Early FAFSA Conflicting Information</a:t>
            </a:r>
            <a:endParaRPr lang="en-US" altLang="en-US" sz="3400" dirty="0" smtClean="0">
              <a:latin typeface="Georgia" panose="02040502050405020303" pitchFamily="18" charset="0"/>
              <a:cs typeface="Arial" charset="0"/>
            </a:endParaRPr>
          </a:p>
        </p:txBody>
      </p:sp>
      <p:sp>
        <p:nvSpPr>
          <p:cNvPr id="3"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 name="Content Placeholder 4"/>
          <p:cNvSpPr>
            <a:spLocks noGrp="1"/>
          </p:cNvSpPr>
          <p:nvPr>
            <p:ph idx="1"/>
          </p:nvPr>
        </p:nvSpPr>
        <p:spPr>
          <a:xfrm>
            <a:off x="533400" y="1676400"/>
            <a:ext cx="8229600" cy="4648200"/>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Unable to resolve</a:t>
            </a:r>
          </a:p>
          <a:p>
            <a:pPr lvl="1"/>
            <a:r>
              <a:rPr lang="en-US" sz="2400" dirty="0" smtClean="0">
                <a:solidFill>
                  <a:schemeClr val="tx1"/>
                </a:solidFill>
                <a:latin typeface="Arial" panose="020B0604020202020204" pitchFamily="34" charset="0"/>
                <a:cs typeface="Arial" panose="020B0604020202020204" pitchFamily="34" charset="0"/>
              </a:rPr>
              <a:t>Until conflicting information is resolved, school may not disburse any additional 2016-17 or 2017-18 Title IV aid</a:t>
            </a:r>
          </a:p>
          <a:p>
            <a:pPr lvl="1"/>
            <a:r>
              <a:rPr lang="en-US" sz="2400" dirty="0" smtClean="0">
                <a:solidFill>
                  <a:schemeClr val="tx1"/>
                </a:solidFill>
                <a:latin typeface="Arial" panose="020B0604020202020204" pitchFamily="34" charset="0"/>
                <a:cs typeface="Arial" panose="020B0604020202020204" pitchFamily="34" charset="0"/>
              </a:rPr>
              <a:t>If unable to resolve, either because student didn’t respond or adequately clarify reasons for conflicting information, school must consider student in an </a:t>
            </a:r>
            <a:r>
              <a:rPr lang="en-US" sz="2400" dirty="0" err="1" smtClean="0">
                <a:solidFill>
                  <a:schemeClr val="tx1"/>
                </a:solidFill>
                <a:latin typeface="Arial" panose="020B0604020202020204" pitchFamily="34" charset="0"/>
                <a:cs typeface="Arial" panose="020B0604020202020204" pitchFamily="34" charset="0"/>
              </a:rPr>
              <a:t>overaward</a:t>
            </a:r>
            <a:r>
              <a:rPr lang="en-US" sz="2400" dirty="0" smtClean="0">
                <a:solidFill>
                  <a:schemeClr val="tx1"/>
                </a:solidFill>
                <a:latin typeface="Arial" panose="020B0604020202020204" pitchFamily="34" charset="0"/>
                <a:cs typeface="Arial" panose="020B0604020202020204" pitchFamily="34" charset="0"/>
              </a:rPr>
              <a:t> status for any need-based 2016-17 Title IV aid that was disbursed</a:t>
            </a:r>
            <a:endParaRPr lang="en-US" dirty="0" smtClean="0">
              <a:latin typeface="Georgia" panose="02040502050405020303" pitchFamily="18" charset="0"/>
            </a:endParaRPr>
          </a:p>
        </p:txBody>
      </p:sp>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51</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4010945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19076" y="495300"/>
            <a:ext cx="8785225"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400" dirty="0">
                <a:solidFill>
                  <a:schemeClr val="tx1"/>
                </a:solidFill>
                <a:latin typeface="Arial" panose="020B0604020202020204" pitchFamily="34" charset="0"/>
                <a:cs typeface="Arial" panose="020B0604020202020204" pitchFamily="34" charset="0"/>
              </a:rPr>
              <a:t>Early FAFSA Conflicting Information</a:t>
            </a:r>
            <a:endParaRPr lang="en-US" altLang="en-US" sz="3400" dirty="0" smtClean="0">
              <a:latin typeface="Georgia" panose="02040502050405020303" pitchFamily="18" charset="0"/>
              <a:cs typeface="Arial" charset="0"/>
            </a:endParaRPr>
          </a:p>
        </p:txBody>
      </p:sp>
      <p:sp>
        <p:nvSpPr>
          <p:cNvPr id="3"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 name="Content Placeholder 4"/>
          <p:cNvSpPr>
            <a:spLocks noGrp="1"/>
          </p:cNvSpPr>
          <p:nvPr>
            <p:ph idx="1"/>
          </p:nvPr>
        </p:nvSpPr>
        <p:spPr>
          <a:xfrm>
            <a:off x="533400" y="1295400"/>
            <a:ext cx="8229600" cy="4648200"/>
          </a:xfrm>
        </p:spPr>
        <p:txBody>
          <a:bodyPr>
            <a:normAutofit lnSpcReduction="10000"/>
          </a:bodyPr>
          <a:lstStyle/>
          <a:p>
            <a:r>
              <a:rPr lang="en-US" sz="2800" dirty="0" smtClean="0">
                <a:solidFill>
                  <a:schemeClr val="tx1"/>
                </a:solidFill>
                <a:latin typeface="Arial" panose="020B0604020202020204" pitchFamily="34" charset="0"/>
                <a:cs typeface="Arial" panose="020B0604020202020204" pitchFamily="34" charset="0"/>
              </a:rPr>
              <a:t>Additional disbursements and overpayments</a:t>
            </a:r>
          </a:p>
          <a:p>
            <a:pPr lvl="1"/>
            <a:r>
              <a:rPr lang="en-US" sz="2400" dirty="0" smtClean="0">
                <a:solidFill>
                  <a:schemeClr val="tx1"/>
                </a:solidFill>
                <a:latin typeface="Arial" panose="020B0604020202020204" pitchFamily="34" charset="0"/>
                <a:cs typeface="Arial" panose="020B0604020202020204" pitchFamily="34" charset="0"/>
              </a:rPr>
              <a:t>2017-18 FAFSA/ISIR – if required correction is for 2017-18 year, school must use EFC from corrected ISIR to award/disburse</a:t>
            </a:r>
          </a:p>
          <a:p>
            <a:pPr lvl="1"/>
            <a:r>
              <a:rPr lang="en-US" sz="2400" dirty="0" smtClean="0">
                <a:solidFill>
                  <a:schemeClr val="tx1"/>
                </a:solidFill>
                <a:latin typeface="Arial" panose="020B0604020202020204" pitchFamily="34" charset="0"/>
                <a:cs typeface="Arial" panose="020B0604020202020204" pitchFamily="34" charset="0"/>
              </a:rPr>
              <a:t>2016-17 FAFSA/ISIR – if required correction is for 2016-17 year, school must ensure that all awards/disbursements for 2016-17 are adjusted to use corrected 2016-17 EFC</a:t>
            </a:r>
          </a:p>
          <a:p>
            <a:pPr lvl="2"/>
            <a:r>
              <a:rPr lang="en-US" dirty="0">
                <a:solidFill>
                  <a:schemeClr val="tx1"/>
                </a:solidFill>
                <a:latin typeface="Arial" panose="020B0604020202020204" pitchFamily="34" charset="0"/>
                <a:cs typeface="Arial" panose="020B0604020202020204" pitchFamily="34" charset="0"/>
              </a:rPr>
              <a:t>Lower </a:t>
            </a:r>
            <a:r>
              <a:rPr lang="en-US" dirty="0" smtClean="0">
                <a:solidFill>
                  <a:schemeClr val="tx1"/>
                </a:solidFill>
                <a:latin typeface="Arial" panose="020B0604020202020204" pitchFamily="34" charset="0"/>
                <a:cs typeface="Arial" panose="020B0604020202020204" pitchFamily="34" charset="0"/>
              </a:rPr>
              <a:t>2016-17 EFC</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school </a:t>
            </a:r>
            <a:r>
              <a:rPr lang="en-US" dirty="0">
                <a:solidFill>
                  <a:schemeClr val="tx1"/>
                </a:solidFill>
                <a:latin typeface="Arial" panose="020B0604020202020204" pitchFamily="34" charset="0"/>
                <a:cs typeface="Arial" panose="020B0604020202020204" pitchFamily="34" charset="0"/>
              </a:rPr>
              <a:t>must disburse any additional 2016-17 aid that it determines student is eligible to receive, consistent with late disbursement rules at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34 C.F.R. § </a:t>
            </a:r>
            <a:r>
              <a:rPr lang="en-US" dirty="0">
                <a:solidFill>
                  <a:schemeClr val="tx1"/>
                </a:solidFill>
                <a:latin typeface="Arial" panose="020B0604020202020204" pitchFamily="34" charset="0"/>
                <a:cs typeface="Arial" panose="020B0604020202020204" pitchFamily="34" charset="0"/>
              </a:rPr>
              <a:t>668.164(g)</a:t>
            </a:r>
          </a:p>
          <a:p>
            <a:pPr lvl="2"/>
            <a:r>
              <a:rPr lang="en-US" dirty="0">
                <a:solidFill>
                  <a:schemeClr val="tx1"/>
                </a:solidFill>
                <a:latin typeface="Arial" panose="020B0604020202020204" pitchFamily="34" charset="0"/>
                <a:cs typeface="Arial" panose="020B0604020202020204" pitchFamily="34" charset="0"/>
              </a:rPr>
              <a:t>Higher </a:t>
            </a:r>
            <a:r>
              <a:rPr lang="en-US" dirty="0" smtClean="0">
                <a:solidFill>
                  <a:schemeClr val="tx1"/>
                </a:solidFill>
                <a:latin typeface="Arial" panose="020B0604020202020204" pitchFamily="34" charset="0"/>
                <a:cs typeface="Arial" panose="020B0604020202020204" pitchFamily="34" charset="0"/>
              </a:rPr>
              <a:t>2016-17 EFC</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school </a:t>
            </a:r>
            <a:r>
              <a:rPr lang="en-US" dirty="0">
                <a:solidFill>
                  <a:schemeClr val="tx1"/>
                </a:solidFill>
                <a:latin typeface="Arial" panose="020B0604020202020204" pitchFamily="34" charset="0"/>
                <a:cs typeface="Arial" panose="020B0604020202020204" pitchFamily="34" charset="0"/>
              </a:rPr>
              <a:t>must determine student’s 2016-2017 Title IV eligibility based on corrected EFC and may not make any additional 2016-17 disbursements for which the student is no longer </a:t>
            </a:r>
            <a:r>
              <a:rPr lang="en-US" dirty="0" smtClean="0">
                <a:solidFill>
                  <a:schemeClr val="tx1"/>
                </a:solidFill>
                <a:latin typeface="Arial" panose="020B0604020202020204" pitchFamily="34" charset="0"/>
                <a:cs typeface="Arial" panose="020B0604020202020204" pitchFamily="34" charset="0"/>
              </a:rPr>
              <a:t>eligible</a:t>
            </a:r>
            <a:endParaRPr lang="en-US" dirty="0" smtClean="0">
              <a:latin typeface="Georgia" panose="02040502050405020303" pitchFamily="18" charset="0"/>
            </a:endParaRPr>
          </a:p>
        </p:txBody>
      </p:sp>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52</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801526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19076" y="495300"/>
            <a:ext cx="8785225" cy="647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400" dirty="0">
                <a:solidFill>
                  <a:schemeClr val="tx1"/>
                </a:solidFill>
                <a:latin typeface="Arial" panose="020B0604020202020204" pitchFamily="34" charset="0"/>
                <a:cs typeface="Arial" panose="020B0604020202020204" pitchFamily="34" charset="0"/>
              </a:rPr>
              <a:t>Early FAFSA Conflicting Information</a:t>
            </a:r>
            <a:endParaRPr lang="en-US" altLang="en-US" sz="3400" dirty="0" smtClean="0">
              <a:latin typeface="Georgia" panose="02040502050405020303" pitchFamily="18" charset="0"/>
              <a:cs typeface="Arial" charset="0"/>
            </a:endParaRPr>
          </a:p>
        </p:txBody>
      </p:sp>
      <p:sp>
        <p:nvSpPr>
          <p:cNvPr id="3" name="Rectangle 1"/>
          <p:cNvSpPr>
            <a:spLocks noChangeArrowheads="1"/>
          </p:cNvSpPr>
          <p:nvPr/>
        </p:nvSpPr>
        <p:spPr bwMode="auto">
          <a:xfrm>
            <a:off x="153035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 name="Content Placeholder 4"/>
          <p:cNvSpPr>
            <a:spLocks noGrp="1"/>
          </p:cNvSpPr>
          <p:nvPr>
            <p:ph idx="1"/>
          </p:nvPr>
        </p:nvSpPr>
        <p:spPr>
          <a:xfrm>
            <a:off x="381000" y="1219200"/>
            <a:ext cx="8382000" cy="4876800"/>
          </a:xfrm>
        </p:spPr>
        <p:txBody>
          <a:bodyPr>
            <a:normAutofit/>
          </a:bodyPr>
          <a:lstStyle/>
          <a:p>
            <a:pPr marL="0" indent="0">
              <a:buNone/>
            </a:pPr>
            <a:r>
              <a:rPr lang="en-US" sz="2800" u="sng" dirty="0" smtClean="0">
                <a:solidFill>
                  <a:schemeClr val="tx1"/>
                </a:solidFill>
                <a:latin typeface="Arial" panose="020B0604020202020204" pitchFamily="34" charset="0"/>
                <a:cs typeface="Arial" panose="020B0604020202020204" pitchFamily="34" charset="0"/>
              </a:rPr>
              <a:t>Resolving </a:t>
            </a:r>
            <a:r>
              <a:rPr lang="en-US" sz="2800" u="sng" dirty="0" err="1" smtClean="0">
                <a:solidFill>
                  <a:schemeClr val="tx1"/>
                </a:solidFill>
                <a:latin typeface="Arial" panose="020B0604020202020204" pitchFamily="34" charset="0"/>
                <a:cs typeface="Arial" panose="020B0604020202020204" pitchFamily="34" charset="0"/>
              </a:rPr>
              <a:t>overawards</a:t>
            </a:r>
            <a:r>
              <a:rPr lang="en-US" sz="2800" u="sng" dirty="0" smtClean="0">
                <a:solidFill>
                  <a:schemeClr val="tx1"/>
                </a:solidFill>
                <a:latin typeface="Arial" panose="020B0604020202020204" pitchFamily="34" charset="0"/>
                <a:cs typeface="Arial" panose="020B0604020202020204" pitchFamily="34" charset="0"/>
              </a:rPr>
              <a:t> and overpayments</a:t>
            </a:r>
          </a:p>
          <a:p>
            <a:pPr lvl="1"/>
            <a:r>
              <a:rPr lang="en-US" sz="2400" dirty="0" smtClean="0">
                <a:solidFill>
                  <a:schemeClr val="tx1"/>
                </a:solidFill>
                <a:latin typeface="Arial" panose="020B0604020202020204" pitchFamily="34" charset="0"/>
                <a:cs typeface="Arial" panose="020B0604020202020204" pitchFamily="34" charset="0"/>
              </a:rPr>
              <a:t>Title IV Grants and Perkins Loans</a:t>
            </a:r>
          </a:p>
          <a:p>
            <a:pPr lvl="2"/>
            <a:r>
              <a:rPr lang="en-US" sz="2000" dirty="0" smtClean="0">
                <a:solidFill>
                  <a:schemeClr val="tx1"/>
                </a:solidFill>
                <a:latin typeface="Arial" panose="020B0604020202020204" pitchFamily="34" charset="0"/>
                <a:cs typeface="Arial" panose="020B0604020202020204" pitchFamily="34" charset="0"/>
              </a:rPr>
              <a:t>Adjust subsequent disbursements if possible</a:t>
            </a:r>
          </a:p>
          <a:p>
            <a:pPr lvl="2"/>
            <a:r>
              <a:rPr lang="en-US" sz="2000" dirty="0" smtClean="0">
                <a:solidFill>
                  <a:schemeClr val="tx1"/>
                </a:solidFill>
                <a:latin typeface="Arial" panose="020B0604020202020204" pitchFamily="34" charset="0"/>
                <a:cs typeface="Arial" panose="020B0604020202020204" pitchFamily="34" charset="0"/>
              </a:rPr>
              <a:t>If not resolved by adjusting subsequent disbursements, student must repay portion disbursed for which he or she is no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longer eligible</a:t>
            </a:r>
          </a:p>
          <a:p>
            <a:pPr lvl="2"/>
            <a:r>
              <a:rPr lang="en-US" sz="2000" dirty="0" smtClean="0">
                <a:solidFill>
                  <a:schemeClr val="tx1"/>
                </a:solidFill>
                <a:latin typeface="Arial" panose="020B0604020202020204" pitchFamily="34" charset="0"/>
                <a:cs typeface="Arial" panose="020B0604020202020204" pitchFamily="34" charset="0"/>
              </a:rPr>
              <a:t>School is not liable</a:t>
            </a:r>
          </a:p>
          <a:p>
            <a:pPr lvl="2"/>
            <a:r>
              <a:rPr lang="en-US" sz="2000" dirty="0" smtClean="0">
                <a:solidFill>
                  <a:schemeClr val="tx1"/>
                </a:solidFill>
                <a:latin typeface="Arial" panose="020B0604020202020204" pitchFamily="34" charset="0"/>
                <a:cs typeface="Arial" panose="020B0604020202020204" pitchFamily="34" charset="0"/>
              </a:rPr>
              <a:t>Follow normal overpayment rules and procedures</a:t>
            </a:r>
          </a:p>
          <a:p>
            <a:pPr lvl="1"/>
            <a:r>
              <a:rPr lang="en-US" sz="2400" dirty="0" smtClean="0">
                <a:solidFill>
                  <a:schemeClr val="tx1"/>
                </a:solidFill>
                <a:latin typeface="Arial" panose="020B0604020202020204" pitchFamily="34" charset="0"/>
                <a:cs typeface="Arial" panose="020B0604020202020204" pitchFamily="34" charset="0"/>
              </a:rPr>
              <a:t>Direct Subsidized Loans</a:t>
            </a:r>
          </a:p>
          <a:p>
            <a:pPr lvl="2"/>
            <a:r>
              <a:rPr lang="en-US" sz="2000" dirty="0" smtClean="0">
                <a:solidFill>
                  <a:schemeClr val="tx1"/>
                </a:solidFill>
                <a:latin typeface="Arial" panose="020B0604020202020204" pitchFamily="34" charset="0"/>
                <a:cs typeface="Arial" panose="020B0604020202020204" pitchFamily="34" charset="0"/>
              </a:rPr>
              <a:t>Does not need to be immediately repaid but instead will be repaid under terms of promissory note</a:t>
            </a:r>
          </a:p>
          <a:p>
            <a:pPr lvl="2"/>
            <a:r>
              <a:rPr lang="en-US" sz="2000" dirty="0" smtClean="0">
                <a:solidFill>
                  <a:schemeClr val="tx1"/>
                </a:solidFill>
                <a:latin typeface="Arial" panose="020B0604020202020204" pitchFamily="34" charset="0"/>
                <a:cs typeface="Arial" panose="020B0604020202020204" pitchFamily="34" charset="0"/>
              </a:rPr>
              <a:t>No action school must take except to record its determination </a:t>
            </a:r>
            <a:endParaRPr lang="en-US" dirty="0" smtClean="0">
              <a:latin typeface="Georgia" panose="02040502050405020303" pitchFamily="18" charset="0"/>
            </a:endParaRPr>
          </a:p>
          <a:p>
            <a:pPr lvl="1"/>
            <a:endParaRPr lang="en-US" dirty="0" smtClean="0">
              <a:latin typeface="Georgia" panose="02040502050405020303" pitchFamily="18" charset="0"/>
            </a:endParaRPr>
          </a:p>
        </p:txBody>
      </p:sp>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53</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215555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6858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6513" y="304800"/>
            <a:ext cx="9144001" cy="5486400"/>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3"/>
          <p:cNvSpPr txBox="1">
            <a:spLocks noChangeArrowheads="1"/>
          </p:cNvSpPr>
          <p:nvPr/>
        </p:nvSpPr>
        <p:spPr bwMode="auto">
          <a:xfrm>
            <a:off x="1219200" y="2438400"/>
            <a:ext cx="6934200" cy="7716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smtClean="0">
                <a:ln w="11430"/>
                <a:solidFill>
                  <a:schemeClr val="accent3">
                    <a:lumMod val="75000"/>
                  </a:schemeClr>
                </a:solidFill>
                <a:latin typeface="Arial" panose="020B0604020202020204" pitchFamily="34" charset="0"/>
                <a:ea typeface="MS PGothic" pitchFamily="34" charset="-128"/>
                <a:cs typeface="Arial" panose="020B0604020202020204" pitchFamily="34" charset="0"/>
              </a:rPr>
              <a:t>Resources</a:t>
            </a:r>
            <a:endParaRPr lang="en-GB" b="1" dirty="0" smtClean="0">
              <a:ln w="11430"/>
              <a:solidFill>
                <a:schemeClr val="accent3">
                  <a:lumMod val="75000"/>
                </a:schemeClr>
              </a:solidFill>
              <a:effectLst>
                <a:outerShdw blurRad="50800" dist="39000" dir="5460000" algn="tl">
                  <a:srgbClr val="000000">
                    <a:alpha val="38000"/>
                  </a:srgbClr>
                </a:outerShdw>
              </a:effectLst>
              <a:latin typeface="Arial" panose="020B0604020202020204" pitchFamily="34" charset="0"/>
              <a:ea typeface="MS PGothic" pitchFamily="34" charset="-128"/>
              <a:cs typeface="Arial" panose="020B0604020202020204" pitchFamily="34" charset="0"/>
            </a:endParaRPr>
          </a:p>
        </p:txBody>
      </p:sp>
      <p:sp>
        <p:nvSpPr>
          <p:cNvPr id="11"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54</a:t>
            </a:fld>
            <a:endParaRPr lang="en-US" altLang="en-US" sz="1400" dirty="0" smtClean="0">
              <a:latin typeface="Arial" charset="0"/>
              <a:ea typeface="ＭＳ Ｐゴシック" pitchFamily="34" charset="-128"/>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228600"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chemeClr val="tx1"/>
                </a:solidFill>
                <a:latin typeface="Arial" charset="0"/>
                <a:cs typeface="Arial" charset="0"/>
              </a:rPr>
              <a:t>Resources</a:t>
            </a:r>
          </a:p>
        </p:txBody>
      </p:sp>
      <p:sp>
        <p:nvSpPr>
          <p:cNvPr id="69635" name="Content Placeholder 2"/>
          <p:cNvSpPr>
            <a:spLocks noGrp="1"/>
          </p:cNvSpPr>
          <p:nvPr>
            <p:ph idx="1"/>
          </p:nvPr>
        </p:nvSpPr>
        <p:spPr>
          <a:xfrm>
            <a:off x="228600" y="1295400"/>
            <a:ext cx="8763000" cy="4525963"/>
          </a:xfrm>
        </p:spPr>
        <p:txBody>
          <a:bodyPr>
            <a:noAutofit/>
          </a:bodyPr>
          <a:lstStyle/>
          <a:p>
            <a:pPr marL="0" indent="0">
              <a:buFont typeface="Arial" charset="0"/>
              <a:buNone/>
              <a:defRPr/>
            </a:pPr>
            <a:r>
              <a:rPr lang="en-US" sz="2800" b="1" u="sng" dirty="0" smtClean="0">
                <a:solidFill>
                  <a:schemeClr val="tx1"/>
                </a:solidFill>
              </a:rPr>
              <a:t>Federal Student Aid Handbook</a:t>
            </a:r>
          </a:p>
          <a:p>
            <a:pPr>
              <a:defRPr/>
            </a:pPr>
            <a:r>
              <a:rPr lang="en-US" sz="1600" dirty="0" smtClean="0">
                <a:solidFill>
                  <a:schemeClr val="tx1"/>
                </a:solidFill>
              </a:rPr>
              <a:t>Application and Verification Guide – Chapter 4</a:t>
            </a:r>
          </a:p>
          <a:p>
            <a:pPr lvl="1">
              <a:defRPr/>
            </a:pPr>
            <a:r>
              <a:rPr lang="en-US" sz="1400" dirty="0" smtClean="0">
                <a:solidFill>
                  <a:schemeClr val="tx1"/>
                </a:solidFill>
              </a:rPr>
              <a:t>2017-18 AVG is coming soon!</a:t>
            </a:r>
          </a:p>
          <a:p>
            <a:pPr marL="0" indent="0">
              <a:buFont typeface="Arial" charset="0"/>
              <a:buNone/>
              <a:defRPr/>
            </a:pPr>
            <a:r>
              <a:rPr lang="en-US" sz="2800" b="1" u="sng" dirty="0" smtClean="0">
                <a:solidFill>
                  <a:schemeClr val="tx1"/>
                </a:solidFill>
              </a:rPr>
              <a:t>Federal Register</a:t>
            </a:r>
          </a:p>
          <a:p>
            <a:pPr>
              <a:defRPr/>
            </a:pPr>
            <a:r>
              <a:rPr lang="en-US" sz="1600" dirty="0" smtClean="0">
                <a:solidFill>
                  <a:schemeClr val="tx1"/>
                </a:solidFill>
              </a:rPr>
              <a:t>April 1, 2016 (2017-18 verification items &amp; documentation)</a:t>
            </a:r>
          </a:p>
          <a:p>
            <a:pPr lvl="1">
              <a:defRPr/>
            </a:pPr>
            <a:r>
              <a:rPr lang="en-US" sz="1400" dirty="0">
                <a:solidFill>
                  <a:schemeClr val="tx1"/>
                </a:solidFill>
                <a:hlinkClick r:id="rId3"/>
              </a:rPr>
              <a:t>https://</a:t>
            </a:r>
            <a:r>
              <a:rPr lang="en-US" sz="1400" dirty="0" smtClean="0">
                <a:solidFill>
                  <a:schemeClr val="tx1"/>
                </a:solidFill>
                <a:hlinkClick r:id="rId3"/>
              </a:rPr>
              <a:t>ifap.ed.gov/fregisters/FR040116FAFSA20172018BeVerified.html</a:t>
            </a:r>
            <a:r>
              <a:rPr lang="en-US" sz="1400" dirty="0" smtClean="0">
                <a:solidFill>
                  <a:schemeClr val="tx1"/>
                </a:solidFill>
              </a:rPr>
              <a:t> </a:t>
            </a:r>
          </a:p>
          <a:p>
            <a:pPr marL="0" indent="0">
              <a:buNone/>
              <a:defRPr/>
            </a:pPr>
            <a:r>
              <a:rPr lang="en-US" sz="2800" b="1" u="sng" dirty="0" smtClean="0">
                <a:solidFill>
                  <a:schemeClr val="tx1"/>
                </a:solidFill>
              </a:rPr>
              <a:t>Dear Colleague Letters</a:t>
            </a:r>
            <a:endParaRPr lang="en-US" sz="2800" b="1" u="sng" dirty="0">
              <a:solidFill>
                <a:schemeClr val="tx1"/>
              </a:solidFill>
            </a:endParaRPr>
          </a:p>
          <a:p>
            <a:pPr>
              <a:defRPr/>
            </a:pPr>
            <a:r>
              <a:rPr lang="en-US" sz="1600" dirty="0" smtClean="0">
                <a:solidFill>
                  <a:schemeClr val="tx1"/>
                </a:solidFill>
              </a:rPr>
              <a:t>GEN-16-07 published on April 5, 2016 (2017-18 verification items and documentation)</a:t>
            </a:r>
          </a:p>
          <a:p>
            <a:pPr lvl="1">
              <a:defRPr/>
            </a:pPr>
            <a:r>
              <a:rPr lang="en-US" sz="1400" dirty="0" smtClean="0">
                <a:solidFill>
                  <a:schemeClr val="tx1"/>
                </a:solidFill>
                <a:hlinkClick r:id="rId4"/>
              </a:rPr>
              <a:t>https://ifap.ed.gov/dpcletters/GEN1607.html</a:t>
            </a:r>
            <a:r>
              <a:rPr lang="en-US" sz="1400" dirty="0" smtClean="0">
                <a:solidFill>
                  <a:schemeClr val="tx1"/>
                </a:solidFill>
              </a:rPr>
              <a:t> </a:t>
            </a:r>
          </a:p>
          <a:p>
            <a:pPr>
              <a:defRPr/>
            </a:pPr>
            <a:r>
              <a:rPr lang="en-US" sz="1600" dirty="0" smtClean="0">
                <a:solidFill>
                  <a:schemeClr val="tx1"/>
                </a:solidFill>
              </a:rPr>
              <a:t>GEN-16-14 </a:t>
            </a:r>
            <a:r>
              <a:rPr lang="en-US" sz="1600" dirty="0">
                <a:solidFill>
                  <a:schemeClr val="tx1"/>
                </a:solidFill>
              </a:rPr>
              <a:t>published on </a:t>
            </a:r>
            <a:r>
              <a:rPr lang="en-US" sz="1600" dirty="0" smtClean="0">
                <a:solidFill>
                  <a:schemeClr val="tx1"/>
                </a:solidFill>
              </a:rPr>
              <a:t>August 3, </a:t>
            </a:r>
            <a:r>
              <a:rPr lang="en-US" sz="1600" dirty="0">
                <a:solidFill>
                  <a:schemeClr val="tx1"/>
                </a:solidFill>
              </a:rPr>
              <a:t>2016 </a:t>
            </a:r>
            <a:r>
              <a:rPr lang="en-US" sz="1600" dirty="0" smtClean="0">
                <a:solidFill>
                  <a:schemeClr val="tx1"/>
                </a:solidFill>
              </a:rPr>
              <a:t>(conflicting 2015 tax and income information)</a:t>
            </a:r>
            <a:endParaRPr lang="en-US" sz="1600" dirty="0">
              <a:solidFill>
                <a:schemeClr val="tx1"/>
              </a:solidFill>
            </a:endParaRPr>
          </a:p>
          <a:p>
            <a:pPr lvl="1">
              <a:defRPr/>
            </a:pPr>
            <a:r>
              <a:rPr lang="en-US" sz="1400" dirty="0">
                <a:solidFill>
                  <a:schemeClr val="tx1"/>
                </a:solidFill>
                <a:hlinkClick r:id="rId5"/>
              </a:rPr>
              <a:t>https://</a:t>
            </a:r>
            <a:r>
              <a:rPr lang="en-US" sz="1400" dirty="0" smtClean="0">
                <a:solidFill>
                  <a:schemeClr val="tx1"/>
                </a:solidFill>
                <a:hlinkClick r:id="rId5"/>
              </a:rPr>
              <a:t>ifap.ed.gov/dpcletters/GEN1614.html</a:t>
            </a:r>
            <a:r>
              <a:rPr lang="en-US" sz="1400" dirty="0" smtClean="0">
                <a:solidFill>
                  <a:schemeClr val="tx1"/>
                </a:solidFill>
              </a:rPr>
              <a:t> </a:t>
            </a:r>
          </a:p>
          <a:p>
            <a:pPr marL="0" indent="0">
              <a:buNone/>
              <a:defRPr/>
            </a:pPr>
            <a:r>
              <a:rPr lang="en-US" sz="2800" b="1" u="sng" dirty="0" smtClean="0">
                <a:solidFill>
                  <a:schemeClr val="tx1"/>
                </a:solidFill>
              </a:rPr>
              <a:t>Electronic Announcement</a:t>
            </a:r>
            <a:endParaRPr lang="en-US" sz="2800" b="1" u="sng" dirty="0">
              <a:solidFill>
                <a:schemeClr val="tx1"/>
              </a:solidFill>
            </a:endParaRPr>
          </a:p>
          <a:p>
            <a:pPr>
              <a:defRPr/>
            </a:pPr>
            <a:r>
              <a:rPr lang="en-US" sz="1600" dirty="0" smtClean="0">
                <a:solidFill>
                  <a:schemeClr val="tx1"/>
                </a:solidFill>
              </a:rPr>
              <a:t>July 29, 2016 (2017-18 suggested verification text)</a:t>
            </a:r>
            <a:endParaRPr lang="en-US" sz="1600" dirty="0">
              <a:solidFill>
                <a:schemeClr val="tx1"/>
              </a:solidFill>
            </a:endParaRPr>
          </a:p>
          <a:p>
            <a:pPr lvl="1">
              <a:defRPr/>
            </a:pPr>
            <a:r>
              <a:rPr lang="en-US" sz="1400" dirty="0">
                <a:solidFill>
                  <a:schemeClr val="tx1"/>
                </a:solidFill>
                <a:hlinkClick r:id="rId6"/>
              </a:rPr>
              <a:t>https://</a:t>
            </a:r>
            <a:r>
              <a:rPr lang="en-US" sz="1400" dirty="0" smtClean="0">
                <a:solidFill>
                  <a:schemeClr val="tx1"/>
                </a:solidFill>
                <a:hlinkClick r:id="rId6"/>
              </a:rPr>
              <a:t>ifap.ed.gov/eannouncements/072916VerificationSuggestedTextPackageFor20172018.html</a:t>
            </a:r>
            <a:r>
              <a:rPr lang="en-US" sz="1400" dirty="0" smtClean="0">
                <a:solidFill>
                  <a:schemeClr val="tx1"/>
                </a:solidFill>
              </a:rPr>
              <a:t> </a:t>
            </a:r>
            <a:endParaRPr lang="en-US" sz="1400" dirty="0">
              <a:solidFill>
                <a:schemeClr val="tx1"/>
              </a:solidFill>
            </a:endParaRPr>
          </a:p>
          <a:p>
            <a:pPr marL="55563" indent="0">
              <a:buFont typeface="Arial" charset="0"/>
              <a:buNone/>
              <a:defRPr/>
            </a:pPr>
            <a:endParaRPr lang="en-US" dirty="0">
              <a:solidFill>
                <a:schemeClr val="tx1"/>
              </a:solidFill>
            </a:endParaRPr>
          </a:p>
        </p:txBody>
      </p:sp>
      <p:sp>
        <p:nvSpPr>
          <p:cNvPr id="450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D049FF2-E2C0-4989-AEA7-3F0B928F0492}" type="slidenum">
              <a:rPr lang="en-US" altLang="en-US" sz="1400" smtClean="0">
                <a:latin typeface="Arial" charset="0"/>
              </a:rPr>
              <a:pPr eaLnBrk="1" fontAlgn="base" hangingPunct="1">
                <a:spcBef>
                  <a:spcPct val="0"/>
                </a:spcBef>
                <a:spcAft>
                  <a:spcPct val="0"/>
                </a:spcAft>
              </a:pPr>
              <a:t>55</a:t>
            </a:fld>
            <a:endParaRPr lang="en-US" altLang="en-US" sz="1400" smtClean="0">
              <a:latin typeface="Arial"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76107"/>
            <a:ext cx="2601685" cy="191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2" name="Title 1"/>
          <p:cNvSpPr>
            <a:spLocks noGrp="1"/>
          </p:cNvSpPr>
          <p:nvPr>
            <p:ph type="title"/>
          </p:nvPr>
        </p:nvSpPr>
        <p:spPr bwMode="auto">
          <a:xfrm>
            <a:off x="228600"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smtClean="0">
                <a:solidFill>
                  <a:schemeClr val="tx1"/>
                </a:solidFill>
                <a:latin typeface="Arial" charset="0"/>
                <a:cs typeface="Arial" charset="0"/>
              </a:rPr>
              <a:t>Resources</a:t>
            </a:r>
          </a:p>
        </p:txBody>
      </p:sp>
      <p:sp>
        <p:nvSpPr>
          <p:cNvPr id="69635" name="Content Placeholder 2"/>
          <p:cNvSpPr>
            <a:spLocks noGrp="1"/>
          </p:cNvSpPr>
          <p:nvPr>
            <p:ph idx="1"/>
          </p:nvPr>
        </p:nvSpPr>
        <p:spPr>
          <a:xfrm>
            <a:off x="228600" y="1295400"/>
            <a:ext cx="8763000" cy="4525963"/>
          </a:xfrm>
        </p:spPr>
        <p:txBody>
          <a:bodyPr>
            <a:normAutofit/>
          </a:bodyPr>
          <a:lstStyle/>
          <a:p>
            <a:pPr marL="55563" indent="0">
              <a:buNone/>
              <a:defRPr/>
            </a:pPr>
            <a:r>
              <a:rPr lang="en-US" sz="2800" b="1" u="sng" dirty="0" smtClean="0">
                <a:solidFill>
                  <a:schemeClr val="tx1"/>
                </a:solidFill>
              </a:rPr>
              <a:t>Program Integrity Q &amp; A Website (Verification)</a:t>
            </a:r>
          </a:p>
          <a:p>
            <a:pPr>
              <a:defRPr/>
            </a:pPr>
            <a:r>
              <a:rPr lang="en-US" dirty="0" smtClean="0">
                <a:solidFill>
                  <a:schemeClr val="tx1"/>
                </a:solidFill>
                <a:hlinkClick r:id="rId4"/>
              </a:rPr>
              <a:t>http</a:t>
            </a:r>
            <a:r>
              <a:rPr lang="en-US" dirty="0">
                <a:solidFill>
                  <a:schemeClr val="tx1"/>
                </a:solidFill>
                <a:hlinkClick r:id="rId4"/>
              </a:rPr>
              <a:t>://</a:t>
            </a:r>
            <a:r>
              <a:rPr lang="en-US" dirty="0" smtClean="0">
                <a:solidFill>
                  <a:schemeClr val="tx1"/>
                </a:solidFill>
                <a:hlinkClick r:id="rId4"/>
              </a:rPr>
              <a:t>www2.ed.gov/policy/highered/reg/hearulemaking/2009/integrity-qa.html</a:t>
            </a:r>
            <a:endParaRPr lang="en-US" dirty="0" smtClean="0">
              <a:solidFill>
                <a:schemeClr val="tx1"/>
              </a:solidFill>
            </a:endParaRPr>
          </a:p>
          <a:p>
            <a:pPr marL="0" indent="0">
              <a:buNone/>
              <a:defRPr/>
            </a:pPr>
            <a:r>
              <a:rPr lang="en-US" sz="2800" b="1" u="sng" dirty="0" smtClean="0">
                <a:solidFill>
                  <a:schemeClr val="tx1"/>
                </a:solidFill>
              </a:rPr>
              <a:t>FSA Assessments</a:t>
            </a:r>
            <a:endParaRPr lang="en-US" sz="2800" b="1" u="sng" dirty="0">
              <a:solidFill>
                <a:schemeClr val="tx1"/>
              </a:solidFill>
            </a:endParaRPr>
          </a:p>
          <a:p>
            <a:pPr>
              <a:defRPr/>
            </a:pPr>
            <a:r>
              <a:rPr lang="en-US" dirty="0">
                <a:solidFill>
                  <a:schemeClr val="tx1"/>
                </a:solidFill>
                <a:hlinkClick r:id="rId5"/>
              </a:rPr>
              <a:t>http://</a:t>
            </a:r>
            <a:r>
              <a:rPr lang="en-US" dirty="0" smtClean="0">
                <a:solidFill>
                  <a:schemeClr val="tx1"/>
                </a:solidFill>
                <a:hlinkClick r:id="rId5"/>
              </a:rPr>
              <a:t>ifap.ed.gov/qahome/qaassessments/fsaverification.html</a:t>
            </a:r>
            <a:endParaRPr lang="en-US" dirty="0" smtClean="0">
              <a:solidFill>
                <a:schemeClr val="tx1"/>
              </a:solidFill>
            </a:endParaRPr>
          </a:p>
          <a:p>
            <a:pPr lvl="1">
              <a:defRPr/>
            </a:pPr>
            <a:r>
              <a:rPr lang="en-US" dirty="0" smtClean="0">
                <a:solidFill>
                  <a:schemeClr val="tx1"/>
                </a:solidFill>
              </a:rPr>
              <a:t>Activity 3 – Verification Codes</a:t>
            </a:r>
          </a:p>
          <a:p>
            <a:pPr marL="0" indent="0">
              <a:buNone/>
              <a:defRPr/>
            </a:pPr>
            <a:r>
              <a:rPr lang="en-US" sz="2800" b="1" u="sng" dirty="0">
                <a:solidFill>
                  <a:schemeClr val="tx1"/>
                </a:solidFill>
              </a:rPr>
              <a:t>Federal Regulations</a:t>
            </a:r>
          </a:p>
          <a:p>
            <a:pPr>
              <a:defRPr/>
            </a:pPr>
            <a:r>
              <a:rPr lang="en-US" dirty="0">
                <a:solidFill>
                  <a:schemeClr val="tx1"/>
                </a:solidFill>
              </a:rPr>
              <a:t>34 C.F.R. § 668 Subpart E (668.51 – 668.61)</a:t>
            </a:r>
          </a:p>
          <a:p>
            <a:pPr>
              <a:defRPr/>
            </a:pPr>
            <a:r>
              <a:rPr lang="en-US" dirty="0">
                <a:solidFill>
                  <a:schemeClr val="tx1"/>
                </a:solidFill>
              </a:rPr>
              <a:t>34 C.F.R. § 668.16(f)</a:t>
            </a:r>
          </a:p>
          <a:p>
            <a:pPr lvl="1">
              <a:defRPr/>
            </a:pPr>
            <a:endParaRPr lang="en-US" dirty="0" smtClean="0">
              <a:solidFill>
                <a:schemeClr val="tx1"/>
              </a:solidFill>
            </a:endParaRPr>
          </a:p>
        </p:txBody>
      </p:sp>
      <p:sp>
        <p:nvSpPr>
          <p:cNvPr id="4608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625B035-897D-4C45-84C8-24A6A5C00DCB}" type="slidenum">
              <a:rPr lang="en-US" altLang="en-US" sz="1400" smtClean="0">
                <a:latin typeface="Arial" charset="0"/>
              </a:rPr>
              <a:pPr eaLnBrk="1" fontAlgn="base" hangingPunct="1">
                <a:spcBef>
                  <a:spcPct val="0"/>
                </a:spcBef>
                <a:spcAft>
                  <a:spcPct val="0"/>
                </a:spcAft>
              </a:pPr>
              <a:t>56</a:t>
            </a:fld>
            <a:endParaRPr lang="en-US" altLang="en-US" sz="1400" smtClean="0">
              <a:latin typeface="Arial"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432" y="2819400"/>
            <a:ext cx="2074018"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Rectangle 2"/>
          <p:cNvSpPr>
            <a:spLocks noGrp="1" noChangeArrowheads="1"/>
          </p:cNvSpPr>
          <p:nvPr>
            <p:ph type="title"/>
          </p:nvPr>
        </p:nvSpPr>
        <p:spPr>
          <a:xfrm>
            <a:off x="381000" y="381000"/>
            <a:ext cx="8553450" cy="914400"/>
          </a:xfrm>
        </p:spPr>
        <p:txBody>
          <a:bodyPr>
            <a:normAutofit/>
          </a:bodyPr>
          <a:lstStyle/>
          <a:p>
            <a:pPr eaLnBrk="1" hangingPunct="1">
              <a:defRPr/>
            </a:pPr>
            <a:r>
              <a:rPr lang="en-US" b="1" dirty="0" smtClean="0">
                <a:solidFill>
                  <a:schemeClr val="tx1"/>
                </a:solidFill>
              </a:rPr>
              <a:t>Review</a:t>
            </a:r>
            <a:r>
              <a:rPr lang="en-US" sz="3600" b="1" dirty="0" smtClean="0">
                <a:solidFill>
                  <a:schemeClr val="tx1"/>
                </a:solidFill>
              </a:rPr>
              <a:t>	</a:t>
            </a:r>
          </a:p>
        </p:txBody>
      </p:sp>
      <p:sp>
        <p:nvSpPr>
          <p:cNvPr id="8196" name="Rectangle 3"/>
          <p:cNvSpPr>
            <a:spLocks noGrp="1" noChangeArrowheads="1"/>
          </p:cNvSpPr>
          <p:nvPr>
            <p:ph type="body" idx="1"/>
          </p:nvPr>
        </p:nvSpPr>
        <p:spPr bwMode="auto">
          <a:xfrm>
            <a:off x="304800" y="1524000"/>
            <a:ext cx="79756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smtClean="0">
                <a:solidFill>
                  <a:schemeClr val="tx1"/>
                </a:solidFill>
                <a:latin typeface="Arial" charset="0"/>
                <a:cs typeface="Arial" charset="0"/>
              </a:rPr>
              <a:t>Background</a:t>
            </a:r>
          </a:p>
          <a:p>
            <a:pPr eaLnBrk="1" hangingPunct="1"/>
            <a:r>
              <a:rPr lang="en-US" altLang="en-US" sz="2800" dirty="0" smtClean="0">
                <a:solidFill>
                  <a:schemeClr val="tx1"/>
                </a:solidFill>
                <a:latin typeface="Arial" charset="0"/>
                <a:cs typeface="Arial" charset="0"/>
              </a:rPr>
              <a:t>2016-17 </a:t>
            </a:r>
            <a:r>
              <a:rPr lang="en-US" altLang="en-US" sz="2800" dirty="0">
                <a:solidFill>
                  <a:schemeClr val="tx1"/>
                </a:solidFill>
                <a:latin typeface="Arial" charset="0"/>
                <a:cs typeface="Arial" charset="0"/>
              </a:rPr>
              <a:t>Verification Changes Overview</a:t>
            </a:r>
          </a:p>
          <a:p>
            <a:pPr eaLnBrk="1" hangingPunct="1"/>
            <a:r>
              <a:rPr lang="en-US" altLang="en-US" sz="2800" dirty="0">
                <a:solidFill>
                  <a:schemeClr val="tx1"/>
                </a:solidFill>
                <a:latin typeface="Arial" charset="0"/>
                <a:cs typeface="Arial" charset="0"/>
              </a:rPr>
              <a:t>2016-17 Verification Tracking Groups &amp; Documentation</a:t>
            </a:r>
          </a:p>
          <a:p>
            <a:pPr eaLnBrk="1" hangingPunct="1"/>
            <a:r>
              <a:rPr lang="en-US" altLang="en-US" sz="2800" dirty="0" smtClean="0">
                <a:solidFill>
                  <a:schemeClr val="tx1"/>
                </a:solidFill>
                <a:latin typeface="Arial" charset="0"/>
                <a:cs typeface="Arial" charset="0"/>
              </a:rPr>
              <a:t>Verification Reminders</a:t>
            </a:r>
          </a:p>
          <a:p>
            <a:pPr eaLnBrk="1" hangingPunct="1"/>
            <a:r>
              <a:rPr lang="en-US" altLang="en-US" sz="2800" dirty="0">
                <a:solidFill>
                  <a:schemeClr val="tx1"/>
                </a:solidFill>
                <a:latin typeface="Arial" charset="0"/>
                <a:cs typeface="Arial" charset="0"/>
              </a:rPr>
              <a:t>Conflicting 2015 Tax/Income Information</a:t>
            </a:r>
            <a:endParaRPr lang="en-US" altLang="en-US" sz="2800" dirty="0" smtClean="0">
              <a:solidFill>
                <a:schemeClr val="tx1"/>
              </a:solidFill>
              <a:latin typeface="Arial" charset="0"/>
              <a:cs typeface="Arial" charset="0"/>
            </a:endParaRPr>
          </a:p>
          <a:p>
            <a:pPr eaLnBrk="1" hangingPunct="1"/>
            <a:r>
              <a:rPr lang="en-US" altLang="en-US" sz="2800" dirty="0" smtClean="0">
                <a:solidFill>
                  <a:schemeClr val="tx1"/>
                </a:solidFill>
                <a:latin typeface="Arial" charset="0"/>
                <a:cs typeface="Arial" charset="0"/>
              </a:rPr>
              <a:t>Resources</a:t>
            </a:r>
          </a:p>
          <a:p>
            <a:pPr eaLnBrk="1" hangingPunct="1"/>
            <a:endParaRPr lang="en-US" altLang="en-US" sz="2800" dirty="0" smtClean="0">
              <a:latin typeface="Arial" charset="0"/>
              <a:cs typeface="Arial" charset="0"/>
            </a:endParaRPr>
          </a:p>
          <a:p>
            <a:pPr eaLnBrk="1" hangingPunct="1"/>
            <a:endParaRPr lang="en-US" altLang="en-US" sz="2800" dirty="0" smtClean="0">
              <a:latin typeface="Arial" charset="0"/>
              <a:cs typeface="Arial" charset="0"/>
            </a:endParaRPr>
          </a:p>
          <a:p>
            <a:pPr eaLnBrk="1" hangingPunct="1">
              <a:buFontTx/>
              <a:buNone/>
            </a:pPr>
            <a:endParaRPr lang="en-US" altLang="en-US" sz="2800" dirty="0" smtClean="0">
              <a:latin typeface="Arial" charset="0"/>
              <a:cs typeface="Arial" charset="0"/>
            </a:endParaRPr>
          </a:p>
        </p:txBody>
      </p:sp>
      <p:sp>
        <p:nvSpPr>
          <p:cNvPr id="6" name="Slide Number Placeholder 1"/>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625B035-897D-4C45-84C8-24A6A5C00DCB}" type="slidenum">
              <a:rPr lang="en-US" altLang="en-US" sz="1400" smtClean="0">
                <a:latin typeface="Arial" charset="0"/>
              </a:rPr>
              <a:pPr eaLnBrk="1" fontAlgn="base" hangingPunct="1">
                <a:spcBef>
                  <a:spcPct val="0"/>
                </a:spcBef>
                <a:spcAft>
                  <a:spcPct val="0"/>
                </a:spcAft>
              </a:pPr>
              <a:t>57</a:t>
            </a:fld>
            <a:endParaRPr lang="en-US" altLang="en-US" sz="1400" smtClean="0">
              <a:latin typeface="Arial" charset="0"/>
            </a:endParaRPr>
          </a:p>
        </p:txBody>
      </p:sp>
    </p:spTree>
    <p:extLst>
      <p:ext uri="{BB962C8B-B14F-4D97-AF65-F5344CB8AC3E}">
        <p14:creationId xmlns:p14="http://schemas.microsoft.com/office/powerpoint/2010/main" val="42333950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1" y="152400"/>
            <a:ext cx="8043863" cy="620606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625B035-897D-4C45-84C8-24A6A5C00DCB}" type="slidenum">
              <a:rPr lang="en-US" altLang="en-US" sz="1400" smtClean="0">
                <a:latin typeface="Arial" charset="0"/>
              </a:rPr>
              <a:pPr eaLnBrk="1" fontAlgn="base" hangingPunct="1">
                <a:spcBef>
                  <a:spcPct val="0"/>
                </a:spcBef>
                <a:spcAft>
                  <a:spcPct val="0"/>
                </a:spcAft>
              </a:pPr>
              <a:t>58</a:t>
            </a:fld>
            <a:endParaRPr lang="en-US" altLang="en-US" sz="1400" smtClean="0">
              <a:latin typeface="Arial" charset="0"/>
            </a:endParaRPr>
          </a:p>
        </p:txBody>
      </p:sp>
    </p:spTree>
    <p:extLst>
      <p:ext uri="{BB962C8B-B14F-4D97-AF65-F5344CB8AC3E}">
        <p14:creationId xmlns:p14="http://schemas.microsoft.com/office/powerpoint/2010/main" val="3941845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txBox="1">
            <a:spLocks/>
          </p:cNvSpPr>
          <p:nvPr/>
        </p:nvSpPr>
        <p:spPr bwMode="auto">
          <a:xfrm>
            <a:off x="460375" y="457200"/>
            <a:ext cx="855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4000" b="1" dirty="0" smtClean="0">
                <a:latin typeface="Arial" panose="020B0604020202020204" pitchFamily="34" charset="0"/>
              </a:rPr>
              <a:t>Regional Contacts</a:t>
            </a:r>
            <a:endParaRPr lang="en-US" altLang="en-US" sz="4000" b="1" dirty="0">
              <a:latin typeface="Arial" panose="020B0604020202020204" pitchFamily="34" charset="0"/>
            </a:endParaRPr>
          </a:p>
        </p:txBody>
      </p:sp>
      <p:sp>
        <p:nvSpPr>
          <p:cNvPr id="7" name="TextBox 2"/>
          <p:cNvSpPr txBox="1">
            <a:spLocks noChangeArrowheads="1"/>
          </p:cNvSpPr>
          <p:nvPr/>
        </p:nvSpPr>
        <p:spPr bwMode="auto">
          <a:xfrm>
            <a:off x="-37224" y="1600200"/>
            <a:ext cx="9109841" cy="31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30188" indent="-230188" eaLnBrk="1" hangingPunct="1">
              <a:spcBef>
                <a:spcPct val="20000"/>
              </a:spcBef>
              <a:buSzPct val="80000"/>
              <a:buFont typeface="Arial"/>
              <a:buChar char="•"/>
              <a:defRPr/>
            </a:pPr>
            <a:r>
              <a:rPr lang="en-US" altLang="en-US" sz="2400" b="1" dirty="0" smtClean="0">
                <a:latin typeface="Arial" panose="020B0604020202020204" pitchFamily="34" charset="0"/>
                <a:ea typeface="+mn-ea"/>
                <a:cs typeface="Arial" panose="020B0604020202020204" pitchFamily="34" charset="0"/>
              </a:rPr>
              <a:t>Philadelphia School Participation Team </a:t>
            </a:r>
          </a:p>
          <a:p>
            <a:pPr marL="973138" lvl="1" indent="-230188" eaLnBrk="1" hangingPunct="1">
              <a:spcBef>
                <a:spcPct val="20000"/>
              </a:spcBef>
              <a:buSzPct val="80000"/>
              <a:buFont typeface="Arial"/>
              <a:buChar char="•"/>
              <a:defRPr/>
            </a:pPr>
            <a:r>
              <a:rPr lang="en-US" altLang="en-US" sz="2400" b="1" dirty="0" smtClean="0">
                <a:latin typeface="Arial" panose="020B0604020202020204" pitchFamily="34" charset="0"/>
                <a:ea typeface="+mn-ea"/>
                <a:cs typeface="Arial" panose="020B0604020202020204" pitchFamily="34" charset="0"/>
              </a:rPr>
              <a:t>Main Number</a:t>
            </a:r>
            <a:r>
              <a:rPr lang="en-US" altLang="en-US" sz="2400" b="1" dirty="0">
                <a:latin typeface="Arial" panose="020B0604020202020204" pitchFamily="34" charset="0"/>
                <a:cs typeface="Arial" panose="020B0604020202020204" pitchFamily="34" charset="0"/>
              </a:rPr>
              <a:t> – </a:t>
            </a:r>
            <a:r>
              <a:rPr lang="en-US" altLang="en-US" sz="2400" b="1" dirty="0" smtClean="0">
                <a:latin typeface="Arial" panose="020B0604020202020204" pitchFamily="34" charset="0"/>
                <a:ea typeface="+mn-ea"/>
                <a:cs typeface="Arial" panose="020B0604020202020204" pitchFamily="34" charset="0"/>
              </a:rPr>
              <a:t>215-656-6442</a:t>
            </a:r>
          </a:p>
          <a:p>
            <a:pPr marL="973138" lvl="1" indent="-230188" eaLnBrk="1" hangingPunct="1">
              <a:spcBef>
                <a:spcPct val="20000"/>
              </a:spcBef>
              <a:buSzPct val="80000"/>
              <a:buFont typeface="Arial"/>
              <a:buChar char="•"/>
              <a:defRPr/>
            </a:pPr>
            <a:r>
              <a:rPr lang="en-US" altLang="en-US" sz="2400" b="1" dirty="0" smtClean="0">
                <a:latin typeface="Arial" panose="020B0604020202020204" pitchFamily="34" charset="0"/>
                <a:ea typeface="+mn-ea"/>
                <a:cs typeface="Arial" panose="020B0604020202020204" pitchFamily="34" charset="0"/>
              </a:rPr>
              <a:t>Joe Kern (IIS) – </a:t>
            </a:r>
            <a:r>
              <a:rPr lang="en-US" altLang="en-US" sz="2400" b="1" dirty="0" smtClean="0">
                <a:latin typeface="Arial" panose="020B0604020202020204" pitchFamily="34" charset="0"/>
                <a:ea typeface="+mn-ea"/>
                <a:cs typeface="Arial" panose="020B0604020202020204" pitchFamily="34" charset="0"/>
                <a:hlinkClick r:id="rId3"/>
              </a:rPr>
              <a:t>Joe.Kern@ed.gov</a:t>
            </a:r>
            <a:r>
              <a:rPr lang="en-US" altLang="en-US" sz="2400" b="1" dirty="0" smtClean="0">
                <a:latin typeface="Arial" panose="020B0604020202020204" pitchFamily="34" charset="0"/>
                <a:ea typeface="+mn-ea"/>
                <a:cs typeface="Arial" panose="020B0604020202020204" pitchFamily="34" charset="0"/>
              </a:rPr>
              <a:t>; 215-656-8566</a:t>
            </a:r>
          </a:p>
          <a:p>
            <a:pPr lvl="1" indent="0" eaLnBrk="1" hangingPunct="1">
              <a:spcBef>
                <a:spcPct val="20000"/>
              </a:spcBef>
              <a:buSzPct val="80000"/>
              <a:defRPr/>
            </a:pPr>
            <a:endParaRPr lang="en-US" altLang="en-US" sz="2400" b="1" dirty="0" smtClean="0">
              <a:latin typeface="Arial" panose="020B0604020202020204" pitchFamily="34" charset="0"/>
              <a:ea typeface="+mn-ea"/>
              <a:cs typeface="Arial" panose="020B0604020202020204" pitchFamily="34" charset="0"/>
            </a:endParaRPr>
          </a:p>
          <a:p>
            <a:pPr marL="230188" indent="-230188" eaLnBrk="1" hangingPunct="1">
              <a:spcBef>
                <a:spcPct val="20000"/>
              </a:spcBef>
              <a:buSzPct val="80000"/>
              <a:buFont typeface="Arial"/>
              <a:buChar char="•"/>
              <a:defRPr/>
            </a:pPr>
            <a:r>
              <a:rPr lang="en-US" altLang="en-US" sz="2400" b="1" dirty="0" smtClean="0">
                <a:latin typeface="Arial" panose="020B0604020202020204" pitchFamily="34" charset="0"/>
                <a:ea typeface="+mn-ea"/>
                <a:cs typeface="Arial" panose="020B0604020202020204" pitchFamily="34" charset="0"/>
              </a:rPr>
              <a:t>Philadelphia Training Officers </a:t>
            </a:r>
          </a:p>
          <a:p>
            <a:pPr marL="973138" lvl="1" indent="-230188" eaLnBrk="1" hangingPunct="1">
              <a:spcBef>
                <a:spcPct val="20000"/>
              </a:spcBef>
              <a:buSzPct val="80000"/>
              <a:buFont typeface="Arial"/>
              <a:buChar char="•"/>
              <a:defRPr/>
            </a:pPr>
            <a:r>
              <a:rPr lang="en-US" altLang="en-US" sz="2300" b="1" dirty="0" smtClean="0">
                <a:latin typeface="Arial" panose="020B0604020202020204" pitchFamily="34" charset="0"/>
                <a:ea typeface="+mn-ea"/>
                <a:cs typeface="Arial" panose="020B0604020202020204" pitchFamily="34" charset="0"/>
              </a:rPr>
              <a:t>Amber Johnson – </a:t>
            </a:r>
            <a:r>
              <a:rPr lang="en-US" altLang="en-US" sz="2300" b="1" dirty="0" smtClean="0">
                <a:latin typeface="Arial" panose="020B0604020202020204" pitchFamily="34" charset="0"/>
                <a:ea typeface="+mn-ea"/>
                <a:cs typeface="Arial" panose="020B0604020202020204" pitchFamily="34" charset="0"/>
                <a:hlinkClick r:id="rId4"/>
              </a:rPr>
              <a:t>Amber.Johnson@ed.gov</a:t>
            </a:r>
            <a:r>
              <a:rPr lang="en-US" altLang="en-US" sz="2300" b="1" dirty="0" smtClean="0">
                <a:latin typeface="Arial" panose="020B0604020202020204" pitchFamily="34" charset="0"/>
                <a:ea typeface="+mn-ea"/>
                <a:cs typeface="Arial" panose="020B0604020202020204" pitchFamily="34" charset="0"/>
              </a:rPr>
              <a:t>; 202-377-3369</a:t>
            </a:r>
          </a:p>
          <a:p>
            <a:pPr marL="973138" lvl="1" indent="-230188" eaLnBrk="1" hangingPunct="1">
              <a:spcBef>
                <a:spcPct val="20000"/>
              </a:spcBef>
              <a:buSzPct val="80000"/>
              <a:buFont typeface="Arial"/>
              <a:buChar char="•"/>
              <a:defRPr/>
            </a:pPr>
            <a:r>
              <a:rPr lang="en-US" altLang="en-US" sz="2400" b="1" dirty="0" smtClean="0">
                <a:latin typeface="Arial" panose="020B0604020202020204" pitchFamily="34" charset="0"/>
                <a:ea typeface="+mn-ea"/>
                <a:cs typeface="Arial" panose="020B0604020202020204" pitchFamily="34" charset="0"/>
              </a:rPr>
              <a:t>Craig </a:t>
            </a:r>
            <a:r>
              <a:rPr lang="en-US" altLang="en-US" sz="2400" b="1" dirty="0" err="1" smtClean="0">
                <a:latin typeface="Arial" panose="020B0604020202020204" pitchFamily="34" charset="0"/>
                <a:ea typeface="+mn-ea"/>
                <a:cs typeface="Arial" panose="020B0604020202020204" pitchFamily="34" charset="0"/>
              </a:rPr>
              <a:t>Rorie</a:t>
            </a:r>
            <a:r>
              <a:rPr lang="en-US" altLang="en-US" sz="2400" b="1" dirty="0" smtClean="0">
                <a:latin typeface="Arial" panose="020B0604020202020204" pitchFamily="34" charset="0"/>
                <a:ea typeface="+mn-ea"/>
                <a:cs typeface="Arial" panose="020B0604020202020204" pitchFamily="34" charset="0"/>
              </a:rPr>
              <a:t> – </a:t>
            </a:r>
            <a:r>
              <a:rPr lang="en-US" altLang="en-US" sz="2400" b="1" dirty="0" smtClean="0">
                <a:latin typeface="Arial" panose="020B0604020202020204" pitchFamily="34" charset="0"/>
                <a:ea typeface="+mn-ea"/>
                <a:cs typeface="Arial" panose="020B0604020202020204" pitchFamily="34" charset="0"/>
                <a:hlinkClick r:id="rId5"/>
              </a:rPr>
              <a:t>Craig.Rorie@ed.gov</a:t>
            </a:r>
            <a:r>
              <a:rPr lang="en-US" altLang="en-US" sz="2400" b="1" dirty="0" smtClean="0">
                <a:latin typeface="Arial" panose="020B0604020202020204" pitchFamily="34" charset="0"/>
                <a:ea typeface="+mn-ea"/>
                <a:cs typeface="Arial" panose="020B0604020202020204" pitchFamily="34" charset="0"/>
              </a:rPr>
              <a:t>; 215-656-5916</a:t>
            </a:r>
          </a:p>
        </p:txBody>
      </p:sp>
      <p:pic>
        <p:nvPicPr>
          <p:cNvPr id="8397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4125" y="279400"/>
            <a:ext cx="1390650" cy="229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625B035-897D-4C45-84C8-24A6A5C00DCB}" type="slidenum">
              <a:rPr lang="en-US" altLang="en-US" sz="1400" smtClean="0">
                <a:latin typeface="Arial" charset="0"/>
              </a:rPr>
              <a:pPr eaLnBrk="1" fontAlgn="base" hangingPunct="1">
                <a:spcBef>
                  <a:spcPct val="0"/>
                </a:spcBef>
                <a:spcAft>
                  <a:spcPct val="0"/>
                </a:spcAft>
              </a:pPr>
              <a:t>59</a:t>
            </a:fld>
            <a:endParaRPr lang="en-US" altLang="en-US" sz="1400" smtClean="0">
              <a:latin typeface="Arial" charset="0"/>
            </a:endParaRPr>
          </a:p>
        </p:txBody>
      </p:sp>
    </p:spTree>
    <p:extLst>
      <p:ext uri="{BB962C8B-B14F-4D97-AF65-F5344CB8AC3E}">
        <p14:creationId xmlns:p14="http://schemas.microsoft.com/office/powerpoint/2010/main" val="355781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solidFill>
                  <a:schemeClr val="tx1"/>
                </a:solidFill>
                <a:latin typeface="Arial" charset="0"/>
                <a:cs typeface="Arial" charset="0"/>
              </a:rPr>
              <a:t>Verification – History</a:t>
            </a:r>
          </a:p>
        </p:txBody>
      </p:sp>
      <p:sp>
        <p:nvSpPr>
          <p:cNvPr id="17411" name="Content Placeholder 2"/>
          <p:cNvSpPr>
            <a:spLocks noGrp="1"/>
          </p:cNvSpPr>
          <p:nvPr>
            <p:ph idx="1"/>
          </p:nvPr>
        </p:nvSpPr>
        <p:spPr>
          <a:xfrm>
            <a:off x="533400" y="1417637"/>
            <a:ext cx="8229600" cy="4525963"/>
          </a:xfrm>
        </p:spPr>
        <p:txBody>
          <a:bodyPr/>
          <a:lstStyle/>
          <a:p>
            <a:pPr marL="230188" lvl="1" indent="0">
              <a:buFont typeface="Arial"/>
              <a:buNone/>
              <a:defRPr/>
            </a:pPr>
            <a:endParaRPr lang="en-US" altLang="en-US" dirty="0" smtClean="0">
              <a:solidFill>
                <a:schemeClr val="tx1"/>
              </a:solidFill>
            </a:endParaRPr>
          </a:p>
          <a:p>
            <a:pPr>
              <a:defRPr/>
            </a:pPr>
            <a:r>
              <a:rPr lang="en-US" altLang="en-US" sz="2600" dirty="0" smtClean="0">
                <a:solidFill>
                  <a:schemeClr val="tx1"/>
                </a:solidFill>
              </a:rPr>
              <a:t>For the 2015-2016 award year</a:t>
            </a:r>
          </a:p>
          <a:p>
            <a:pPr lvl="1">
              <a:defRPr/>
            </a:pPr>
            <a:r>
              <a:rPr lang="en-US" altLang="en-US" sz="2200" dirty="0" smtClean="0">
                <a:solidFill>
                  <a:schemeClr val="tx1"/>
                </a:solidFill>
              </a:rPr>
              <a:t>No changes to verification items and tracking groups</a:t>
            </a:r>
          </a:p>
          <a:p>
            <a:pPr lvl="1">
              <a:defRPr/>
            </a:pPr>
            <a:endParaRPr lang="en-US" altLang="en-US" sz="2200" dirty="0">
              <a:solidFill>
                <a:schemeClr val="tx1"/>
              </a:solidFill>
            </a:endParaRPr>
          </a:p>
          <a:p>
            <a:pPr>
              <a:defRPr/>
            </a:pPr>
            <a:r>
              <a:rPr lang="en-US" altLang="en-US" sz="2600" dirty="0">
                <a:solidFill>
                  <a:schemeClr val="tx1"/>
                </a:solidFill>
              </a:rPr>
              <a:t>For the </a:t>
            </a:r>
            <a:r>
              <a:rPr lang="en-US" altLang="en-US" sz="2600" dirty="0" smtClean="0">
                <a:solidFill>
                  <a:schemeClr val="tx1"/>
                </a:solidFill>
              </a:rPr>
              <a:t>2016-2017 </a:t>
            </a:r>
            <a:r>
              <a:rPr lang="en-US" altLang="en-US" sz="2600" dirty="0">
                <a:solidFill>
                  <a:schemeClr val="tx1"/>
                </a:solidFill>
              </a:rPr>
              <a:t>award year</a:t>
            </a:r>
          </a:p>
          <a:p>
            <a:pPr lvl="1">
              <a:defRPr/>
            </a:pPr>
            <a:r>
              <a:rPr lang="en-US" altLang="en-US" sz="2200" dirty="0" smtClean="0">
                <a:solidFill>
                  <a:schemeClr val="tx1"/>
                </a:solidFill>
              </a:rPr>
              <a:t>Eliminated Child Support Paid (V3) as a separate </a:t>
            </a:r>
            <a:br>
              <a:rPr lang="en-US" altLang="en-US" sz="2200" dirty="0" smtClean="0">
                <a:solidFill>
                  <a:schemeClr val="tx1"/>
                </a:solidFill>
              </a:rPr>
            </a:br>
            <a:r>
              <a:rPr lang="en-US" altLang="en-US" sz="2200" dirty="0">
                <a:solidFill>
                  <a:schemeClr val="tx1"/>
                </a:solidFill>
              </a:rPr>
              <a:t>verification group</a:t>
            </a:r>
          </a:p>
          <a:p>
            <a:pPr lvl="1">
              <a:defRPr/>
            </a:pPr>
            <a:r>
              <a:rPr lang="en-US" altLang="en-US" sz="2200" dirty="0">
                <a:solidFill>
                  <a:schemeClr val="tx1"/>
                </a:solidFill>
              </a:rPr>
              <a:t>In limited circumstances, an applicant’s Verification Tracking Group could change</a:t>
            </a:r>
          </a:p>
          <a:p>
            <a:pPr lvl="1">
              <a:defRPr/>
            </a:pPr>
            <a:endParaRPr lang="en-US" altLang="en-US" sz="2200" dirty="0" smtClean="0">
              <a:solidFill>
                <a:schemeClr val="tx1"/>
              </a:solidFill>
            </a:endParaRPr>
          </a:p>
        </p:txBody>
      </p:sp>
      <p:sp>
        <p:nvSpPr>
          <p:cNvPr id="1126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332E837F-E2CB-4EB8-B53C-46A87804E603}" type="slidenum">
              <a:rPr lang="en-US" altLang="en-US" sz="1400" smtClean="0">
                <a:latin typeface="Arial" charset="0"/>
                <a:ea typeface="ＭＳ Ｐゴシック" pitchFamily="34" charset="-128"/>
              </a:rPr>
              <a:t>6</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8755312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txBox="1">
            <a:spLocks/>
          </p:cNvSpPr>
          <p:nvPr/>
        </p:nvSpPr>
        <p:spPr bwMode="auto">
          <a:xfrm>
            <a:off x="228600" y="307868"/>
            <a:ext cx="855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4000" b="1" dirty="0">
                <a:latin typeface="Arial" panose="020B0604020202020204" pitchFamily="34" charset="0"/>
              </a:rPr>
              <a:t>Training Feedback</a:t>
            </a:r>
          </a:p>
        </p:txBody>
      </p:sp>
      <p:sp>
        <p:nvSpPr>
          <p:cNvPr id="6" name="Content Placeholder 2"/>
          <p:cNvSpPr txBox="1">
            <a:spLocks/>
          </p:cNvSpPr>
          <p:nvPr/>
        </p:nvSpPr>
        <p:spPr>
          <a:xfrm>
            <a:off x="228600" y="1219201"/>
            <a:ext cx="8686800" cy="4830233"/>
          </a:xfrm>
          <a:prstGeom prst="rect">
            <a:avLst/>
          </a:prstGeom>
        </p:spPr>
        <p:txBody>
          <a:bodyPr/>
          <a:lstStyle>
            <a:lvl1pPr marL="230188" indent="-230188" algn="l" defTabSz="457200" rtl="0" eaLnBrk="1" latinLnBrk="0" hangingPunct="1">
              <a:spcBef>
                <a:spcPct val="20000"/>
              </a:spcBef>
              <a:buSzPct val="80000"/>
              <a:buFont typeface="Arial"/>
              <a:buChar char="•"/>
              <a:defRPr sz="2700" kern="1200" baseline="0">
                <a:solidFill>
                  <a:schemeClr val="tx1"/>
                </a:solidFill>
                <a:latin typeface="Georgia" panose="02040502050405020303" pitchFamily="18" charset="0"/>
                <a:ea typeface="+mn-ea"/>
                <a:cs typeface="Arial"/>
              </a:defRPr>
            </a:lvl1pPr>
            <a:lvl2pPr marL="404813" indent="-174625" algn="l" defTabSz="457200" rtl="0" eaLnBrk="1" latinLnBrk="0" hangingPunct="1">
              <a:spcBef>
                <a:spcPct val="20000"/>
              </a:spcBef>
              <a:buSzPct val="75000"/>
              <a:buFont typeface="Arial" pitchFamily="34" charset="0"/>
              <a:buChar char="−"/>
              <a:defRPr sz="2300" kern="1200" baseline="0">
                <a:solidFill>
                  <a:schemeClr val="tx1"/>
                </a:solidFill>
                <a:latin typeface="Georgia" panose="02040502050405020303" pitchFamily="18" charset="0"/>
                <a:ea typeface="+mn-ea"/>
                <a:cs typeface="Arial"/>
              </a:defRPr>
            </a:lvl2pPr>
            <a:lvl3pPr marL="623888" indent="-163513" algn="l" defTabSz="457200" rtl="0" eaLnBrk="1" latinLnBrk="0" hangingPunct="1">
              <a:spcBef>
                <a:spcPct val="20000"/>
              </a:spcBef>
              <a:buSzPct val="80000"/>
              <a:buFont typeface="Wingdings" pitchFamily="2" charset="2"/>
              <a:buChar char="§"/>
              <a:defRPr sz="2100" kern="1200" baseline="0">
                <a:solidFill>
                  <a:schemeClr val="tx1"/>
                </a:solidFill>
                <a:latin typeface="Georgia" panose="02040502050405020303" pitchFamily="18" charset="0"/>
                <a:ea typeface="+mn-ea"/>
                <a:cs typeface="Arial"/>
              </a:defRPr>
            </a:lvl3pPr>
            <a:lvl4pPr marL="854075" indent="-230188" algn="l" defTabSz="457200" rtl="0" eaLnBrk="1" latinLnBrk="0" hangingPunct="1">
              <a:spcBef>
                <a:spcPct val="20000"/>
              </a:spcBef>
              <a:buFont typeface="Arial"/>
              <a:buChar char="–"/>
              <a:defRPr sz="1100" kern="1200">
                <a:solidFill>
                  <a:srgbClr val="535353"/>
                </a:solidFill>
                <a:latin typeface="Georgia" panose="02040502050405020303" pitchFamily="18" charset="0"/>
                <a:ea typeface="+mn-ea"/>
                <a:cs typeface="Arial"/>
              </a:defRPr>
            </a:lvl4pPr>
            <a:lvl5pPr marL="2057400" indent="-228600" algn="l" defTabSz="457200" rtl="0" eaLnBrk="1" latinLnBrk="0" hangingPunct="1">
              <a:spcBef>
                <a:spcPct val="20000"/>
              </a:spcBef>
              <a:buFont typeface="Arial"/>
              <a:buChar char="»"/>
              <a:defRPr sz="1200" kern="1200">
                <a:solidFill>
                  <a:srgbClr val="535353"/>
                </a:solidFill>
                <a:latin typeface="Georgia" panose="02040502050405020303" pitchFamily="18"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dirty="0" smtClean="0">
                <a:latin typeface="Arial" panose="020B0604020202020204" pitchFamily="34" charset="0"/>
                <a:cs typeface="Arial" panose="020B0604020202020204" pitchFamily="34" charset="0"/>
              </a:rPr>
              <a:t>To ensure quality training, we ask all participants to please fill out an online session evaluation.</a:t>
            </a:r>
          </a:p>
          <a:p>
            <a:pPr>
              <a:buFont typeface="Arial" charset="0"/>
              <a:buChar char="•"/>
              <a:defRPr/>
            </a:pPr>
            <a:r>
              <a:rPr lang="en-US" dirty="0" smtClean="0">
                <a:latin typeface="Arial" panose="020B0604020202020204" pitchFamily="34" charset="0"/>
                <a:cs typeface="Arial" panose="020B0604020202020204" pitchFamily="34" charset="0"/>
              </a:rPr>
              <a:t>Go to </a:t>
            </a:r>
            <a:r>
              <a:rPr lang="en-US" u="sng" dirty="0" smtClean="0">
                <a:latin typeface="Arial" panose="020B0604020202020204" pitchFamily="34" charset="0"/>
                <a:cs typeface="Arial" panose="020B0604020202020204" pitchFamily="34" charset="0"/>
                <a:hlinkClick r:id="rId3"/>
              </a:rPr>
              <a:t>https</a:t>
            </a:r>
            <a:r>
              <a:rPr lang="en-US" u="sng" dirty="0">
                <a:latin typeface="Arial" panose="020B0604020202020204" pitchFamily="34" charset="0"/>
                <a:cs typeface="Arial" panose="020B0604020202020204" pitchFamily="34" charset="0"/>
                <a:hlinkClick r:id="rId3"/>
              </a:rPr>
              <a:t>://www.surveymonkey.com/s/AmberJohnson</a:t>
            </a:r>
            <a:endParaRPr lang="en-US" dirty="0">
              <a:latin typeface="Arial" panose="020B0604020202020204" pitchFamily="34" charset="0"/>
              <a:cs typeface="Arial" panose="020B0604020202020204" pitchFamily="34" charset="0"/>
            </a:endParaRPr>
          </a:p>
          <a:p>
            <a:pPr lvl="1">
              <a:defRPr/>
            </a:pPr>
            <a:r>
              <a:rPr lang="en-US" sz="2700" dirty="0" smtClean="0">
                <a:latin typeface="Arial" panose="020B0604020202020204" pitchFamily="34" charset="0"/>
                <a:cs typeface="Arial" panose="020B0604020202020204" pitchFamily="34" charset="0"/>
              </a:rPr>
              <a:t>Evaluation form is specific to Amber Johnson</a:t>
            </a:r>
          </a:p>
          <a:p>
            <a:pPr>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Additional feedback about training can be directed to </a:t>
            </a:r>
            <a:r>
              <a:rPr lang="en-US" dirty="0" smtClean="0">
                <a:latin typeface="Arial" panose="020B0604020202020204" pitchFamily="34" charset="0"/>
                <a:cs typeface="Arial" panose="020B0604020202020204" pitchFamily="34" charset="0"/>
                <a:hlinkClick r:id="rId4"/>
              </a:rPr>
              <a:t>JoAnn.Borel@ed.gov</a:t>
            </a:r>
            <a:r>
              <a:rPr lang="en-US" dirty="0" smtClean="0">
                <a:latin typeface="Arial" panose="020B0604020202020204" pitchFamily="34" charset="0"/>
                <a:cs typeface="Arial" panose="020B0604020202020204" pitchFamily="34" charset="0"/>
              </a:rPr>
              <a:t>; 409-579-3776 </a:t>
            </a:r>
            <a:endParaRPr lang="en-US" dirty="0">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625B035-897D-4C45-84C8-24A6A5C00DCB}" type="slidenum">
              <a:rPr lang="en-US" altLang="en-US" sz="1400" smtClean="0">
                <a:latin typeface="Arial" charset="0"/>
              </a:rPr>
              <a:pPr eaLnBrk="1" fontAlgn="base" hangingPunct="1">
                <a:spcBef>
                  <a:spcPct val="0"/>
                </a:spcBef>
                <a:spcAft>
                  <a:spcPct val="0"/>
                </a:spcAft>
              </a:pPr>
              <a:t>60</a:t>
            </a:fld>
            <a:endParaRPr lang="en-US" altLang="en-US" sz="1400" smtClean="0">
              <a:latin typeface="Arial" charset="0"/>
            </a:endParaRPr>
          </a:p>
        </p:txBody>
      </p:sp>
    </p:spTree>
    <p:extLst>
      <p:ext uri="{BB962C8B-B14F-4D97-AF65-F5344CB8AC3E}">
        <p14:creationId xmlns:p14="http://schemas.microsoft.com/office/powerpoint/2010/main" val="2909344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3"/>
          <p:cNvSpPr>
            <a:spLocks noGrp="1" noChangeArrowheads="1"/>
          </p:cNvSpPr>
          <p:nvPr>
            <p:ph type="title" idx="4294967295"/>
          </p:nvPr>
        </p:nvSpPr>
        <p:spPr bwMode="auto">
          <a:xfrm>
            <a:off x="0" y="2220385"/>
            <a:ext cx="9144000" cy="1017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sz="6000" b="1" dirty="0" smtClean="0">
                <a:latin typeface="Arial" panose="020B0604020202020204" pitchFamily="34" charset="0"/>
                <a:cs typeface="Arial" panose="020B0604020202020204" pitchFamily="34" charset="0"/>
              </a:rPr>
              <a:t>Thank You!</a:t>
            </a:r>
            <a:endParaRPr lang="en-GB" altLang="en-US" sz="4000" b="1" dirty="0" smtClean="0">
              <a:latin typeface="Arial" panose="020B0604020202020204" pitchFamily="34" charset="0"/>
              <a:cs typeface="Arial" panose="020B0604020202020204" pitchFamily="34" charset="0"/>
            </a:endParaRPr>
          </a:p>
        </p:txBody>
      </p:sp>
      <p:sp>
        <p:nvSpPr>
          <p:cNvPr id="4"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61</a:t>
            </a:fld>
            <a:endParaRPr lang="en-US" altLang="en-US" sz="1400" dirty="0" smtClean="0">
              <a:latin typeface="Arial" charset="0"/>
              <a:ea typeface="ＭＳ Ｐゴシック" pitchFamily="34" charset="-128"/>
            </a:endParaRPr>
          </a:p>
        </p:txBody>
      </p:sp>
    </p:spTree>
    <p:custDataLst>
      <p:tags r:id="rId1"/>
    </p:custDataLst>
    <p:extLst>
      <p:ext uri="{BB962C8B-B14F-4D97-AF65-F5344CB8AC3E}">
        <p14:creationId xmlns:p14="http://schemas.microsoft.com/office/powerpoint/2010/main" val="86049707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90600" y="2438400"/>
            <a:ext cx="6934200" cy="14487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smtClean="0">
                <a:ln w="11430">
                  <a:solidFill>
                    <a:schemeClr val="accent3">
                      <a:lumMod val="75000"/>
                    </a:schemeClr>
                  </a:solidFill>
                </a:ln>
                <a:solidFill>
                  <a:schemeClr val="accent3">
                    <a:lumMod val="75000"/>
                  </a:schemeClr>
                </a:solidFill>
                <a:latin typeface="Arial" panose="020B0604020202020204" pitchFamily="34" charset="0"/>
                <a:ea typeface="MS PGothic" pitchFamily="34" charset="-128"/>
                <a:cs typeface="Arial" panose="020B0604020202020204" pitchFamily="34" charset="0"/>
              </a:rPr>
              <a:t>2017-18 Verification Changes Overview</a:t>
            </a:r>
            <a:endParaRPr lang="en-GB" b="1" dirty="0" smtClean="0">
              <a:ln w="11430">
                <a:solidFill>
                  <a:schemeClr val="accent3">
                    <a:lumMod val="75000"/>
                  </a:schemeClr>
                </a:solidFill>
              </a:ln>
              <a:solidFill>
                <a:schemeClr val="accent3">
                  <a:lumMod val="75000"/>
                </a:schemeClr>
              </a:solidFill>
              <a:effectLst>
                <a:outerShdw blurRad="50800" dist="39000" dir="5460000" algn="tl">
                  <a:srgbClr val="000000">
                    <a:alpha val="38000"/>
                  </a:srgbClr>
                </a:outerShdw>
              </a:effectLst>
              <a:latin typeface="Arial" panose="020B0604020202020204" pitchFamily="34" charset="0"/>
              <a:ea typeface="MS PGothic" pitchFamily="34" charset="-128"/>
              <a:cs typeface="Arial" panose="020B0604020202020204" pitchFamily="34" charset="0"/>
            </a:endParaRPr>
          </a:p>
        </p:txBody>
      </p:sp>
      <p:sp>
        <p:nvSpPr>
          <p:cNvPr id="4"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7</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131064150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2"/>
          <p:cNvSpPr>
            <a:spLocks noGrp="1"/>
          </p:cNvSpPr>
          <p:nvPr>
            <p:ph idx="4294967295"/>
          </p:nvPr>
        </p:nvSpPr>
        <p:spPr bwMode="auto">
          <a:xfrm>
            <a:off x="0" y="1371600"/>
            <a:ext cx="8686800" cy="46783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Arial" panose="020B0604020202020204" pitchFamily="34" charset="0"/>
              <a:buChar char="•"/>
              <a:defRPr/>
            </a:pPr>
            <a:r>
              <a:rPr lang="en-US" altLang="en-US" dirty="0" smtClean="0">
                <a:latin typeface="Arial" charset="0"/>
                <a:cs typeface="Arial" charset="0"/>
              </a:rPr>
              <a:t>Verification Tracking Group V6 was eliminated </a:t>
            </a:r>
            <a:br>
              <a:rPr lang="en-US" altLang="en-US" dirty="0" smtClean="0">
                <a:latin typeface="Arial" charset="0"/>
                <a:cs typeface="Arial" charset="0"/>
              </a:rPr>
            </a:br>
            <a:r>
              <a:rPr lang="en-US" altLang="en-US" dirty="0" smtClean="0">
                <a:latin typeface="Arial" charset="0"/>
                <a:cs typeface="Arial" charset="0"/>
              </a:rPr>
              <a:t>for 2017-18</a:t>
            </a:r>
          </a:p>
          <a:p>
            <a:pPr lvl="2">
              <a:buFont typeface="Arial" panose="020B0604020202020204" pitchFamily="34" charset="0"/>
              <a:buChar char="•"/>
              <a:defRPr/>
            </a:pPr>
            <a:r>
              <a:rPr lang="en-US" altLang="en-US" dirty="0" smtClean="0">
                <a:latin typeface="Arial" charset="0"/>
                <a:cs typeface="Arial" charset="0"/>
              </a:rPr>
              <a:t>Schools still have authority to select additional students and items of their choosing for verification</a:t>
            </a:r>
          </a:p>
          <a:p>
            <a:pPr lvl="2">
              <a:buFont typeface="Arial" panose="020B0604020202020204" pitchFamily="34" charset="0"/>
              <a:buChar char="•"/>
              <a:defRPr/>
            </a:pPr>
            <a:endParaRPr lang="en-US" altLang="en-US" dirty="0" smtClean="0">
              <a:latin typeface="Arial" charset="0"/>
              <a:cs typeface="Arial" charset="0"/>
            </a:endParaRPr>
          </a:p>
          <a:p>
            <a:pPr lvl="1">
              <a:buFont typeface="Arial" panose="020B0604020202020204" pitchFamily="34" charset="0"/>
              <a:buChar char="•"/>
              <a:defRPr/>
            </a:pPr>
            <a:r>
              <a:rPr lang="en-US" altLang="en-US" dirty="0" smtClean="0">
                <a:latin typeface="Arial" charset="0"/>
                <a:cs typeface="Arial" charset="0"/>
              </a:rPr>
              <a:t>SNAP and Child Support Paid removed as individual verification items under V1, V4 or V5</a:t>
            </a:r>
            <a:endParaRPr lang="en-US" altLang="en-US" dirty="0">
              <a:latin typeface="Arial" charset="0"/>
              <a:cs typeface="Arial" charset="0"/>
            </a:endParaRPr>
          </a:p>
          <a:p>
            <a:pPr lvl="1">
              <a:buFont typeface="Arial" panose="020B0604020202020204" pitchFamily="34" charset="0"/>
              <a:buChar char="•"/>
              <a:defRPr/>
            </a:pPr>
            <a:endParaRPr lang="en-US" altLang="en-US" dirty="0" smtClean="0">
              <a:latin typeface="Arial" charset="0"/>
              <a:cs typeface="Arial" charset="0"/>
            </a:endParaRPr>
          </a:p>
          <a:p>
            <a:pPr marL="457200" lvl="1" indent="0">
              <a:buNone/>
              <a:defRPr/>
            </a:pPr>
            <a:r>
              <a:rPr lang="en-US" altLang="en-US" i="1" dirty="0" smtClean="0">
                <a:latin typeface="Arial" charset="0"/>
                <a:cs typeface="Arial" charset="0"/>
              </a:rPr>
              <a:t>FR: April 1, 2016</a:t>
            </a:r>
          </a:p>
          <a:p>
            <a:pPr marL="457200" lvl="1" indent="0">
              <a:buNone/>
              <a:defRPr/>
            </a:pPr>
            <a:r>
              <a:rPr lang="en-US" altLang="en-US" i="1" dirty="0" smtClean="0">
                <a:latin typeface="Arial" charset="0"/>
                <a:cs typeface="Arial" charset="0"/>
              </a:rPr>
              <a:t>DCL GEN-16-07</a:t>
            </a:r>
          </a:p>
          <a:p>
            <a:pPr marL="457200" lvl="1" indent="0">
              <a:buFont typeface="Arial" charset="0"/>
              <a:buNone/>
              <a:defRPr/>
            </a:pPr>
            <a:endParaRPr lang="en-US" altLang="en-US" dirty="0" smtClean="0">
              <a:latin typeface="Arial" charset="0"/>
              <a:cs typeface="Arial" charset="0"/>
            </a:endParaRPr>
          </a:p>
        </p:txBody>
      </p:sp>
      <p:sp>
        <p:nvSpPr>
          <p:cNvPr id="14341"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chemeClr val="tx1"/>
                </a:solidFill>
                <a:latin typeface="Arial" charset="0"/>
                <a:cs typeface="Arial" charset="0"/>
              </a:rPr>
              <a:t>Tracking Groups and Data Elements</a:t>
            </a:r>
            <a:endParaRPr lang="en-US" altLang="en-US" sz="3600" dirty="0" smtClean="0">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495800"/>
            <a:ext cx="25622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8</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997320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4294967295"/>
          </p:nvPr>
        </p:nvSpPr>
        <p:spPr bwMode="auto">
          <a:xfrm>
            <a:off x="0" y="1189038"/>
            <a:ext cx="9144000" cy="4678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Arial" panose="020B0604020202020204" pitchFamily="34" charset="0"/>
              <a:buChar char="•"/>
            </a:pPr>
            <a:endParaRPr lang="en-US" altLang="en-US" sz="2400" i="1" dirty="0" smtClean="0">
              <a:latin typeface="Arial" charset="0"/>
              <a:cs typeface="Arial" charset="0"/>
            </a:endParaRPr>
          </a:p>
          <a:p>
            <a:pPr lvl="1">
              <a:buFont typeface="Arial" panose="020B0604020202020204" pitchFamily="34" charset="0"/>
              <a:buChar char="•"/>
            </a:pPr>
            <a:r>
              <a:rPr lang="en-US" altLang="en-US" sz="2400" i="1" dirty="0" smtClean="0">
                <a:latin typeface="Arial" charset="0"/>
                <a:cs typeface="Arial" charset="0"/>
              </a:rPr>
              <a:t>Individual selected for V1/V5 verification required to file a 2015 IRS income tax return and granted a filing extension by the IRS, or </a:t>
            </a:r>
            <a:r>
              <a:rPr lang="en-US" altLang="en-US" sz="2400" b="1" i="1" dirty="0" smtClean="0">
                <a:latin typeface="Arial" charset="0"/>
                <a:cs typeface="Arial" charset="0"/>
              </a:rPr>
              <a:t>any</a:t>
            </a:r>
            <a:r>
              <a:rPr lang="en-US" altLang="en-US" sz="2400" i="1" dirty="0" smtClean="0">
                <a:latin typeface="Arial" charset="0"/>
                <a:cs typeface="Arial" charset="0"/>
              </a:rPr>
              <a:t> nontax filer selected for V1/V5 verification (parent, student, etc.) regardless if they earned any income from work, MUST provide:</a:t>
            </a:r>
          </a:p>
          <a:p>
            <a:pPr lvl="2">
              <a:buFont typeface="Arial" panose="020B0604020202020204" pitchFamily="34" charset="0"/>
              <a:buChar char="•"/>
            </a:pPr>
            <a:r>
              <a:rPr lang="en-US" altLang="en-US" sz="2200" dirty="0" smtClean="0">
                <a:latin typeface="Arial" charset="0"/>
                <a:cs typeface="Arial" charset="0"/>
              </a:rPr>
              <a:t>Confirmation of non-filing from the IRS or other relevant taxing authority dated on or after October 1, 2016</a:t>
            </a:r>
          </a:p>
          <a:p>
            <a:pPr lvl="2">
              <a:buFont typeface="Arial" panose="020B0604020202020204" pitchFamily="34" charset="0"/>
              <a:buChar char="•"/>
            </a:pPr>
            <a:r>
              <a:rPr lang="en-US" altLang="en-US" sz="2200" dirty="0" smtClean="0">
                <a:latin typeface="Arial" charset="0"/>
                <a:cs typeface="Arial" charset="0"/>
              </a:rPr>
              <a:t>If individual never filed a tax return before, can get letter of </a:t>
            </a:r>
            <a:r>
              <a:rPr lang="en-US" altLang="en-US" sz="2200" dirty="0" err="1" smtClean="0">
                <a:latin typeface="Arial" charset="0"/>
                <a:cs typeface="Arial" charset="0"/>
              </a:rPr>
              <a:t>nonfiling</a:t>
            </a:r>
            <a:r>
              <a:rPr lang="en-US" altLang="en-US" sz="2200" dirty="0" smtClean="0">
                <a:latin typeface="Arial" charset="0"/>
                <a:cs typeface="Arial" charset="0"/>
              </a:rPr>
              <a:t> from the IRS through form 4506-T (box 7)</a:t>
            </a:r>
          </a:p>
          <a:p>
            <a:pPr lvl="2">
              <a:buFont typeface="Arial" panose="020B0604020202020204" pitchFamily="34" charset="0"/>
              <a:buChar char="•"/>
            </a:pPr>
            <a:endParaRPr lang="en-US" altLang="en-US" i="1" dirty="0" smtClean="0">
              <a:latin typeface="Arial" charset="0"/>
              <a:cs typeface="Arial" charset="0"/>
            </a:endParaRPr>
          </a:p>
        </p:txBody>
      </p:sp>
      <p:sp>
        <p:nvSpPr>
          <p:cNvPr id="13316"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solidFill>
                  <a:schemeClr val="tx1"/>
                </a:solidFill>
                <a:latin typeface="Arial" charset="0"/>
                <a:cs typeface="Arial" charset="0"/>
              </a:rPr>
              <a:t>Verification of Non-Filing</a:t>
            </a:r>
            <a:endParaRPr lang="en-US" altLang="en-US" dirty="0" smtClean="0">
              <a:latin typeface="Arial" charset="0"/>
              <a:cs typeface="Arial" charset="0"/>
            </a:endParaRPr>
          </a:p>
        </p:txBody>
      </p:sp>
      <p:sp>
        <p:nvSpPr>
          <p:cNvPr id="5" name="Slide Number Placeholder 4"/>
          <p:cNvSpPr>
            <a:spLocks noGrp="1"/>
          </p:cNvSpPr>
          <p:nvPr>
            <p:ph type="sldNum" sz="quarter" idx="10"/>
          </p:nvPr>
        </p:nvSpPr>
        <p:spPr bwMode="auto">
          <a:xfrm>
            <a:off x="533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102F330-76A2-4129-8AA2-B2F1E22925A3}" type="slidenum">
              <a:rPr lang="en-US" altLang="en-US" sz="1400" smtClean="0">
                <a:latin typeface="Arial" charset="0"/>
                <a:ea typeface="ＭＳ Ｐゴシック" pitchFamily="34" charset="-128"/>
              </a:rPr>
              <a:t>9</a:t>
            </a:fld>
            <a:endParaRPr lang="en-US" altLang="en-US" sz="1400" dirty="0" smtClean="0">
              <a:latin typeface="Arial" charset="0"/>
              <a:ea typeface="ＭＳ Ｐゴシック" pitchFamily="34" charset="-128"/>
            </a:endParaRPr>
          </a:p>
        </p:txBody>
      </p:sp>
    </p:spTree>
    <p:extLst>
      <p:ext uri="{BB962C8B-B14F-4D97-AF65-F5344CB8AC3E}">
        <p14:creationId xmlns:p14="http://schemas.microsoft.com/office/powerpoint/2010/main" val="35893789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7D63EE5034904FBE124CE4C93FC8B0" ma:contentTypeVersion="0" ma:contentTypeDescription="Create a new document." ma:contentTypeScope="" ma:versionID="3f4cfbe723a6cbfb77b4f5b96168ebe0">
  <xsd:schema xmlns:xsd="http://www.w3.org/2001/XMLSchema" xmlns:xs="http://www.w3.org/2001/XMLSchema" xmlns:p="http://schemas.microsoft.com/office/2006/metadata/properties" xmlns:ns2="8f29d4d0-5528-4115-a002-02e36f812ef4" targetNamespace="http://schemas.microsoft.com/office/2006/metadata/properties" ma:root="true" ma:fieldsID="e77b9b358753b7aa374985d1d03930aa" ns2:_="">
    <xsd:import namespace="8f29d4d0-5528-4115-a002-02e36f812e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9d4d0-5528-4115-a002-02e36f812e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B797C5-6472-47A1-A4BC-E000D76D9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9d4d0-5528-4115-a002-02e36f812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FA2237-5B85-489A-9B25-C4B8DF2B5895}">
  <ds:schemaRefs>
    <ds:schemaRef ds:uri="http://schemas.microsoft.com/sharepoint/v3/contenttype/forms"/>
  </ds:schemaRefs>
</ds:datastoreItem>
</file>

<file path=customXml/itemProps3.xml><?xml version="1.0" encoding="utf-8"?>
<ds:datastoreItem xmlns:ds="http://schemas.openxmlformats.org/officeDocument/2006/customXml" ds:itemID="{19BA5B24-600F-41EC-B646-0A85BFECDA4E}">
  <ds:schemaRefs>
    <ds:schemaRef ds:uri="http://schemas.microsoft.com/sharepoint/events"/>
  </ds:schemaRefs>
</ds:datastoreItem>
</file>

<file path=customXml/itemProps4.xml><?xml version="1.0" encoding="utf-8"?>
<ds:datastoreItem xmlns:ds="http://schemas.openxmlformats.org/officeDocument/2006/customXml" ds:itemID="{3ECBEE1A-968E-49E1-9CB9-52BF3F915117}">
  <ds:schemaRefs>
    <ds:schemaRef ds:uri="http://schemas.microsoft.com/office/infopath/2007/PartnerControls"/>
    <ds:schemaRef ds:uri="http://purl.org/dc/elements/1.1/"/>
    <ds:schemaRef ds:uri="http://www.w3.org/XML/1998/namespace"/>
    <ds:schemaRef ds:uri="http://purl.org/dc/terms/"/>
    <ds:schemaRef ds:uri="http://schemas.microsoft.com/office/2006/documentManagement/types"/>
    <ds:schemaRef ds:uri="http://schemas.openxmlformats.org/package/2006/metadata/core-properties"/>
    <ds:schemaRef ds:uri="8f29d4d0-5528-4115-a002-02e36f812ef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5702</TotalTime>
  <Words>3378</Words>
  <Application>Microsoft Office PowerPoint</Application>
  <PresentationFormat>On-screen Show (4:3)</PresentationFormat>
  <Paragraphs>549</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2017-18 Verification</vt:lpstr>
      <vt:lpstr>Agenda </vt:lpstr>
      <vt:lpstr>PowerPoint Presentation</vt:lpstr>
      <vt:lpstr>Verification – History</vt:lpstr>
      <vt:lpstr>Verification – History</vt:lpstr>
      <vt:lpstr>Verification – History</vt:lpstr>
      <vt:lpstr>PowerPoint Presentation</vt:lpstr>
      <vt:lpstr>Tracking Groups and Data Elements</vt:lpstr>
      <vt:lpstr>Verification of Non-Filing</vt:lpstr>
      <vt:lpstr>Use of Documents from 2016-17</vt:lpstr>
      <vt:lpstr>PowerPoint Presentation</vt:lpstr>
      <vt:lpstr>Which Students to Verify?</vt:lpstr>
      <vt:lpstr>Verification Selection Groups  </vt:lpstr>
      <vt:lpstr>V1– Tax Filers</vt:lpstr>
      <vt:lpstr>IRS Data Retrieval Tool </vt:lpstr>
      <vt:lpstr>V1 – Tax Non-Filers</vt:lpstr>
      <vt:lpstr>V1 - Tax Non-Filers</vt:lpstr>
      <vt:lpstr>V1 – Tax Non-Filers</vt:lpstr>
      <vt:lpstr>Tax Filers - Extensions </vt:lpstr>
      <vt:lpstr>Amended Tax Returns</vt:lpstr>
      <vt:lpstr>Non-IRS Tax Filers</vt:lpstr>
      <vt:lpstr> Non-IRS Nontax Filers</vt:lpstr>
      <vt:lpstr>V1– All Applicants</vt:lpstr>
      <vt:lpstr>V4—Custom</vt:lpstr>
      <vt:lpstr>High School Completion Status </vt:lpstr>
      <vt:lpstr>High School Completion Status </vt:lpstr>
      <vt:lpstr>High School Completion Status </vt:lpstr>
      <vt:lpstr>High School Completion Status </vt:lpstr>
      <vt:lpstr> High School Completion Status - Updates</vt:lpstr>
      <vt:lpstr>Identity/Statement of Educational Purpose</vt:lpstr>
      <vt:lpstr>Identity/Statement of Educational Purpose</vt:lpstr>
      <vt:lpstr>V5 – Aggregate</vt:lpstr>
      <vt:lpstr>PowerPoint Presentation</vt:lpstr>
      <vt:lpstr>October 18, 2016 Electronic Announcement</vt:lpstr>
      <vt:lpstr>October 18, 2016 Electronic Announcement</vt:lpstr>
      <vt:lpstr>Transcript Requests – 2017-18</vt:lpstr>
      <vt:lpstr>Tax Identity Theft</vt:lpstr>
      <vt:lpstr> Tracking Group Changes</vt:lpstr>
      <vt:lpstr> Tracking Group Changes</vt:lpstr>
      <vt:lpstr>PowerPoint Presentation</vt:lpstr>
      <vt:lpstr>PowerPoint Presentation</vt:lpstr>
      <vt:lpstr>FAA Access – Identity Verification Results </vt:lpstr>
      <vt:lpstr>Verification &amp; PJ</vt:lpstr>
      <vt:lpstr>“Non-Verification” Reminders</vt:lpstr>
      <vt:lpstr>PowerPoint Presentation</vt:lpstr>
      <vt:lpstr>Early FAFSA Conflicting Information</vt:lpstr>
      <vt:lpstr>Early FAFSA Conflicting Information</vt:lpstr>
      <vt:lpstr>Early FAFSA Conflicting Information</vt:lpstr>
      <vt:lpstr>Early FAFSA Conflicting Information</vt:lpstr>
      <vt:lpstr>Early FAFSA Conflicting Information</vt:lpstr>
      <vt:lpstr>Early FAFSA Conflicting Information</vt:lpstr>
      <vt:lpstr>Early FAFSA Conflicting Information</vt:lpstr>
      <vt:lpstr>Early FAFSA Conflicting Information</vt:lpstr>
      <vt:lpstr>PowerPoint Presentation</vt:lpstr>
      <vt:lpstr>Resources</vt:lpstr>
      <vt:lpstr>Resources</vt:lpstr>
      <vt:lpstr>Review </vt:lpstr>
      <vt:lpstr>PowerPoint Presentation</vt:lpstr>
      <vt:lpstr>PowerPoint Presentation</vt:lpstr>
      <vt:lpstr>PowerPoint Presentation</vt:lpstr>
      <vt:lpstr>Thank You!</vt:lpstr>
    </vt:vector>
  </TitlesOfParts>
  <Company>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ce</dc:creator>
  <cp:lastModifiedBy>Johnson, Amber</cp:lastModifiedBy>
  <cp:revision>449</cp:revision>
  <cp:lastPrinted>2016-03-25T21:40:20Z</cp:lastPrinted>
  <dcterms:created xsi:type="dcterms:W3CDTF">2012-06-11T19:08:42Z</dcterms:created>
  <dcterms:modified xsi:type="dcterms:W3CDTF">2016-10-20T13:28:00Z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0x010100337D63EE5034904FBE124CE4C93FC8B0</vt:lpwstr>
  </property>
  <property fmtid="{D5CDD505-2E9C-101B-9397-08002B2CF9AE}" pid="3" name="_dlc_DocIdItemGuid">
    <vt:lpwstr>8f810f7d-8a11-484d-ad7f-0aeb8d6ca03d</vt:lpwstr>
  </property>
  <property fmtid="{D5CDD505-2E9C-101B-9397-08002B2CF9AE}" pid="4" name="_dlc_DocId">
    <vt:lpwstr>ZQHRFS737ZVJ-391-3</vt:lpwstr>
  </property>
  <property fmtid="{D5CDD505-2E9C-101B-9397-08002B2CF9AE}" pid="5" name="_dlc_DocIdUrl">
    <vt:lpwstr>https://fsa.share.ed.gov/as/comm/_layouts/DocIdRedir.aspx?ID=ZQHRFS737ZVJ-391-3, ZQHRFS737ZVJ-391-3</vt:lpwstr>
  </property>
</Properties>
</file>