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304" r:id="rId3"/>
    <p:sldId id="258" r:id="rId4"/>
    <p:sldId id="257" r:id="rId5"/>
    <p:sldId id="259" r:id="rId6"/>
    <p:sldId id="260" r:id="rId7"/>
    <p:sldId id="261" r:id="rId8"/>
    <p:sldId id="262" r:id="rId9"/>
    <p:sldId id="263" r:id="rId10"/>
    <p:sldId id="265" r:id="rId11"/>
    <p:sldId id="266" r:id="rId12"/>
    <p:sldId id="267" r:id="rId13"/>
    <p:sldId id="302"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303"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62" autoAdjust="0"/>
  </p:normalViewPr>
  <p:slideViewPr>
    <p:cSldViewPr>
      <p:cViewPr>
        <p:scale>
          <a:sx n="103" d="100"/>
          <a:sy n="103" d="100"/>
        </p:scale>
        <p:origin x="-20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0900D35D-AF5B-4720-B435-3A3FEE04A14D}" type="datetimeFigureOut">
              <a:rPr lang="en-US" smtClean="0"/>
              <a:t>10/11/2016</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1783C8FC-24C6-4943-92DB-C849A60B509A}" type="slidenum">
              <a:rPr lang="en-US" smtClean="0"/>
              <a:t>‹#›</a:t>
            </a:fld>
            <a:endParaRPr lang="en-US"/>
          </a:p>
        </p:txBody>
      </p:sp>
    </p:spTree>
    <p:extLst>
      <p:ext uri="{BB962C8B-B14F-4D97-AF65-F5344CB8AC3E}">
        <p14:creationId xmlns:p14="http://schemas.microsoft.com/office/powerpoint/2010/main" val="1971182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89E5B5A1-7557-4669-AF25-FE61AFC4D71A}" type="datetimeFigureOut">
              <a:rPr lang="en-US" smtClean="0"/>
              <a:t>10/11/2016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850C2E30-30F3-4503-8D0F-511C0BAB2E39}" type="slidenum">
              <a:rPr lang="en-US" smtClean="0"/>
              <a:t>‹#›</a:t>
            </a:fld>
            <a:endParaRPr lang="en-US"/>
          </a:p>
        </p:txBody>
      </p:sp>
    </p:spTree>
    <p:extLst>
      <p:ext uri="{BB962C8B-B14F-4D97-AF65-F5344CB8AC3E}">
        <p14:creationId xmlns:p14="http://schemas.microsoft.com/office/powerpoint/2010/main" val="192882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C2E30-30F3-4503-8D0F-511C0BAB2E39}" type="slidenum">
              <a:rPr lang="en-US" smtClean="0"/>
              <a:t>15</a:t>
            </a:fld>
            <a:endParaRPr lang="en-US"/>
          </a:p>
        </p:txBody>
      </p:sp>
    </p:spTree>
    <p:extLst>
      <p:ext uri="{BB962C8B-B14F-4D97-AF65-F5344CB8AC3E}">
        <p14:creationId xmlns:p14="http://schemas.microsoft.com/office/powerpoint/2010/main" val="398930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819F93-E8D6-43CD-8A18-3DE12447D826}"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37169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19F93-E8D6-43CD-8A18-3DE12447D826}"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350659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19F93-E8D6-43CD-8A18-3DE12447D826}"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140959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19F93-E8D6-43CD-8A18-3DE12447D826}"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381136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19F93-E8D6-43CD-8A18-3DE12447D826}"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126787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819F93-E8D6-43CD-8A18-3DE12447D826}"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186525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819F93-E8D6-43CD-8A18-3DE12447D826}"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14535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819F93-E8D6-43CD-8A18-3DE12447D826}"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301571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19F93-E8D6-43CD-8A18-3DE12447D826}"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380731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19F93-E8D6-43CD-8A18-3DE12447D826}"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10709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19F93-E8D6-43CD-8A18-3DE12447D826}"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C2D8B-A3EE-4397-B373-365A301326AB}" type="slidenum">
              <a:rPr lang="en-US" smtClean="0"/>
              <a:t>‹#›</a:t>
            </a:fld>
            <a:endParaRPr lang="en-US"/>
          </a:p>
        </p:txBody>
      </p:sp>
    </p:spTree>
    <p:extLst>
      <p:ext uri="{BB962C8B-B14F-4D97-AF65-F5344CB8AC3E}">
        <p14:creationId xmlns:p14="http://schemas.microsoft.com/office/powerpoint/2010/main" val="67642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19F93-E8D6-43CD-8A18-3DE12447D826}" type="datetimeFigureOut">
              <a:rPr lang="en-US" smtClean="0"/>
              <a:t>10/11/2016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C2D8B-A3EE-4397-B373-365A301326AB}" type="slidenum">
              <a:rPr lang="en-US" smtClean="0"/>
              <a:t>‹#›</a:t>
            </a:fld>
            <a:endParaRPr lang="en-US"/>
          </a:p>
        </p:txBody>
      </p:sp>
    </p:spTree>
    <p:extLst>
      <p:ext uri="{BB962C8B-B14F-4D97-AF65-F5344CB8AC3E}">
        <p14:creationId xmlns:p14="http://schemas.microsoft.com/office/powerpoint/2010/main" val="2316535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j50tvJsN_MAhVJzz4KHfI8ARgQjRwIBw&amp;url=https://www.pinterest.com/pin/532621093404851360/&amp;psig=AFQjCNGhr07t8iKFVkHp6lVvqkRf8Cew6g&amp;ust=1463514966369025"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a:solidFill>
            <a:schemeClr val="accent6">
              <a:lumMod val="75000"/>
            </a:schemeClr>
          </a:solidFill>
        </p:spPr>
        <p:txBody>
          <a:bodyPr/>
          <a:lstStyle/>
          <a:p>
            <a:r>
              <a:rPr lang="en-US" dirty="0" smtClean="0">
                <a:latin typeface="Cambria" panose="02040503050406030204" pitchFamily="18" charset="0"/>
              </a:rPr>
              <a:t>This is Why It’s So Interesting to Work in Financial Aid</a:t>
            </a:r>
            <a:endParaRPr lang="en-US" dirty="0">
              <a:latin typeface="Cambria" panose="02040503050406030204" pitchFamily="18" charset="0"/>
            </a:endParaRPr>
          </a:p>
        </p:txBody>
      </p:sp>
      <p:sp>
        <p:nvSpPr>
          <p:cNvPr id="3" name="Subtitle 2"/>
          <p:cNvSpPr>
            <a:spLocks noGrp="1"/>
          </p:cNvSpPr>
          <p:nvPr>
            <p:ph type="subTitle" idx="1"/>
          </p:nvPr>
        </p:nvSpPr>
        <p:spPr>
          <a:xfrm>
            <a:off x="1371600" y="1981200"/>
            <a:ext cx="6400800" cy="1752600"/>
          </a:xfrm>
        </p:spPr>
        <p:txBody>
          <a:bodyPr>
            <a:normAutofit fontScale="92500"/>
          </a:bodyPr>
          <a:lstStyle/>
          <a:p>
            <a:r>
              <a:rPr lang="en-US" dirty="0" smtClean="0">
                <a:solidFill>
                  <a:schemeClr val="tx1"/>
                </a:solidFill>
                <a:latin typeface="Cambria" panose="02040503050406030204" pitchFamily="18" charset="0"/>
              </a:rPr>
              <a:t>Presented by</a:t>
            </a:r>
          </a:p>
          <a:p>
            <a:r>
              <a:rPr lang="en-US" dirty="0" smtClean="0">
                <a:solidFill>
                  <a:schemeClr val="tx1"/>
                </a:solidFill>
                <a:latin typeface="Cambria" panose="02040503050406030204" pitchFamily="18" charset="0"/>
              </a:rPr>
              <a:t>Joan Holleran and Other Members of </a:t>
            </a:r>
          </a:p>
          <a:p>
            <a:r>
              <a:rPr lang="en-US" dirty="0" err="1" smtClean="0">
                <a:solidFill>
                  <a:schemeClr val="tx1"/>
                </a:solidFill>
                <a:latin typeface="Cambria" panose="02040503050406030204" pitchFamily="18" charset="0"/>
              </a:rPr>
              <a:t>NextPAGE</a:t>
            </a:r>
            <a:r>
              <a:rPr lang="en-US" dirty="0" smtClean="0">
                <a:solidFill>
                  <a:schemeClr val="tx1"/>
                </a:solidFill>
                <a:latin typeface="Cambria" panose="02040503050406030204" pitchFamily="18" charset="0"/>
              </a:rPr>
              <a:t> Committee</a:t>
            </a:r>
            <a:endParaRPr lang="en-US" dirty="0">
              <a:solidFill>
                <a:schemeClr val="tx1"/>
              </a:solidFill>
              <a:latin typeface="Cambria" panose="02040503050406030204" pitchFamily="18" charset="0"/>
            </a:endParaRPr>
          </a:p>
        </p:txBody>
      </p:sp>
    </p:spTree>
    <p:extLst>
      <p:ext uri="{BB962C8B-B14F-4D97-AF65-F5344CB8AC3E}">
        <p14:creationId xmlns:p14="http://schemas.microsoft.com/office/powerpoint/2010/main" val="1215572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a:latin typeface="Cambria" panose="02040503050406030204" pitchFamily="18" charset="0"/>
              </a:rPr>
              <a:t>Verification</a:t>
            </a:r>
          </a:p>
        </p:txBody>
      </p:sp>
      <p:sp>
        <p:nvSpPr>
          <p:cNvPr id="3" name="Content Placeholder 2"/>
          <p:cNvSpPr>
            <a:spLocks noGrp="1"/>
          </p:cNvSpPr>
          <p:nvPr>
            <p:ph idx="1"/>
          </p:nvPr>
        </p:nvSpPr>
        <p:spPr/>
        <p:txBody>
          <a:bodyPr>
            <a:normAutofit fontScale="92500" lnSpcReduction="10000"/>
          </a:bodyPr>
          <a:lstStyle/>
          <a:p>
            <a:r>
              <a:rPr lang="en-US" altLang="en-US" dirty="0">
                <a:latin typeface="Cambria" panose="02040503050406030204" pitchFamily="18" charset="0"/>
              </a:rPr>
              <a:t>Must include stepparent if remarried regardless of support they </a:t>
            </a:r>
            <a:r>
              <a:rPr lang="en-US" altLang="en-US" dirty="0" smtClean="0">
                <a:latin typeface="Cambria" panose="02040503050406030204" pitchFamily="18" charset="0"/>
              </a:rPr>
              <a:t>contribute.</a:t>
            </a:r>
            <a:endParaRPr lang="en-US" altLang="en-US" dirty="0">
              <a:latin typeface="Cambria" panose="02040503050406030204" pitchFamily="18" charset="0"/>
            </a:endParaRPr>
          </a:p>
          <a:p>
            <a:r>
              <a:rPr lang="en-US" altLang="en-US" dirty="0">
                <a:latin typeface="Cambria" panose="02040503050406030204" pitchFamily="18" charset="0"/>
              </a:rPr>
              <a:t>Deciding factor to determine number in household: If parents/stepparents provide more than half of support for school year being </a:t>
            </a:r>
            <a:r>
              <a:rPr lang="en-US" altLang="en-US" dirty="0" smtClean="0">
                <a:latin typeface="Cambria" panose="02040503050406030204" pitchFamily="18" charset="0"/>
              </a:rPr>
              <a:t>verified.</a:t>
            </a:r>
            <a:endParaRPr lang="en-US" altLang="en-US" dirty="0">
              <a:latin typeface="Cambria" panose="02040503050406030204" pitchFamily="18" charset="0"/>
            </a:endParaRPr>
          </a:p>
          <a:p>
            <a:r>
              <a:rPr lang="en-US" altLang="en-US" dirty="0">
                <a:latin typeface="Cambria" panose="02040503050406030204" pitchFamily="18" charset="0"/>
              </a:rPr>
              <a:t>What if the dependent student in this scenario says she moved out when she was 18 because she doesn’t get along with stepfather and supports herself?</a:t>
            </a:r>
          </a:p>
        </p:txBody>
      </p:sp>
    </p:spTree>
    <p:extLst>
      <p:ext uri="{BB962C8B-B14F-4D97-AF65-F5344CB8AC3E}">
        <p14:creationId xmlns:p14="http://schemas.microsoft.com/office/powerpoint/2010/main" val="1216007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dirty="0" smtClean="0">
                <a:latin typeface="Cambria" panose="02040503050406030204" pitchFamily="18" charset="0"/>
              </a:rPr>
              <a:t>Identity Theft</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r>
              <a:rPr lang="en-US" altLang="en-US" sz="3600" dirty="0" smtClean="0">
                <a:latin typeface="Cambria" panose="02040503050406030204" pitchFamily="18" charset="0"/>
              </a:rPr>
              <a:t>A </a:t>
            </a:r>
            <a:r>
              <a:rPr lang="en-US" altLang="en-US" sz="3600" dirty="0">
                <a:latin typeface="Cambria" panose="02040503050406030204" pitchFamily="18" charset="0"/>
              </a:rPr>
              <a:t>parent of one of your students tells you he is the victim of IRS tax-related identity theft and cannot provide you with the requested tax information for you to verify the file.  </a:t>
            </a:r>
            <a:endParaRPr lang="en-US" altLang="en-US" sz="3600" dirty="0" smtClean="0">
              <a:latin typeface="Cambria" panose="02040503050406030204" pitchFamily="18" charset="0"/>
            </a:endParaRPr>
          </a:p>
          <a:p>
            <a:r>
              <a:rPr lang="en-US" altLang="en-US" sz="3600" dirty="0" smtClean="0">
                <a:latin typeface="Cambria" panose="02040503050406030204" pitchFamily="18" charset="0"/>
              </a:rPr>
              <a:t>Which </a:t>
            </a:r>
            <a:r>
              <a:rPr lang="en-US" altLang="en-US" sz="3600" dirty="0">
                <a:latin typeface="Cambria" panose="02040503050406030204" pitchFamily="18" charset="0"/>
              </a:rPr>
              <a:t>of the following is true</a:t>
            </a:r>
            <a:r>
              <a:rPr lang="en-US" altLang="en-US" sz="3600" dirty="0" smtClean="0">
                <a:latin typeface="Cambria" panose="02040503050406030204" pitchFamily="18" charset="0"/>
              </a:rPr>
              <a:t>? </a:t>
            </a:r>
            <a:endParaRPr lang="en-US" sz="3600" dirty="0">
              <a:latin typeface="Cambria" panose="02040503050406030204" pitchFamily="18" charset="0"/>
            </a:endParaRPr>
          </a:p>
        </p:txBody>
      </p:sp>
    </p:spTree>
    <p:extLst>
      <p:ext uri="{BB962C8B-B14F-4D97-AF65-F5344CB8AC3E}">
        <p14:creationId xmlns:p14="http://schemas.microsoft.com/office/powerpoint/2010/main" val="1544069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dirty="0" smtClean="0">
                <a:latin typeface="Cambria" panose="02040503050406030204" pitchFamily="18" charset="0"/>
              </a:rPr>
              <a:t>Identity Theft</a:t>
            </a:r>
            <a:endParaRPr lang="en-US" dirty="0">
              <a:latin typeface="Cambria" panose="02040503050406030204" pitchFamily="18" charset="0"/>
            </a:endParaRPr>
          </a:p>
        </p:txBody>
      </p:sp>
      <p:sp>
        <p:nvSpPr>
          <p:cNvPr id="3" name="Content Placeholder 2"/>
          <p:cNvSpPr>
            <a:spLocks noGrp="1"/>
          </p:cNvSpPr>
          <p:nvPr>
            <p:ph idx="1"/>
          </p:nvPr>
        </p:nvSpPr>
        <p:spPr/>
        <p:txBody>
          <a:bodyPr>
            <a:noAutofit/>
          </a:bodyPr>
          <a:lstStyle/>
          <a:p>
            <a:pPr marL="514350" indent="-514350">
              <a:buSzPct val="100000"/>
              <a:buFont typeface="Tahoma" pitchFamily="34" charset="0"/>
              <a:buAutoNum type="alphaUcPeriod"/>
            </a:pPr>
            <a:r>
              <a:rPr lang="en-US" altLang="en-US" sz="2400" dirty="0">
                <a:latin typeface="Cambria" panose="02040503050406030204" pitchFamily="18" charset="0"/>
              </a:rPr>
              <a:t>Unable to use IRS Date Retrieval Tool</a:t>
            </a:r>
          </a:p>
          <a:p>
            <a:pPr marL="514350" indent="-514350">
              <a:buSzPct val="100000"/>
              <a:buFont typeface="Tahoma" pitchFamily="34" charset="0"/>
              <a:buAutoNum type="alphaUcPeriod"/>
            </a:pPr>
            <a:r>
              <a:rPr lang="en-US" altLang="en-US" sz="2400" dirty="0">
                <a:latin typeface="Cambria" panose="02040503050406030204" pitchFamily="18" charset="0"/>
              </a:rPr>
              <a:t>Cannot request a tax transcript until issue is resolved</a:t>
            </a:r>
          </a:p>
          <a:p>
            <a:pPr marL="514350" indent="-514350">
              <a:buSzPct val="100000"/>
              <a:buFont typeface="Tahoma" pitchFamily="34" charset="0"/>
              <a:buAutoNum type="alphaUcPeriod"/>
            </a:pPr>
            <a:r>
              <a:rPr lang="en-US" altLang="en-US" sz="2400" dirty="0">
                <a:latin typeface="Cambria" panose="02040503050406030204" pitchFamily="18" charset="0"/>
              </a:rPr>
              <a:t>Request that IRS Identity Protection Specialized Unit provide “alternate paper tax return transcript” known as Transcript </a:t>
            </a:r>
            <a:r>
              <a:rPr lang="en-US" altLang="en-US" sz="2400" dirty="0" err="1">
                <a:latin typeface="Cambria" panose="02040503050406030204" pitchFamily="18" charset="0"/>
              </a:rPr>
              <a:t>DataBase</a:t>
            </a:r>
            <a:r>
              <a:rPr lang="en-US" altLang="en-US" sz="2400" dirty="0">
                <a:latin typeface="Cambria" panose="02040503050406030204" pitchFamily="18" charset="0"/>
              </a:rPr>
              <a:t> View (TRDB)</a:t>
            </a:r>
          </a:p>
          <a:p>
            <a:pPr marL="514350" indent="-514350">
              <a:buClrTx/>
              <a:buSzPct val="100000"/>
              <a:buFont typeface="Tahoma" pitchFamily="34" charset="0"/>
              <a:buAutoNum type="alphaUcPeriod"/>
            </a:pPr>
            <a:r>
              <a:rPr lang="en-US" altLang="en-US" sz="2400" dirty="0">
                <a:latin typeface="Cambria" panose="02040503050406030204" pitchFamily="18" charset="0"/>
              </a:rPr>
              <a:t>School must collect signed and dated statement from tax filer indicating they are victim of IRS tax-related identity theft and that IRS has been made aware of tax-related identity theft</a:t>
            </a:r>
          </a:p>
          <a:p>
            <a:pPr marL="514350" indent="-514350">
              <a:buSzPct val="100000"/>
              <a:buFont typeface="Tahoma" pitchFamily="34" charset="0"/>
              <a:buAutoNum type="alphaUcPeriod"/>
            </a:pPr>
            <a:r>
              <a:rPr lang="en-US" altLang="en-US" sz="2400" dirty="0" smtClean="0">
                <a:latin typeface="Cambria" panose="02040503050406030204" pitchFamily="18" charset="0"/>
              </a:rPr>
              <a:t>All of the </a:t>
            </a:r>
            <a:r>
              <a:rPr lang="en-US" altLang="en-US" sz="2400" dirty="0">
                <a:latin typeface="Cambria" panose="02040503050406030204" pitchFamily="18" charset="0"/>
              </a:rPr>
              <a:t>above</a:t>
            </a:r>
          </a:p>
        </p:txBody>
      </p:sp>
    </p:spTree>
    <p:extLst>
      <p:ext uri="{BB962C8B-B14F-4D97-AF65-F5344CB8AC3E}">
        <p14:creationId xmlns:p14="http://schemas.microsoft.com/office/powerpoint/2010/main" val="18572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4" end="4"/>
                                            </p:txEl>
                                          </p:spTgt>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dirty="0" smtClean="0">
                <a:latin typeface="Cambria" panose="02040503050406030204" pitchFamily="18" charset="0"/>
              </a:rPr>
              <a:t>Identity Theft</a:t>
            </a:r>
            <a:endParaRPr lang="en-US" dirty="0">
              <a:latin typeface="Cambria" panose="02040503050406030204" pitchFamily="18" charset="0"/>
            </a:endParaRPr>
          </a:p>
        </p:txBody>
      </p:sp>
      <p:sp>
        <p:nvSpPr>
          <p:cNvPr id="3" name="Content Placeholder 2"/>
          <p:cNvSpPr>
            <a:spLocks noGrp="1"/>
          </p:cNvSpPr>
          <p:nvPr>
            <p:ph idx="1"/>
          </p:nvPr>
        </p:nvSpPr>
        <p:spPr/>
        <p:txBody>
          <a:bodyPr>
            <a:noAutofit/>
          </a:bodyPr>
          <a:lstStyle/>
          <a:p>
            <a:pPr defTabSz="457200">
              <a:buSzPct val="95000"/>
            </a:pPr>
            <a:r>
              <a:rPr lang="en-US" altLang="en-US" dirty="0" smtClean="0">
                <a:solidFill>
                  <a:srgbClr val="000000"/>
                </a:solidFill>
                <a:latin typeface="Cambria"/>
              </a:rPr>
              <a:t>School could develop its own form that taxpayer </a:t>
            </a:r>
            <a:r>
              <a:rPr lang="en-US" altLang="en-US" dirty="0" smtClean="0">
                <a:solidFill>
                  <a:srgbClr val="000000"/>
                </a:solidFill>
                <a:latin typeface="Cambria" panose="02040503050406030204" pitchFamily="18" charset="0"/>
              </a:rPr>
              <a:t>signs</a:t>
            </a:r>
            <a:r>
              <a:rPr lang="en-US" altLang="en-US" dirty="0" smtClean="0">
                <a:solidFill>
                  <a:srgbClr val="000000"/>
                </a:solidFill>
                <a:latin typeface="Cambria"/>
              </a:rPr>
              <a:t> and dates acknowledging tax-related identity theft and that IRS has been made aware.</a:t>
            </a:r>
          </a:p>
          <a:p>
            <a:pPr marL="0" indent="0">
              <a:buSzPct val="100000"/>
              <a:buNone/>
            </a:pPr>
            <a:endParaRPr lang="en-US" altLang="en-US" sz="2400" dirty="0">
              <a:latin typeface="Cambria" panose="02040503050406030204" pitchFamily="18" charset="0"/>
            </a:endParaRPr>
          </a:p>
        </p:txBody>
      </p:sp>
    </p:spTree>
    <p:extLst>
      <p:ext uri="{BB962C8B-B14F-4D97-AF65-F5344CB8AC3E}">
        <p14:creationId xmlns:p14="http://schemas.microsoft.com/office/powerpoint/2010/main" val="1833691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11" descr="C:\Users\holleran.KUTZTOWN\Pictures\school form.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417638"/>
            <a:ext cx="8116130" cy="5230711"/>
          </a:xfrm>
          <a:noFill/>
        </p:spPr>
      </p:pic>
      <p:sp>
        <p:nvSpPr>
          <p:cNvPr id="2" name="Title 1"/>
          <p:cNvSpPr>
            <a:spLocks noGrp="1"/>
          </p:cNvSpPr>
          <p:nvPr>
            <p:ph type="title"/>
          </p:nvPr>
        </p:nvSpPr>
        <p:spPr>
          <a:solidFill>
            <a:schemeClr val="accent3">
              <a:lumMod val="75000"/>
            </a:schemeClr>
          </a:solidFill>
        </p:spPr>
        <p:txBody>
          <a:bodyPr>
            <a:normAutofit fontScale="90000"/>
          </a:bodyPr>
          <a:lstStyle/>
          <a:p>
            <a:r>
              <a:rPr lang="en-US" dirty="0" smtClean="0">
                <a:latin typeface="Cambria" panose="02040503050406030204" pitchFamily="18" charset="0"/>
              </a:rPr>
              <a:t>Identity Theft – Sample Form for School Use</a:t>
            </a:r>
            <a:endParaRPr lang="en-US" dirty="0">
              <a:latin typeface="Cambria" panose="02040503050406030204" pitchFamily="18" charset="0"/>
            </a:endParaRPr>
          </a:p>
        </p:txBody>
      </p:sp>
    </p:spTree>
    <p:extLst>
      <p:ext uri="{BB962C8B-B14F-4D97-AF65-F5344CB8AC3E}">
        <p14:creationId xmlns:p14="http://schemas.microsoft.com/office/powerpoint/2010/main" val="1609499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normAutofit/>
          </a:bodyPr>
          <a:lstStyle/>
          <a:p>
            <a:r>
              <a:rPr lang="en-US" smtClean="0">
                <a:latin typeface="Cambria" panose="02040503050406030204" pitchFamily="18" charset="0"/>
              </a:rPr>
              <a:t>Sample TRDB</a:t>
            </a:r>
            <a:endParaRPr lang="en-US" dirty="0">
              <a:latin typeface="Cambria" panose="02040503050406030204" pitchFamily="18" charset="0"/>
            </a:endParaRPr>
          </a:p>
        </p:txBody>
      </p:sp>
      <p:pic>
        <p:nvPicPr>
          <p:cNvPr id="5" name="Picture 16" descr="C:\Users\holleran.KUTZTOWN\Pictures\trdb.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24616" y="1410711"/>
            <a:ext cx="7294768" cy="5225941"/>
          </a:xfrm>
          <a:prstGeom prst="rect">
            <a:avLst/>
          </a:prstGeom>
        </p:spPr>
      </p:pic>
    </p:spTree>
    <p:extLst>
      <p:ext uri="{BB962C8B-B14F-4D97-AF65-F5344CB8AC3E}">
        <p14:creationId xmlns:p14="http://schemas.microsoft.com/office/powerpoint/2010/main" val="538027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dirty="0" smtClean="0">
                <a:latin typeface="Cambria" panose="02040503050406030204" pitchFamily="18" charset="0"/>
              </a:rPr>
              <a:t>C-Flag – Social Security</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fontScale="92500" lnSpcReduction="10000"/>
          </a:bodyPr>
          <a:lstStyle/>
          <a:p>
            <a:r>
              <a:rPr lang="en-US" altLang="en-US" sz="2800" dirty="0">
                <a:latin typeface="Cambria" panose="02040503050406030204" pitchFamily="18" charset="0"/>
              </a:rPr>
              <a:t>Luis Montero-Rodriguez applied for financial aid at your school. His FAFSA record comes back with a C-Flag discrepancy, “The name you reported on your FAFSA does not match the name in the Social Security Administration’s (SSA) records for your Social Security Number (SSN). Therefore, you must correct your SSN (Item 8) or name (Items 1 and 2). If you confirm your name, you should also contact the SSA to make sure that they correct it in their records…” </a:t>
            </a:r>
          </a:p>
          <a:p>
            <a:endParaRPr lang="en-US" altLang="en-US" sz="2800" dirty="0">
              <a:latin typeface="Cambria" panose="02040503050406030204" pitchFamily="18" charset="0"/>
            </a:endParaRPr>
          </a:p>
          <a:p>
            <a:r>
              <a:rPr lang="en-US" altLang="en-US" sz="2800" dirty="0">
                <a:latin typeface="Cambria" panose="02040503050406030204" pitchFamily="18" charset="0"/>
              </a:rPr>
              <a:t>The student tells you there is no error.</a:t>
            </a:r>
          </a:p>
          <a:p>
            <a:endParaRPr lang="en-US" dirty="0"/>
          </a:p>
        </p:txBody>
      </p:sp>
    </p:spTree>
    <p:extLst>
      <p:ext uri="{BB962C8B-B14F-4D97-AF65-F5344CB8AC3E}">
        <p14:creationId xmlns:p14="http://schemas.microsoft.com/office/powerpoint/2010/main" val="281717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dirty="0" smtClean="0">
                <a:latin typeface="Cambria" panose="02040503050406030204" pitchFamily="18" charset="0"/>
              </a:rPr>
              <a:t>C-Flag – Social Security</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altLang="en-US" dirty="0">
                <a:latin typeface="Cambria" panose="02040503050406030204" pitchFamily="18" charset="0"/>
              </a:rPr>
              <a:t>This is SAR comment code 061. SSN Match Flag = 3 (SSN match, no name match</a:t>
            </a:r>
            <a:r>
              <a:rPr lang="en-US" altLang="en-US" dirty="0" smtClean="0">
                <a:latin typeface="Cambria" panose="02040503050406030204" pitchFamily="18" charset="0"/>
              </a:rPr>
              <a:t>)</a:t>
            </a:r>
            <a:endParaRPr lang="en-US" altLang="en-US" dirty="0">
              <a:latin typeface="Cambria" panose="02040503050406030204" pitchFamily="18" charset="0"/>
            </a:endParaRPr>
          </a:p>
          <a:p>
            <a:r>
              <a:rPr lang="en-US" altLang="en-US" dirty="0" smtClean="0">
                <a:latin typeface="Cambria" panose="02040503050406030204" pitchFamily="18" charset="0"/>
              </a:rPr>
              <a:t>Student’s </a:t>
            </a:r>
            <a:r>
              <a:rPr lang="en-US" altLang="en-US" dirty="0">
                <a:latin typeface="Cambria" panose="02040503050406030204" pitchFamily="18" charset="0"/>
              </a:rPr>
              <a:t>SSN matches but name does not match.</a:t>
            </a:r>
          </a:p>
          <a:p>
            <a:r>
              <a:rPr lang="en-US" altLang="en-US" dirty="0" smtClean="0">
                <a:latin typeface="Cambria" panose="02040503050406030204" pitchFamily="18" charset="0"/>
              </a:rPr>
              <a:t>What </a:t>
            </a:r>
            <a:r>
              <a:rPr lang="en-US" altLang="en-US" dirty="0">
                <a:latin typeface="Cambria" panose="02040503050406030204" pitchFamily="18" charset="0"/>
              </a:rPr>
              <a:t>documentation will you request? </a:t>
            </a:r>
          </a:p>
        </p:txBody>
      </p:sp>
    </p:spTree>
    <p:extLst>
      <p:ext uri="{BB962C8B-B14F-4D97-AF65-F5344CB8AC3E}">
        <p14:creationId xmlns:p14="http://schemas.microsoft.com/office/powerpoint/2010/main" val="3035621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dirty="0" smtClean="0">
                <a:latin typeface="Cambria" panose="02040503050406030204" pitchFamily="18" charset="0"/>
              </a:rPr>
              <a:t>C-Flag – Social Security</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marL="514350" indent="-514350">
              <a:buSzPct val="100000"/>
              <a:buFont typeface="+mj-lt"/>
              <a:buAutoNum type="alphaUcPeriod"/>
              <a:defRPr/>
            </a:pPr>
            <a:r>
              <a:rPr lang="en-US" dirty="0">
                <a:latin typeface="Cambria" panose="02040503050406030204" pitchFamily="18" charset="0"/>
              </a:rPr>
              <a:t>Birth certificate</a:t>
            </a:r>
          </a:p>
          <a:p>
            <a:pPr marL="514350" indent="-514350">
              <a:buSzPct val="100000"/>
              <a:buFont typeface="+mj-lt"/>
              <a:buAutoNum type="alphaUcPeriod"/>
              <a:defRPr/>
            </a:pPr>
            <a:r>
              <a:rPr lang="en-US" dirty="0">
                <a:latin typeface="Cambria" panose="02040503050406030204" pitchFamily="18" charset="0"/>
              </a:rPr>
              <a:t>Social Security card</a:t>
            </a:r>
          </a:p>
          <a:p>
            <a:pPr marL="514350" indent="-514350">
              <a:buSzPct val="100000"/>
              <a:buFont typeface="+mj-lt"/>
              <a:buAutoNum type="alphaUcPeriod"/>
              <a:defRPr/>
            </a:pPr>
            <a:r>
              <a:rPr lang="en-US" dirty="0">
                <a:latin typeface="Cambria" panose="02040503050406030204" pitchFamily="18" charset="0"/>
              </a:rPr>
              <a:t>Final high school transcript</a:t>
            </a:r>
          </a:p>
          <a:p>
            <a:pPr marL="514350" indent="-514350">
              <a:buSzPct val="100000"/>
              <a:buFont typeface="+mj-lt"/>
              <a:buAutoNum type="alphaUcPeriod"/>
              <a:defRPr/>
            </a:pPr>
            <a:r>
              <a:rPr lang="en-US" dirty="0">
                <a:latin typeface="Cambria" panose="02040503050406030204" pitchFamily="18" charset="0"/>
              </a:rPr>
              <a:t>A letter from high school guidance office</a:t>
            </a:r>
          </a:p>
          <a:p>
            <a:pPr marL="514350" indent="-514350">
              <a:buSzPct val="100000"/>
              <a:buFont typeface="+mj-lt"/>
              <a:buAutoNum type="alphaUcPeriod"/>
              <a:defRPr/>
            </a:pPr>
            <a:r>
              <a:rPr lang="en-US" dirty="0">
                <a:latin typeface="Cambria" panose="02040503050406030204" pitchFamily="18" charset="0"/>
              </a:rPr>
              <a:t>Driver’s </a:t>
            </a:r>
            <a:r>
              <a:rPr lang="en-US" dirty="0" smtClean="0">
                <a:latin typeface="Cambria" panose="02040503050406030204" pitchFamily="18" charset="0"/>
              </a:rPr>
              <a:t>license</a:t>
            </a:r>
            <a:endParaRPr lang="en-US" dirty="0">
              <a:latin typeface="Cambria" panose="02040503050406030204" pitchFamily="18" charset="0"/>
            </a:endParaRPr>
          </a:p>
        </p:txBody>
      </p:sp>
    </p:spTree>
    <p:extLst>
      <p:ext uri="{BB962C8B-B14F-4D97-AF65-F5344CB8AC3E}">
        <p14:creationId xmlns:p14="http://schemas.microsoft.com/office/powerpoint/2010/main" val="239927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3">
                                            <p:txEl>
                                              <p:pRg st="2" end="2"/>
                                            </p:txEl>
                                          </p:spTgt>
                                        </p:tgtEl>
                                      </p:cBhvr>
                                    </p:animEffect>
                                    <p:set>
                                      <p:cBhvr>
                                        <p:cTn id="1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3">
                                            <p:txEl>
                                              <p:pRg st="3" end="3"/>
                                            </p:txEl>
                                          </p:spTgt>
                                        </p:tgtEl>
                                      </p:cBhvr>
                                    </p:animEffect>
                                    <p:set>
                                      <p:cBhvr>
                                        <p:cTn id="17"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3">
                                            <p:txEl>
                                              <p:pRg st="4" end="4"/>
                                            </p:txEl>
                                          </p:spTgt>
                                        </p:tgtEl>
                                      </p:cBhvr>
                                    </p:animEffect>
                                    <p:set>
                                      <p:cBhvr>
                                        <p:cTn id="22" dur="1" fill="hold">
                                          <p:stCondLst>
                                            <p:cond delay="499"/>
                                          </p:stCondLst>
                                        </p:cTn>
                                        <p:tgtEl>
                                          <p:spTgt spid="3">
                                            <p:txEl>
                                              <p:pRg st="4" end="4"/>
                                            </p:txEl>
                                          </p:spTgt>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dirty="0" smtClean="0">
                <a:latin typeface="Cambria" panose="02040503050406030204" pitchFamily="18" charset="0"/>
              </a:rPr>
              <a:t>C-Flag – Social Security</a:t>
            </a:r>
            <a:endParaRPr lang="en-US" dirty="0">
              <a:latin typeface="Cambria" panose="02040503050406030204" pitchFamily="18" charset="0"/>
            </a:endParaRPr>
          </a:p>
        </p:txBody>
      </p:sp>
      <p:pic>
        <p:nvPicPr>
          <p:cNvPr id="4" name="irc_mi" descr="https://s-media-cache-ak0.pinimg.com/736x/70/e3/c2/70e3c2e700cf097ee71bde24d0a639b6.jpg">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1600200" y="1691481"/>
            <a:ext cx="5943600" cy="3642519"/>
          </a:xfrm>
        </p:spPr>
      </p:pic>
      <p:pic>
        <p:nvPicPr>
          <p:cNvPr id="5" name="irc_mi" descr="https://s-media-cache-ak0.pinimg.com/736x/70/e3/c2/70e3c2e700cf097ee71bde24d0a639b6.jpg">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1523999" y="1752600"/>
            <a:ext cx="5943599" cy="3733800"/>
          </a:xfrm>
          <a:prstGeom prst="rect">
            <a:avLst/>
          </a:prstGeom>
        </p:spPr>
      </p:pic>
      <p:sp>
        <p:nvSpPr>
          <p:cNvPr id="6" name="TextBox 1"/>
          <p:cNvSpPr txBox="1">
            <a:spLocks noChangeArrowheads="1"/>
          </p:cNvSpPr>
          <p:nvPr/>
        </p:nvSpPr>
        <p:spPr bwMode="auto">
          <a:xfrm>
            <a:off x="3428999" y="3212667"/>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Cooper Black" pitchFamily="18" charset="0"/>
                <a:ea typeface="+mn-ea"/>
                <a:cs typeface="Arial" charset="0"/>
              </a:defRPr>
            </a:lvl1pPr>
            <a:lvl2pPr marL="457200" algn="l" rtl="0" fontAlgn="base">
              <a:spcBef>
                <a:spcPct val="0"/>
              </a:spcBef>
              <a:spcAft>
                <a:spcPct val="0"/>
              </a:spcAft>
              <a:defRPr b="1" kern="1200">
                <a:solidFill>
                  <a:schemeClr val="tx1"/>
                </a:solidFill>
                <a:latin typeface="Cooper Black" pitchFamily="18" charset="0"/>
                <a:ea typeface="+mn-ea"/>
                <a:cs typeface="Arial" charset="0"/>
              </a:defRPr>
            </a:lvl2pPr>
            <a:lvl3pPr marL="914400" algn="l" rtl="0" fontAlgn="base">
              <a:spcBef>
                <a:spcPct val="0"/>
              </a:spcBef>
              <a:spcAft>
                <a:spcPct val="0"/>
              </a:spcAft>
              <a:defRPr b="1" kern="1200">
                <a:solidFill>
                  <a:schemeClr val="tx1"/>
                </a:solidFill>
                <a:latin typeface="Cooper Black" pitchFamily="18" charset="0"/>
                <a:ea typeface="+mn-ea"/>
                <a:cs typeface="Arial" charset="0"/>
              </a:defRPr>
            </a:lvl3pPr>
            <a:lvl4pPr marL="1371600" algn="l" rtl="0" fontAlgn="base">
              <a:spcBef>
                <a:spcPct val="0"/>
              </a:spcBef>
              <a:spcAft>
                <a:spcPct val="0"/>
              </a:spcAft>
              <a:defRPr b="1" kern="1200">
                <a:solidFill>
                  <a:schemeClr val="tx1"/>
                </a:solidFill>
                <a:latin typeface="Cooper Black" pitchFamily="18" charset="0"/>
                <a:ea typeface="+mn-ea"/>
                <a:cs typeface="Arial" charset="0"/>
              </a:defRPr>
            </a:lvl4pPr>
            <a:lvl5pPr marL="1828800" algn="l" rtl="0" fontAlgn="base">
              <a:spcBef>
                <a:spcPct val="0"/>
              </a:spcBef>
              <a:spcAft>
                <a:spcPct val="0"/>
              </a:spcAft>
              <a:defRPr b="1" kern="1200">
                <a:solidFill>
                  <a:schemeClr val="tx1"/>
                </a:solidFill>
                <a:latin typeface="Cooper Black" pitchFamily="18" charset="0"/>
                <a:ea typeface="+mn-ea"/>
                <a:cs typeface="Arial" charset="0"/>
              </a:defRPr>
            </a:lvl5pPr>
            <a:lvl6pPr marL="2286000" algn="l" defTabSz="914400" rtl="0" eaLnBrk="1" latinLnBrk="0" hangingPunct="1">
              <a:defRPr b="1" kern="1200">
                <a:solidFill>
                  <a:schemeClr val="tx1"/>
                </a:solidFill>
                <a:latin typeface="Cooper Black" pitchFamily="18" charset="0"/>
                <a:ea typeface="+mn-ea"/>
                <a:cs typeface="Arial" charset="0"/>
              </a:defRPr>
            </a:lvl6pPr>
            <a:lvl7pPr marL="2743200" algn="l" defTabSz="914400" rtl="0" eaLnBrk="1" latinLnBrk="0" hangingPunct="1">
              <a:defRPr b="1" kern="1200">
                <a:solidFill>
                  <a:schemeClr val="tx1"/>
                </a:solidFill>
                <a:latin typeface="Cooper Black" pitchFamily="18" charset="0"/>
                <a:ea typeface="+mn-ea"/>
                <a:cs typeface="Arial" charset="0"/>
              </a:defRPr>
            </a:lvl7pPr>
            <a:lvl8pPr marL="3200400" algn="l" defTabSz="914400" rtl="0" eaLnBrk="1" latinLnBrk="0" hangingPunct="1">
              <a:defRPr b="1" kern="1200">
                <a:solidFill>
                  <a:schemeClr val="tx1"/>
                </a:solidFill>
                <a:latin typeface="Cooper Black" pitchFamily="18" charset="0"/>
                <a:ea typeface="+mn-ea"/>
                <a:cs typeface="Arial" charset="0"/>
              </a:defRPr>
            </a:lvl8pPr>
            <a:lvl9pPr marL="3657600" algn="l" defTabSz="914400" rtl="0" eaLnBrk="1" latinLnBrk="0" hangingPunct="1">
              <a:defRPr b="1" kern="1200">
                <a:solidFill>
                  <a:schemeClr val="tx1"/>
                </a:solidFill>
                <a:latin typeface="Cooper Black" pitchFamily="18" charset="0"/>
                <a:ea typeface="+mn-ea"/>
                <a:cs typeface="Arial" charset="0"/>
              </a:defRPr>
            </a:lvl9pPr>
          </a:lstStyle>
          <a:p>
            <a:pPr lvl="0" fontAlgn="auto">
              <a:spcBef>
                <a:spcPts val="0"/>
              </a:spcBef>
              <a:spcAft>
                <a:spcPts val="0"/>
              </a:spcAft>
            </a:pPr>
            <a:r>
              <a:rPr lang="en-US" altLang="en-US" b="0" dirty="0">
                <a:solidFill>
                  <a:srgbClr val="000000"/>
                </a:solidFill>
                <a:latin typeface="IBM 1403 10 Pitch" pitchFamily="49" charset="0"/>
              </a:rPr>
              <a:t>123-45-6789</a:t>
            </a:r>
          </a:p>
        </p:txBody>
      </p:sp>
      <p:sp>
        <p:nvSpPr>
          <p:cNvPr id="7" name="TextBox 2"/>
          <p:cNvSpPr txBox="1">
            <a:spLocks noChangeArrowheads="1"/>
          </p:cNvSpPr>
          <p:nvPr/>
        </p:nvSpPr>
        <p:spPr bwMode="auto">
          <a:xfrm>
            <a:off x="2438399" y="4049712"/>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Cooper Black" pitchFamily="18" charset="0"/>
                <a:ea typeface="+mn-ea"/>
                <a:cs typeface="Arial" charset="0"/>
              </a:defRPr>
            </a:lvl1pPr>
            <a:lvl2pPr marL="457200" algn="l" rtl="0" fontAlgn="base">
              <a:spcBef>
                <a:spcPct val="0"/>
              </a:spcBef>
              <a:spcAft>
                <a:spcPct val="0"/>
              </a:spcAft>
              <a:defRPr b="1" kern="1200">
                <a:solidFill>
                  <a:schemeClr val="tx1"/>
                </a:solidFill>
                <a:latin typeface="Cooper Black" pitchFamily="18" charset="0"/>
                <a:ea typeface="+mn-ea"/>
                <a:cs typeface="Arial" charset="0"/>
              </a:defRPr>
            </a:lvl2pPr>
            <a:lvl3pPr marL="914400" algn="l" rtl="0" fontAlgn="base">
              <a:spcBef>
                <a:spcPct val="0"/>
              </a:spcBef>
              <a:spcAft>
                <a:spcPct val="0"/>
              </a:spcAft>
              <a:defRPr b="1" kern="1200">
                <a:solidFill>
                  <a:schemeClr val="tx1"/>
                </a:solidFill>
                <a:latin typeface="Cooper Black" pitchFamily="18" charset="0"/>
                <a:ea typeface="+mn-ea"/>
                <a:cs typeface="Arial" charset="0"/>
              </a:defRPr>
            </a:lvl3pPr>
            <a:lvl4pPr marL="1371600" algn="l" rtl="0" fontAlgn="base">
              <a:spcBef>
                <a:spcPct val="0"/>
              </a:spcBef>
              <a:spcAft>
                <a:spcPct val="0"/>
              </a:spcAft>
              <a:defRPr b="1" kern="1200">
                <a:solidFill>
                  <a:schemeClr val="tx1"/>
                </a:solidFill>
                <a:latin typeface="Cooper Black" pitchFamily="18" charset="0"/>
                <a:ea typeface="+mn-ea"/>
                <a:cs typeface="Arial" charset="0"/>
              </a:defRPr>
            </a:lvl4pPr>
            <a:lvl5pPr marL="1828800" algn="l" rtl="0" fontAlgn="base">
              <a:spcBef>
                <a:spcPct val="0"/>
              </a:spcBef>
              <a:spcAft>
                <a:spcPct val="0"/>
              </a:spcAft>
              <a:defRPr b="1" kern="1200">
                <a:solidFill>
                  <a:schemeClr val="tx1"/>
                </a:solidFill>
                <a:latin typeface="Cooper Black" pitchFamily="18" charset="0"/>
                <a:ea typeface="+mn-ea"/>
                <a:cs typeface="Arial" charset="0"/>
              </a:defRPr>
            </a:lvl5pPr>
            <a:lvl6pPr marL="2286000" algn="l" defTabSz="914400" rtl="0" eaLnBrk="1" latinLnBrk="0" hangingPunct="1">
              <a:defRPr b="1" kern="1200">
                <a:solidFill>
                  <a:schemeClr val="tx1"/>
                </a:solidFill>
                <a:latin typeface="Cooper Black" pitchFamily="18" charset="0"/>
                <a:ea typeface="+mn-ea"/>
                <a:cs typeface="Arial" charset="0"/>
              </a:defRPr>
            </a:lvl6pPr>
            <a:lvl7pPr marL="2743200" algn="l" defTabSz="914400" rtl="0" eaLnBrk="1" latinLnBrk="0" hangingPunct="1">
              <a:defRPr b="1" kern="1200">
                <a:solidFill>
                  <a:schemeClr val="tx1"/>
                </a:solidFill>
                <a:latin typeface="Cooper Black" pitchFamily="18" charset="0"/>
                <a:ea typeface="+mn-ea"/>
                <a:cs typeface="Arial" charset="0"/>
              </a:defRPr>
            </a:lvl7pPr>
            <a:lvl8pPr marL="3200400" algn="l" defTabSz="914400" rtl="0" eaLnBrk="1" latinLnBrk="0" hangingPunct="1">
              <a:defRPr b="1" kern="1200">
                <a:solidFill>
                  <a:schemeClr val="tx1"/>
                </a:solidFill>
                <a:latin typeface="Cooper Black" pitchFamily="18" charset="0"/>
                <a:ea typeface="+mn-ea"/>
                <a:cs typeface="Arial" charset="0"/>
              </a:defRPr>
            </a:lvl8pPr>
            <a:lvl9pPr marL="3657600" algn="l" defTabSz="914400" rtl="0" eaLnBrk="1" latinLnBrk="0" hangingPunct="1">
              <a:defRPr b="1" kern="1200">
                <a:solidFill>
                  <a:schemeClr val="tx1"/>
                </a:solidFill>
                <a:latin typeface="Cooper Black" pitchFamily="18" charset="0"/>
                <a:ea typeface="+mn-ea"/>
                <a:cs typeface="Arial" charset="0"/>
              </a:defRPr>
            </a:lvl9pPr>
          </a:lstStyle>
          <a:p>
            <a:pPr algn="ctr" eaLnBrk="1" hangingPunct="1"/>
            <a:r>
              <a:rPr lang="en-US" altLang="en-US" dirty="0">
                <a:latin typeface="IBM 1403 10 Pitch"/>
              </a:rPr>
              <a:t>LUIS MONTERO RODRIGUEZ </a:t>
            </a:r>
          </a:p>
        </p:txBody>
      </p:sp>
      <p:sp>
        <p:nvSpPr>
          <p:cNvPr id="8" name="TextBox 4"/>
          <p:cNvSpPr txBox="1">
            <a:spLocks noChangeArrowheads="1"/>
          </p:cNvSpPr>
          <p:nvPr/>
        </p:nvSpPr>
        <p:spPr bwMode="auto">
          <a:xfrm>
            <a:off x="2578100" y="4419600"/>
            <a:ext cx="40513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Cooper Black" pitchFamily="18" charset="0"/>
                <a:ea typeface="+mn-ea"/>
                <a:cs typeface="Arial" charset="0"/>
              </a:defRPr>
            </a:lvl1pPr>
            <a:lvl2pPr marL="457200" algn="l" rtl="0" fontAlgn="base">
              <a:spcBef>
                <a:spcPct val="0"/>
              </a:spcBef>
              <a:spcAft>
                <a:spcPct val="0"/>
              </a:spcAft>
              <a:defRPr b="1" kern="1200">
                <a:solidFill>
                  <a:schemeClr val="tx1"/>
                </a:solidFill>
                <a:latin typeface="Cooper Black" pitchFamily="18" charset="0"/>
                <a:ea typeface="+mn-ea"/>
                <a:cs typeface="Arial" charset="0"/>
              </a:defRPr>
            </a:lvl2pPr>
            <a:lvl3pPr marL="914400" algn="l" rtl="0" fontAlgn="base">
              <a:spcBef>
                <a:spcPct val="0"/>
              </a:spcBef>
              <a:spcAft>
                <a:spcPct val="0"/>
              </a:spcAft>
              <a:defRPr b="1" kern="1200">
                <a:solidFill>
                  <a:schemeClr val="tx1"/>
                </a:solidFill>
                <a:latin typeface="Cooper Black" pitchFamily="18" charset="0"/>
                <a:ea typeface="+mn-ea"/>
                <a:cs typeface="Arial" charset="0"/>
              </a:defRPr>
            </a:lvl3pPr>
            <a:lvl4pPr marL="1371600" algn="l" rtl="0" fontAlgn="base">
              <a:spcBef>
                <a:spcPct val="0"/>
              </a:spcBef>
              <a:spcAft>
                <a:spcPct val="0"/>
              </a:spcAft>
              <a:defRPr b="1" kern="1200">
                <a:solidFill>
                  <a:schemeClr val="tx1"/>
                </a:solidFill>
                <a:latin typeface="Cooper Black" pitchFamily="18" charset="0"/>
                <a:ea typeface="+mn-ea"/>
                <a:cs typeface="Arial" charset="0"/>
              </a:defRPr>
            </a:lvl4pPr>
            <a:lvl5pPr marL="1828800" algn="l" rtl="0" fontAlgn="base">
              <a:spcBef>
                <a:spcPct val="0"/>
              </a:spcBef>
              <a:spcAft>
                <a:spcPct val="0"/>
              </a:spcAft>
              <a:defRPr b="1" kern="1200">
                <a:solidFill>
                  <a:schemeClr val="tx1"/>
                </a:solidFill>
                <a:latin typeface="Cooper Black" pitchFamily="18" charset="0"/>
                <a:ea typeface="+mn-ea"/>
                <a:cs typeface="Arial" charset="0"/>
              </a:defRPr>
            </a:lvl5pPr>
            <a:lvl6pPr marL="2286000" algn="l" defTabSz="914400" rtl="0" eaLnBrk="1" latinLnBrk="0" hangingPunct="1">
              <a:defRPr b="1" kern="1200">
                <a:solidFill>
                  <a:schemeClr val="tx1"/>
                </a:solidFill>
                <a:latin typeface="Cooper Black" pitchFamily="18" charset="0"/>
                <a:ea typeface="+mn-ea"/>
                <a:cs typeface="Arial" charset="0"/>
              </a:defRPr>
            </a:lvl6pPr>
            <a:lvl7pPr marL="2743200" algn="l" defTabSz="914400" rtl="0" eaLnBrk="1" latinLnBrk="0" hangingPunct="1">
              <a:defRPr b="1" kern="1200">
                <a:solidFill>
                  <a:schemeClr val="tx1"/>
                </a:solidFill>
                <a:latin typeface="Cooper Black" pitchFamily="18" charset="0"/>
                <a:ea typeface="+mn-ea"/>
                <a:cs typeface="Arial" charset="0"/>
              </a:defRPr>
            </a:lvl7pPr>
            <a:lvl8pPr marL="3200400" algn="l" defTabSz="914400" rtl="0" eaLnBrk="1" latinLnBrk="0" hangingPunct="1">
              <a:defRPr b="1" kern="1200">
                <a:solidFill>
                  <a:schemeClr val="tx1"/>
                </a:solidFill>
                <a:latin typeface="Cooper Black" pitchFamily="18" charset="0"/>
                <a:ea typeface="+mn-ea"/>
                <a:cs typeface="Arial" charset="0"/>
              </a:defRPr>
            </a:lvl8pPr>
            <a:lvl9pPr marL="3657600" algn="l" defTabSz="914400" rtl="0" eaLnBrk="1" latinLnBrk="0" hangingPunct="1">
              <a:defRPr b="1" kern="1200">
                <a:solidFill>
                  <a:schemeClr val="tx1"/>
                </a:solidFill>
                <a:latin typeface="Cooper Black" pitchFamily="18" charset="0"/>
                <a:ea typeface="+mn-ea"/>
                <a:cs typeface="Arial" charset="0"/>
              </a:defRPr>
            </a:lvl9pPr>
          </a:lstStyle>
          <a:p>
            <a:pPr eaLnBrk="1" hangingPunct="1"/>
            <a:r>
              <a:rPr lang="en-US" altLang="en-US" sz="3400" dirty="0">
                <a:latin typeface="Mistral" pitchFamily="66" charset="0"/>
              </a:rPr>
              <a:t>Luis</a:t>
            </a:r>
            <a:r>
              <a:rPr lang="en-US" altLang="en-US" sz="3400" dirty="0">
                <a:latin typeface="Rage Italic" pitchFamily="66" charset="0"/>
              </a:rPr>
              <a:t> Montero Rodriguez</a:t>
            </a:r>
          </a:p>
        </p:txBody>
      </p:sp>
    </p:spTree>
    <p:extLst>
      <p:ext uri="{BB962C8B-B14F-4D97-AF65-F5344CB8AC3E}">
        <p14:creationId xmlns:p14="http://schemas.microsoft.com/office/powerpoint/2010/main" val="460048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734647831"/>
              </p:ext>
            </p:extLst>
          </p:nvPr>
        </p:nvGraphicFramePr>
        <p:xfrm>
          <a:off x="1676400" y="32327"/>
          <a:ext cx="6019800" cy="6952129"/>
        </p:xfrm>
        <a:graphic>
          <a:graphicData uri="http://schemas.openxmlformats.org/presentationml/2006/ole">
            <mc:AlternateContent xmlns:mc="http://schemas.openxmlformats.org/markup-compatibility/2006">
              <mc:Choice xmlns:v="urn:schemas-microsoft-com:vml" Requires="v">
                <p:oleObj spid="_x0000_s1028" name="Acrobat Document" r:id="rId3" imgW="5828995" imgH="7543511" progId="Acrobat.Document.2015">
                  <p:embed/>
                </p:oleObj>
              </mc:Choice>
              <mc:Fallback>
                <p:oleObj name="Acrobat Document" r:id="rId3" imgW="5828995" imgH="7543511" progId="Acrobat.Document.2015">
                  <p:embed/>
                  <p:pic>
                    <p:nvPicPr>
                      <p:cNvPr id="0" name=""/>
                      <p:cNvPicPr/>
                      <p:nvPr/>
                    </p:nvPicPr>
                    <p:blipFill>
                      <a:blip r:embed="rId4"/>
                      <a:stretch>
                        <a:fillRect/>
                      </a:stretch>
                    </p:blipFill>
                    <p:spPr>
                      <a:xfrm>
                        <a:off x="1676400" y="32327"/>
                        <a:ext cx="6019800" cy="6952129"/>
                      </a:xfrm>
                      <a:prstGeom prst="rect">
                        <a:avLst/>
                      </a:prstGeom>
                    </p:spPr>
                  </p:pic>
                </p:oleObj>
              </mc:Fallback>
            </mc:AlternateContent>
          </a:graphicData>
        </a:graphic>
      </p:graphicFrame>
    </p:spTree>
    <p:extLst>
      <p:ext uri="{BB962C8B-B14F-4D97-AF65-F5344CB8AC3E}">
        <p14:creationId xmlns:p14="http://schemas.microsoft.com/office/powerpoint/2010/main" val="1256654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dirty="0" smtClean="0">
                <a:latin typeface="Cambria" panose="02040503050406030204" pitchFamily="18" charset="0"/>
              </a:rPr>
              <a:t>C-Flag – Social Security</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altLang="en-US" dirty="0">
                <a:latin typeface="Cambria" panose="02040503050406030204" pitchFamily="18" charset="0"/>
              </a:rPr>
              <a:t>Must match SS card exactly!</a:t>
            </a:r>
          </a:p>
          <a:p>
            <a:r>
              <a:rPr lang="en-US" altLang="en-US" dirty="0">
                <a:latin typeface="Cambria" panose="02040503050406030204" pitchFamily="18" charset="0"/>
              </a:rPr>
              <a:t>Latinos often combine surname of father first and mother second (with or without hyphens but not always</a:t>
            </a:r>
            <a:r>
              <a:rPr lang="en-US" altLang="en-US" dirty="0" smtClean="0">
                <a:latin typeface="Cambria" panose="02040503050406030204" pitchFamily="18" charset="0"/>
              </a:rPr>
              <a:t>).</a:t>
            </a:r>
          </a:p>
          <a:p>
            <a:pPr lvl="1"/>
            <a:r>
              <a:rPr lang="en-US" altLang="en-US" dirty="0" smtClean="0">
                <a:latin typeface="Cambria" panose="02040503050406030204" pitchFamily="18" charset="0"/>
              </a:rPr>
              <a:t>Montero Rodriguez</a:t>
            </a:r>
          </a:p>
          <a:p>
            <a:pPr lvl="1"/>
            <a:r>
              <a:rPr lang="en-US" altLang="en-US" dirty="0" smtClean="0">
                <a:latin typeface="Cambria" panose="02040503050406030204" pitchFamily="18" charset="0"/>
              </a:rPr>
              <a:t>Montero</a:t>
            </a:r>
          </a:p>
          <a:p>
            <a:pPr lvl="1"/>
            <a:r>
              <a:rPr lang="en-US" altLang="en-US" dirty="0" smtClean="0">
                <a:latin typeface="Cambria" panose="02040503050406030204" pitchFamily="18" charset="0"/>
              </a:rPr>
              <a:t>Rodriguez</a:t>
            </a:r>
            <a:endParaRPr lang="en-US" altLang="en-US" dirty="0">
              <a:latin typeface="Cambria" panose="02040503050406030204" pitchFamily="18" charset="0"/>
            </a:endParaRPr>
          </a:p>
        </p:txBody>
      </p:sp>
    </p:spTree>
    <p:extLst>
      <p:ext uri="{BB962C8B-B14F-4D97-AF65-F5344CB8AC3E}">
        <p14:creationId xmlns:p14="http://schemas.microsoft.com/office/powerpoint/2010/main" val="3114278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US" dirty="0" smtClean="0">
                <a:latin typeface="Cambria" panose="02040503050406030204" pitchFamily="18" charset="0"/>
              </a:rPr>
              <a:t>C-Flag – Selective Service</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fontScale="92500" lnSpcReduction="10000"/>
          </a:bodyPr>
          <a:lstStyle/>
          <a:p>
            <a:r>
              <a:rPr lang="en-US" altLang="en-US" dirty="0">
                <a:latin typeface="Cambria" panose="02040503050406030204" pitchFamily="18" charset="0"/>
              </a:rPr>
              <a:t>The student indicates on the FAFSA that their first name is Ryan and DOB is 7/2/94. Student did not answer question, “Are you male or female?” Selective Service match says that student is not registered. You ask the student to come to the office to help them resolve the discrepancy. When the student arrives, she introduces herself as Rachel. </a:t>
            </a:r>
          </a:p>
          <a:p>
            <a:endParaRPr lang="en-US" altLang="en-US" dirty="0">
              <a:latin typeface="Cambria" panose="02040503050406030204" pitchFamily="18" charset="0"/>
            </a:endParaRPr>
          </a:p>
          <a:p>
            <a:r>
              <a:rPr lang="en-US" altLang="en-US" dirty="0">
                <a:latin typeface="Cambria" panose="02040503050406030204" pitchFamily="18" charset="0"/>
              </a:rPr>
              <a:t>How do you proceed?</a:t>
            </a:r>
            <a:endParaRPr lang="en-US" altLang="en-US" sz="3600" dirty="0">
              <a:latin typeface="Cambria" panose="02040503050406030204" pitchFamily="18" charset="0"/>
            </a:endParaRPr>
          </a:p>
          <a:p>
            <a:endParaRPr lang="en-US" altLang="en-US" dirty="0">
              <a:latin typeface="Cambria" panose="02040503050406030204" pitchFamily="18" charset="0"/>
            </a:endParaRPr>
          </a:p>
        </p:txBody>
      </p:sp>
    </p:spTree>
    <p:extLst>
      <p:ext uri="{BB962C8B-B14F-4D97-AF65-F5344CB8AC3E}">
        <p14:creationId xmlns:p14="http://schemas.microsoft.com/office/powerpoint/2010/main" val="2048403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fontScale="90000"/>
          </a:bodyPr>
          <a:lstStyle/>
          <a:p>
            <a:r>
              <a:rPr lang="en-US" dirty="0" smtClean="0">
                <a:latin typeface="Cambria" panose="02040503050406030204" pitchFamily="18" charset="0"/>
              </a:rPr>
              <a:t>C-Flag – Selective Service with Transgender Issue</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fontScale="92500" lnSpcReduction="20000"/>
          </a:bodyPr>
          <a:lstStyle/>
          <a:p>
            <a:r>
              <a:rPr lang="en-US" altLang="en-US" dirty="0">
                <a:latin typeface="Cambria" panose="02040503050406030204" pitchFamily="18" charset="0"/>
              </a:rPr>
              <a:t>For Selective Service to be a match, student must list gender on birth certificate.</a:t>
            </a:r>
          </a:p>
          <a:p>
            <a:r>
              <a:rPr lang="en-US" altLang="en-US" dirty="0">
                <a:latin typeface="Cambria" panose="02040503050406030204" pitchFamily="18" charset="0"/>
              </a:rPr>
              <a:t>Females who don’t answer question will be told they must register.</a:t>
            </a:r>
          </a:p>
          <a:p>
            <a:r>
              <a:rPr lang="en-US" altLang="en-US" dirty="0">
                <a:latin typeface="Cambria" panose="02040503050406030204" pitchFamily="18" charset="0"/>
              </a:rPr>
              <a:t>We don’t deal with “preferred” names.</a:t>
            </a:r>
          </a:p>
          <a:p>
            <a:r>
              <a:rPr lang="en-US" altLang="en-US" dirty="0">
                <a:latin typeface="Cambria" panose="02040503050406030204" pitchFamily="18" charset="0"/>
              </a:rPr>
              <a:t>It is not our intention to “out” a student but we need to use their legal name.</a:t>
            </a:r>
          </a:p>
          <a:p>
            <a:r>
              <a:rPr lang="en-US" altLang="en-US" dirty="0">
                <a:latin typeface="Cambria" panose="02040503050406030204" pitchFamily="18" charset="0"/>
              </a:rPr>
              <a:t>You can say, “What pronouns do you identify with?” but if student chooses not to register, we stop there</a:t>
            </a:r>
            <a:r>
              <a:rPr lang="en-US" altLang="en-US" dirty="0" smtClean="0">
                <a:latin typeface="Cambria" panose="02040503050406030204" pitchFamily="18" charset="0"/>
              </a:rPr>
              <a:t>.</a:t>
            </a:r>
            <a:endParaRPr lang="en-US" altLang="en-US" dirty="0">
              <a:latin typeface="Cambria" panose="02040503050406030204" pitchFamily="18" charset="0"/>
            </a:endParaRPr>
          </a:p>
        </p:txBody>
      </p:sp>
    </p:spTree>
    <p:extLst>
      <p:ext uri="{BB962C8B-B14F-4D97-AF65-F5344CB8AC3E}">
        <p14:creationId xmlns:p14="http://schemas.microsoft.com/office/powerpoint/2010/main" val="3488114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a:bodyPr>
          <a:lstStyle/>
          <a:p>
            <a:r>
              <a:rPr lang="en-US" dirty="0" smtClean="0">
                <a:latin typeface="Cambria" panose="02040503050406030204" pitchFamily="18" charset="0"/>
              </a:rPr>
              <a:t>C-Flag – Citizenship</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altLang="en-US" dirty="0">
                <a:latin typeface="Cambria" panose="02040503050406030204" pitchFamily="18" charset="0"/>
              </a:rPr>
              <a:t>Student completed FAFSA but rejects due to failed citizenship match</a:t>
            </a:r>
          </a:p>
          <a:p>
            <a:r>
              <a:rPr lang="en-US" altLang="en-US" dirty="0">
                <a:latin typeface="Cambria" panose="02040503050406030204" pitchFamily="18" charset="0"/>
              </a:rPr>
              <a:t>Undocumented student produces Employment Authorization Card</a:t>
            </a:r>
          </a:p>
          <a:p>
            <a:r>
              <a:rPr lang="en-US" altLang="en-US" dirty="0">
                <a:latin typeface="Cambria" panose="02040503050406030204" pitchFamily="18" charset="0"/>
              </a:rPr>
              <a:t>Is student eligible for federal aid?</a:t>
            </a:r>
          </a:p>
          <a:p>
            <a:r>
              <a:rPr lang="en-US" altLang="en-US" dirty="0">
                <a:latin typeface="Cambria" panose="02040503050406030204" pitchFamily="18" charset="0"/>
              </a:rPr>
              <a:t>How can you assist this student? </a:t>
            </a:r>
          </a:p>
        </p:txBody>
      </p:sp>
    </p:spTree>
    <p:extLst>
      <p:ext uri="{BB962C8B-B14F-4D97-AF65-F5344CB8AC3E}">
        <p14:creationId xmlns:p14="http://schemas.microsoft.com/office/powerpoint/2010/main" val="1028417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a:bodyPr>
          <a:lstStyle/>
          <a:p>
            <a:r>
              <a:rPr lang="en-US" dirty="0" smtClean="0">
                <a:latin typeface="Cambria" panose="02040503050406030204" pitchFamily="18" charset="0"/>
              </a:rPr>
              <a:t>C-Flag – Citizenship</a:t>
            </a:r>
            <a:endParaRPr lang="en-US" dirty="0">
              <a:latin typeface="Cambria" panose="02040503050406030204" pitchFamily="18" charset="0"/>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35164" y="1417638"/>
            <a:ext cx="6073671" cy="399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992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a:bodyPr>
          <a:lstStyle/>
          <a:p>
            <a:r>
              <a:rPr lang="en-US" dirty="0" smtClean="0">
                <a:latin typeface="Cambria" panose="02040503050406030204" pitchFamily="18" charset="0"/>
              </a:rPr>
              <a:t>C-Flag – Citizenship</a:t>
            </a:r>
            <a:endParaRPr lang="en-US" dirty="0">
              <a:latin typeface="Cambria" panose="02040503050406030204" pitchFamily="18" charset="0"/>
            </a:endParaRP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7930" y="1417638"/>
            <a:ext cx="6228139" cy="3702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462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a:bodyPr>
          <a:lstStyle/>
          <a:p>
            <a:r>
              <a:rPr lang="en-US" dirty="0" smtClean="0">
                <a:latin typeface="Cambria" panose="02040503050406030204" pitchFamily="18" charset="0"/>
              </a:rPr>
              <a:t>C-Flag – Citizenship</a:t>
            </a:r>
            <a:endParaRPr lang="en-US" dirty="0">
              <a:latin typeface="Cambria" panose="02040503050406030204" pitchFamily="18" charset="0"/>
            </a:endParaRPr>
          </a:p>
        </p:txBody>
      </p:sp>
      <p:pic>
        <p:nvPicPr>
          <p:cNvPr id="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676400"/>
            <a:ext cx="5715000" cy="3606800"/>
          </a:xfrm>
        </p:spPr>
      </p:pic>
    </p:spTree>
    <p:extLst>
      <p:ext uri="{BB962C8B-B14F-4D97-AF65-F5344CB8AC3E}">
        <p14:creationId xmlns:p14="http://schemas.microsoft.com/office/powerpoint/2010/main" val="707920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a:bodyPr>
          <a:lstStyle/>
          <a:p>
            <a:r>
              <a:rPr lang="en-US" dirty="0" smtClean="0">
                <a:latin typeface="Cambria" panose="02040503050406030204" pitchFamily="18" charset="0"/>
              </a:rPr>
              <a:t>C-Flag – Citizenship</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3000" b="1" dirty="0">
                <a:latin typeface="Cambria" panose="02040503050406030204" pitchFamily="18" charset="0"/>
              </a:rPr>
              <a:t>Deferred Action for Childhood Arrivals </a:t>
            </a:r>
            <a:r>
              <a:rPr lang="en-US" sz="3000" dirty="0">
                <a:latin typeface="Cambria" panose="02040503050406030204" pitchFamily="18" charset="0"/>
              </a:rPr>
              <a:t>(</a:t>
            </a:r>
            <a:r>
              <a:rPr lang="en-US" sz="3000" b="1" dirty="0">
                <a:latin typeface="Cambria" panose="02040503050406030204" pitchFamily="18" charset="0"/>
              </a:rPr>
              <a:t>DACA</a:t>
            </a:r>
            <a:r>
              <a:rPr lang="en-US" sz="3000" dirty="0">
                <a:latin typeface="Cambria" panose="02040503050406030204" pitchFamily="18" charset="0"/>
              </a:rPr>
              <a:t>) is an American immigration policy (June 15, 2012) that allows certain illegal alien youth who entered the country before their 16th birthday and before June 2007 to receive a renewable two-year work permit and exemption from deportation.</a:t>
            </a:r>
          </a:p>
          <a:p>
            <a:pPr marL="0" indent="0">
              <a:buNone/>
            </a:pPr>
            <a:endParaRPr lang="en-US" altLang="en-US" dirty="0">
              <a:latin typeface="Cambria" panose="02040503050406030204" pitchFamily="18" charset="0"/>
            </a:endParaRPr>
          </a:p>
        </p:txBody>
      </p:sp>
    </p:spTree>
    <p:extLst>
      <p:ext uri="{BB962C8B-B14F-4D97-AF65-F5344CB8AC3E}">
        <p14:creationId xmlns:p14="http://schemas.microsoft.com/office/powerpoint/2010/main" val="3625673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27162"/>
            <a:ext cx="7379542" cy="4953000"/>
          </a:xfrm>
        </p:spPr>
      </p:pic>
      <p:sp>
        <p:nvSpPr>
          <p:cNvPr id="6" name="Rectangle 5"/>
          <p:cNvSpPr/>
          <p:nvPr/>
        </p:nvSpPr>
        <p:spPr>
          <a:xfrm>
            <a:off x="3048000" y="5154283"/>
            <a:ext cx="5257800" cy="307777"/>
          </a:xfrm>
          <a:prstGeom prst="rect">
            <a:avLst/>
          </a:prstGeom>
        </p:spPr>
        <p:txBody>
          <a:bodyPr wrap="square">
            <a:spAutoFit/>
          </a:bodyPr>
          <a:lstStyle/>
          <a:p>
            <a:r>
              <a:rPr lang="en-US" sz="1400" dirty="0" smtClean="0">
                <a:latin typeface="Cambria" panose="02040503050406030204" pitchFamily="18" charset="0"/>
              </a:rPr>
              <a:t>Credit: United States Citizenship and Immigration Services (USCIS)</a:t>
            </a:r>
            <a:endParaRPr lang="en-US" sz="1400" dirty="0">
              <a:latin typeface="Cambria" panose="02040503050406030204" pitchFamily="18" charset="0"/>
            </a:endParaRPr>
          </a:p>
        </p:txBody>
      </p:sp>
    </p:spTree>
    <p:extLst>
      <p:ext uri="{BB962C8B-B14F-4D97-AF65-F5344CB8AC3E}">
        <p14:creationId xmlns:p14="http://schemas.microsoft.com/office/powerpoint/2010/main" val="873797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953000" y="5154283"/>
            <a:ext cx="2286000" cy="307777"/>
          </a:xfrm>
          <a:prstGeom prst="rect">
            <a:avLst/>
          </a:prstGeom>
        </p:spPr>
        <p:txBody>
          <a:bodyPr wrap="square">
            <a:spAutoFit/>
          </a:bodyPr>
          <a:lstStyle/>
          <a:p>
            <a:r>
              <a:rPr lang="en-US" sz="1400" dirty="0" smtClean="0">
                <a:latin typeface="Cambria" panose="02040503050406030204" pitchFamily="18" charset="0"/>
              </a:rPr>
              <a:t>Credit: beforeitsnews.com</a:t>
            </a:r>
            <a:endParaRPr lang="en-US" sz="1400" dirty="0">
              <a:latin typeface="Cambria" panose="02040503050406030204" pitchFamily="18"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33600" y="260230"/>
            <a:ext cx="4925683" cy="4925683"/>
          </a:xfrm>
        </p:spPr>
      </p:pic>
    </p:spTree>
    <p:extLst>
      <p:ext uri="{BB962C8B-B14F-4D97-AF65-F5344CB8AC3E}">
        <p14:creationId xmlns:p14="http://schemas.microsoft.com/office/powerpoint/2010/main" val="58932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5" descr="FAFSA Logo.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743553"/>
            <a:ext cx="8229600" cy="364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79746" y="4495800"/>
            <a:ext cx="7830854" cy="769441"/>
          </a:xfrm>
          <a:prstGeom prst="rect">
            <a:avLst/>
          </a:prstGeom>
          <a:noFill/>
        </p:spPr>
        <p:txBody>
          <a:bodyPr wrap="square" rtlCol="0">
            <a:spAutoFit/>
          </a:bodyPr>
          <a:lstStyle/>
          <a:p>
            <a:pPr algn="ctr"/>
            <a:r>
              <a:rPr lang="en-US" sz="4400" b="1" dirty="0" smtClean="0">
                <a:latin typeface="Cambria" panose="02040503050406030204" pitchFamily="18" charset="0"/>
              </a:rPr>
              <a:t>Where it all begins…….</a:t>
            </a:r>
            <a:endParaRPr lang="en-US" sz="4400" b="1" dirty="0">
              <a:latin typeface="Cambria" panose="02040503050406030204" pitchFamily="18" charset="0"/>
            </a:endParaRPr>
          </a:p>
        </p:txBody>
      </p:sp>
    </p:spTree>
    <p:extLst>
      <p:ext uri="{BB962C8B-B14F-4D97-AF65-F5344CB8AC3E}">
        <p14:creationId xmlns:p14="http://schemas.microsoft.com/office/powerpoint/2010/main" val="2051696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a:bodyPr>
          <a:lstStyle/>
          <a:p>
            <a:r>
              <a:rPr lang="en-US" dirty="0" smtClean="0">
                <a:latin typeface="Cambria" panose="02040503050406030204" pitchFamily="18" charset="0"/>
              </a:rPr>
              <a:t>C-Flag – Citizenship</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a:defRPr/>
            </a:pPr>
            <a:r>
              <a:rPr lang="en-US" sz="2600" dirty="0">
                <a:latin typeface="Cambria" panose="02040503050406030204" pitchFamily="18" charset="0"/>
              </a:rPr>
              <a:t>Illegal alien parents bring illegal alien child to USA </a:t>
            </a:r>
          </a:p>
          <a:p>
            <a:pPr>
              <a:defRPr/>
            </a:pPr>
            <a:r>
              <a:rPr lang="en-US" sz="2600" dirty="0">
                <a:latin typeface="Cambria" panose="02040503050406030204" pitchFamily="18" charset="0"/>
              </a:rPr>
              <a:t>Child attends, graduates from US high school – qualifies for Employment Authorization Card</a:t>
            </a:r>
          </a:p>
          <a:p>
            <a:pPr>
              <a:defRPr/>
            </a:pPr>
            <a:r>
              <a:rPr lang="en-US" sz="2600" dirty="0">
                <a:latin typeface="Cambria" panose="02040503050406030204" pitchFamily="18" charset="0"/>
              </a:rPr>
              <a:t>Child </a:t>
            </a:r>
            <a:r>
              <a:rPr lang="en-US" sz="2600" u="sng" dirty="0">
                <a:latin typeface="Cambria" panose="02040503050406030204" pitchFamily="18" charset="0"/>
              </a:rPr>
              <a:t>cannot</a:t>
            </a:r>
            <a:r>
              <a:rPr lang="en-US" sz="2600" dirty="0">
                <a:latin typeface="Cambria" panose="02040503050406030204" pitchFamily="18" charset="0"/>
              </a:rPr>
              <a:t> become U.S. citizen or permanent resident – no passport</a:t>
            </a:r>
          </a:p>
          <a:p>
            <a:pPr>
              <a:defRPr/>
            </a:pPr>
            <a:r>
              <a:rPr lang="en-US" sz="2600" dirty="0">
                <a:latin typeface="Cambria" panose="02040503050406030204" pitchFamily="18" charset="0"/>
              </a:rPr>
              <a:t>Social Security number/card for work only</a:t>
            </a:r>
          </a:p>
          <a:p>
            <a:pPr>
              <a:defRPr/>
            </a:pPr>
            <a:r>
              <a:rPr lang="en-US" sz="2600" dirty="0">
                <a:latin typeface="Cambria" panose="02040503050406030204" pitchFamily="18" charset="0"/>
              </a:rPr>
              <a:t>No federal or state aid. Alternative loan with  co-signer who is citizen or permanent resident</a:t>
            </a:r>
          </a:p>
          <a:p>
            <a:pPr>
              <a:defRPr/>
            </a:pPr>
            <a:r>
              <a:rPr lang="en-US" sz="2600" dirty="0">
                <a:latin typeface="Cambria" panose="02040503050406030204" pitchFamily="18" charset="0"/>
              </a:rPr>
              <a:t>May qualify for institutional aid</a:t>
            </a:r>
          </a:p>
        </p:txBody>
      </p:sp>
    </p:spTree>
    <p:extLst>
      <p:ext uri="{BB962C8B-B14F-4D97-AF65-F5344CB8AC3E}">
        <p14:creationId xmlns:p14="http://schemas.microsoft.com/office/powerpoint/2010/main" val="3814313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Autofit/>
          </a:bodyPr>
          <a:lstStyle/>
          <a:p>
            <a:r>
              <a:rPr lang="en-US" sz="4000" dirty="0" smtClean="0">
                <a:latin typeface="Cambria" panose="02040503050406030204" pitchFamily="18" charset="0"/>
              </a:rPr>
              <a:t>C-Flag – Unusual Enrollment </a:t>
            </a:r>
            <a:br>
              <a:rPr lang="en-US" sz="4000" dirty="0" smtClean="0">
                <a:latin typeface="Cambria" panose="02040503050406030204" pitchFamily="18" charset="0"/>
              </a:rPr>
            </a:br>
            <a:r>
              <a:rPr lang="en-US" sz="4000" dirty="0" smtClean="0">
                <a:latin typeface="Cambria" panose="02040503050406030204" pitchFamily="18" charset="0"/>
              </a:rPr>
              <a:t>History (UEH)</a:t>
            </a:r>
            <a:endParaRPr lang="en-US" sz="4000"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altLang="en-US" sz="2800" dirty="0">
                <a:latin typeface="Cambria" panose="02040503050406030204" pitchFamily="18" charset="0"/>
              </a:rPr>
              <a:t>Sabrina applies for financial aid at your school for 2016-17.  Her ISIR comes back with SAR comment code 359 – NSLDS Unusual Enrollment History</a:t>
            </a:r>
          </a:p>
          <a:p>
            <a:r>
              <a:rPr lang="en-US" altLang="en-US" sz="2800" dirty="0">
                <a:latin typeface="Cambria" panose="02040503050406030204" pitchFamily="18" charset="0"/>
              </a:rPr>
              <a:t>She says she attended Blackjack University (2015-16) and Muddy Swamp CC (2014-15) before transferring to your </a:t>
            </a:r>
            <a:r>
              <a:rPr lang="en-US" altLang="en-US" sz="2800" dirty="0" smtClean="0">
                <a:latin typeface="Cambria" panose="02040503050406030204" pitchFamily="18" charset="0"/>
              </a:rPr>
              <a:t>school.</a:t>
            </a:r>
            <a:endParaRPr lang="en-US" altLang="en-US" sz="2800" dirty="0">
              <a:latin typeface="Cambria" panose="02040503050406030204" pitchFamily="18" charset="0"/>
            </a:endParaRPr>
          </a:p>
          <a:p>
            <a:r>
              <a:rPr lang="en-US" altLang="en-US" sz="2800" dirty="0">
                <a:latin typeface="Cambria" panose="02040503050406030204" pitchFamily="18" charset="0"/>
              </a:rPr>
              <a:t>What does financial aid have to do?</a:t>
            </a:r>
          </a:p>
        </p:txBody>
      </p:sp>
    </p:spTree>
    <p:extLst>
      <p:ext uri="{BB962C8B-B14F-4D97-AF65-F5344CB8AC3E}">
        <p14:creationId xmlns:p14="http://schemas.microsoft.com/office/powerpoint/2010/main" val="30421667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Autofit/>
          </a:bodyPr>
          <a:lstStyle/>
          <a:p>
            <a:r>
              <a:rPr lang="en-US" sz="4000" dirty="0" smtClean="0">
                <a:latin typeface="Cambria" panose="02040503050406030204" pitchFamily="18" charset="0"/>
              </a:rPr>
              <a:t>C-Flag – Unusual Enrollment </a:t>
            </a:r>
            <a:br>
              <a:rPr lang="en-US" sz="4000" dirty="0" smtClean="0">
                <a:latin typeface="Cambria" panose="02040503050406030204" pitchFamily="18" charset="0"/>
              </a:rPr>
            </a:br>
            <a:r>
              <a:rPr lang="en-US" sz="4000" dirty="0" smtClean="0">
                <a:latin typeface="Cambria" panose="02040503050406030204" pitchFamily="18" charset="0"/>
              </a:rPr>
              <a:t>History (UEH)</a:t>
            </a:r>
            <a:endParaRPr lang="en-US" sz="4000"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altLang="en-US" sz="2800" dirty="0">
                <a:latin typeface="Cambria" panose="02040503050406030204" pitchFamily="18" charset="0"/>
              </a:rPr>
              <a:t>Must review student’s enrollment and financial aid records to determine if received Pell Grant </a:t>
            </a:r>
            <a:r>
              <a:rPr lang="en-US" altLang="en-US" sz="2800" i="1" dirty="0">
                <a:latin typeface="Cambria" panose="02040503050406030204" pitchFamily="18" charset="0"/>
              </a:rPr>
              <a:t>(or other federal aid) </a:t>
            </a:r>
            <a:r>
              <a:rPr lang="en-US" altLang="en-US" sz="2800" dirty="0">
                <a:latin typeface="Cambria" panose="02040503050406030204" pitchFamily="18" charset="0"/>
              </a:rPr>
              <a:t>at your school in 3 most recent prior years</a:t>
            </a:r>
          </a:p>
          <a:p>
            <a:r>
              <a:rPr lang="en-US" altLang="en-US" sz="2800" dirty="0">
                <a:latin typeface="Cambria" panose="02040503050406030204" pitchFamily="18" charset="0"/>
              </a:rPr>
              <a:t>If not, use NSLDS and COD to determine where student received federal aid in 3 most recent prior years.</a:t>
            </a:r>
          </a:p>
          <a:p>
            <a:r>
              <a:rPr lang="en-US" altLang="en-US" sz="2800" b="1" dirty="0">
                <a:solidFill>
                  <a:srgbClr val="FF0000"/>
                </a:solidFill>
                <a:latin typeface="Cambria" panose="02040503050406030204" pitchFamily="18" charset="0"/>
              </a:rPr>
              <a:t>AND</a:t>
            </a:r>
            <a:r>
              <a:rPr lang="en-US" altLang="en-US" sz="2800" dirty="0">
                <a:latin typeface="Cambria" panose="02040503050406030204" pitchFamily="18" charset="0"/>
              </a:rPr>
              <a:t> was academic credit earned at each school during the award year?</a:t>
            </a:r>
          </a:p>
        </p:txBody>
      </p:sp>
    </p:spTree>
    <p:extLst>
      <p:ext uri="{BB962C8B-B14F-4D97-AF65-F5344CB8AC3E}">
        <p14:creationId xmlns:p14="http://schemas.microsoft.com/office/powerpoint/2010/main" val="3107225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Autofit/>
          </a:bodyPr>
          <a:lstStyle/>
          <a:p>
            <a:r>
              <a:rPr lang="en-US" sz="4000" dirty="0" smtClean="0">
                <a:latin typeface="Cambria" panose="02040503050406030204" pitchFamily="18" charset="0"/>
              </a:rPr>
              <a:t>C-Flag – Unusual Enrollment </a:t>
            </a:r>
            <a:br>
              <a:rPr lang="en-US" sz="4000" dirty="0" smtClean="0">
                <a:latin typeface="Cambria" panose="02040503050406030204" pitchFamily="18" charset="0"/>
              </a:rPr>
            </a:br>
            <a:r>
              <a:rPr lang="en-US" sz="4000" dirty="0" smtClean="0">
                <a:latin typeface="Cambria" panose="02040503050406030204" pitchFamily="18" charset="0"/>
              </a:rPr>
              <a:t>History (UEH)</a:t>
            </a:r>
            <a:endParaRPr lang="en-US" sz="4000"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altLang="en-US" sz="2800" dirty="0">
                <a:latin typeface="Cambria" panose="02040503050406030204" pitchFamily="18" charset="0"/>
              </a:rPr>
              <a:t>What is UEH about?</a:t>
            </a:r>
          </a:p>
          <a:p>
            <a:r>
              <a:rPr lang="en-US" altLang="en-US" sz="2800" dirty="0">
                <a:latin typeface="Cambria" panose="02040503050406030204" pitchFamily="18" charset="0"/>
              </a:rPr>
              <a:t>Alerts FAO to students who go from school to school receiving aid to ensure they are progressing toward a degree.</a:t>
            </a:r>
          </a:p>
          <a:p>
            <a:r>
              <a:rPr lang="en-US" altLang="en-US" sz="2800" dirty="0">
                <a:latin typeface="Cambria" panose="02040503050406030204" pitchFamily="18" charset="0"/>
              </a:rPr>
              <a:t>Student attends 3 different schools and gets federal aid at all 3. </a:t>
            </a:r>
          </a:p>
          <a:p>
            <a:r>
              <a:rPr lang="en-US" altLang="en-US" sz="2800" dirty="0">
                <a:latin typeface="Cambria" panose="02040503050406030204" pitchFamily="18" charset="0"/>
              </a:rPr>
              <a:t>When 4</a:t>
            </a:r>
            <a:r>
              <a:rPr lang="en-US" altLang="en-US" sz="2800" baseline="30000" dirty="0">
                <a:latin typeface="Cambria" panose="02040503050406030204" pitchFamily="18" charset="0"/>
              </a:rPr>
              <a:t>th</a:t>
            </a:r>
            <a:r>
              <a:rPr lang="en-US" altLang="en-US" sz="2800" dirty="0">
                <a:latin typeface="Cambria" panose="02040503050406030204" pitchFamily="18" charset="0"/>
              </a:rPr>
              <a:t> school’s federal aid award appears, they are flagged as UEH.</a:t>
            </a:r>
          </a:p>
        </p:txBody>
      </p:sp>
    </p:spTree>
    <p:extLst>
      <p:ext uri="{BB962C8B-B14F-4D97-AF65-F5344CB8AC3E}">
        <p14:creationId xmlns:p14="http://schemas.microsoft.com/office/powerpoint/2010/main" val="2173055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Autofit/>
          </a:bodyPr>
          <a:lstStyle/>
          <a:p>
            <a:r>
              <a:rPr lang="en-US" sz="4000" dirty="0" smtClean="0">
                <a:latin typeface="Cambria" panose="02040503050406030204" pitchFamily="18" charset="0"/>
              </a:rPr>
              <a:t>C-Flag – Unusual Enrollment </a:t>
            </a:r>
            <a:br>
              <a:rPr lang="en-US" sz="4000" dirty="0" smtClean="0">
                <a:latin typeface="Cambria" panose="02040503050406030204" pitchFamily="18" charset="0"/>
              </a:rPr>
            </a:br>
            <a:r>
              <a:rPr lang="en-US" sz="4000" dirty="0" smtClean="0">
                <a:latin typeface="Cambria" panose="02040503050406030204" pitchFamily="18" charset="0"/>
              </a:rPr>
              <a:t>History (UEH)</a:t>
            </a:r>
            <a:endParaRPr lang="en-US" sz="4000"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altLang="en-US" sz="2400" dirty="0">
                <a:latin typeface="Cambria" panose="02040503050406030204" pitchFamily="18" charset="0"/>
              </a:rPr>
              <a:t>You check with Admissions/Records Office and on NSLDS and COD </a:t>
            </a:r>
          </a:p>
          <a:p>
            <a:r>
              <a:rPr lang="en-US" altLang="en-US" sz="2400" dirty="0">
                <a:latin typeface="Cambria" panose="02040503050406030204" pitchFamily="18" charset="0"/>
              </a:rPr>
              <a:t>Sabrina’s college enrollment and aid history:</a:t>
            </a:r>
          </a:p>
          <a:p>
            <a:pPr lvl="1"/>
            <a:r>
              <a:rPr lang="en-US" altLang="en-US" sz="2400" dirty="0">
                <a:latin typeface="Cambria" panose="02040503050406030204" pitchFamily="18" charset="0"/>
              </a:rPr>
              <a:t>2015-16 - Blackjack </a:t>
            </a:r>
            <a:r>
              <a:rPr lang="en-US" altLang="en-US" sz="2400" dirty="0" err="1">
                <a:latin typeface="Cambria" panose="02040503050406030204" pitchFamily="18" charset="0"/>
              </a:rPr>
              <a:t>Univ</a:t>
            </a:r>
            <a:r>
              <a:rPr lang="en-US" altLang="en-US" sz="2400" dirty="0">
                <a:latin typeface="Cambria" panose="02040503050406030204" pitchFamily="18" charset="0"/>
              </a:rPr>
              <a:t> - Pell F15, Sp16 - 9cr F15 + 6 </a:t>
            </a:r>
            <a:r>
              <a:rPr lang="en-US" altLang="en-US" sz="2400" dirty="0" err="1">
                <a:latin typeface="Cambria" panose="02040503050406030204" pitchFamily="18" charset="0"/>
              </a:rPr>
              <a:t>cr</a:t>
            </a:r>
            <a:r>
              <a:rPr lang="en-US" altLang="en-US" sz="2400" dirty="0">
                <a:latin typeface="Cambria" panose="02040503050406030204" pitchFamily="18" charset="0"/>
              </a:rPr>
              <a:t> Sp16 = 15 </a:t>
            </a:r>
            <a:r>
              <a:rPr lang="en-US" altLang="en-US" sz="2400" dirty="0" err="1">
                <a:latin typeface="Cambria" panose="02040503050406030204" pitchFamily="18" charset="0"/>
              </a:rPr>
              <a:t>cr</a:t>
            </a:r>
            <a:r>
              <a:rPr lang="en-US" altLang="en-US" sz="2400" dirty="0">
                <a:latin typeface="Cambria" panose="02040503050406030204" pitchFamily="18" charset="0"/>
              </a:rPr>
              <a:t> </a:t>
            </a:r>
          </a:p>
          <a:p>
            <a:pPr lvl="1"/>
            <a:r>
              <a:rPr lang="en-US" altLang="en-US" sz="2400" dirty="0">
                <a:latin typeface="Cambria" panose="02040503050406030204" pitchFamily="18" charset="0"/>
              </a:rPr>
              <a:t>2014-15 - Muddy Swamp CC - Pell F14, Sp15 - 12 </a:t>
            </a:r>
            <a:r>
              <a:rPr lang="en-US" altLang="en-US" sz="2400" dirty="0" err="1">
                <a:latin typeface="Cambria" panose="02040503050406030204" pitchFamily="18" charset="0"/>
              </a:rPr>
              <a:t>cr</a:t>
            </a:r>
            <a:r>
              <a:rPr lang="en-US" altLang="en-US" sz="2400" dirty="0">
                <a:latin typeface="Cambria" panose="02040503050406030204" pitchFamily="18" charset="0"/>
              </a:rPr>
              <a:t> F14 + 12 </a:t>
            </a:r>
            <a:r>
              <a:rPr lang="en-US" altLang="en-US" sz="2400" dirty="0" err="1">
                <a:latin typeface="Cambria" panose="02040503050406030204" pitchFamily="18" charset="0"/>
              </a:rPr>
              <a:t>cr</a:t>
            </a:r>
            <a:r>
              <a:rPr lang="en-US" altLang="en-US" sz="2400" dirty="0">
                <a:latin typeface="Cambria" panose="02040503050406030204" pitchFamily="18" charset="0"/>
              </a:rPr>
              <a:t> Sp15 = 24 </a:t>
            </a:r>
            <a:r>
              <a:rPr lang="en-US" altLang="en-US" sz="2400" dirty="0" err="1">
                <a:latin typeface="Cambria" panose="02040503050406030204" pitchFamily="18" charset="0"/>
              </a:rPr>
              <a:t>cr</a:t>
            </a:r>
            <a:endParaRPr lang="en-US" altLang="en-US" sz="2400" dirty="0">
              <a:latin typeface="Cambria" panose="02040503050406030204" pitchFamily="18" charset="0"/>
            </a:endParaRPr>
          </a:p>
          <a:p>
            <a:pPr lvl="1"/>
            <a:r>
              <a:rPr lang="en-US" altLang="en-US" sz="2400" dirty="0">
                <a:latin typeface="Cambria" panose="02040503050406030204" pitchFamily="18" charset="0"/>
              </a:rPr>
              <a:t>2013-14 - </a:t>
            </a:r>
            <a:r>
              <a:rPr lang="en-US" altLang="en-US" sz="2400" dirty="0" err="1">
                <a:latin typeface="Cambria" panose="02040503050406030204" pitchFamily="18" charset="0"/>
              </a:rPr>
              <a:t>Neverland</a:t>
            </a:r>
            <a:r>
              <a:rPr lang="en-US" altLang="en-US" sz="2400" dirty="0">
                <a:latin typeface="Cambria" panose="02040503050406030204" pitchFamily="18" charset="0"/>
              </a:rPr>
              <a:t> CC - Pell F13 - no </a:t>
            </a:r>
            <a:r>
              <a:rPr lang="en-US" altLang="en-US" sz="2400" dirty="0" err="1">
                <a:latin typeface="Cambria" panose="02040503050406030204" pitchFamily="18" charset="0"/>
              </a:rPr>
              <a:t>acad</a:t>
            </a:r>
            <a:r>
              <a:rPr lang="en-US" altLang="en-US" sz="2400" dirty="0">
                <a:latin typeface="Cambria" panose="02040503050406030204" pitchFamily="18" charset="0"/>
              </a:rPr>
              <a:t> transcript, not reported on your school’s admission app</a:t>
            </a:r>
          </a:p>
          <a:p>
            <a:r>
              <a:rPr lang="en-US" altLang="en-US" sz="2400" dirty="0">
                <a:latin typeface="Cambria" panose="02040503050406030204" pitchFamily="18" charset="0"/>
              </a:rPr>
              <a:t>What action does the FAO need to take?</a:t>
            </a:r>
          </a:p>
        </p:txBody>
      </p:sp>
    </p:spTree>
    <p:extLst>
      <p:ext uri="{BB962C8B-B14F-4D97-AF65-F5344CB8AC3E}">
        <p14:creationId xmlns:p14="http://schemas.microsoft.com/office/powerpoint/2010/main" val="3440972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Autofit/>
          </a:bodyPr>
          <a:lstStyle/>
          <a:p>
            <a:r>
              <a:rPr lang="en-US" sz="4000" dirty="0" smtClean="0">
                <a:latin typeface="Cambria" panose="02040503050406030204" pitchFamily="18" charset="0"/>
              </a:rPr>
              <a:t>C-Flag – Unusual Enrollment </a:t>
            </a:r>
            <a:br>
              <a:rPr lang="en-US" sz="4000" dirty="0" smtClean="0">
                <a:latin typeface="Cambria" panose="02040503050406030204" pitchFamily="18" charset="0"/>
              </a:rPr>
            </a:br>
            <a:r>
              <a:rPr lang="en-US" sz="4000" dirty="0" smtClean="0">
                <a:latin typeface="Cambria" panose="02040503050406030204" pitchFamily="18" charset="0"/>
              </a:rPr>
              <a:t>History (UEH)</a:t>
            </a:r>
            <a:endParaRPr lang="en-US" sz="4000"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altLang="en-US" sz="2800" dirty="0">
                <a:latin typeface="Cambria" panose="02040503050406030204" pitchFamily="18" charset="0"/>
              </a:rPr>
              <a:t>Contact student to find out about </a:t>
            </a:r>
            <a:r>
              <a:rPr lang="en-US" altLang="en-US" sz="2800" dirty="0" err="1">
                <a:latin typeface="Cambria" panose="02040503050406030204" pitchFamily="18" charset="0"/>
              </a:rPr>
              <a:t>Neverland</a:t>
            </a:r>
            <a:r>
              <a:rPr lang="en-US" altLang="en-US" sz="2800" dirty="0">
                <a:latin typeface="Cambria" panose="02040503050406030204" pitchFamily="18" charset="0"/>
              </a:rPr>
              <a:t> CC </a:t>
            </a:r>
            <a:r>
              <a:rPr lang="en-US" altLang="en-US" sz="2800" dirty="0" smtClean="0">
                <a:latin typeface="Cambria" panose="02040503050406030204" pitchFamily="18" charset="0"/>
              </a:rPr>
              <a:t>enrollment.</a:t>
            </a:r>
            <a:endParaRPr lang="en-US" altLang="en-US" sz="2800" dirty="0">
              <a:latin typeface="Cambria" panose="02040503050406030204" pitchFamily="18" charset="0"/>
            </a:endParaRPr>
          </a:p>
          <a:p>
            <a:r>
              <a:rPr lang="en-US" altLang="en-US" sz="2800" dirty="0" smtClean="0">
                <a:latin typeface="Cambria" panose="02040503050406030204" pitchFamily="18" charset="0"/>
              </a:rPr>
              <a:t>Give the student a break and request that NSLDS delete the </a:t>
            </a:r>
            <a:r>
              <a:rPr lang="en-US" altLang="en-US" sz="2800" dirty="0" err="1" smtClean="0">
                <a:latin typeface="Cambria" panose="02040503050406030204" pitchFamily="18" charset="0"/>
              </a:rPr>
              <a:t>Neverland</a:t>
            </a:r>
            <a:r>
              <a:rPr lang="en-US" altLang="en-US" sz="2800" dirty="0" smtClean="0">
                <a:latin typeface="Cambria" panose="02040503050406030204" pitchFamily="18" charset="0"/>
              </a:rPr>
              <a:t> CC file from its record.</a:t>
            </a:r>
          </a:p>
          <a:p>
            <a:r>
              <a:rPr lang="en-US" altLang="en-US" sz="2800" dirty="0" smtClean="0">
                <a:latin typeface="Cambria" panose="02040503050406030204" pitchFamily="18" charset="0"/>
              </a:rPr>
              <a:t>Tell the student that if she pays back the Pell grant she got at </a:t>
            </a:r>
            <a:r>
              <a:rPr lang="en-US" altLang="en-US" sz="2800" dirty="0" err="1" smtClean="0">
                <a:latin typeface="Cambria" panose="02040503050406030204" pitchFamily="18" charset="0"/>
              </a:rPr>
              <a:t>Neverland</a:t>
            </a:r>
            <a:r>
              <a:rPr lang="en-US" altLang="en-US" sz="2800" dirty="0" smtClean="0">
                <a:latin typeface="Cambria" panose="02040503050406030204" pitchFamily="18" charset="0"/>
              </a:rPr>
              <a:t> CC, all is forgiven.</a:t>
            </a:r>
          </a:p>
          <a:p>
            <a:r>
              <a:rPr lang="en-US" altLang="en-US" sz="2800" dirty="0" smtClean="0">
                <a:latin typeface="Cambria" panose="02040503050406030204" pitchFamily="18" charset="0"/>
              </a:rPr>
              <a:t>You don’t need </a:t>
            </a:r>
            <a:r>
              <a:rPr lang="en-US" altLang="en-US" sz="2800" dirty="0">
                <a:latin typeface="Cambria" panose="02040503050406030204" pitchFamily="18" charset="0"/>
              </a:rPr>
              <a:t>to take any action except pay the </a:t>
            </a:r>
            <a:r>
              <a:rPr lang="en-US" altLang="en-US" sz="2800" dirty="0" smtClean="0">
                <a:latin typeface="Cambria" panose="02040503050406030204" pitchFamily="18" charset="0"/>
              </a:rPr>
              <a:t>aid at your school.</a:t>
            </a:r>
            <a:endParaRPr lang="en-US" altLang="en-US" sz="2800" dirty="0">
              <a:latin typeface="Cambria" panose="02040503050406030204" pitchFamily="18" charset="0"/>
            </a:endParaRPr>
          </a:p>
          <a:p>
            <a:endParaRPr lang="en-US" altLang="en-US" sz="2800" dirty="0" smtClean="0">
              <a:latin typeface="Cambria" panose="02040503050406030204" pitchFamily="18" charset="0"/>
            </a:endParaRPr>
          </a:p>
          <a:p>
            <a:endParaRPr lang="en-US" altLang="en-US" sz="2400" dirty="0">
              <a:latin typeface="Cambria" panose="02040503050406030204" pitchFamily="18" charset="0"/>
            </a:endParaRPr>
          </a:p>
        </p:txBody>
      </p:sp>
    </p:spTree>
    <p:extLst>
      <p:ext uri="{BB962C8B-B14F-4D97-AF65-F5344CB8AC3E}">
        <p14:creationId xmlns:p14="http://schemas.microsoft.com/office/powerpoint/2010/main" val="320074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Autofit/>
          </a:bodyPr>
          <a:lstStyle/>
          <a:p>
            <a:r>
              <a:rPr lang="en-US" sz="4000" dirty="0" smtClean="0">
                <a:latin typeface="Cambria" panose="02040503050406030204" pitchFamily="18" charset="0"/>
              </a:rPr>
              <a:t>C-Flag – Unusual Enrollment </a:t>
            </a:r>
            <a:br>
              <a:rPr lang="en-US" sz="4000" dirty="0" smtClean="0">
                <a:latin typeface="Cambria" panose="02040503050406030204" pitchFamily="18" charset="0"/>
              </a:rPr>
            </a:br>
            <a:r>
              <a:rPr lang="en-US" sz="4000" dirty="0" smtClean="0">
                <a:latin typeface="Cambria" panose="02040503050406030204" pitchFamily="18" charset="0"/>
              </a:rPr>
              <a:t>History (UEH)</a:t>
            </a:r>
            <a:endParaRPr lang="en-US" sz="4000"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altLang="en-US" sz="2800" dirty="0" smtClean="0">
                <a:latin typeface="Cambria" panose="02040503050406030204" pitchFamily="18" charset="0"/>
              </a:rPr>
              <a:t>Student says she didn’t earn any credits at </a:t>
            </a:r>
            <a:r>
              <a:rPr lang="en-US" altLang="en-US" sz="2800" dirty="0" err="1" smtClean="0">
                <a:latin typeface="Cambria" panose="02040503050406030204" pitchFamily="18" charset="0"/>
              </a:rPr>
              <a:t>Neverland</a:t>
            </a:r>
            <a:r>
              <a:rPr lang="en-US" altLang="en-US" sz="2800" dirty="0" smtClean="0">
                <a:latin typeface="Cambria" panose="02040503050406030204" pitchFamily="18" charset="0"/>
              </a:rPr>
              <a:t> CC. Walked away due to “personal issues.”</a:t>
            </a:r>
          </a:p>
          <a:p>
            <a:r>
              <a:rPr lang="en-US" altLang="en-US" sz="2800" dirty="0" smtClean="0">
                <a:latin typeface="Cambria" panose="02040503050406030204" pitchFamily="18" charset="0"/>
              </a:rPr>
              <a:t>Since student did not earn credits at </a:t>
            </a:r>
            <a:r>
              <a:rPr lang="en-US" altLang="en-US" sz="2800" dirty="0" err="1" smtClean="0">
                <a:latin typeface="Cambria" panose="02040503050406030204" pitchFamily="18" charset="0"/>
              </a:rPr>
              <a:t>Neverland</a:t>
            </a:r>
            <a:r>
              <a:rPr lang="en-US" altLang="en-US" sz="2800" dirty="0" smtClean="0">
                <a:latin typeface="Cambria" panose="02040503050406030204" pitchFamily="18" charset="0"/>
              </a:rPr>
              <a:t>, is the student eligible to have federal aid at your school for the upcoming year?</a:t>
            </a:r>
          </a:p>
          <a:p>
            <a:endParaRPr lang="en-US" altLang="en-US" sz="2400" dirty="0">
              <a:latin typeface="Cambria" panose="02040503050406030204" pitchFamily="18" charset="0"/>
            </a:endParaRPr>
          </a:p>
        </p:txBody>
      </p:sp>
    </p:spTree>
    <p:extLst>
      <p:ext uri="{BB962C8B-B14F-4D97-AF65-F5344CB8AC3E}">
        <p14:creationId xmlns:p14="http://schemas.microsoft.com/office/powerpoint/2010/main" val="2864419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Autofit/>
          </a:bodyPr>
          <a:lstStyle/>
          <a:p>
            <a:r>
              <a:rPr lang="en-US" sz="4000" dirty="0" smtClean="0">
                <a:latin typeface="Cambria" panose="02040503050406030204" pitchFamily="18" charset="0"/>
              </a:rPr>
              <a:t>C-Flag – Unusual Enrollment </a:t>
            </a:r>
            <a:br>
              <a:rPr lang="en-US" sz="4000" dirty="0" smtClean="0">
                <a:latin typeface="Cambria" panose="02040503050406030204" pitchFamily="18" charset="0"/>
              </a:rPr>
            </a:br>
            <a:r>
              <a:rPr lang="en-US" sz="4000" dirty="0" smtClean="0">
                <a:latin typeface="Cambria" panose="02040503050406030204" pitchFamily="18" charset="0"/>
              </a:rPr>
              <a:t>History (UEH)</a:t>
            </a:r>
            <a:endParaRPr lang="en-US" sz="4000"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altLang="en-US" sz="2800" dirty="0">
                <a:latin typeface="Cambria" panose="02040503050406030204" pitchFamily="18" charset="0"/>
              </a:rPr>
              <a:t>No, student not eligible to receive future federal aid since didn’t earn any credits at </a:t>
            </a:r>
            <a:r>
              <a:rPr lang="en-US" altLang="en-US" sz="2800" dirty="0" err="1">
                <a:latin typeface="Cambria" panose="02040503050406030204" pitchFamily="18" charset="0"/>
              </a:rPr>
              <a:t>Neverland</a:t>
            </a:r>
            <a:r>
              <a:rPr lang="en-US" altLang="en-US" sz="2800" dirty="0">
                <a:latin typeface="Cambria" panose="02040503050406030204" pitchFamily="18" charset="0"/>
              </a:rPr>
              <a:t> </a:t>
            </a:r>
            <a:r>
              <a:rPr lang="en-US" altLang="en-US" sz="2800" dirty="0" smtClean="0">
                <a:latin typeface="Cambria" panose="02040503050406030204" pitchFamily="18" charset="0"/>
              </a:rPr>
              <a:t>CC.</a:t>
            </a:r>
            <a:endParaRPr lang="en-US" altLang="en-US" sz="2800" dirty="0">
              <a:latin typeface="Cambria" panose="02040503050406030204" pitchFamily="18" charset="0"/>
            </a:endParaRPr>
          </a:p>
          <a:p>
            <a:r>
              <a:rPr lang="en-US" altLang="en-US" sz="2800" dirty="0">
                <a:latin typeface="Cambria" panose="02040503050406030204" pitchFamily="18" charset="0"/>
              </a:rPr>
              <a:t>Student has right to </a:t>
            </a:r>
            <a:r>
              <a:rPr lang="en-US" altLang="en-US" sz="2800" dirty="0" smtClean="0">
                <a:latin typeface="Cambria" panose="02040503050406030204" pitchFamily="18" charset="0"/>
              </a:rPr>
              <a:t>appeal to you.</a:t>
            </a:r>
            <a:endParaRPr lang="en-US" altLang="en-US" sz="2800" dirty="0">
              <a:latin typeface="Cambria" panose="02040503050406030204" pitchFamily="18" charset="0"/>
            </a:endParaRPr>
          </a:p>
          <a:p>
            <a:r>
              <a:rPr lang="en-US" altLang="en-US" sz="2800" dirty="0">
                <a:latin typeface="Cambria" panose="02040503050406030204" pitchFamily="18" charset="0"/>
              </a:rPr>
              <a:t>If appeal is approved, student will continue to qualify for aid as long as meeting </a:t>
            </a:r>
            <a:r>
              <a:rPr lang="en-US" altLang="en-US" sz="2800" dirty="0" smtClean="0">
                <a:latin typeface="Cambria" panose="02040503050406030204" pitchFamily="18" charset="0"/>
              </a:rPr>
              <a:t>your school’s </a:t>
            </a:r>
            <a:r>
              <a:rPr lang="en-US" altLang="en-US" sz="2800" dirty="0">
                <a:latin typeface="Cambria" panose="02040503050406030204" pitchFamily="18" charset="0"/>
              </a:rPr>
              <a:t>SAP </a:t>
            </a:r>
            <a:r>
              <a:rPr lang="en-US" altLang="en-US" sz="2800" dirty="0" smtClean="0">
                <a:latin typeface="Cambria" panose="02040503050406030204" pitchFamily="18" charset="0"/>
              </a:rPr>
              <a:t>policy.</a:t>
            </a:r>
            <a:endParaRPr lang="en-US" altLang="en-US" sz="2800" dirty="0">
              <a:latin typeface="Cambria" panose="02040503050406030204" pitchFamily="18" charset="0"/>
            </a:endParaRPr>
          </a:p>
        </p:txBody>
      </p:sp>
    </p:spTree>
    <p:extLst>
      <p:ext uri="{BB962C8B-B14F-4D97-AF65-F5344CB8AC3E}">
        <p14:creationId xmlns:p14="http://schemas.microsoft.com/office/powerpoint/2010/main" val="13044116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Autofit/>
          </a:bodyPr>
          <a:lstStyle/>
          <a:p>
            <a:r>
              <a:rPr lang="en-US" sz="4000" dirty="0" smtClean="0">
                <a:latin typeface="Cambria" panose="02040503050406030204" pitchFamily="18" charset="0"/>
              </a:rPr>
              <a:t>C-Flag – Unusual Enrollment </a:t>
            </a:r>
            <a:br>
              <a:rPr lang="en-US" sz="4000" dirty="0" smtClean="0">
                <a:latin typeface="Cambria" panose="02040503050406030204" pitchFamily="18" charset="0"/>
              </a:rPr>
            </a:br>
            <a:r>
              <a:rPr lang="en-US" sz="4000" dirty="0" smtClean="0">
                <a:latin typeface="Cambria" panose="02040503050406030204" pitchFamily="18" charset="0"/>
              </a:rPr>
              <a:t>History (UEH)</a:t>
            </a:r>
            <a:endParaRPr lang="en-US" sz="4000"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altLang="en-US" sz="2800" dirty="0">
                <a:latin typeface="Cambria" panose="02040503050406030204" pitchFamily="18" charset="0"/>
              </a:rPr>
              <a:t>Often student owes money and can’t get missing transcript - letter from other school acceptable - did student earn credits?</a:t>
            </a:r>
          </a:p>
          <a:p>
            <a:r>
              <a:rPr lang="en-US" altLang="en-US" sz="2800" dirty="0">
                <a:latin typeface="Cambria" panose="02040503050406030204" pitchFamily="18" charset="0"/>
              </a:rPr>
              <a:t>If student withdrew due to medical reasons, acceptable documentation will permit student to qualify for continued </a:t>
            </a:r>
            <a:r>
              <a:rPr lang="en-US" altLang="en-US" sz="2800" dirty="0" smtClean="0">
                <a:latin typeface="Cambria" panose="02040503050406030204" pitchFamily="18" charset="0"/>
              </a:rPr>
              <a:t>aid.</a:t>
            </a:r>
            <a:endParaRPr lang="en-US" altLang="en-US" sz="2800" dirty="0">
              <a:latin typeface="Cambria" panose="02040503050406030204" pitchFamily="18" charset="0"/>
            </a:endParaRPr>
          </a:p>
        </p:txBody>
      </p:sp>
    </p:spTree>
    <p:extLst>
      <p:ext uri="{BB962C8B-B14F-4D97-AF65-F5344CB8AC3E}">
        <p14:creationId xmlns:p14="http://schemas.microsoft.com/office/powerpoint/2010/main" val="38977747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Autofit/>
          </a:bodyPr>
          <a:lstStyle/>
          <a:p>
            <a:r>
              <a:rPr lang="en-US" dirty="0" smtClean="0">
                <a:latin typeface="Cambria" panose="02040503050406030204" pitchFamily="18" charset="0"/>
              </a:rPr>
              <a:t>Satisfactory Academic Progress</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lnSpcReduction="10000"/>
          </a:bodyPr>
          <a:lstStyle/>
          <a:p>
            <a:r>
              <a:rPr lang="en-US" sz="2800" dirty="0">
                <a:latin typeface="Cambria" panose="02040503050406030204" pitchFamily="18" charset="0"/>
              </a:rPr>
              <a:t>According to federal regulations, all schools participating in Title IV programs must establish, publish, and apply reasonable satisfactory academic progress (SAP) standards.</a:t>
            </a:r>
          </a:p>
          <a:p>
            <a:r>
              <a:rPr lang="en-US" sz="2800" dirty="0">
                <a:latin typeface="Cambria" panose="02040503050406030204" pitchFamily="18" charset="0"/>
              </a:rPr>
              <a:t>An SAP policy ensures that students are moving toward successfully completing program of study for which they are receiving aid.</a:t>
            </a:r>
          </a:p>
          <a:p>
            <a:r>
              <a:rPr lang="en-US" sz="2800" dirty="0">
                <a:latin typeface="Cambria" panose="02040503050406030204" pitchFamily="18" charset="0"/>
              </a:rPr>
              <a:t>Measurement of SAP must encompass the student’s entire attendance at the institution regardless of receipt of Title IV aid.</a:t>
            </a:r>
          </a:p>
        </p:txBody>
      </p:sp>
    </p:spTree>
    <p:extLst>
      <p:ext uri="{BB962C8B-B14F-4D97-AF65-F5344CB8AC3E}">
        <p14:creationId xmlns:p14="http://schemas.microsoft.com/office/powerpoint/2010/main" val="4147769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dirty="0" smtClean="0">
                <a:latin typeface="Cambria" panose="02040503050406030204" pitchFamily="18" charset="0"/>
              </a:rPr>
              <a:t>FERPA</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r>
              <a:rPr lang="en-US" altLang="en-US" dirty="0" smtClean="0">
                <a:latin typeface="Cambria" panose="02040503050406030204" pitchFamily="18" charset="0"/>
              </a:rPr>
              <a:t>The Family Educational Rights and Privacy Act (FERPA) determines what information is public and what is confidential in a student’s record. </a:t>
            </a:r>
          </a:p>
          <a:p>
            <a:r>
              <a:rPr lang="en-US" altLang="en-US" dirty="0" smtClean="0">
                <a:latin typeface="Cambria" panose="02040503050406030204" pitchFamily="18" charset="0"/>
              </a:rPr>
              <a:t>Which of the following individuals have access to a dependent student’s financial aid information? </a:t>
            </a:r>
            <a:endParaRPr lang="en-US" altLang="en-US" dirty="0">
              <a:latin typeface="Cambria" panose="02040503050406030204" pitchFamily="18" charset="0"/>
            </a:endParaRPr>
          </a:p>
        </p:txBody>
      </p:sp>
    </p:spTree>
    <p:extLst>
      <p:ext uri="{BB962C8B-B14F-4D97-AF65-F5344CB8AC3E}">
        <p14:creationId xmlns:p14="http://schemas.microsoft.com/office/powerpoint/2010/main" val="676199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Autofit/>
          </a:bodyPr>
          <a:lstStyle/>
          <a:p>
            <a:r>
              <a:rPr lang="en-US" dirty="0" smtClean="0">
                <a:latin typeface="Cambria" panose="02040503050406030204" pitchFamily="18" charset="0"/>
              </a:rPr>
              <a:t>Satisfactory Academic Progress</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800" dirty="0">
                <a:latin typeface="Cambria" panose="02040503050406030204" pitchFamily="18" charset="0"/>
              </a:rPr>
              <a:t>Must have a quantitative (pace within a maximum timeframe) component</a:t>
            </a:r>
          </a:p>
          <a:p>
            <a:r>
              <a:rPr lang="en-US" sz="2800" dirty="0">
                <a:latin typeface="Cambria" panose="02040503050406030204" pitchFamily="18" charset="0"/>
              </a:rPr>
              <a:t>Must have a qualitative (GPA or equivalent) component</a:t>
            </a:r>
          </a:p>
          <a:p>
            <a:r>
              <a:rPr lang="en-US" sz="2800" dirty="0">
                <a:latin typeface="Cambria" panose="02040503050406030204" pitchFamily="18" charset="0"/>
              </a:rPr>
              <a:t>Must be as strict or stricter than the school’s standards for students not on financial aid</a:t>
            </a:r>
          </a:p>
          <a:p>
            <a:r>
              <a:rPr lang="en-US" sz="2800" dirty="0">
                <a:latin typeface="Cambria" panose="02040503050406030204" pitchFamily="18" charset="0"/>
              </a:rPr>
              <a:t>Must be applied consistently within categories of students</a:t>
            </a:r>
          </a:p>
        </p:txBody>
      </p:sp>
    </p:spTree>
    <p:extLst>
      <p:ext uri="{BB962C8B-B14F-4D97-AF65-F5344CB8AC3E}">
        <p14:creationId xmlns:p14="http://schemas.microsoft.com/office/powerpoint/2010/main" val="40837315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Autofit/>
          </a:bodyPr>
          <a:lstStyle/>
          <a:p>
            <a:r>
              <a:rPr lang="en-US" dirty="0" smtClean="0">
                <a:latin typeface="Cambria" panose="02040503050406030204" pitchFamily="18" charset="0"/>
              </a:rPr>
              <a:t>Satisfactory Academic Progress</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800" dirty="0">
                <a:latin typeface="Cambria" panose="02040503050406030204" pitchFamily="18" charset="0"/>
              </a:rPr>
              <a:t>Qualitative standard</a:t>
            </a:r>
          </a:p>
          <a:p>
            <a:pPr lvl="1"/>
            <a:r>
              <a:rPr lang="en-US" sz="2600" dirty="0" err="1">
                <a:latin typeface="Cambria" panose="02040503050406030204" pitchFamily="18" charset="0"/>
              </a:rPr>
              <a:t>Regs</a:t>
            </a:r>
            <a:r>
              <a:rPr lang="en-US" sz="2600" dirty="0">
                <a:latin typeface="Cambria" panose="02040503050406030204" pitchFamily="18" charset="0"/>
              </a:rPr>
              <a:t> do not state what GPA (or other assessment measure against a norm) must </a:t>
            </a:r>
            <a:r>
              <a:rPr lang="en-US" sz="2600" dirty="0" smtClean="0">
                <a:latin typeface="Cambria" panose="02040503050406030204" pitchFamily="18" charset="0"/>
              </a:rPr>
              <a:t>be.</a:t>
            </a:r>
            <a:endParaRPr lang="en-US" sz="2600" dirty="0">
              <a:latin typeface="Cambria" panose="02040503050406030204" pitchFamily="18" charset="0"/>
            </a:endParaRPr>
          </a:p>
          <a:p>
            <a:pPr lvl="1"/>
            <a:r>
              <a:rPr lang="en-US" sz="2600" dirty="0" err="1">
                <a:latin typeface="Cambria" panose="02040503050406030204" pitchFamily="18" charset="0"/>
              </a:rPr>
              <a:t>Regs</a:t>
            </a:r>
            <a:r>
              <a:rPr lang="en-US" sz="2600" dirty="0">
                <a:latin typeface="Cambria" panose="02040503050406030204" pitchFamily="18" charset="0"/>
              </a:rPr>
              <a:t> do say at end of second year of attendance, must have a “C” or equivalent consistent with graduation requirements for programs longer than two </a:t>
            </a:r>
            <a:r>
              <a:rPr lang="en-US" sz="2600" dirty="0" smtClean="0">
                <a:latin typeface="Cambria" panose="02040503050406030204" pitchFamily="18" charset="0"/>
              </a:rPr>
              <a:t>years.</a:t>
            </a:r>
            <a:endParaRPr lang="en-US" sz="2600" dirty="0">
              <a:latin typeface="Cambria" panose="02040503050406030204" pitchFamily="18" charset="0"/>
            </a:endParaRPr>
          </a:p>
          <a:p>
            <a:pPr lvl="1"/>
            <a:r>
              <a:rPr lang="en-US" sz="2600" dirty="0">
                <a:latin typeface="Cambria" panose="02040503050406030204" pitchFamily="18" charset="0"/>
              </a:rPr>
              <a:t>All attended periods </a:t>
            </a:r>
            <a:r>
              <a:rPr lang="en-US" sz="2600" dirty="0" smtClean="0">
                <a:latin typeface="Cambria" panose="02040503050406030204" pitchFamily="18" charset="0"/>
              </a:rPr>
              <a:t>count.</a:t>
            </a:r>
            <a:endParaRPr lang="en-US" sz="2600" dirty="0">
              <a:latin typeface="Cambria" panose="02040503050406030204" pitchFamily="18" charset="0"/>
            </a:endParaRPr>
          </a:p>
        </p:txBody>
      </p:sp>
    </p:spTree>
    <p:extLst>
      <p:ext uri="{BB962C8B-B14F-4D97-AF65-F5344CB8AC3E}">
        <p14:creationId xmlns:p14="http://schemas.microsoft.com/office/powerpoint/2010/main" val="408190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Autofit/>
          </a:bodyPr>
          <a:lstStyle/>
          <a:p>
            <a:r>
              <a:rPr lang="en-US" dirty="0" smtClean="0">
                <a:latin typeface="Cambria" panose="02040503050406030204" pitchFamily="18" charset="0"/>
              </a:rPr>
              <a:t>Satisfactory Academic Progress</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800" dirty="0">
                <a:latin typeface="Cambria" panose="02040503050406030204" pitchFamily="18" charset="0"/>
              </a:rPr>
              <a:t>Quantitative standard</a:t>
            </a:r>
          </a:p>
          <a:p>
            <a:pPr lvl="1"/>
            <a:r>
              <a:rPr lang="en-US" sz="2600" dirty="0">
                <a:latin typeface="Cambria" panose="02040503050406030204" pitchFamily="18" charset="0"/>
              </a:rPr>
              <a:t>Must specify the pace by which a student should progress through his academic program within the maximum time </a:t>
            </a:r>
            <a:r>
              <a:rPr lang="en-US" sz="2600" dirty="0" smtClean="0">
                <a:latin typeface="Cambria" panose="02040503050406030204" pitchFamily="18" charset="0"/>
              </a:rPr>
              <a:t>frame.</a:t>
            </a:r>
            <a:endParaRPr lang="en-US" sz="2600" dirty="0">
              <a:latin typeface="Cambria" panose="02040503050406030204" pitchFamily="18" charset="0"/>
            </a:endParaRPr>
          </a:p>
          <a:p>
            <a:pPr lvl="1"/>
            <a:r>
              <a:rPr lang="en-US" sz="2600" dirty="0">
                <a:latin typeface="Cambria" panose="02040503050406030204" pitchFamily="18" charset="0"/>
              </a:rPr>
              <a:t>Undergrad should graduate within 150% of published time frame of </a:t>
            </a:r>
            <a:r>
              <a:rPr lang="en-US" sz="2600" dirty="0" smtClean="0">
                <a:latin typeface="Cambria" panose="02040503050406030204" pitchFamily="18" charset="0"/>
              </a:rPr>
              <a:t>program.</a:t>
            </a:r>
            <a:endParaRPr lang="en-US" sz="2600" dirty="0">
              <a:latin typeface="Cambria" panose="02040503050406030204" pitchFamily="18" charset="0"/>
            </a:endParaRPr>
          </a:p>
          <a:p>
            <a:pPr lvl="1"/>
            <a:r>
              <a:rPr lang="en-US" sz="2600" dirty="0">
                <a:latin typeface="Cambria" panose="02040503050406030204" pitchFamily="18" charset="0"/>
              </a:rPr>
              <a:t>120 credits to graduate X 150% = ok to pay aid until 180 credits</a:t>
            </a:r>
          </a:p>
        </p:txBody>
      </p:sp>
    </p:spTree>
    <p:extLst>
      <p:ext uri="{BB962C8B-B14F-4D97-AF65-F5344CB8AC3E}">
        <p14:creationId xmlns:p14="http://schemas.microsoft.com/office/powerpoint/2010/main" val="2126274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Autofit/>
          </a:bodyPr>
          <a:lstStyle/>
          <a:p>
            <a:r>
              <a:rPr lang="en-US" dirty="0" smtClean="0">
                <a:latin typeface="Cambria" panose="02040503050406030204" pitchFamily="18" charset="0"/>
              </a:rPr>
              <a:t>Satisfactory Academic Progress</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800" dirty="0">
                <a:latin typeface="Cambria" panose="02040503050406030204" pitchFamily="18" charset="0"/>
              </a:rPr>
              <a:t>Calculate completion rate (pace):</a:t>
            </a:r>
          </a:p>
          <a:p>
            <a:r>
              <a:rPr lang="en-US" sz="2800" dirty="0">
                <a:latin typeface="Cambria" panose="02040503050406030204" pitchFamily="18" charset="0"/>
              </a:rPr>
              <a:t>Cumulative # of credits earned divided by cumulative # of credits attempted</a:t>
            </a:r>
          </a:p>
          <a:p>
            <a:r>
              <a:rPr lang="en-US" sz="2800" dirty="0">
                <a:latin typeface="Cambria" panose="02040503050406030204" pitchFamily="18" charset="0"/>
              </a:rPr>
              <a:t>Withdrawals, incompletes, F grades, and repeated courses all count as attempted credits</a:t>
            </a:r>
          </a:p>
        </p:txBody>
      </p:sp>
    </p:spTree>
    <p:extLst>
      <p:ext uri="{BB962C8B-B14F-4D97-AF65-F5344CB8AC3E}">
        <p14:creationId xmlns:p14="http://schemas.microsoft.com/office/powerpoint/2010/main" val="12572927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Autofit/>
          </a:bodyPr>
          <a:lstStyle/>
          <a:p>
            <a:r>
              <a:rPr lang="en-US" dirty="0" smtClean="0">
                <a:latin typeface="Cambria" panose="02040503050406030204" pitchFamily="18" charset="0"/>
              </a:rPr>
              <a:t>Satisfactory Academic Progress</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lnSpcReduction="10000"/>
          </a:bodyPr>
          <a:lstStyle/>
          <a:p>
            <a:r>
              <a:rPr lang="en-US" sz="2800" dirty="0">
                <a:latin typeface="Cambria" panose="02040503050406030204" pitchFamily="18" charset="0"/>
              </a:rPr>
              <a:t>Progress policy must also include:</a:t>
            </a:r>
          </a:p>
          <a:p>
            <a:pPr lvl="1"/>
            <a:r>
              <a:rPr lang="en-US" sz="2600" dirty="0">
                <a:latin typeface="Cambria" panose="02040503050406030204" pitchFamily="18" charset="0"/>
              </a:rPr>
              <a:t>Frequency of SAP evaluation (end of each payment period or annually)</a:t>
            </a:r>
          </a:p>
          <a:p>
            <a:pPr lvl="1"/>
            <a:r>
              <a:rPr lang="en-US" sz="2600" dirty="0">
                <a:latin typeface="Cambria" panose="02040503050406030204" pitchFamily="18" charset="0"/>
              </a:rPr>
              <a:t>Notification of not meeting SAP</a:t>
            </a:r>
          </a:p>
          <a:p>
            <a:pPr lvl="1"/>
            <a:r>
              <a:rPr lang="en-US" sz="2600" dirty="0">
                <a:latin typeface="Cambria" panose="02040503050406030204" pitchFamily="18" charset="0"/>
              </a:rPr>
              <a:t>Effect of incompletes, withdrawals, course repeats, transfer credits</a:t>
            </a:r>
          </a:p>
          <a:p>
            <a:pPr lvl="1"/>
            <a:r>
              <a:rPr lang="en-US" sz="2600" dirty="0">
                <a:latin typeface="Cambria" panose="02040503050406030204" pitchFamily="18" charset="0"/>
              </a:rPr>
              <a:t>ESL, remedial, enrichment courses</a:t>
            </a:r>
          </a:p>
          <a:p>
            <a:pPr lvl="1"/>
            <a:r>
              <a:rPr lang="en-US" sz="2600" dirty="0">
                <a:latin typeface="Cambria" panose="02040503050406030204" pitchFamily="18" charset="0"/>
              </a:rPr>
              <a:t>Change of major, double major or two degrees</a:t>
            </a:r>
          </a:p>
          <a:p>
            <a:pPr lvl="1"/>
            <a:r>
              <a:rPr lang="en-US" sz="2600" dirty="0">
                <a:latin typeface="Cambria" panose="02040503050406030204" pitchFamily="18" charset="0"/>
              </a:rPr>
              <a:t>Appeals and procedure to appeal</a:t>
            </a:r>
          </a:p>
          <a:p>
            <a:pPr lvl="1"/>
            <a:r>
              <a:rPr lang="en-US" sz="2600" dirty="0">
                <a:latin typeface="Cambria" panose="02040503050406030204" pitchFamily="18" charset="0"/>
              </a:rPr>
              <a:t>Re-establishing eligibility</a:t>
            </a:r>
          </a:p>
          <a:p>
            <a:endParaRPr lang="en-US" sz="2800" dirty="0">
              <a:latin typeface="Cambria" panose="02040503050406030204" pitchFamily="18" charset="0"/>
            </a:endParaRPr>
          </a:p>
        </p:txBody>
      </p:sp>
    </p:spTree>
    <p:extLst>
      <p:ext uri="{BB962C8B-B14F-4D97-AF65-F5344CB8AC3E}">
        <p14:creationId xmlns:p14="http://schemas.microsoft.com/office/powerpoint/2010/main" val="17051335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Autofit/>
          </a:bodyPr>
          <a:lstStyle/>
          <a:p>
            <a:r>
              <a:rPr lang="en-US" dirty="0" smtClean="0">
                <a:latin typeface="Cambria" panose="02040503050406030204" pitchFamily="18" charset="0"/>
              </a:rPr>
              <a:t>Satisfactory Academic Progress</a:t>
            </a:r>
            <a:endParaRPr lang="en-US" dirty="0">
              <a:latin typeface="Cambria" panose="02040503050406030204" pitchFamily="18" charset="0"/>
            </a:endParaRPr>
          </a:p>
        </p:txBody>
      </p:sp>
      <p:sp>
        <p:nvSpPr>
          <p:cNvPr id="3" name="Content Placeholder 2"/>
          <p:cNvSpPr>
            <a:spLocks noGrp="1"/>
          </p:cNvSpPr>
          <p:nvPr>
            <p:ph idx="1"/>
          </p:nvPr>
        </p:nvSpPr>
        <p:spPr/>
        <p:txBody>
          <a:bodyPr>
            <a:normAutofit/>
          </a:bodyPr>
          <a:lstStyle/>
          <a:p>
            <a:r>
              <a:rPr lang="en-US" sz="2800" dirty="0">
                <a:latin typeface="Cambria" panose="02040503050406030204" pitchFamily="18" charset="0"/>
              </a:rPr>
              <a:t>Evaluating SAP at end of each payment period</a:t>
            </a:r>
          </a:p>
          <a:p>
            <a:pPr lvl="1"/>
            <a:r>
              <a:rPr lang="en-US" sz="2600" dirty="0">
                <a:latin typeface="Cambria" panose="02040503050406030204" pitchFamily="18" charset="0"/>
              </a:rPr>
              <a:t>Allows school to pay one semester of Title IV aid (Financial Aid Warning) when not meeting SAP</a:t>
            </a:r>
          </a:p>
          <a:p>
            <a:pPr lvl="1"/>
            <a:endParaRPr lang="en-US" sz="2600" dirty="0">
              <a:latin typeface="Cambria" panose="02040503050406030204" pitchFamily="18" charset="0"/>
            </a:endParaRPr>
          </a:p>
          <a:p>
            <a:r>
              <a:rPr lang="en-US" sz="2800" dirty="0">
                <a:latin typeface="Cambria" panose="02040503050406030204" pitchFamily="18" charset="0"/>
              </a:rPr>
              <a:t>Evaluating SAP annually</a:t>
            </a:r>
          </a:p>
          <a:p>
            <a:pPr lvl="1"/>
            <a:r>
              <a:rPr lang="en-US" sz="2600" dirty="0">
                <a:latin typeface="Cambria" panose="02040503050406030204" pitchFamily="18" charset="0"/>
              </a:rPr>
              <a:t>No Financial Aid Warning semester</a:t>
            </a:r>
          </a:p>
          <a:p>
            <a:endParaRPr lang="en-US" sz="2800" dirty="0">
              <a:latin typeface="Cambria" panose="02040503050406030204" pitchFamily="18" charset="0"/>
            </a:endParaRPr>
          </a:p>
        </p:txBody>
      </p:sp>
    </p:spTree>
    <p:extLst>
      <p:ext uri="{BB962C8B-B14F-4D97-AF65-F5344CB8AC3E}">
        <p14:creationId xmlns:p14="http://schemas.microsoft.com/office/powerpoint/2010/main" val="15676209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396"/>
            <a:ext cx="1143000" cy="6135361"/>
          </a:xfrm>
          <a:solidFill>
            <a:schemeClr val="accent6">
              <a:lumMod val="75000"/>
            </a:schemeClr>
          </a:solidFill>
        </p:spPr>
        <p:txBody>
          <a:bodyPr>
            <a:noAutofit/>
          </a:bodyPr>
          <a:lstStyle/>
          <a:p>
            <a:r>
              <a:rPr lang="en-US" sz="3000" b="1" dirty="0" smtClean="0">
                <a:latin typeface="Cambria" panose="02040503050406030204" pitchFamily="18" charset="0"/>
              </a:rPr>
              <a:t>M</a:t>
            </a:r>
            <a:br>
              <a:rPr lang="en-US" sz="3000" b="1" dirty="0" smtClean="0">
                <a:latin typeface="Cambria" panose="02040503050406030204" pitchFamily="18" charset="0"/>
              </a:rPr>
            </a:br>
            <a:r>
              <a:rPr lang="en-US" sz="3000" b="1" dirty="0" smtClean="0">
                <a:latin typeface="Cambria" panose="02040503050406030204" pitchFamily="18" charset="0"/>
              </a:rPr>
              <a:t>e</a:t>
            </a:r>
            <a:br>
              <a:rPr lang="en-US" sz="3000" b="1" dirty="0" smtClean="0">
                <a:latin typeface="Cambria" panose="02040503050406030204" pitchFamily="18" charset="0"/>
              </a:rPr>
            </a:br>
            <a:r>
              <a:rPr lang="en-US" sz="3000" b="1" dirty="0" smtClean="0">
                <a:latin typeface="Cambria" panose="02040503050406030204" pitchFamily="18" charset="0"/>
              </a:rPr>
              <a:t>a</a:t>
            </a:r>
            <a:br>
              <a:rPr lang="en-US" sz="3000" b="1" dirty="0" smtClean="0">
                <a:latin typeface="Cambria" panose="02040503050406030204" pitchFamily="18" charset="0"/>
              </a:rPr>
            </a:br>
            <a:r>
              <a:rPr lang="en-US" sz="3000" b="1" dirty="0" smtClean="0">
                <a:latin typeface="Cambria" panose="02040503050406030204" pitchFamily="18" charset="0"/>
              </a:rPr>
              <a:t>s</a:t>
            </a:r>
            <a:br>
              <a:rPr lang="en-US" sz="3000" b="1" dirty="0" smtClean="0">
                <a:latin typeface="Cambria" panose="02040503050406030204" pitchFamily="18" charset="0"/>
              </a:rPr>
            </a:br>
            <a:r>
              <a:rPr lang="en-US" sz="3000" b="1" dirty="0" smtClean="0">
                <a:latin typeface="Cambria" panose="02040503050406030204" pitchFamily="18" charset="0"/>
              </a:rPr>
              <a:t>u</a:t>
            </a:r>
            <a:br>
              <a:rPr lang="en-US" sz="3000" b="1" dirty="0" smtClean="0">
                <a:latin typeface="Cambria" panose="02040503050406030204" pitchFamily="18" charset="0"/>
              </a:rPr>
            </a:br>
            <a:r>
              <a:rPr lang="en-US" sz="3000" b="1" dirty="0" smtClean="0">
                <a:latin typeface="Cambria" panose="02040503050406030204" pitchFamily="18" charset="0"/>
              </a:rPr>
              <a:t>r</a:t>
            </a:r>
            <a:br>
              <a:rPr lang="en-US" sz="3000" b="1" dirty="0" smtClean="0">
                <a:latin typeface="Cambria" panose="02040503050406030204" pitchFamily="18" charset="0"/>
              </a:rPr>
            </a:br>
            <a:r>
              <a:rPr lang="en-US" sz="3000" b="1" dirty="0" smtClean="0">
                <a:latin typeface="Cambria" panose="02040503050406030204" pitchFamily="18" charset="0"/>
              </a:rPr>
              <a:t>I</a:t>
            </a:r>
            <a:br>
              <a:rPr lang="en-US" sz="3000" b="1" dirty="0" smtClean="0">
                <a:latin typeface="Cambria" panose="02040503050406030204" pitchFamily="18" charset="0"/>
              </a:rPr>
            </a:br>
            <a:r>
              <a:rPr lang="en-US" sz="3000" b="1" dirty="0" smtClean="0">
                <a:latin typeface="Cambria" panose="02040503050406030204" pitchFamily="18" charset="0"/>
              </a:rPr>
              <a:t>n</a:t>
            </a:r>
            <a:br>
              <a:rPr lang="en-US" sz="3000" b="1" dirty="0" smtClean="0">
                <a:latin typeface="Cambria" panose="02040503050406030204" pitchFamily="18" charset="0"/>
              </a:rPr>
            </a:br>
            <a:r>
              <a:rPr lang="en-US" sz="3000" b="1" dirty="0" smtClean="0">
                <a:latin typeface="Cambria" panose="02040503050406030204" pitchFamily="18" charset="0"/>
              </a:rPr>
              <a:t>g</a:t>
            </a:r>
            <a:br>
              <a:rPr lang="en-US" sz="3000" b="1" dirty="0" smtClean="0">
                <a:latin typeface="Cambria" panose="02040503050406030204" pitchFamily="18" charset="0"/>
              </a:rPr>
            </a:br>
            <a:r>
              <a:rPr lang="en-US" sz="3000" b="1" dirty="0" smtClean="0">
                <a:latin typeface="Cambria" panose="02040503050406030204" pitchFamily="18" charset="0"/>
              </a:rPr>
              <a:t> </a:t>
            </a:r>
            <a:br>
              <a:rPr lang="en-US" sz="3000" b="1" dirty="0" smtClean="0">
                <a:latin typeface="Cambria" panose="02040503050406030204" pitchFamily="18" charset="0"/>
              </a:rPr>
            </a:br>
            <a:r>
              <a:rPr lang="en-US" sz="3000" b="1" dirty="0" smtClean="0">
                <a:latin typeface="Cambria" panose="02040503050406030204" pitchFamily="18" charset="0"/>
              </a:rPr>
              <a:t>S</a:t>
            </a:r>
            <a:br>
              <a:rPr lang="en-US" sz="3000" b="1" dirty="0" smtClean="0">
                <a:latin typeface="Cambria" panose="02040503050406030204" pitchFamily="18" charset="0"/>
              </a:rPr>
            </a:br>
            <a:r>
              <a:rPr lang="en-US" sz="3000" b="1" dirty="0" smtClean="0">
                <a:latin typeface="Cambria" panose="02040503050406030204" pitchFamily="18" charset="0"/>
              </a:rPr>
              <a:t>A</a:t>
            </a:r>
            <a:br>
              <a:rPr lang="en-US" sz="3000" b="1" dirty="0" smtClean="0">
                <a:latin typeface="Cambria" panose="02040503050406030204" pitchFamily="18" charset="0"/>
              </a:rPr>
            </a:br>
            <a:r>
              <a:rPr lang="en-US" sz="3000" b="1" dirty="0" smtClean="0">
                <a:latin typeface="Cambria" panose="02040503050406030204" pitchFamily="18" charset="0"/>
              </a:rPr>
              <a:t>P</a:t>
            </a:r>
            <a:endParaRPr lang="en-US" sz="3000" b="1" dirty="0">
              <a:latin typeface="Cambria" panose="02040503050406030204" pitchFamily="18" charset="0"/>
            </a:endParaRPr>
          </a:p>
        </p:txBody>
      </p:sp>
      <p:pic>
        <p:nvPicPr>
          <p:cNvPr id="9" name="Content Placeholder 8"/>
          <p:cNvPicPr>
            <a:picLocks noGrp="1" noChangeAspect="1"/>
          </p:cNvPicPr>
          <p:nvPr>
            <p:ph idx="1"/>
          </p:nvPr>
        </p:nvPicPr>
        <p:blipFill>
          <a:blip r:embed="rId3"/>
          <a:stretch>
            <a:fillRect/>
          </a:stretch>
        </p:blipFill>
        <p:spPr>
          <a:xfrm>
            <a:off x="2590800" y="197531"/>
            <a:ext cx="3810000" cy="6393090"/>
          </a:xfrm>
          <a:prstGeom prst="rect">
            <a:avLst/>
          </a:prstGeom>
        </p:spPr>
      </p:pic>
    </p:spTree>
    <p:extLst>
      <p:ext uri="{BB962C8B-B14F-4D97-AF65-F5344CB8AC3E}">
        <p14:creationId xmlns:p14="http://schemas.microsoft.com/office/powerpoint/2010/main" val="1820949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514600" y="495300"/>
            <a:ext cx="3954965" cy="5791200"/>
          </a:xfrm>
          <a:prstGeom prst="rect">
            <a:avLst/>
          </a:prstGeom>
        </p:spPr>
      </p:pic>
      <p:sp>
        <p:nvSpPr>
          <p:cNvPr id="6" name="Title 1"/>
          <p:cNvSpPr>
            <a:spLocks noGrp="1"/>
          </p:cNvSpPr>
          <p:nvPr>
            <p:ph type="title"/>
          </p:nvPr>
        </p:nvSpPr>
        <p:spPr>
          <a:xfrm>
            <a:off x="381000" y="228600"/>
            <a:ext cx="1143000" cy="6324600"/>
          </a:xfrm>
          <a:solidFill>
            <a:schemeClr val="accent6">
              <a:lumMod val="75000"/>
            </a:schemeClr>
          </a:solidFill>
        </p:spPr>
        <p:txBody>
          <a:bodyPr>
            <a:noAutofit/>
          </a:bodyPr>
          <a:lstStyle/>
          <a:p>
            <a:r>
              <a:rPr lang="en-US" sz="3000" b="1" dirty="0" smtClean="0">
                <a:latin typeface="Cambria" panose="02040503050406030204" pitchFamily="18" charset="0"/>
              </a:rPr>
              <a:t>M</a:t>
            </a:r>
            <a:br>
              <a:rPr lang="en-US" sz="3000" b="1" dirty="0" smtClean="0">
                <a:latin typeface="Cambria" panose="02040503050406030204" pitchFamily="18" charset="0"/>
              </a:rPr>
            </a:br>
            <a:r>
              <a:rPr lang="en-US" sz="3000" b="1" dirty="0" smtClean="0">
                <a:latin typeface="Cambria" panose="02040503050406030204" pitchFamily="18" charset="0"/>
              </a:rPr>
              <a:t>e</a:t>
            </a:r>
            <a:br>
              <a:rPr lang="en-US" sz="3000" b="1" dirty="0" smtClean="0">
                <a:latin typeface="Cambria" panose="02040503050406030204" pitchFamily="18" charset="0"/>
              </a:rPr>
            </a:br>
            <a:r>
              <a:rPr lang="en-US" sz="3000" b="1" dirty="0" smtClean="0">
                <a:latin typeface="Cambria" panose="02040503050406030204" pitchFamily="18" charset="0"/>
              </a:rPr>
              <a:t>a</a:t>
            </a:r>
            <a:br>
              <a:rPr lang="en-US" sz="3000" b="1" dirty="0" smtClean="0">
                <a:latin typeface="Cambria" panose="02040503050406030204" pitchFamily="18" charset="0"/>
              </a:rPr>
            </a:br>
            <a:r>
              <a:rPr lang="en-US" sz="3000" b="1" dirty="0" smtClean="0">
                <a:latin typeface="Cambria" panose="02040503050406030204" pitchFamily="18" charset="0"/>
              </a:rPr>
              <a:t>s</a:t>
            </a:r>
            <a:br>
              <a:rPr lang="en-US" sz="3000" b="1" dirty="0" smtClean="0">
                <a:latin typeface="Cambria" panose="02040503050406030204" pitchFamily="18" charset="0"/>
              </a:rPr>
            </a:br>
            <a:r>
              <a:rPr lang="en-US" sz="3000" b="1" dirty="0" smtClean="0">
                <a:latin typeface="Cambria" panose="02040503050406030204" pitchFamily="18" charset="0"/>
              </a:rPr>
              <a:t>u</a:t>
            </a:r>
            <a:br>
              <a:rPr lang="en-US" sz="3000" b="1" dirty="0" smtClean="0">
                <a:latin typeface="Cambria" panose="02040503050406030204" pitchFamily="18" charset="0"/>
              </a:rPr>
            </a:br>
            <a:r>
              <a:rPr lang="en-US" sz="3000" b="1" dirty="0" smtClean="0">
                <a:latin typeface="Cambria" panose="02040503050406030204" pitchFamily="18" charset="0"/>
              </a:rPr>
              <a:t>r</a:t>
            </a:r>
            <a:br>
              <a:rPr lang="en-US" sz="3000" b="1" dirty="0" smtClean="0">
                <a:latin typeface="Cambria" panose="02040503050406030204" pitchFamily="18" charset="0"/>
              </a:rPr>
            </a:br>
            <a:r>
              <a:rPr lang="en-US" sz="3000" b="1" dirty="0" smtClean="0">
                <a:latin typeface="Cambria" panose="02040503050406030204" pitchFamily="18" charset="0"/>
              </a:rPr>
              <a:t>I</a:t>
            </a:r>
            <a:br>
              <a:rPr lang="en-US" sz="3000" b="1" dirty="0" smtClean="0">
                <a:latin typeface="Cambria" panose="02040503050406030204" pitchFamily="18" charset="0"/>
              </a:rPr>
            </a:br>
            <a:r>
              <a:rPr lang="en-US" sz="3000" b="1" dirty="0" smtClean="0">
                <a:latin typeface="Cambria" panose="02040503050406030204" pitchFamily="18" charset="0"/>
              </a:rPr>
              <a:t>n</a:t>
            </a:r>
            <a:br>
              <a:rPr lang="en-US" sz="3000" b="1" dirty="0" smtClean="0">
                <a:latin typeface="Cambria" panose="02040503050406030204" pitchFamily="18" charset="0"/>
              </a:rPr>
            </a:br>
            <a:r>
              <a:rPr lang="en-US" sz="3000" b="1" dirty="0" smtClean="0">
                <a:latin typeface="Cambria" panose="02040503050406030204" pitchFamily="18" charset="0"/>
              </a:rPr>
              <a:t>g</a:t>
            </a:r>
            <a:br>
              <a:rPr lang="en-US" sz="3000" b="1" dirty="0" smtClean="0">
                <a:latin typeface="Cambria" panose="02040503050406030204" pitchFamily="18" charset="0"/>
              </a:rPr>
            </a:br>
            <a:r>
              <a:rPr lang="en-US" sz="3000" b="1" dirty="0" smtClean="0">
                <a:latin typeface="Cambria" panose="02040503050406030204" pitchFamily="18" charset="0"/>
              </a:rPr>
              <a:t> </a:t>
            </a:r>
            <a:br>
              <a:rPr lang="en-US" sz="3000" b="1" dirty="0" smtClean="0">
                <a:latin typeface="Cambria" panose="02040503050406030204" pitchFamily="18" charset="0"/>
              </a:rPr>
            </a:br>
            <a:r>
              <a:rPr lang="en-US" sz="3000" b="1" dirty="0" smtClean="0">
                <a:latin typeface="Cambria" panose="02040503050406030204" pitchFamily="18" charset="0"/>
              </a:rPr>
              <a:t>S</a:t>
            </a:r>
            <a:br>
              <a:rPr lang="en-US" sz="3000" b="1" dirty="0" smtClean="0">
                <a:latin typeface="Cambria" panose="02040503050406030204" pitchFamily="18" charset="0"/>
              </a:rPr>
            </a:br>
            <a:r>
              <a:rPr lang="en-US" sz="3000" b="1" dirty="0" smtClean="0">
                <a:latin typeface="Cambria" panose="02040503050406030204" pitchFamily="18" charset="0"/>
              </a:rPr>
              <a:t>A</a:t>
            </a:r>
            <a:br>
              <a:rPr lang="en-US" sz="3000" b="1" dirty="0" smtClean="0">
                <a:latin typeface="Cambria" panose="02040503050406030204" pitchFamily="18" charset="0"/>
              </a:rPr>
            </a:br>
            <a:r>
              <a:rPr lang="en-US" sz="3000" b="1" dirty="0" smtClean="0">
                <a:latin typeface="Cambria" panose="02040503050406030204" pitchFamily="18" charset="0"/>
              </a:rPr>
              <a:t>P</a:t>
            </a:r>
            <a:endParaRPr lang="en-US" sz="3000" b="1" dirty="0">
              <a:latin typeface="Cambria" panose="02040503050406030204" pitchFamily="18" charset="0"/>
            </a:endParaRPr>
          </a:p>
        </p:txBody>
      </p:sp>
    </p:spTree>
    <p:extLst>
      <p:ext uri="{BB962C8B-B14F-4D97-AF65-F5344CB8AC3E}">
        <p14:creationId xmlns:p14="http://schemas.microsoft.com/office/powerpoint/2010/main" val="15437311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accent6">
              <a:lumMod val="75000"/>
            </a:schemeClr>
          </a:solidFill>
        </p:spPr>
        <p:txBody>
          <a:bodyPr>
            <a:noAutofit/>
          </a:bodyPr>
          <a:lstStyle/>
          <a:p>
            <a:r>
              <a:rPr lang="en-US" dirty="0" smtClean="0">
                <a:latin typeface="Cambria" panose="02040503050406030204" pitchFamily="18" charset="0"/>
              </a:rPr>
              <a:t>Questions?</a:t>
            </a:r>
            <a:br>
              <a:rPr lang="en-US" dirty="0" smtClean="0">
                <a:latin typeface="Cambria" panose="02040503050406030204" pitchFamily="18" charset="0"/>
              </a:rPr>
            </a:br>
            <a:r>
              <a:rPr lang="en-US" dirty="0" smtClean="0">
                <a:latin typeface="Cambria" panose="02040503050406030204" pitchFamily="18" charset="0"/>
              </a:rPr>
              <a:t>Need more information?</a:t>
            </a:r>
            <a:endParaRPr lang="en-US" dirty="0">
              <a:latin typeface="Cambria" panose="02040503050406030204" pitchFamily="18" charset="0"/>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1667600" cy="16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905000"/>
            <a:ext cx="7199820"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82" y="5334000"/>
            <a:ext cx="2362200" cy="1238435"/>
          </a:xfrm>
          <a:prstGeom prst="rect">
            <a:avLst/>
          </a:prstGeom>
        </p:spPr>
      </p:pic>
      <p:sp>
        <p:nvSpPr>
          <p:cNvPr id="7" name="TextBox 6"/>
          <p:cNvSpPr txBox="1"/>
          <p:nvPr/>
        </p:nvSpPr>
        <p:spPr>
          <a:xfrm>
            <a:off x="452582" y="3962400"/>
            <a:ext cx="8081818" cy="1200329"/>
          </a:xfrm>
          <a:prstGeom prst="rect">
            <a:avLst/>
          </a:prstGeom>
          <a:noFill/>
        </p:spPr>
        <p:txBody>
          <a:bodyPr wrap="square" rtlCol="0">
            <a:spAutoFit/>
          </a:bodyPr>
          <a:lstStyle/>
          <a:p>
            <a:r>
              <a:rPr lang="en-US" sz="2400" dirty="0" smtClean="0">
                <a:latin typeface="Cambria" panose="02040503050406030204" pitchFamily="18" charset="0"/>
              </a:rPr>
              <a:t>To learn more about the </a:t>
            </a:r>
            <a:r>
              <a:rPr lang="en-US" sz="2400" dirty="0" err="1" smtClean="0">
                <a:latin typeface="Cambria" panose="02040503050406030204" pitchFamily="18" charset="0"/>
              </a:rPr>
              <a:t>nextPAGE</a:t>
            </a:r>
            <a:r>
              <a:rPr lang="en-US" sz="2400" dirty="0" smtClean="0">
                <a:latin typeface="Cambria" panose="02040503050406030204" pitchFamily="18" charset="0"/>
              </a:rPr>
              <a:t> (</a:t>
            </a:r>
            <a:r>
              <a:rPr lang="en-US" sz="2400" b="1" dirty="0" smtClean="0">
                <a:latin typeface="Cambria" panose="02040503050406030204" pitchFamily="18" charset="0"/>
              </a:rPr>
              <a:t>P</a:t>
            </a:r>
            <a:r>
              <a:rPr lang="en-US" sz="2400" dirty="0" smtClean="0">
                <a:latin typeface="Cambria" panose="02040503050406030204" pitchFamily="18" charset="0"/>
              </a:rPr>
              <a:t>ASFAA’s </a:t>
            </a:r>
            <a:r>
              <a:rPr lang="en-US" sz="2400" b="1" dirty="0" smtClean="0">
                <a:latin typeface="Cambria" panose="02040503050406030204" pitchFamily="18" charset="0"/>
              </a:rPr>
              <a:t>A</a:t>
            </a:r>
            <a:r>
              <a:rPr lang="en-US" sz="2400" dirty="0" smtClean="0">
                <a:latin typeface="Cambria" panose="02040503050406030204" pitchFamily="18" charset="0"/>
              </a:rPr>
              <a:t>dvancement of </a:t>
            </a:r>
            <a:r>
              <a:rPr lang="en-US" sz="2400" b="1" dirty="0" smtClean="0">
                <a:latin typeface="Cambria" panose="02040503050406030204" pitchFamily="18" charset="0"/>
              </a:rPr>
              <a:t>G</a:t>
            </a:r>
            <a:r>
              <a:rPr lang="en-US" sz="2400" dirty="0" smtClean="0">
                <a:latin typeface="Cambria" panose="02040503050406030204" pitchFamily="18" charset="0"/>
              </a:rPr>
              <a:t>enerations </a:t>
            </a:r>
            <a:r>
              <a:rPr lang="en-US" sz="2400" b="1" dirty="0" smtClean="0">
                <a:latin typeface="Cambria" panose="02040503050406030204" pitchFamily="18" charset="0"/>
              </a:rPr>
              <a:t>E</a:t>
            </a:r>
            <a:r>
              <a:rPr lang="en-US" sz="2400" dirty="0" smtClean="0">
                <a:latin typeface="Cambria" panose="02040503050406030204" pitchFamily="18" charset="0"/>
              </a:rPr>
              <a:t>xchange) Committee, ask any member here today or go to the PASFAA website.</a:t>
            </a:r>
            <a:endParaRPr lang="en-US" sz="2400" dirty="0">
              <a:latin typeface="Cambria" panose="02040503050406030204" pitchFamily="18" charset="0"/>
            </a:endParaRPr>
          </a:p>
        </p:txBody>
      </p:sp>
    </p:spTree>
    <p:extLst>
      <p:ext uri="{BB962C8B-B14F-4D97-AF65-F5344CB8AC3E}">
        <p14:creationId xmlns:p14="http://schemas.microsoft.com/office/powerpoint/2010/main" val="100538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dirty="0">
                <a:latin typeface="Cambria" panose="02040503050406030204" pitchFamily="18" charset="0"/>
              </a:rPr>
              <a:t>FERPA</a:t>
            </a:r>
          </a:p>
        </p:txBody>
      </p:sp>
      <p:sp>
        <p:nvSpPr>
          <p:cNvPr id="3" name="Content Placeholder 2"/>
          <p:cNvSpPr>
            <a:spLocks noGrp="1"/>
          </p:cNvSpPr>
          <p:nvPr>
            <p:ph idx="1"/>
          </p:nvPr>
        </p:nvSpPr>
        <p:spPr/>
        <p:txBody>
          <a:bodyPr/>
          <a:lstStyle/>
          <a:p>
            <a:pPr marL="514350" indent="-514350">
              <a:buSzPct val="100000"/>
              <a:buFont typeface="+mj-lt"/>
              <a:buAutoNum type="alphaUcPeriod"/>
              <a:defRPr/>
            </a:pPr>
            <a:r>
              <a:rPr lang="en-US" dirty="0">
                <a:latin typeface="Cambria" panose="02040503050406030204" pitchFamily="18" charset="0"/>
              </a:rPr>
              <a:t>Noncustodial parent</a:t>
            </a:r>
          </a:p>
          <a:p>
            <a:pPr marL="514350" indent="-514350">
              <a:buSzPct val="100000"/>
              <a:buFont typeface="+mj-lt"/>
              <a:buAutoNum type="alphaUcPeriod"/>
              <a:defRPr/>
            </a:pPr>
            <a:r>
              <a:rPr lang="en-US" dirty="0">
                <a:latin typeface="Cambria" panose="02040503050406030204" pitchFamily="18" charset="0"/>
              </a:rPr>
              <a:t>Older sibling</a:t>
            </a:r>
          </a:p>
          <a:p>
            <a:pPr marL="514350" indent="-514350">
              <a:buSzPct val="100000"/>
              <a:buFont typeface="+mj-lt"/>
              <a:buAutoNum type="alphaUcPeriod"/>
              <a:defRPr/>
            </a:pPr>
            <a:r>
              <a:rPr lang="en-US" dirty="0">
                <a:latin typeface="Cambria" panose="02040503050406030204" pitchFamily="18" charset="0"/>
              </a:rPr>
              <a:t>Donors of a scholarship that the student receives</a:t>
            </a:r>
          </a:p>
          <a:p>
            <a:pPr marL="514350" indent="-514350">
              <a:buSzPct val="100000"/>
              <a:buFont typeface="+mj-lt"/>
              <a:buAutoNum type="alphaUcPeriod"/>
              <a:defRPr/>
            </a:pPr>
            <a:r>
              <a:rPr lang="en-US" dirty="0">
                <a:latin typeface="Cambria" panose="02040503050406030204" pitchFamily="18" charset="0"/>
              </a:rPr>
              <a:t>Landlord</a:t>
            </a:r>
          </a:p>
          <a:p>
            <a:pPr marL="514350" indent="-514350">
              <a:buSzPct val="100000"/>
              <a:buFont typeface="+mj-lt"/>
              <a:buAutoNum type="alphaUcPeriod"/>
              <a:defRPr/>
            </a:pPr>
            <a:r>
              <a:rPr lang="en-US" dirty="0">
                <a:latin typeface="Cambria" panose="02040503050406030204" pitchFamily="18" charset="0"/>
              </a:rPr>
              <a:t>None of the </a:t>
            </a:r>
            <a:r>
              <a:rPr lang="en-US" dirty="0" smtClean="0">
                <a:latin typeface="Cambria" panose="02040503050406030204" pitchFamily="18" charset="0"/>
              </a:rPr>
              <a:t>above</a:t>
            </a:r>
            <a:endParaRPr lang="en-US" sz="3600" dirty="0">
              <a:latin typeface="Cambria" panose="02040503050406030204" pitchFamily="18" charset="0"/>
            </a:endParaRPr>
          </a:p>
        </p:txBody>
      </p:sp>
    </p:spTree>
    <p:extLst>
      <p:ext uri="{BB962C8B-B14F-4D97-AF65-F5344CB8AC3E}">
        <p14:creationId xmlns:p14="http://schemas.microsoft.com/office/powerpoint/2010/main" val="4368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dirty="0">
                <a:latin typeface="Cambria" panose="02040503050406030204" pitchFamily="18" charset="0"/>
              </a:rPr>
              <a:t>FERPA</a:t>
            </a:r>
          </a:p>
        </p:txBody>
      </p:sp>
      <p:sp>
        <p:nvSpPr>
          <p:cNvPr id="3" name="Content Placeholder 2"/>
          <p:cNvSpPr>
            <a:spLocks noGrp="1"/>
          </p:cNvSpPr>
          <p:nvPr>
            <p:ph idx="1"/>
          </p:nvPr>
        </p:nvSpPr>
        <p:spPr/>
        <p:txBody>
          <a:bodyPr/>
          <a:lstStyle/>
          <a:p>
            <a:r>
              <a:rPr lang="en-US" altLang="en-US" sz="3600" dirty="0">
                <a:latin typeface="Cambria" panose="02040503050406030204" pitchFamily="18" charset="0"/>
              </a:rPr>
              <a:t>When a student matriculates into postsecondary education, all rights under FERPA transfer from the parent to the student</a:t>
            </a:r>
            <a:r>
              <a:rPr lang="en-US" altLang="en-US" sz="3600" dirty="0" smtClean="0">
                <a:latin typeface="Cambria" panose="02040503050406030204" pitchFamily="18" charset="0"/>
              </a:rPr>
              <a:t>.</a:t>
            </a:r>
            <a:endParaRPr lang="en-US" altLang="en-US" sz="3600" dirty="0">
              <a:latin typeface="Cambria" panose="02040503050406030204" pitchFamily="18" charset="0"/>
            </a:endParaRPr>
          </a:p>
        </p:txBody>
      </p:sp>
    </p:spTree>
    <p:extLst>
      <p:ext uri="{BB962C8B-B14F-4D97-AF65-F5344CB8AC3E}">
        <p14:creationId xmlns:p14="http://schemas.microsoft.com/office/powerpoint/2010/main" val="3619112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dirty="0">
                <a:latin typeface="Cambria" panose="02040503050406030204" pitchFamily="18" charset="0"/>
              </a:rPr>
              <a:t>FERPA</a:t>
            </a:r>
          </a:p>
        </p:txBody>
      </p:sp>
      <p:sp>
        <p:nvSpPr>
          <p:cNvPr id="3" name="Content Placeholder 2"/>
          <p:cNvSpPr>
            <a:spLocks noGrp="1"/>
          </p:cNvSpPr>
          <p:nvPr>
            <p:ph idx="1"/>
          </p:nvPr>
        </p:nvSpPr>
        <p:spPr/>
        <p:txBody>
          <a:bodyPr/>
          <a:lstStyle/>
          <a:p>
            <a:r>
              <a:rPr lang="en-US" altLang="en-US" dirty="0">
                <a:latin typeface="Cambria" panose="02040503050406030204" pitchFamily="18" charset="0"/>
              </a:rPr>
              <a:t>How would the noncustodial parent, older sibling, scholarship donors, or landlord get permission to have student information?</a:t>
            </a:r>
          </a:p>
          <a:p>
            <a:r>
              <a:rPr lang="en-US" altLang="en-US" dirty="0">
                <a:latin typeface="Cambria" panose="02040503050406030204" pitchFamily="18" charset="0"/>
              </a:rPr>
              <a:t>How and where do you document that permission?</a:t>
            </a:r>
          </a:p>
          <a:p>
            <a:r>
              <a:rPr lang="en-US" altLang="en-US" dirty="0">
                <a:latin typeface="Cambria" panose="02040503050406030204" pitchFamily="18" charset="0"/>
              </a:rPr>
              <a:t>Is there a time limit on release of student info?</a:t>
            </a:r>
          </a:p>
        </p:txBody>
      </p:sp>
    </p:spTree>
    <p:extLst>
      <p:ext uri="{BB962C8B-B14F-4D97-AF65-F5344CB8AC3E}">
        <p14:creationId xmlns:p14="http://schemas.microsoft.com/office/powerpoint/2010/main" val="1228945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a:latin typeface="Cambria" panose="02040503050406030204" pitchFamily="18" charset="0"/>
              </a:rPr>
              <a:t>Verification</a:t>
            </a:r>
          </a:p>
        </p:txBody>
      </p:sp>
      <p:sp>
        <p:nvSpPr>
          <p:cNvPr id="3" name="Content Placeholder 2"/>
          <p:cNvSpPr>
            <a:spLocks noGrp="1"/>
          </p:cNvSpPr>
          <p:nvPr>
            <p:ph idx="1"/>
          </p:nvPr>
        </p:nvSpPr>
        <p:spPr/>
        <p:txBody>
          <a:bodyPr/>
          <a:lstStyle/>
          <a:p>
            <a:pPr>
              <a:buSzPct val="100000"/>
              <a:defRPr/>
            </a:pPr>
            <a:r>
              <a:rPr lang="en-US" altLang="en-US" dirty="0">
                <a:latin typeface="Cambria" panose="02040503050406030204" pitchFamily="18" charset="0"/>
              </a:rPr>
              <a:t>The dependent student V1 verification form is returned. The question says, “List the people in your parents’ household…” The parents with whom the student resides are mother, 49,  and stepfather, </a:t>
            </a:r>
            <a:r>
              <a:rPr lang="en-US" altLang="en-US" dirty="0" smtClean="0">
                <a:latin typeface="Cambria" panose="02040503050406030204" pitchFamily="18" charset="0"/>
              </a:rPr>
              <a:t>52.</a:t>
            </a:r>
          </a:p>
          <a:p>
            <a:pPr>
              <a:buSzPct val="100000"/>
              <a:defRPr/>
            </a:pPr>
            <a:r>
              <a:rPr lang="en-US" altLang="en-US" dirty="0" smtClean="0">
                <a:latin typeface="Cambria" panose="02040503050406030204" pitchFamily="18" charset="0"/>
              </a:rPr>
              <a:t>Which </a:t>
            </a:r>
            <a:r>
              <a:rPr lang="en-US" altLang="en-US" dirty="0">
                <a:latin typeface="Cambria" panose="02040503050406030204" pitchFamily="18" charset="0"/>
              </a:rPr>
              <a:t>of the following family members should be included? </a:t>
            </a:r>
            <a:endParaRPr lang="en-US" sz="3600" dirty="0">
              <a:latin typeface="Cambria" panose="02040503050406030204" pitchFamily="18" charset="0"/>
            </a:endParaRPr>
          </a:p>
        </p:txBody>
      </p:sp>
    </p:spTree>
    <p:extLst>
      <p:ext uri="{BB962C8B-B14F-4D97-AF65-F5344CB8AC3E}">
        <p14:creationId xmlns:p14="http://schemas.microsoft.com/office/powerpoint/2010/main" val="1624891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a:latin typeface="Cambria" panose="02040503050406030204" pitchFamily="18" charset="0"/>
              </a:rPr>
              <a:t>Verification</a:t>
            </a:r>
          </a:p>
        </p:txBody>
      </p:sp>
      <p:sp>
        <p:nvSpPr>
          <p:cNvPr id="3" name="Content Placeholder 2"/>
          <p:cNvSpPr>
            <a:spLocks noGrp="1"/>
          </p:cNvSpPr>
          <p:nvPr>
            <p:ph idx="1"/>
          </p:nvPr>
        </p:nvSpPr>
        <p:spPr/>
        <p:txBody>
          <a:bodyPr>
            <a:normAutofit/>
          </a:bodyPr>
          <a:lstStyle/>
          <a:p>
            <a:pPr marL="514350" indent="-514350">
              <a:buSzPct val="100000"/>
              <a:buFont typeface="+mj-lt"/>
              <a:buAutoNum type="alphaUcPeriod"/>
              <a:defRPr/>
            </a:pPr>
            <a:r>
              <a:rPr lang="en-US" altLang="en-US" sz="2600" dirty="0">
                <a:latin typeface="Cambria" panose="02040503050406030204" pitchFamily="18" charset="0"/>
              </a:rPr>
              <a:t>Stepfather, 52. Says he’s not paying for college for children that aren’t </a:t>
            </a:r>
            <a:r>
              <a:rPr lang="en-US" altLang="en-US" sz="2600" dirty="0" smtClean="0">
                <a:latin typeface="Cambria" panose="02040503050406030204" pitchFamily="18" charset="0"/>
              </a:rPr>
              <a:t>his</a:t>
            </a:r>
            <a:endParaRPr lang="en-US" altLang="en-US" sz="2600" dirty="0">
              <a:latin typeface="Cambria" panose="02040503050406030204" pitchFamily="18" charset="0"/>
            </a:endParaRPr>
          </a:p>
          <a:p>
            <a:pPr marL="514350" indent="-514350">
              <a:buSzPct val="100000"/>
              <a:buFont typeface="+mj-lt"/>
              <a:buAutoNum type="alphaUcPeriod"/>
              <a:defRPr/>
            </a:pPr>
            <a:r>
              <a:rPr lang="en-US" altLang="en-US" sz="2600" dirty="0">
                <a:latin typeface="Cambria" panose="02040503050406030204" pitchFamily="18" charset="0"/>
              </a:rPr>
              <a:t>Younger sister, 6, child of mother &amp; bio father, splits time between them, claimed by mother on </a:t>
            </a:r>
            <a:r>
              <a:rPr lang="en-US" altLang="en-US" sz="2600" dirty="0" smtClean="0">
                <a:latin typeface="Cambria" panose="02040503050406030204" pitchFamily="18" charset="0"/>
              </a:rPr>
              <a:t>taxes</a:t>
            </a:r>
            <a:endParaRPr lang="en-US" altLang="en-US" sz="2600" dirty="0">
              <a:latin typeface="Cambria" panose="02040503050406030204" pitchFamily="18" charset="0"/>
            </a:endParaRPr>
          </a:p>
          <a:p>
            <a:pPr marL="514350" indent="-514350">
              <a:buSzPct val="100000"/>
              <a:buFont typeface="+mj-lt"/>
              <a:buAutoNum type="alphaUcPeriod"/>
              <a:defRPr/>
            </a:pPr>
            <a:r>
              <a:rPr lang="en-US" altLang="en-US" sz="2600" dirty="0">
                <a:latin typeface="Cambria" panose="02040503050406030204" pitchFamily="18" charset="0"/>
              </a:rPr>
              <a:t>Older brother, 26, child of mother &amp; bio father, floats between mother and bio father, works more or less </a:t>
            </a:r>
            <a:r>
              <a:rPr lang="en-US" altLang="en-US" sz="2600" dirty="0" smtClean="0">
                <a:latin typeface="Cambria" panose="02040503050406030204" pitchFamily="18" charset="0"/>
              </a:rPr>
              <a:t>full-time</a:t>
            </a:r>
            <a:endParaRPr lang="en-US" altLang="en-US" sz="2600" dirty="0">
              <a:latin typeface="Cambria" panose="02040503050406030204" pitchFamily="18" charset="0"/>
            </a:endParaRPr>
          </a:p>
          <a:p>
            <a:pPr marL="514350" indent="-514350">
              <a:buSzPct val="100000"/>
              <a:buFont typeface="+mj-lt"/>
              <a:buAutoNum type="alphaUcPeriod"/>
              <a:defRPr/>
            </a:pPr>
            <a:r>
              <a:rPr lang="en-US" altLang="en-US" sz="2600" dirty="0">
                <a:latin typeface="Cambria" panose="02040503050406030204" pitchFamily="18" charset="0"/>
              </a:rPr>
              <a:t>Grandmother, 77, mother’s mother, in declining health, receives SS and pension</a:t>
            </a:r>
          </a:p>
        </p:txBody>
      </p:sp>
    </p:spTree>
    <p:extLst>
      <p:ext uri="{BB962C8B-B14F-4D97-AF65-F5344CB8AC3E}">
        <p14:creationId xmlns:p14="http://schemas.microsoft.com/office/powerpoint/2010/main" val="417869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1" end="1"/>
                                            </p:txEl>
                                          </p:spTgt>
                                        </p:tgtEl>
                                        <p:attrNameLst>
                                          <p:attrName>style.color</p:attrName>
                                        </p:attrNameLst>
                                      </p:cBhvr>
                                      <p:to>
                                        <p:clrVal>
                                          <a:schemeClr val="accent2"/>
                                        </p:clrVal>
                                      </p:to>
                                    </p:set>
                                    <p:set>
                                      <p:cBhvr>
                                        <p:cTn id="11" dur="500" fill="hold"/>
                                        <p:tgtEl>
                                          <p:spTgt spid="3">
                                            <p:txEl>
                                              <p:pRg st="1" end="1"/>
                                            </p:txEl>
                                          </p:spTgt>
                                        </p:tgtEl>
                                        <p:attrNameLst>
                                          <p:attrName>fillcolor</p:attrName>
                                        </p:attrNameLst>
                                      </p:cBhvr>
                                      <p:to>
                                        <p:clrVal>
                                          <a:schemeClr val="accent2"/>
                                        </p:clrVal>
                                      </p:to>
                                    </p:set>
                                    <p:set>
                                      <p:cBhvr>
                                        <p:cTn id="12"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SFAA 2016 Conferenc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PASFAA 2016 Conference Presentation Template</Template>
  <TotalTime>1686</TotalTime>
  <Words>1918</Words>
  <Application>Microsoft Office PowerPoint</Application>
  <PresentationFormat>On-screen Show (4:3)</PresentationFormat>
  <Paragraphs>176</Paragraphs>
  <Slides>48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PASFAA 2016 Conference Presentation Template</vt:lpstr>
      <vt:lpstr>Acrobat Document</vt:lpstr>
      <vt:lpstr>This is Why It’s So Interesting to Work in Financial Aid</vt:lpstr>
      <vt:lpstr>PowerPoint Presentation</vt:lpstr>
      <vt:lpstr>PowerPoint Presentation</vt:lpstr>
      <vt:lpstr>FERPA</vt:lpstr>
      <vt:lpstr>FERPA</vt:lpstr>
      <vt:lpstr>FERPA</vt:lpstr>
      <vt:lpstr>FERPA</vt:lpstr>
      <vt:lpstr>Verification</vt:lpstr>
      <vt:lpstr>Verification</vt:lpstr>
      <vt:lpstr>Verification</vt:lpstr>
      <vt:lpstr>Identity Theft</vt:lpstr>
      <vt:lpstr>Identity Theft</vt:lpstr>
      <vt:lpstr>Identity Theft</vt:lpstr>
      <vt:lpstr>Identity Theft – Sample Form for School Use</vt:lpstr>
      <vt:lpstr>Sample TRDB</vt:lpstr>
      <vt:lpstr>C-Flag – Social Security</vt:lpstr>
      <vt:lpstr>C-Flag – Social Security</vt:lpstr>
      <vt:lpstr>C-Flag – Social Security</vt:lpstr>
      <vt:lpstr>C-Flag – Social Security</vt:lpstr>
      <vt:lpstr>C-Flag – Social Security</vt:lpstr>
      <vt:lpstr>C-Flag – Selective Service</vt:lpstr>
      <vt:lpstr>C-Flag – Selective Service with Transgender Issue</vt:lpstr>
      <vt:lpstr>C-Flag – Citizenship</vt:lpstr>
      <vt:lpstr>C-Flag – Citizenship</vt:lpstr>
      <vt:lpstr>C-Flag – Citizenship</vt:lpstr>
      <vt:lpstr>C-Flag – Citizenship</vt:lpstr>
      <vt:lpstr>C-Flag – Citizenship</vt:lpstr>
      <vt:lpstr>PowerPoint Presentation</vt:lpstr>
      <vt:lpstr>PowerPoint Presentation</vt:lpstr>
      <vt:lpstr>C-Flag – Citizenship</vt:lpstr>
      <vt:lpstr>C-Flag – Unusual Enrollment  History (UEH)</vt:lpstr>
      <vt:lpstr>C-Flag – Unusual Enrollment  History (UEH)</vt:lpstr>
      <vt:lpstr>C-Flag – Unusual Enrollment  History (UEH)</vt:lpstr>
      <vt:lpstr>C-Flag – Unusual Enrollment  History (UEH)</vt:lpstr>
      <vt:lpstr>C-Flag – Unusual Enrollment  History (UEH)</vt:lpstr>
      <vt:lpstr>C-Flag – Unusual Enrollment  History (UEH)</vt:lpstr>
      <vt:lpstr>C-Flag – Unusual Enrollment  History (UEH)</vt:lpstr>
      <vt:lpstr>C-Flag – Unusual Enrollment  History (UEH)</vt:lpstr>
      <vt:lpstr>Satisfactory Academic Progress</vt:lpstr>
      <vt:lpstr>Satisfactory Academic Progress</vt:lpstr>
      <vt:lpstr>Satisfactory Academic Progress</vt:lpstr>
      <vt:lpstr>Satisfactory Academic Progress</vt:lpstr>
      <vt:lpstr>Satisfactory Academic Progress</vt:lpstr>
      <vt:lpstr>Satisfactory Academic Progress</vt:lpstr>
      <vt:lpstr>Satisfactory Academic Progress</vt:lpstr>
      <vt:lpstr>M e a s u r I n g   S A P</vt:lpstr>
      <vt:lpstr>M e a s u r I n g   S A P</vt:lpstr>
      <vt:lpstr>Questions? Need more information?</vt:lpstr>
    </vt:vector>
  </TitlesOfParts>
  <Company>Pennsylvania College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Hunter</dc:creator>
  <cp:lastModifiedBy>Tonya Hsiung</cp:lastModifiedBy>
  <cp:revision>34</cp:revision>
  <cp:lastPrinted>2016-09-23T14:54:16Z</cp:lastPrinted>
  <dcterms:created xsi:type="dcterms:W3CDTF">2016-08-04T17:48:13Z</dcterms:created>
  <dcterms:modified xsi:type="dcterms:W3CDTF">2016-10-11T19:18:17Z</dcterms:modified>
</cp:coreProperties>
</file>