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72" r:id="rId6"/>
    <p:sldId id="273" r:id="rId7"/>
    <p:sldId id="274" r:id="rId8"/>
    <p:sldId id="266" r:id="rId9"/>
    <p:sldId id="265" r:id="rId10"/>
    <p:sldId id="267" r:id="rId11"/>
    <p:sldId id="268" r:id="rId12"/>
    <p:sldId id="269" r:id="rId13"/>
    <p:sldId id="276" r:id="rId14"/>
    <p:sldId id="277" r:id="rId15"/>
    <p:sldId id="278" r:id="rId16"/>
    <p:sldId id="282" r:id="rId17"/>
    <p:sldId id="279" r:id="rId18"/>
    <p:sldId id="280" r:id="rId19"/>
    <p:sldId id="281" r:id="rId20"/>
    <p:sldId id="28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DD6976-241C-435C-A654-80143D1BA6E7}" type="datetimeFigureOut">
              <a:rPr lang="en-US" smtClean="0"/>
              <a:t>10/20/2016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5E3A-D7F7-4E5E-B0C4-B4FE2473D375}" type="slidenum">
              <a:rPr lang="en-US" smtClean="0"/>
              <a:t>‹#›</a:t>
            </a:fld>
            <a:endParaRPr lang="en-US"/>
          </a:p>
        </p:txBody>
      </p:sp>
    </p:spTree>
    <p:extLst>
      <p:ext uri="{BB962C8B-B14F-4D97-AF65-F5344CB8AC3E}">
        <p14:creationId xmlns:p14="http://schemas.microsoft.com/office/powerpoint/2010/main" val="1300546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819F93-E8D6-43CD-8A18-3DE12447D826}"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371690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819F93-E8D6-43CD-8A18-3DE12447D826}"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3506593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819F93-E8D6-43CD-8A18-3DE12447D826}"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1409595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819F93-E8D6-43CD-8A18-3DE12447D826}"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3811369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819F93-E8D6-43CD-8A18-3DE12447D826}"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1267872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819F93-E8D6-43CD-8A18-3DE12447D826}" type="datetimeFigureOut">
              <a:rPr lang="en-US" smtClean="0"/>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1865252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819F93-E8D6-43CD-8A18-3DE12447D826}" type="datetimeFigureOut">
              <a:rPr lang="en-US" smtClean="0"/>
              <a:t>10/20/2016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145354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819F93-E8D6-43CD-8A18-3DE12447D826}" type="datetimeFigureOut">
              <a:rPr lang="en-US" smtClean="0"/>
              <a:t>10/20/2016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301571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819F93-E8D6-43CD-8A18-3DE12447D826}" type="datetimeFigureOut">
              <a:rPr lang="en-US" smtClean="0"/>
              <a:t>10/20/2016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3807312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819F93-E8D6-43CD-8A18-3DE12447D826}" type="datetimeFigureOut">
              <a:rPr lang="en-US" smtClean="0"/>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1070977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819F93-E8D6-43CD-8A18-3DE12447D826}" type="datetimeFigureOut">
              <a:rPr lang="en-US" smtClean="0"/>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676427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819F93-E8D6-43CD-8A18-3DE12447D826}" type="datetimeFigureOut">
              <a:rPr lang="en-US" smtClean="0"/>
              <a:t>10/20/2016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AC2D8B-A3EE-4397-B373-365A301326AB}" type="slidenum">
              <a:rPr lang="en-US" smtClean="0"/>
              <a:t>‹#›</a:t>
            </a:fld>
            <a:endParaRPr lang="en-US"/>
          </a:p>
        </p:txBody>
      </p:sp>
    </p:spTree>
    <p:extLst>
      <p:ext uri="{BB962C8B-B14F-4D97-AF65-F5344CB8AC3E}">
        <p14:creationId xmlns:p14="http://schemas.microsoft.com/office/powerpoint/2010/main" val="2316535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lstStyle/>
          <a:p>
            <a:r>
              <a:rPr lang="en-US" dirty="0" smtClean="0"/>
              <a:t>PPY &amp; Professional Judgment</a:t>
            </a:r>
            <a:endParaRPr lang="en-US" dirty="0"/>
          </a:p>
        </p:txBody>
      </p:sp>
      <p:sp>
        <p:nvSpPr>
          <p:cNvPr id="3" name="Subtitle 2"/>
          <p:cNvSpPr>
            <a:spLocks noGrp="1"/>
          </p:cNvSpPr>
          <p:nvPr>
            <p:ph type="subTitle" idx="1"/>
          </p:nvPr>
        </p:nvSpPr>
        <p:spPr>
          <a:xfrm>
            <a:off x="1219200" y="1676400"/>
            <a:ext cx="6553200" cy="1981200"/>
          </a:xfrm>
        </p:spPr>
        <p:txBody>
          <a:bodyPr>
            <a:normAutofit fontScale="92500" lnSpcReduction="20000"/>
          </a:bodyPr>
          <a:lstStyle/>
          <a:p>
            <a:r>
              <a:rPr lang="en-US" b="1" dirty="0" smtClean="0">
                <a:solidFill>
                  <a:srgbClr val="0070C0"/>
                </a:solidFill>
              </a:rPr>
              <a:t>What will you do?</a:t>
            </a:r>
          </a:p>
          <a:p>
            <a:r>
              <a:rPr lang="en-US" dirty="0" smtClean="0"/>
              <a:t>Presented by:  Bill Burke</a:t>
            </a:r>
          </a:p>
          <a:p>
            <a:r>
              <a:rPr lang="en-US" dirty="0" smtClean="0"/>
              <a:t>Director of Financial Aid</a:t>
            </a:r>
          </a:p>
          <a:p>
            <a:r>
              <a:rPr lang="en-US" dirty="0" smtClean="0"/>
              <a:t>University of Scranton</a:t>
            </a:r>
          </a:p>
          <a:p>
            <a:endParaRPr lang="en-US" dirty="0"/>
          </a:p>
        </p:txBody>
      </p:sp>
    </p:spTree>
    <p:extLst>
      <p:ext uri="{BB962C8B-B14F-4D97-AF65-F5344CB8AC3E}">
        <p14:creationId xmlns:p14="http://schemas.microsoft.com/office/powerpoint/2010/main" val="12155725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0C0"/>
                </a:solidFill>
              </a:rPr>
              <a:t>Special Circumstances</a:t>
            </a:r>
            <a:br>
              <a:rPr lang="en-US" b="1" dirty="0">
                <a:solidFill>
                  <a:srgbClr val="0070C0"/>
                </a:solidFill>
              </a:rPr>
            </a:br>
            <a:r>
              <a:rPr lang="en-US" b="1" dirty="0">
                <a:solidFill>
                  <a:srgbClr val="0070C0"/>
                </a:solidFill>
              </a:rPr>
              <a:t>What Will You Do?</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33406848"/>
              </p:ext>
            </p:extLst>
          </p:nvPr>
        </p:nvGraphicFramePr>
        <p:xfrm>
          <a:off x="228599" y="1417640"/>
          <a:ext cx="8458200" cy="4983160"/>
        </p:xfrm>
        <a:graphic>
          <a:graphicData uri="http://schemas.openxmlformats.org/drawingml/2006/table">
            <a:tbl>
              <a:tblPr/>
              <a:tblGrid>
                <a:gridCol w="2941419"/>
                <a:gridCol w="1699434"/>
                <a:gridCol w="1408540"/>
                <a:gridCol w="1102335"/>
                <a:gridCol w="1306472"/>
              </a:tblGrid>
              <a:tr h="1049824">
                <a:tc>
                  <a:txBody>
                    <a:bodyPr/>
                    <a:lstStyle/>
                    <a:p>
                      <a:pPr algn="l" fontAlgn="b"/>
                      <a:r>
                        <a:rPr lang="en-US" sz="1100" b="1" i="0" u="none" strike="noStrike" dirty="0">
                          <a:solidFill>
                            <a:srgbClr val="000000"/>
                          </a:solidFill>
                          <a:effectLst/>
                          <a:latin typeface="Calibri" panose="020F0502020204030204" pitchFamily="34" charset="0"/>
                        </a:rPr>
                        <a:t>SPECIAL CIRCUMSTANCE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PRIOR, PRIOR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PRIOR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CURRENT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ACADEMIC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r>
              <a:tr h="633393">
                <a:tc>
                  <a:txBody>
                    <a:bodyPr/>
                    <a:lstStyle/>
                    <a:p>
                      <a:pPr algn="l" fontAlgn="b"/>
                      <a:r>
                        <a:rPr lang="en-US" sz="1100" b="0" i="0" u="none" strike="noStrike">
                          <a:solidFill>
                            <a:srgbClr val="000000"/>
                          </a:solidFill>
                          <a:effectLst/>
                          <a:latin typeface="Calibri" panose="020F0502020204030204" pitchFamily="34" charset="0"/>
                        </a:rPr>
                        <a:t>Parent Unemployment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60,000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50,000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30,000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40,000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9882">
                <a:tc>
                  <a:txBody>
                    <a:bodyPr/>
                    <a:lstStyle/>
                    <a:p>
                      <a:pPr algn="l" fontAlgn="b"/>
                      <a:r>
                        <a:rPr lang="en-US" sz="1100" b="0" i="0" u="none" strike="noStrike">
                          <a:solidFill>
                            <a:srgbClr val="000000"/>
                          </a:solidFill>
                          <a:effectLst/>
                          <a:latin typeface="Calibri" panose="020F0502020204030204" pitchFamily="34" charset="0"/>
                        </a:rPr>
                        <a:t>Independent Student Unemployment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25,000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28,000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15,000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3393">
                <a:tc>
                  <a:txBody>
                    <a:bodyPr/>
                    <a:lstStyle/>
                    <a:p>
                      <a:pPr algn="l" fontAlgn="b"/>
                      <a:r>
                        <a:rPr lang="en-US" sz="1100" b="0" i="0" u="none" strike="noStrike">
                          <a:solidFill>
                            <a:srgbClr val="000000"/>
                          </a:solidFill>
                          <a:effectLst/>
                          <a:latin typeface="Calibri" panose="020F0502020204030204" pitchFamily="34" charset="0"/>
                        </a:rPr>
                        <a:t>Parent Retirement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80,000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60,000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30,000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35,000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3393">
                <a:tc>
                  <a:txBody>
                    <a:bodyPr/>
                    <a:lstStyle/>
                    <a:p>
                      <a:pPr algn="l" fontAlgn="b"/>
                      <a:r>
                        <a:rPr lang="en-US" sz="1100" b="0" i="0" u="none" strike="noStrike">
                          <a:solidFill>
                            <a:srgbClr val="000000"/>
                          </a:solidFill>
                          <a:effectLst/>
                          <a:latin typeface="Calibri" panose="020F0502020204030204" pitchFamily="34" charset="0"/>
                        </a:rPr>
                        <a:t>One Time Income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40,000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9882">
                <a:tc>
                  <a:txBody>
                    <a:bodyPr/>
                    <a:lstStyle/>
                    <a:p>
                      <a:pPr algn="l" fontAlgn="b"/>
                      <a:r>
                        <a:rPr lang="en-US" sz="1100" b="0" i="0" u="none" strike="noStrike">
                          <a:solidFill>
                            <a:srgbClr val="000000"/>
                          </a:solidFill>
                          <a:effectLst/>
                          <a:latin typeface="Calibri" panose="020F0502020204030204" pitchFamily="34" charset="0"/>
                        </a:rPr>
                        <a:t>Unreimbursed Medical Expenses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20,000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25,000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3393">
                <a:tc>
                  <a:txBody>
                    <a:bodyPr/>
                    <a:lstStyle/>
                    <a:p>
                      <a:pPr algn="l" fontAlgn="b"/>
                      <a:r>
                        <a:rPr lang="en-US" sz="1100" b="0" i="0" u="none" strike="noStrike">
                          <a:solidFill>
                            <a:srgbClr val="000000"/>
                          </a:solidFill>
                          <a:effectLst/>
                          <a:latin typeface="Calibri" panose="020F0502020204030204" pitchFamily="34" charset="0"/>
                        </a:rPr>
                        <a:t>Private Tuition Payments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8,000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FF0000"/>
                          </a:solidFill>
                          <a:effectLst/>
                          <a:latin typeface="Calibri" panose="020F0502020204030204" pitchFamily="34" charset="0"/>
                        </a:rPr>
                        <a:t> $     12,000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         15,000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6" name="Picture 5" descr="hershey kiss photo: Hershey Kiss kisses-1.jpg"/>
          <p:cNvPicPr/>
          <p:nvPr/>
        </p:nvPicPr>
        <p:blipFill>
          <a:blip r:embed="rId2">
            <a:extLst>
              <a:ext uri="{28A0092B-C50C-407E-A947-70E740481C1C}">
                <a14:useLocalDpi xmlns:a14="http://schemas.microsoft.com/office/drawing/2010/main" val="0"/>
              </a:ext>
            </a:extLst>
          </a:blip>
          <a:srcRect/>
          <a:stretch>
            <a:fillRect/>
          </a:stretch>
        </p:blipFill>
        <p:spPr bwMode="auto">
          <a:xfrm>
            <a:off x="7162800" y="381000"/>
            <a:ext cx="1676400" cy="838200"/>
          </a:xfrm>
          <a:prstGeom prst="rect">
            <a:avLst/>
          </a:prstGeom>
          <a:noFill/>
          <a:ln>
            <a:noFill/>
          </a:ln>
        </p:spPr>
      </p:pic>
    </p:spTree>
    <p:extLst>
      <p:ext uri="{BB962C8B-B14F-4D97-AF65-F5344CB8AC3E}">
        <p14:creationId xmlns:p14="http://schemas.microsoft.com/office/powerpoint/2010/main" val="1594290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0C0"/>
                </a:solidFill>
              </a:rPr>
              <a:t>Special Circumstances</a:t>
            </a:r>
            <a:br>
              <a:rPr lang="en-US" b="1" dirty="0">
                <a:solidFill>
                  <a:srgbClr val="0070C0"/>
                </a:solidFill>
              </a:rPr>
            </a:br>
            <a:r>
              <a:rPr lang="en-US" b="1" dirty="0">
                <a:solidFill>
                  <a:srgbClr val="0070C0"/>
                </a:solidFill>
              </a:rPr>
              <a:t>What Will You Do?</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4234420"/>
              </p:ext>
            </p:extLst>
          </p:nvPr>
        </p:nvGraphicFramePr>
        <p:xfrm>
          <a:off x="457200" y="1417638"/>
          <a:ext cx="8229600" cy="5135563"/>
        </p:xfrm>
        <a:graphic>
          <a:graphicData uri="http://schemas.openxmlformats.org/drawingml/2006/table">
            <a:tbl>
              <a:tblPr/>
              <a:tblGrid>
                <a:gridCol w="2645045"/>
                <a:gridCol w="1720313"/>
                <a:gridCol w="1425845"/>
                <a:gridCol w="1115875"/>
                <a:gridCol w="1322522"/>
              </a:tblGrid>
              <a:tr h="1081929">
                <a:tc>
                  <a:txBody>
                    <a:bodyPr/>
                    <a:lstStyle/>
                    <a:p>
                      <a:pPr algn="l" fontAlgn="b"/>
                      <a:r>
                        <a:rPr lang="en-US" sz="1100" b="1" i="0" u="none" strike="noStrike">
                          <a:solidFill>
                            <a:srgbClr val="000000"/>
                          </a:solidFill>
                          <a:effectLst/>
                          <a:latin typeface="Calibri" panose="020F0502020204030204" pitchFamily="34" charset="0"/>
                        </a:rPr>
                        <a:t>SPECIAL CIRCUMSTANCE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PRIOR, PRIOR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PRIOR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CURRENT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ACADEMIC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r>
              <a:tr h="652765">
                <a:tc>
                  <a:txBody>
                    <a:bodyPr/>
                    <a:lstStyle/>
                    <a:p>
                      <a:pPr algn="l" fontAlgn="b"/>
                      <a:r>
                        <a:rPr lang="en-US" sz="1100" b="0" i="0" u="none" strike="noStrike">
                          <a:solidFill>
                            <a:srgbClr val="000000"/>
                          </a:solidFill>
                          <a:effectLst/>
                          <a:latin typeface="Calibri" panose="020F0502020204030204" pitchFamily="34" charset="0"/>
                        </a:rPr>
                        <a:t>Parent Unemployment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60,000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50,000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30,000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40,000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1287">
                <a:tc>
                  <a:txBody>
                    <a:bodyPr/>
                    <a:lstStyle/>
                    <a:p>
                      <a:pPr algn="l" fontAlgn="b"/>
                      <a:r>
                        <a:rPr lang="en-US" sz="1100" b="0" i="0" u="none" strike="noStrike">
                          <a:solidFill>
                            <a:srgbClr val="000000"/>
                          </a:solidFill>
                          <a:effectLst/>
                          <a:latin typeface="Calibri" panose="020F0502020204030204" pitchFamily="34" charset="0"/>
                        </a:rPr>
                        <a:t>Independent Student Unemployment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25,000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28,000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15,000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52765">
                <a:tc>
                  <a:txBody>
                    <a:bodyPr/>
                    <a:lstStyle/>
                    <a:p>
                      <a:pPr algn="l" fontAlgn="b"/>
                      <a:r>
                        <a:rPr lang="en-US" sz="1100" b="0" i="0" u="none" strike="noStrike">
                          <a:solidFill>
                            <a:srgbClr val="000000"/>
                          </a:solidFill>
                          <a:effectLst/>
                          <a:latin typeface="Calibri" panose="020F0502020204030204" pitchFamily="34" charset="0"/>
                        </a:rPr>
                        <a:t>Parent Retirement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80,000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60,000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30,000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35,000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52765">
                <a:tc>
                  <a:txBody>
                    <a:bodyPr/>
                    <a:lstStyle/>
                    <a:p>
                      <a:pPr algn="l" fontAlgn="b"/>
                      <a:r>
                        <a:rPr lang="en-US" sz="1100" b="0" i="0" u="none" strike="noStrike">
                          <a:solidFill>
                            <a:srgbClr val="000000"/>
                          </a:solidFill>
                          <a:effectLst/>
                          <a:latin typeface="Calibri" panose="020F0502020204030204" pitchFamily="34" charset="0"/>
                        </a:rPr>
                        <a:t>One Time Income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40,000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1287">
                <a:tc>
                  <a:txBody>
                    <a:bodyPr/>
                    <a:lstStyle/>
                    <a:p>
                      <a:pPr algn="l" fontAlgn="b"/>
                      <a:r>
                        <a:rPr lang="en-US" sz="1100" b="0" i="0" u="none" strike="noStrike">
                          <a:solidFill>
                            <a:srgbClr val="000000"/>
                          </a:solidFill>
                          <a:effectLst/>
                          <a:latin typeface="Calibri" panose="020F0502020204030204" pitchFamily="34" charset="0"/>
                        </a:rPr>
                        <a:t>Unreimbursed Medical Expenses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20,000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25,000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52765">
                <a:tc>
                  <a:txBody>
                    <a:bodyPr/>
                    <a:lstStyle/>
                    <a:p>
                      <a:pPr algn="l" fontAlgn="b"/>
                      <a:r>
                        <a:rPr lang="en-US" sz="1100" b="0" i="0" u="none" strike="noStrike">
                          <a:solidFill>
                            <a:srgbClr val="000000"/>
                          </a:solidFill>
                          <a:effectLst/>
                          <a:latin typeface="Calibri" panose="020F0502020204030204" pitchFamily="34" charset="0"/>
                        </a:rPr>
                        <a:t>Private Tuition Payments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8,000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12,000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FF0000"/>
                          </a:solidFill>
                          <a:effectLst/>
                          <a:latin typeface="Calibri" panose="020F0502020204030204" pitchFamily="34" charset="0"/>
                        </a:rPr>
                        <a:t> $         15,000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5" name="Picture 4" descr="hershey kiss photo: Hershey Kiss kisses-1.jpg"/>
          <p:cNvPicPr/>
          <p:nvPr/>
        </p:nvPicPr>
        <p:blipFill>
          <a:blip r:embed="rId2">
            <a:extLst>
              <a:ext uri="{28A0092B-C50C-407E-A947-70E740481C1C}">
                <a14:useLocalDpi xmlns:a14="http://schemas.microsoft.com/office/drawing/2010/main" val="0"/>
              </a:ext>
            </a:extLst>
          </a:blip>
          <a:srcRect/>
          <a:stretch>
            <a:fillRect/>
          </a:stretch>
        </p:blipFill>
        <p:spPr bwMode="auto">
          <a:xfrm>
            <a:off x="7162800" y="381000"/>
            <a:ext cx="1676400" cy="838200"/>
          </a:xfrm>
          <a:prstGeom prst="rect">
            <a:avLst/>
          </a:prstGeom>
          <a:noFill/>
          <a:ln>
            <a:noFill/>
          </a:ln>
        </p:spPr>
      </p:pic>
    </p:spTree>
    <p:extLst>
      <p:ext uri="{BB962C8B-B14F-4D97-AF65-F5344CB8AC3E}">
        <p14:creationId xmlns:p14="http://schemas.microsoft.com/office/powerpoint/2010/main" val="481418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0C0"/>
                </a:solidFill>
              </a:rPr>
              <a:t>Special Circumstances</a:t>
            </a:r>
            <a:br>
              <a:rPr lang="en-US" b="1" dirty="0">
                <a:solidFill>
                  <a:srgbClr val="0070C0"/>
                </a:solidFill>
              </a:rPr>
            </a:br>
            <a:r>
              <a:rPr lang="en-US" b="1" dirty="0">
                <a:solidFill>
                  <a:srgbClr val="0070C0"/>
                </a:solidFill>
              </a:rPr>
              <a:t>What Will You Do?</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24014421"/>
              </p:ext>
            </p:extLst>
          </p:nvPr>
        </p:nvGraphicFramePr>
        <p:xfrm>
          <a:off x="457200" y="1600199"/>
          <a:ext cx="8229600" cy="4876802"/>
        </p:xfrm>
        <a:graphic>
          <a:graphicData uri="http://schemas.openxmlformats.org/drawingml/2006/table">
            <a:tbl>
              <a:tblPr/>
              <a:tblGrid>
                <a:gridCol w="2645045"/>
                <a:gridCol w="1720311"/>
                <a:gridCol w="1425844"/>
                <a:gridCol w="1115878"/>
                <a:gridCol w="1322522"/>
              </a:tblGrid>
              <a:tr h="1027416">
                <a:tc>
                  <a:txBody>
                    <a:bodyPr/>
                    <a:lstStyle/>
                    <a:p>
                      <a:pPr algn="l" fontAlgn="b"/>
                      <a:r>
                        <a:rPr lang="en-US" sz="1100" b="1" i="0" u="none" strike="noStrike">
                          <a:solidFill>
                            <a:srgbClr val="000000"/>
                          </a:solidFill>
                          <a:effectLst/>
                          <a:latin typeface="Calibri" panose="020F0502020204030204" pitchFamily="34" charset="0"/>
                        </a:rPr>
                        <a:t>SPECIAL CIRCUMSTANCE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PRIOR, PRIOR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PRIOR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CURRENT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ACADEMIC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r>
              <a:tr h="619875">
                <a:tc>
                  <a:txBody>
                    <a:bodyPr/>
                    <a:lstStyle/>
                    <a:p>
                      <a:pPr algn="l" fontAlgn="b"/>
                      <a:r>
                        <a:rPr lang="en-US" sz="1100" b="0" i="0" u="none" strike="noStrike">
                          <a:solidFill>
                            <a:srgbClr val="000000"/>
                          </a:solidFill>
                          <a:effectLst/>
                          <a:latin typeface="Calibri" panose="020F0502020204030204" pitchFamily="34" charset="0"/>
                        </a:rPr>
                        <a:t>Parent Unemployment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60,000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           50,000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30,000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40,000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4943">
                <a:tc>
                  <a:txBody>
                    <a:bodyPr/>
                    <a:lstStyle/>
                    <a:p>
                      <a:pPr algn="l" fontAlgn="b"/>
                      <a:r>
                        <a:rPr lang="en-US" sz="1100" b="0" i="0" u="none" strike="noStrike">
                          <a:solidFill>
                            <a:srgbClr val="000000"/>
                          </a:solidFill>
                          <a:effectLst/>
                          <a:latin typeface="Calibri" panose="020F0502020204030204" pitchFamily="34" charset="0"/>
                        </a:rPr>
                        <a:t>Independent Student Unemployment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25,000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28,000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15,000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9875">
                <a:tc>
                  <a:txBody>
                    <a:bodyPr/>
                    <a:lstStyle/>
                    <a:p>
                      <a:pPr algn="l" fontAlgn="b"/>
                      <a:r>
                        <a:rPr lang="en-US" sz="1100" b="0" i="0" u="none" strike="noStrike">
                          <a:solidFill>
                            <a:srgbClr val="000000"/>
                          </a:solidFill>
                          <a:effectLst/>
                          <a:latin typeface="Calibri" panose="020F0502020204030204" pitchFamily="34" charset="0"/>
                        </a:rPr>
                        <a:t>Parent Retirement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80,000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60,000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30,000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35,000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9875">
                <a:tc>
                  <a:txBody>
                    <a:bodyPr/>
                    <a:lstStyle/>
                    <a:p>
                      <a:pPr algn="l" fontAlgn="b"/>
                      <a:r>
                        <a:rPr lang="en-US" sz="1100" b="0" i="0" u="none" strike="noStrike">
                          <a:solidFill>
                            <a:srgbClr val="000000"/>
                          </a:solidFill>
                          <a:effectLst/>
                          <a:latin typeface="Calibri" panose="020F0502020204030204" pitchFamily="34" charset="0"/>
                        </a:rPr>
                        <a:t>One Time Income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40,000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4943">
                <a:tc>
                  <a:txBody>
                    <a:bodyPr/>
                    <a:lstStyle/>
                    <a:p>
                      <a:pPr algn="l" fontAlgn="b"/>
                      <a:r>
                        <a:rPr lang="en-US" sz="1100" b="0" i="0" u="none" strike="noStrike">
                          <a:solidFill>
                            <a:srgbClr val="000000"/>
                          </a:solidFill>
                          <a:effectLst/>
                          <a:latin typeface="Calibri" panose="020F0502020204030204" pitchFamily="34" charset="0"/>
                        </a:rPr>
                        <a:t>Unreimbursed Medical Expenses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20,000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25,000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9875">
                <a:tc>
                  <a:txBody>
                    <a:bodyPr/>
                    <a:lstStyle/>
                    <a:p>
                      <a:pPr algn="l" fontAlgn="b"/>
                      <a:r>
                        <a:rPr lang="en-US" sz="1100" b="0" i="0" u="none" strike="noStrike">
                          <a:solidFill>
                            <a:srgbClr val="000000"/>
                          </a:solidFill>
                          <a:effectLst/>
                          <a:latin typeface="Calibri" panose="020F0502020204030204" pitchFamily="34" charset="0"/>
                        </a:rPr>
                        <a:t>Private Tuition Payments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8,000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12,000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FF0000"/>
                          </a:solidFill>
                          <a:effectLst/>
                          <a:latin typeface="Calibri" panose="020F0502020204030204" pitchFamily="34" charset="0"/>
                        </a:rPr>
                        <a:t> $         15,000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5" name="Picture 4" descr="hershey kiss photo: Hershey Kiss kisses-1.jpg"/>
          <p:cNvPicPr/>
          <p:nvPr/>
        </p:nvPicPr>
        <p:blipFill>
          <a:blip r:embed="rId2">
            <a:extLst>
              <a:ext uri="{28A0092B-C50C-407E-A947-70E740481C1C}">
                <a14:useLocalDpi xmlns:a14="http://schemas.microsoft.com/office/drawing/2010/main" val="0"/>
              </a:ext>
            </a:extLst>
          </a:blip>
          <a:srcRect/>
          <a:stretch>
            <a:fillRect/>
          </a:stretch>
        </p:blipFill>
        <p:spPr bwMode="auto">
          <a:xfrm>
            <a:off x="7162800" y="381000"/>
            <a:ext cx="1676400" cy="838200"/>
          </a:xfrm>
          <a:prstGeom prst="rect">
            <a:avLst/>
          </a:prstGeom>
          <a:noFill/>
          <a:ln>
            <a:noFill/>
          </a:ln>
        </p:spPr>
      </p:pic>
    </p:spTree>
    <p:extLst>
      <p:ext uri="{BB962C8B-B14F-4D97-AF65-F5344CB8AC3E}">
        <p14:creationId xmlns:p14="http://schemas.microsoft.com/office/powerpoint/2010/main" val="12553750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Documentation</a:t>
            </a:r>
          </a:p>
        </p:txBody>
      </p:sp>
      <p:sp>
        <p:nvSpPr>
          <p:cNvPr id="3" name="Content Placeholder 2"/>
          <p:cNvSpPr>
            <a:spLocks noGrp="1"/>
          </p:cNvSpPr>
          <p:nvPr>
            <p:ph idx="1"/>
          </p:nvPr>
        </p:nvSpPr>
        <p:spPr/>
        <p:txBody>
          <a:bodyPr>
            <a:normAutofit lnSpcReduction="10000"/>
          </a:bodyPr>
          <a:lstStyle/>
          <a:p>
            <a:r>
              <a:rPr lang="en-US" dirty="0"/>
              <a:t>Policy will determine documentation</a:t>
            </a:r>
          </a:p>
          <a:p>
            <a:pPr>
              <a:buFont typeface="Wingdings" panose="05000000000000000000" pitchFamily="2" charset="2"/>
              <a:buChar char="Ø"/>
            </a:pPr>
            <a:r>
              <a:rPr lang="en-US" dirty="0"/>
              <a:t>Prior Year- Collection of final prior year income information and tax and income statements? Collection of Prior, Prior Year tax and income statements?</a:t>
            </a:r>
          </a:p>
          <a:p>
            <a:pPr>
              <a:buFont typeface="Wingdings" panose="05000000000000000000" pitchFamily="2" charset="2"/>
              <a:buChar char="Ø"/>
            </a:pPr>
            <a:r>
              <a:rPr lang="en-US" dirty="0"/>
              <a:t>Current Year- Collection of projected income information &amp; Prior, Prior Year tax and income statements?  Collection of Prior Year tax and income statements?</a:t>
            </a:r>
          </a:p>
          <a:p>
            <a:endParaRPr lang="en-US" dirty="0"/>
          </a:p>
        </p:txBody>
      </p:sp>
    </p:spTree>
    <p:extLst>
      <p:ext uri="{BB962C8B-B14F-4D97-AF65-F5344CB8AC3E}">
        <p14:creationId xmlns:p14="http://schemas.microsoft.com/office/powerpoint/2010/main" val="35697721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US" dirty="0" smtClean="0"/>
              <a:t>Current </a:t>
            </a:r>
            <a:r>
              <a:rPr lang="en-US" dirty="0"/>
              <a:t>Academic Year- Collection of projected Academic Year income &amp; Collection of Prior, Prior Year tax and income statements?  Collection of Prior Year tax and income statements?</a:t>
            </a:r>
          </a:p>
          <a:p>
            <a:r>
              <a:rPr lang="en-US" b="1" i="1" dirty="0">
                <a:solidFill>
                  <a:srgbClr val="0070C0"/>
                </a:solidFill>
              </a:rPr>
              <a:t>Collection of data needs to be for a twelve month period:  Prior Year, Current Year, or Academic Year- Example September through </a:t>
            </a:r>
            <a:r>
              <a:rPr lang="en-US" b="1" i="1" dirty="0" smtClean="0">
                <a:solidFill>
                  <a:srgbClr val="0070C0"/>
                </a:solidFill>
              </a:rPr>
              <a:t>August, if using AY.</a:t>
            </a:r>
            <a:endParaRPr lang="en-US" b="1" i="1" dirty="0">
              <a:solidFill>
                <a:srgbClr val="0070C0"/>
              </a:solidFill>
            </a:endParaRPr>
          </a:p>
          <a:p>
            <a:pPr marL="0" indent="0">
              <a:buNone/>
            </a:pPr>
            <a:endParaRPr lang="en-US" dirty="0"/>
          </a:p>
          <a:p>
            <a:endParaRPr lang="en-US" dirty="0"/>
          </a:p>
        </p:txBody>
      </p:sp>
    </p:spTree>
    <p:extLst>
      <p:ext uri="{BB962C8B-B14F-4D97-AF65-F5344CB8AC3E}">
        <p14:creationId xmlns:p14="http://schemas.microsoft.com/office/powerpoint/2010/main" val="2461151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Case Study 1</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Parent of dependent student was let go from their job in December 2015 and will experience an income loss of approximately one half of what they received in 2015.</a:t>
            </a:r>
          </a:p>
          <a:p>
            <a:r>
              <a:rPr lang="en-US" b="1" dirty="0" smtClean="0">
                <a:solidFill>
                  <a:srgbClr val="0070C0"/>
                </a:solidFill>
              </a:rPr>
              <a:t>What will you do?</a:t>
            </a:r>
            <a:endParaRPr lang="en-US" b="1" dirty="0">
              <a:solidFill>
                <a:srgbClr val="0070C0"/>
              </a:solidFill>
            </a:endParaRPr>
          </a:p>
        </p:txBody>
      </p:sp>
    </p:spTree>
    <p:extLst>
      <p:ext uri="{BB962C8B-B14F-4D97-AF65-F5344CB8AC3E}">
        <p14:creationId xmlns:p14="http://schemas.microsoft.com/office/powerpoint/2010/main" val="30005559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Case Study 2</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Parent of dependent student was let go from their job in December 2015 and was given one year’s severance pay for 2016.  They have since secured full time employment in 2017 but will experience an income loss of approximately one half of what they received in 2015 and 2016.</a:t>
            </a:r>
          </a:p>
          <a:p>
            <a:r>
              <a:rPr lang="en-US" b="1" dirty="0" smtClean="0">
                <a:solidFill>
                  <a:srgbClr val="0070C0"/>
                </a:solidFill>
              </a:rPr>
              <a:t>What will you do?</a:t>
            </a:r>
            <a:endParaRPr lang="en-US" b="1" dirty="0">
              <a:solidFill>
                <a:srgbClr val="0070C0"/>
              </a:solidFill>
            </a:endParaRPr>
          </a:p>
        </p:txBody>
      </p:sp>
    </p:spTree>
    <p:extLst>
      <p:ext uri="{BB962C8B-B14F-4D97-AF65-F5344CB8AC3E}">
        <p14:creationId xmlns:p14="http://schemas.microsoft.com/office/powerpoint/2010/main" val="11625394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solidFill>
                  <a:srgbClr val="0070C0"/>
                </a:solidFill>
              </a:rPr>
              <a:t>Case Study 3</a:t>
            </a:r>
            <a:endParaRPr lang="en-US" b="1" dirty="0">
              <a:solidFill>
                <a:srgbClr val="0070C0"/>
              </a:solidFill>
            </a:endParaRPr>
          </a:p>
        </p:txBody>
      </p:sp>
      <p:sp>
        <p:nvSpPr>
          <p:cNvPr id="3" name="Content Placeholder 2"/>
          <p:cNvSpPr>
            <a:spLocks noGrp="1"/>
          </p:cNvSpPr>
          <p:nvPr>
            <p:ph idx="1"/>
          </p:nvPr>
        </p:nvSpPr>
        <p:spPr>
          <a:xfrm>
            <a:off x="457200" y="990600"/>
            <a:ext cx="8229600" cy="5334000"/>
          </a:xfrm>
        </p:spPr>
        <p:txBody>
          <a:bodyPr>
            <a:noAutofit/>
          </a:bodyPr>
          <a:lstStyle/>
          <a:p>
            <a:r>
              <a:rPr lang="en-US" dirty="0" smtClean="0"/>
              <a:t>Independent Student earned $45,000 working in construction in 2015 but suffered a serious auto accident in July 2016.  After a lengthy recovery, a determination was made they could no longer perform manual labor and so they decided to begin a  computer career program in fall 2017.  They earned $25,000 in 2016, but did and will not work in 2017.  They also had to pay $15,000 in medical expenses in 2016.</a:t>
            </a:r>
          </a:p>
          <a:p>
            <a:r>
              <a:rPr lang="en-US" b="1" dirty="0" smtClean="0">
                <a:solidFill>
                  <a:srgbClr val="0070C0"/>
                </a:solidFill>
              </a:rPr>
              <a:t>What will you do?</a:t>
            </a:r>
            <a:endParaRPr lang="en-US" b="1" dirty="0">
              <a:solidFill>
                <a:srgbClr val="0070C0"/>
              </a:solidFill>
            </a:endParaRPr>
          </a:p>
        </p:txBody>
      </p:sp>
    </p:spTree>
    <p:extLst>
      <p:ext uri="{BB962C8B-B14F-4D97-AF65-F5344CB8AC3E}">
        <p14:creationId xmlns:p14="http://schemas.microsoft.com/office/powerpoint/2010/main" val="5159539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Case Study 4</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n-US" dirty="0" smtClean="0"/>
              <a:t>Independent Student inherited stocks from their grandparent and sold all stocks  in 2015 and reported a $20,000 capital gain.  They used the proceeds to pay for college expenses and no longer have any savings.  They continue to work part time and earned income is consistent from 2015 reported wages.</a:t>
            </a:r>
          </a:p>
          <a:p>
            <a:r>
              <a:rPr lang="en-US" b="1" dirty="0" smtClean="0">
                <a:solidFill>
                  <a:srgbClr val="0070C0"/>
                </a:solidFill>
              </a:rPr>
              <a:t>What will you do?</a:t>
            </a:r>
            <a:endParaRPr lang="en-US" b="1" dirty="0">
              <a:solidFill>
                <a:srgbClr val="0070C0"/>
              </a:solidFill>
            </a:endParaRPr>
          </a:p>
        </p:txBody>
      </p:sp>
    </p:spTree>
    <p:extLst>
      <p:ext uri="{BB962C8B-B14F-4D97-AF65-F5344CB8AC3E}">
        <p14:creationId xmlns:p14="http://schemas.microsoft.com/office/powerpoint/2010/main" val="3600888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solidFill>
                  <a:srgbClr val="0070C0"/>
                </a:solidFill>
              </a:rPr>
              <a:t>Remember</a:t>
            </a:r>
            <a:endParaRPr lang="en-US" b="1" dirty="0">
              <a:solidFill>
                <a:srgbClr val="0070C0"/>
              </a:solidFill>
            </a:endParaRPr>
          </a:p>
        </p:txBody>
      </p:sp>
      <p:sp>
        <p:nvSpPr>
          <p:cNvPr id="3" name="Content Placeholder 2"/>
          <p:cNvSpPr>
            <a:spLocks noGrp="1"/>
          </p:cNvSpPr>
          <p:nvPr>
            <p:ph idx="1"/>
          </p:nvPr>
        </p:nvSpPr>
        <p:spPr>
          <a:xfrm>
            <a:off x="457200" y="1143001"/>
            <a:ext cx="8229600" cy="4724400"/>
          </a:xfrm>
        </p:spPr>
        <p:txBody>
          <a:bodyPr>
            <a:normAutofit lnSpcReduction="10000"/>
          </a:bodyPr>
          <a:lstStyle/>
          <a:p>
            <a:r>
              <a:rPr lang="en-US" dirty="0" smtClean="0"/>
              <a:t>Practice needs to follow policy.</a:t>
            </a:r>
          </a:p>
          <a:p>
            <a:r>
              <a:rPr lang="en-US" dirty="0" smtClean="0"/>
              <a:t>Policy may be as rigid or flexible as your School determines.</a:t>
            </a:r>
          </a:p>
          <a:p>
            <a:r>
              <a:rPr lang="en-US" dirty="0" smtClean="0"/>
              <a:t>Special Condition applications need to be applicable to your policy- submission dates, year(s)’ data collected…</a:t>
            </a:r>
          </a:p>
          <a:p>
            <a:r>
              <a:rPr lang="en-US" dirty="0" smtClean="0"/>
              <a:t>Documentation of whatever data is used is required and should be determined by policy</a:t>
            </a:r>
          </a:p>
          <a:p>
            <a:r>
              <a:rPr lang="en-US" b="1" i="1" dirty="0" smtClean="0">
                <a:solidFill>
                  <a:srgbClr val="0070C0"/>
                </a:solidFill>
              </a:rPr>
              <a:t>PJs are not required.  It’s up to you.</a:t>
            </a:r>
          </a:p>
          <a:p>
            <a:endParaRPr lang="en-US" dirty="0"/>
          </a:p>
        </p:txBody>
      </p:sp>
    </p:spTree>
    <p:extLst>
      <p:ext uri="{BB962C8B-B14F-4D97-AF65-F5344CB8AC3E}">
        <p14:creationId xmlns:p14="http://schemas.microsoft.com/office/powerpoint/2010/main" val="4061470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rPr>
              <a:t>Professional Judgment</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Higher Education Act, HEA Section 479A(a)-specifies authority to exercise professional judgment on a case by case basis to cost of attendance and/or data values required to calculate student and/or parent expected contributions.</a:t>
            </a:r>
          </a:p>
          <a:p>
            <a:r>
              <a:rPr lang="en-US" dirty="0" smtClean="0"/>
              <a:t>Refer to Federal Student Aid Handbook, Application and Verification Guide, Chapter 5, Special Cases </a:t>
            </a:r>
            <a:endParaRPr lang="en-US" dirty="0"/>
          </a:p>
        </p:txBody>
      </p:sp>
    </p:spTree>
    <p:extLst>
      <p:ext uri="{BB962C8B-B14F-4D97-AF65-F5344CB8AC3E}">
        <p14:creationId xmlns:p14="http://schemas.microsoft.com/office/powerpoint/2010/main" val="6761993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Questions?</a:t>
            </a:r>
            <a:endParaRPr lang="en-US" b="1" dirty="0">
              <a:solidFill>
                <a:srgbClr val="0070C0"/>
              </a:solidFill>
            </a:endParaRPr>
          </a:p>
        </p:txBody>
      </p:sp>
      <p:pic>
        <p:nvPicPr>
          <p:cNvPr id="4" name="Content Placeholder 3" descr="hershey kiss photo: Hershey Kiss kisses-1.jpg"/>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828800" y="1143000"/>
            <a:ext cx="6248400" cy="4618630"/>
          </a:xfrm>
          <a:prstGeom prst="rect">
            <a:avLst/>
          </a:prstGeom>
          <a:noFill/>
          <a:ln>
            <a:noFill/>
          </a:ln>
        </p:spPr>
      </p:pic>
    </p:spTree>
    <p:extLst>
      <p:ext uri="{BB962C8B-B14F-4D97-AF65-F5344CB8AC3E}">
        <p14:creationId xmlns:p14="http://schemas.microsoft.com/office/powerpoint/2010/main" val="2410056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Covered Topics</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Impact of Early FAFSA on PJ</a:t>
            </a:r>
          </a:p>
          <a:p>
            <a:r>
              <a:rPr lang="en-US" dirty="0" smtClean="0"/>
              <a:t>Complications of collecting prior, prior calendar year income, or PPY and measured ability to contribute toward educational expenses</a:t>
            </a:r>
          </a:p>
          <a:p>
            <a:r>
              <a:rPr lang="en-US" dirty="0" smtClean="0"/>
              <a:t>Consideration of your current policy and any changes that may be warranted</a:t>
            </a:r>
          </a:p>
          <a:p>
            <a:r>
              <a:rPr lang="en-US" dirty="0" smtClean="0"/>
              <a:t>Presentation of possible models</a:t>
            </a:r>
          </a:p>
          <a:p>
            <a:endParaRPr lang="en-US" dirty="0" smtClean="0"/>
          </a:p>
          <a:p>
            <a:endParaRPr lang="en-US" dirty="0" smtClean="0"/>
          </a:p>
          <a:p>
            <a:endParaRPr lang="en-US" dirty="0"/>
          </a:p>
        </p:txBody>
      </p:sp>
    </p:spTree>
    <p:extLst>
      <p:ext uri="{BB962C8B-B14F-4D97-AF65-F5344CB8AC3E}">
        <p14:creationId xmlns:p14="http://schemas.microsoft.com/office/powerpoint/2010/main" val="20516968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PJ Topics Not Addressed</a:t>
            </a:r>
            <a:endParaRPr lang="en-US" b="1" dirty="0">
              <a:solidFill>
                <a:srgbClr val="0070C0"/>
              </a:solidFill>
            </a:endParaRPr>
          </a:p>
        </p:txBody>
      </p:sp>
      <p:sp>
        <p:nvSpPr>
          <p:cNvPr id="3" name="Content Placeholder 2"/>
          <p:cNvSpPr>
            <a:spLocks noGrp="1"/>
          </p:cNvSpPr>
          <p:nvPr>
            <p:ph idx="1"/>
          </p:nvPr>
        </p:nvSpPr>
        <p:spPr>
          <a:xfrm>
            <a:off x="457200" y="1295400"/>
            <a:ext cx="8229600" cy="4830763"/>
          </a:xfrm>
        </p:spPr>
        <p:txBody>
          <a:bodyPr/>
          <a:lstStyle/>
          <a:p>
            <a:r>
              <a:rPr lang="en-US" dirty="0" smtClean="0"/>
              <a:t>Changes to Cost of Attendance- COA</a:t>
            </a:r>
          </a:p>
          <a:p>
            <a:r>
              <a:rPr lang="en-US" dirty="0" smtClean="0"/>
              <a:t>Dependency Overrides</a:t>
            </a:r>
          </a:p>
          <a:p>
            <a:r>
              <a:rPr lang="en-US" dirty="0" smtClean="0"/>
              <a:t>Changes to non income items:  assets, family members in household or enrolled in college, </a:t>
            </a:r>
            <a:r>
              <a:rPr lang="en-US" dirty="0" err="1" smtClean="0"/>
              <a:t>etc</a:t>
            </a:r>
            <a:r>
              <a:rPr lang="en-US" dirty="0" smtClean="0"/>
              <a:t>….</a:t>
            </a:r>
          </a:p>
          <a:p>
            <a:r>
              <a:rPr lang="en-US" i="1" dirty="0" smtClean="0">
                <a:solidFill>
                  <a:srgbClr val="FF0000"/>
                </a:solidFill>
              </a:rPr>
              <a:t>While the above topics fall under Professional Judgment, emphasis is being placed on income changes from new FAFSA base year</a:t>
            </a:r>
          </a:p>
          <a:p>
            <a:endParaRPr lang="en-US" dirty="0"/>
          </a:p>
        </p:txBody>
      </p:sp>
    </p:spTree>
    <p:extLst>
      <p:ext uri="{BB962C8B-B14F-4D97-AF65-F5344CB8AC3E}">
        <p14:creationId xmlns:p14="http://schemas.microsoft.com/office/powerpoint/2010/main" val="436885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Taking Inventory</a:t>
            </a:r>
          </a:p>
        </p:txBody>
      </p:sp>
      <p:sp>
        <p:nvSpPr>
          <p:cNvPr id="3" name="Content Placeholder 2"/>
          <p:cNvSpPr>
            <a:spLocks noGrp="1"/>
          </p:cNvSpPr>
          <p:nvPr>
            <p:ph idx="1"/>
          </p:nvPr>
        </p:nvSpPr>
        <p:spPr>
          <a:xfrm>
            <a:off x="457200" y="1295400"/>
            <a:ext cx="8229600" cy="4830763"/>
          </a:xfrm>
        </p:spPr>
        <p:txBody>
          <a:bodyPr/>
          <a:lstStyle/>
          <a:p>
            <a:r>
              <a:rPr lang="en-US" b="1" dirty="0"/>
              <a:t>Review current Professional Judgment Policy</a:t>
            </a:r>
          </a:p>
          <a:p>
            <a:pPr>
              <a:buFont typeface="Wingdings" panose="05000000000000000000" pitchFamily="2" charset="2"/>
              <a:buChar char="Ø"/>
            </a:pPr>
            <a:r>
              <a:rPr lang="en-US" dirty="0"/>
              <a:t>Is your policy in writing and up to date?</a:t>
            </a:r>
          </a:p>
          <a:p>
            <a:pPr>
              <a:buFont typeface="Wingdings" panose="05000000000000000000" pitchFamily="2" charset="2"/>
              <a:buChar char="Ø"/>
            </a:pPr>
            <a:r>
              <a:rPr lang="en-US" dirty="0"/>
              <a:t>Is your current policy adherent to federal guidelines and best practices?</a:t>
            </a:r>
          </a:p>
          <a:p>
            <a:r>
              <a:rPr lang="en-US" dirty="0"/>
              <a:t>Online review of PJ practices –</a:t>
            </a:r>
            <a:r>
              <a:rPr lang="en-US" i="1" dirty="0">
                <a:solidFill>
                  <a:srgbClr val="0070C0"/>
                </a:solidFill>
              </a:rPr>
              <a:t>http://ifap.edlgov/qadocs/FSAVeriModule/activity2verif.doc</a:t>
            </a:r>
          </a:p>
          <a:p>
            <a:endParaRPr lang="en-US" dirty="0"/>
          </a:p>
        </p:txBody>
      </p:sp>
    </p:spTree>
    <p:extLst>
      <p:ext uri="{BB962C8B-B14F-4D97-AF65-F5344CB8AC3E}">
        <p14:creationId xmlns:p14="http://schemas.microsoft.com/office/powerpoint/2010/main" val="2776059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Taking Inventory</a:t>
            </a:r>
          </a:p>
        </p:txBody>
      </p:sp>
      <p:sp>
        <p:nvSpPr>
          <p:cNvPr id="3" name="Content Placeholder 2"/>
          <p:cNvSpPr>
            <a:spLocks noGrp="1"/>
          </p:cNvSpPr>
          <p:nvPr>
            <p:ph idx="1"/>
          </p:nvPr>
        </p:nvSpPr>
        <p:spPr>
          <a:xfrm>
            <a:off x="457200" y="1295400"/>
            <a:ext cx="8229600" cy="4830763"/>
          </a:xfrm>
        </p:spPr>
        <p:txBody>
          <a:bodyPr/>
          <a:lstStyle/>
          <a:p>
            <a:r>
              <a:rPr lang="en-US" b="1" dirty="0"/>
              <a:t>What is your typical FAFSA filer population</a:t>
            </a:r>
            <a:r>
              <a:rPr lang="en-US" b="1" dirty="0" smtClean="0"/>
              <a:t>?</a:t>
            </a:r>
          </a:p>
          <a:p>
            <a:pPr>
              <a:buFont typeface="Wingdings" panose="05000000000000000000" pitchFamily="2" charset="2"/>
              <a:buChar char="Ø"/>
            </a:pPr>
            <a:r>
              <a:rPr lang="en-US" dirty="0"/>
              <a:t>Primarily dependent students</a:t>
            </a:r>
            <a:r>
              <a:rPr lang="en-US" dirty="0" smtClean="0"/>
              <a:t>?</a:t>
            </a:r>
          </a:p>
          <a:p>
            <a:pPr>
              <a:buFont typeface="Wingdings" panose="05000000000000000000" pitchFamily="2" charset="2"/>
              <a:buChar char="Ø"/>
            </a:pPr>
            <a:r>
              <a:rPr lang="en-US" dirty="0"/>
              <a:t>Primarily independent students</a:t>
            </a:r>
            <a:r>
              <a:rPr lang="en-US" dirty="0" smtClean="0"/>
              <a:t>?</a:t>
            </a:r>
          </a:p>
          <a:p>
            <a:pPr>
              <a:buFont typeface="Wingdings" panose="05000000000000000000" pitchFamily="2" charset="2"/>
              <a:buChar char="Ø"/>
            </a:pPr>
            <a:r>
              <a:rPr lang="en-US" dirty="0"/>
              <a:t>One year, two year, or four year programs</a:t>
            </a:r>
            <a:r>
              <a:rPr lang="en-US" dirty="0" smtClean="0"/>
              <a:t>?</a:t>
            </a:r>
          </a:p>
          <a:p>
            <a:pPr>
              <a:buFont typeface="Wingdings" panose="05000000000000000000" pitchFamily="2" charset="2"/>
              <a:buChar char="Ø"/>
            </a:pPr>
            <a:r>
              <a:rPr lang="en-US" dirty="0"/>
              <a:t>Multiple start dates within an academic year</a:t>
            </a:r>
            <a:r>
              <a:rPr lang="en-US" dirty="0" smtClean="0"/>
              <a:t>?</a:t>
            </a:r>
          </a:p>
          <a:p>
            <a:pPr>
              <a:buFont typeface="Wingdings" panose="05000000000000000000" pitchFamily="2" charset="2"/>
              <a:buChar char="Ø"/>
            </a:pPr>
            <a:r>
              <a:rPr lang="en-US" dirty="0"/>
              <a:t>Above normal unemployment rate?</a:t>
            </a:r>
          </a:p>
          <a:p>
            <a:pPr marL="0" indent="0">
              <a:buNone/>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b="1" dirty="0"/>
          </a:p>
          <a:p>
            <a:endParaRPr lang="en-US" dirty="0"/>
          </a:p>
        </p:txBody>
      </p:sp>
    </p:spTree>
    <p:extLst>
      <p:ext uri="{BB962C8B-B14F-4D97-AF65-F5344CB8AC3E}">
        <p14:creationId xmlns:p14="http://schemas.microsoft.com/office/powerpoint/2010/main" val="1866531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Taking Inventory</a:t>
            </a:r>
          </a:p>
        </p:txBody>
      </p:sp>
      <p:sp>
        <p:nvSpPr>
          <p:cNvPr id="3" name="Content Placeholder 2"/>
          <p:cNvSpPr>
            <a:spLocks noGrp="1"/>
          </p:cNvSpPr>
          <p:nvPr>
            <p:ph idx="1"/>
          </p:nvPr>
        </p:nvSpPr>
        <p:spPr>
          <a:xfrm>
            <a:off x="457200" y="1295400"/>
            <a:ext cx="8229600" cy="4830763"/>
          </a:xfrm>
        </p:spPr>
        <p:txBody>
          <a:bodyPr>
            <a:normAutofit fontScale="92500"/>
          </a:bodyPr>
          <a:lstStyle/>
          <a:p>
            <a:endParaRPr lang="en-US" dirty="0"/>
          </a:p>
          <a:p>
            <a:r>
              <a:rPr lang="en-US" b="1" dirty="0" smtClean="0"/>
              <a:t>Resource Review</a:t>
            </a:r>
          </a:p>
          <a:p>
            <a:pPr>
              <a:buFont typeface="Wingdings" panose="05000000000000000000" pitchFamily="2" charset="2"/>
              <a:buChar char="Ø"/>
            </a:pPr>
            <a:r>
              <a:rPr lang="en-US" dirty="0"/>
              <a:t>What is your most recent volume of professional judgments for reduced income</a:t>
            </a:r>
            <a:r>
              <a:rPr lang="en-US" dirty="0" smtClean="0"/>
              <a:t>?</a:t>
            </a:r>
          </a:p>
          <a:p>
            <a:pPr>
              <a:buFont typeface="Wingdings" panose="05000000000000000000" pitchFamily="2" charset="2"/>
              <a:buChar char="Ø"/>
            </a:pPr>
            <a:r>
              <a:rPr lang="en-US" dirty="0"/>
              <a:t>How much capacity do you have to handle increases in requests for professional judgment</a:t>
            </a:r>
            <a:r>
              <a:rPr lang="en-US" dirty="0" smtClean="0"/>
              <a:t>?</a:t>
            </a:r>
          </a:p>
          <a:p>
            <a:pPr>
              <a:buFont typeface="Wingdings" panose="05000000000000000000" pitchFamily="2" charset="2"/>
              <a:buChar char="Ø"/>
            </a:pPr>
            <a:r>
              <a:rPr lang="en-US" dirty="0"/>
              <a:t>Can you rely on additional resources and/or support to handle any significant increased volume of requests?</a:t>
            </a:r>
          </a:p>
          <a:p>
            <a:pPr marL="0" indent="0">
              <a:buNone/>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b="1" dirty="0"/>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b="1" dirty="0"/>
          </a:p>
          <a:p>
            <a:endParaRPr lang="en-US" dirty="0"/>
          </a:p>
        </p:txBody>
      </p:sp>
    </p:spTree>
    <p:extLst>
      <p:ext uri="{BB962C8B-B14F-4D97-AF65-F5344CB8AC3E}">
        <p14:creationId xmlns:p14="http://schemas.microsoft.com/office/powerpoint/2010/main" val="2793166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Special Circumstances </a:t>
            </a:r>
            <a:endParaRPr lang="en-US" b="1" dirty="0">
              <a:solidFill>
                <a:srgbClr val="0070C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84951163"/>
              </p:ext>
            </p:extLst>
          </p:nvPr>
        </p:nvGraphicFramePr>
        <p:xfrm>
          <a:off x="457200" y="1417638"/>
          <a:ext cx="8229600" cy="4983160"/>
        </p:xfrm>
        <a:graphic>
          <a:graphicData uri="http://schemas.openxmlformats.org/drawingml/2006/table">
            <a:tbl>
              <a:tblPr/>
              <a:tblGrid>
                <a:gridCol w="2645045"/>
                <a:gridCol w="1720312"/>
                <a:gridCol w="1425845"/>
                <a:gridCol w="1115876"/>
                <a:gridCol w="1322522"/>
              </a:tblGrid>
              <a:tr h="1049824">
                <a:tc>
                  <a:txBody>
                    <a:bodyPr/>
                    <a:lstStyle/>
                    <a:p>
                      <a:pPr algn="l" fontAlgn="b"/>
                      <a:r>
                        <a:rPr lang="en-US" sz="1100" b="1" i="0" u="none" strike="noStrike" dirty="0">
                          <a:solidFill>
                            <a:srgbClr val="000000"/>
                          </a:solidFill>
                          <a:effectLst/>
                          <a:latin typeface="Calibri" panose="020F0502020204030204" pitchFamily="34" charset="0"/>
                        </a:rPr>
                        <a:t>SPECIAL CIRCUMSTANCE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PRIOR, PRIOR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PRIOR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CURRENT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ACADEMIC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r>
              <a:tr h="633393">
                <a:tc>
                  <a:txBody>
                    <a:bodyPr/>
                    <a:lstStyle/>
                    <a:p>
                      <a:pPr algn="l" fontAlgn="b"/>
                      <a:r>
                        <a:rPr lang="en-US" sz="1100" b="0" i="0" u="none" strike="noStrike" dirty="0">
                          <a:solidFill>
                            <a:srgbClr val="000000"/>
                          </a:solidFill>
                          <a:effectLst/>
                          <a:latin typeface="Calibri" panose="020F0502020204030204" pitchFamily="34" charset="0"/>
                        </a:rPr>
                        <a:t>Parent Unemployment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60,000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50,000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30,000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40,000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9882">
                <a:tc>
                  <a:txBody>
                    <a:bodyPr/>
                    <a:lstStyle/>
                    <a:p>
                      <a:pPr algn="l" fontAlgn="b"/>
                      <a:r>
                        <a:rPr lang="en-US" sz="1100" b="0" i="0" u="none" strike="noStrike">
                          <a:solidFill>
                            <a:srgbClr val="000000"/>
                          </a:solidFill>
                          <a:effectLst/>
                          <a:latin typeface="Calibri" panose="020F0502020204030204" pitchFamily="34" charset="0"/>
                        </a:rPr>
                        <a:t>Independent Student Unemployment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25,000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28,000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15,000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3393">
                <a:tc>
                  <a:txBody>
                    <a:bodyPr/>
                    <a:lstStyle/>
                    <a:p>
                      <a:pPr algn="l" fontAlgn="b"/>
                      <a:r>
                        <a:rPr lang="en-US" sz="1100" b="0" i="0" u="none" strike="noStrike">
                          <a:solidFill>
                            <a:srgbClr val="000000"/>
                          </a:solidFill>
                          <a:effectLst/>
                          <a:latin typeface="Calibri" panose="020F0502020204030204" pitchFamily="34" charset="0"/>
                        </a:rPr>
                        <a:t>Parent Retirement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80,000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60,000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30,000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35,000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3393">
                <a:tc>
                  <a:txBody>
                    <a:bodyPr/>
                    <a:lstStyle/>
                    <a:p>
                      <a:pPr algn="l" fontAlgn="b"/>
                      <a:r>
                        <a:rPr lang="en-US" sz="1100" b="0" i="0" u="none" strike="noStrike">
                          <a:solidFill>
                            <a:srgbClr val="000000"/>
                          </a:solidFill>
                          <a:effectLst/>
                          <a:latin typeface="Calibri" panose="020F0502020204030204" pitchFamily="34" charset="0"/>
                        </a:rPr>
                        <a:t>One Time Income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40,000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9882">
                <a:tc>
                  <a:txBody>
                    <a:bodyPr/>
                    <a:lstStyle/>
                    <a:p>
                      <a:pPr algn="l" fontAlgn="b"/>
                      <a:r>
                        <a:rPr lang="en-US" sz="1100" b="0" i="0" u="none" strike="noStrike">
                          <a:solidFill>
                            <a:srgbClr val="000000"/>
                          </a:solidFill>
                          <a:effectLst/>
                          <a:latin typeface="Calibri" panose="020F0502020204030204" pitchFamily="34" charset="0"/>
                        </a:rPr>
                        <a:t>Unreimbursed Medical Expenses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20,000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25,000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3393">
                <a:tc>
                  <a:txBody>
                    <a:bodyPr/>
                    <a:lstStyle/>
                    <a:p>
                      <a:pPr algn="l" fontAlgn="b"/>
                      <a:r>
                        <a:rPr lang="en-US" sz="1100" b="0" i="0" u="none" strike="noStrike">
                          <a:solidFill>
                            <a:srgbClr val="000000"/>
                          </a:solidFill>
                          <a:effectLst/>
                          <a:latin typeface="Calibri" panose="020F0502020204030204" pitchFamily="34" charset="0"/>
                        </a:rPr>
                        <a:t>Private Tuition Payments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              8,000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12,000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         15,000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5" name="Picture 4" descr="hershey kiss photo: Hershey Kiss kisses-1.jpg"/>
          <p:cNvPicPr/>
          <p:nvPr/>
        </p:nvPicPr>
        <p:blipFill>
          <a:blip r:embed="rId2">
            <a:extLst>
              <a:ext uri="{28A0092B-C50C-407E-A947-70E740481C1C}">
                <a14:useLocalDpi xmlns:a14="http://schemas.microsoft.com/office/drawing/2010/main" val="0"/>
              </a:ext>
            </a:extLst>
          </a:blip>
          <a:srcRect/>
          <a:stretch>
            <a:fillRect/>
          </a:stretch>
        </p:blipFill>
        <p:spPr bwMode="auto">
          <a:xfrm>
            <a:off x="7162800" y="381000"/>
            <a:ext cx="1676400" cy="838200"/>
          </a:xfrm>
          <a:prstGeom prst="rect">
            <a:avLst/>
          </a:prstGeom>
          <a:noFill/>
          <a:ln>
            <a:noFill/>
          </a:ln>
        </p:spPr>
      </p:pic>
    </p:spTree>
    <p:extLst>
      <p:ext uri="{BB962C8B-B14F-4D97-AF65-F5344CB8AC3E}">
        <p14:creationId xmlns:p14="http://schemas.microsoft.com/office/powerpoint/2010/main" val="2666728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rPr>
              <a:t>Special Circumstances</a:t>
            </a:r>
            <a:br>
              <a:rPr lang="en-US" b="1" dirty="0" smtClean="0">
                <a:solidFill>
                  <a:srgbClr val="0070C0"/>
                </a:solidFill>
              </a:rPr>
            </a:br>
            <a:r>
              <a:rPr lang="en-US" b="1" dirty="0" smtClean="0">
                <a:solidFill>
                  <a:srgbClr val="0070C0"/>
                </a:solidFill>
              </a:rPr>
              <a:t>What Will You Do?</a:t>
            </a:r>
            <a:endParaRPr lang="en-US" b="1" dirty="0">
              <a:solidFill>
                <a:srgbClr val="0070C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90106857"/>
              </p:ext>
            </p:extLst>
          </p:nvPr>
        </p:nvGraphicFramePr>
        <p:xfrm>
          <a:off x="457200" y="1417638"/>
          <a:ext cx="8229601" cy="5135560"/>
        </p:xfrm>
        <a:graphic>
          <a:graphicData uri="http://schemas.openxmlformats.org/drawingml/2006/table">
            <a:tbl>
              <a:tblPr/>
              <a:tblGrid>
                <a:gridCol w="2645045"/>
                <a:gridCol w="1720312"/>
                <a:gridCol w="1425844"/>
                <a:gridCol w="1115878"/>
                <a:gridCol w="1322522"/>
              </a:tblGrid>
              <a:tr h="1081930">
                <a:tc>
                  <a:txBody>
                    <a:bodyPr/>
                    <a:lstStyle/>
                    <a:p>
                      <a:pPr algn="l" fontAlgn="b"/>
                      <a:r>
                        <a:rPr lang="en-US" sz="1100" b="1" i="0" u="none" strike="noStrike">
                          <a:solidFill>
                            <a:srgbClr val="000000"/>
                          </a:solidFill>
                          <a:effectLst/>
                          <a:latin typeface="Calibri" panose="020F0502020204030204" pitchFamily="34" charset="0"/>
                        </a:rPr>
                        <a:t>SPECIAL CIRCUMSTANCE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PRIOR, PRIOR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PRIOR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CURRENT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en-US" sz="1100" b="1" i="0" u="none" strike="noStrike">
                          <a:solidFill>
                            <a:srgbClr val="000000"/>
                          </a:solidFill>
                          <a:effectLst/>
                          <a:latin typeface="Calibri" panose="020F0502020204030204" pitchFamily="34" charset="0"/>
                        </a:rPr>
                        <a:t> ACADEMIC CALENDAR YEAR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r>
              <a:tr h="652764">
                <a:tc>
                  <a:txBody>
                    <a:bodyPr/>
                    <a:lstStyle/>
                    <a:p>
                      <a:pPr algn="l" fontAlgn="b"/>
                      <a:r>
                        <a:rPr lang="en-US" sz="1100" b="0" i="0" u="none" strike="noStrike">
                          <a:solidFill>
                            <a:srgbClr val="000000"/>
                          </a:solidFill>
                          <a:effectLst/>
                          <a:latin typeface="Calibri" panose="020F0502020204030204" pitchFamily="34" charset="0"/>
                        </a:rPr>
                        <a:t>Parent Unemployment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60,000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50,000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30,000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40,000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1287">
                <a:tc>
                  <a:txBody>
                    <a:bodyPr/>
                    <a:lstStyle/>
                    <a:p>
                      <a:pPr algn="l" fontAlgn="b"/>
                      <a:r>
                        <a:rPr lang="en-US" sz="1100" b="0" i="0" u="none" strike="noStrike">
                          <a:solidFill>
                            <a:srgbClr val="000000"/>
                          </a:solidFill>
                          <a:effectLst/>
                          <a:latin typeface="Calibri" panose="020F0502020204030204" pitchFamily="34" charset="0"/>
                        </a:rPr>
                        <a:t>Independent Student Unemployment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25,000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28,000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15,000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52764">
                <a:tc>
                  <a:txBody>
                    <a:bodyPr/>
                    <a:lstStyle/>
                    <a:p>
                      <a:pPr algn="l" fontAlgn="b"/>
                      <a:r>
                        <a:rPr lang="en-US" sz="1100" b="0" i="0" u="none" strike="noStrike">
                          <a:solidFill>
                            <a:srgbClr val="000000"/>
                          </a:solidFill>
                          <a:effectLst/>
                          <a:latin typeface="Calibri" panose="020F0502020204030204" pitchFamily="34" charset="0"/>
                        </a:rPr>
                        <a:t>Parent Retirement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80,000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60,000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30,000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35,000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52764">
                <a:tc>
                  <a:txBody>
                    <a:bodyPr/>
                    <a:lstStyle/>
                    <a:p>
                      <a:pPr algn="l" fontAlgn="b"/>
                      <a:r>
                        <a:rPr lang="en-US" sz="1100" b="0" i="0" u="none" strike="noStrike">
                          <a:solidFill>
                            <a:srgbClr val="000000"/>
                          </a:solidFill>
                          <a:effectLst/>
                          <a:latin typeface="Calibri" panose="020F0502020204030204" pitchFamily="34" charset="0"/>
                        </a:rPr>
                        <a:t>One Time Income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40,000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1287">
                <a:tc>
                  <a:txBody>
                    <a:bodyPr/>
                    <a:lstStyle/>
                    <a:p>
                      <a:pPr algn="l" fontAlgn="b"/>
                      <a:r>
                        <a:rPr lang="en-US" sz="1100" b="0" i="0" u="none" strike="noStrike">
                          <a:solidFill>
                            <a:srgbClr val="000000"/>
                          </a:solidFill>
                          <a:effectLst/>
                          <a:latin typeface="Calibri" panose="020F0502020204030204" pitchFamily="34" charset="0"/>
                        </a:rPr>
                        <a:t>Unreimbursed Medical Expenses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20,000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25,000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52764">
                <a:tc>
                  <a:txBody>
                    <a:bodyPr/>
                    <a:lstStyle/>
                    <a:p>
                      <a:pPr algn="l" fontAlgn="b"/>
                      <a:r>
                        <a:rPr lang="en-US" sz="1100" b="0" i="0" u="none" strike="noStrike">
                          <a:solidFill>
                            <a:srgbClr val="000000"/>
                          </a:solidFill>
                          <a:effectLst/>
                          <a:latin typeface="Calibri" panose="020F0502020204030204" pitchFamily="34" charset="0"/>
                        </a:rPr>
                        <a:t>Private Tuition Payments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FF0000"/>
                          </a:solidFill>
                          <a:effectLst/>
                          <a:latin typeface="Calibri" panose="020F0502020204030204" pitchFamily="34" charset="0"/>
                        </a:rPr>
                        <a:t> $              8,000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     12,000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         15,000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6" name="Picture 5" descr="hershey kiss photo: Hershey Kiss kisses-1.jpg"/>
          <p:cNvPicPr/>
          <p:nvPr/>
        </p:nvPicPr>
        <p:blipFill>
          <a:blip r:embed="rId2">
            <a:extLst>
              <a:ext uri="{28A0092B-C50C-407E-A947-70E740481C1C}">
                <a14:useLocalDpi xmlns:a14="http://schemas.microsoft.com/office/drawing/2010/main" val="0"/>
              </a:ext>
            </a:extLst>
          </a:blip>
          <a:srcRect/>
          <a:stretch>
            <a:fillRect/>
          </a:stretch>
        </p:blipFill>
        <p:spPr bwMode="auto">
          <a:xfrm>
            <a:off x="7162800" y="381000"/>
            <a:ext cx="1676400" cy="838200"/>
          </a:xfrm>
          <a:prstGeom prst="rect">
            <a:avLst/>
          </a:prstGeom>
          <a:noFill/>
          <a:ln>
            <a:noFill/>
          </a:ln>
        </p:spPr>
      </p:pic>
    </p:spTree>
    <p:extLst>
      <p:ext uri="{BB962C8B-B14F-4D97-AF65-F5344CB8AC3E}">
        <p14:creationId xmlns:p14="http://schemas.microsoft.com/office/powerpoint/2010/main" val="553901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PASFAA 2016 Conference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PASFAA 2016 Conference Presentation Template</Template>
  <TotalTime>201</TotalTime>
  <Words>1279</Words>
  <Application>Microsoft Office PowerPoint</Application>
  <PresentationFormat>On-screen Show (4:3)</PresentationFormat>
  <Paragraphs>252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PASFAA 2016 Conference Presentation Template</vt:lpstr>
      <vt:lpstr>PPY &amp; Professional Judgment</vt:lpstr>
      <vt:lpstr>Professional Judgment </vt:lpstr>
      <vt:lpstr>Covered Topics</vt:lpstr>
      <vt:lpstr>PJ Topics Not Addressed</vt:lpstr>
      <vt:lpstr>Taking Inventory</vt:lpstr>
      <vt:lpstr>Taking Inventory</vt:lpstr>
      <vt:lpstr>Taking Inventory</vt:lpstr>
      <vt:lpstr>Special Circumstances </vt:lpstr>
      <vt:lpstr>Special Circumstances What Will You Do?</vt:lpstr>
      <vt:lpstr>Special Circumstances What Will You Do?</vt:lpstr>
      <vt:lpstr>Special Circumstances What Will You Do?</vt:lpstr>
      <vt:lpstr>Special Circumstances What Will You Do?</vt:lpstr>
      <vt:lpstr>Documentation</vt:lpstr>
      <vt:lpstr>Documentation Cont…</vt:lpstr>
      <vt:lpstr>Case Study 1</vt:lpstr>
      <vt:lpstr>Case Study 2</vt:lpstr>
      <vt:lpstr>Case Study 3</vt:lpstr>
      <vt:lpstr>Case Study 4 </vt:lpstr>
      <vt:lpstr>Remember</vt:lpstr>
      <vt:lpstr>Questions?</vt:lpstr>
    </vt:vector>
  </TitlesOfParts>
  <Company>Pennsylvania College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Hunter</dc:creator>
  <cp:lastModifiedBy>Tonya Hsiung</cp:lastModifiedBy>
  <cp:revision>29</cp:revision>
  <dcterms:created xsi:type="dcterms:W3CDTF">2016-08-04T17:48:13Z</dcterms:created>
  <dcterms:modified xsi:type="dcterms:W3CDTF">2016-10-20T13:42:49Z</dcterms:modified>
</cp:coreProperties>
</file>