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9" r:id="rId6"/>
    <p:sldId id="270" r:id="rId7"/>
    <p:sldId id="271" r:id="rId8"/>
    <p:sldId id="272" r:id="rId9"/>
    <p:sldId id="273" r:id="rId10"/>
    <p:sldId id="274" r:id="rId11"/>
    <p:sldId id="275" r:id="rId12"/>
    <p:sldId id="276" r:id="rId13"/>
    <p:sldId id="277" r:id="rId14"/>
    <p:sldId id="27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7" d="100"/>
          <a:sy n="107" d="100"/>
        </p:scale>
        <p:origin x="-84"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855969-E17D-4BBA-AFCD-25CD8F2272B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A4B48C7-C02B-4B5B-BE7A-19B366F02213}">
      <dgm:prSet phldrT="[Text]"/>
      <dgm:spPr>
        <a:solidFill>
          <a:schemeClr val="accent6"/>
        </a:solidFill>
      </dgm:spPr>
      <dgm:t>
        <a:bodyPr/>
        <a:lstStyle/>
        <a:p>
          <a:r>
            <a:rPr lang="en-US" dirty="0"/>
            <a:t>Collecting phone numbers</a:t>
          </a:r>
        </a:p>
      </dgm:t>
    </dgm:pt>
    <dgm:pt modelId="{A2102404-4861-467F-B725-2E93C3B96CB8}" type="parTrans" cxnId="{0B383453-CFD0-4CF5-BEDB-D2202598BB09}">
      <dgm:prSet/>
      <dgm:spPr/>
      <dgm:t>
        <a:bodyPr/>
        <a:lstStyle/>
        <a:p>
          <a:endParaRPr lang="en-US"/>
        </a:p>
      </dgm:t>
    </dgm:pt>
    <dgm:pt modelId="{41F3C852-C0B5-4D0A-B4DA-EF204A713B09}" type="sibTrans" cxnId="{0B383453-CFD0-4CF5-BEDB-D2202598BB09}">
      <dgm:prSet/>
      <dgm:spPr/>
      <dgm:t>
        <a:bodyPr/>
        <a:lstStyle/>
        <a:p>
          <a:endParaRPr lang="en-US"/>
        </a:p>
      </dgm:t>
    </dgm:pt>
    <dgm:pt modelId="{D8B7E7A0-ED9C-41DA-BE94-921D76F5993F}">
      <dgm:prSet phldrT="[Text]"/>
      <dgm:spPr>
        <a:solidFill>
          <a:schemeClr val="accent6">
            <a:lumMod val="75000"/>
          </a:schemeClr>
        </a:solidFill>
      </dgm:spPr>
      <dgm:t>
        <a:bodyPr/>
        <a:lstStyle/>
        <a:p>
          <a:r>
            <a:rPr lang="en-US" dirty="0"/>
            <a:t>Legal considerations</a:t>
          </a:r>
        </a:p>
      </dgm:t>
    </dgm:pt>
    <dgm:pt modelId="{2031A958-5023-4369-AA3E-06D4C14E4815}" type="parTrans" cxnId="{30D7D946-0DE8-4BB4-91FA-8C51E44F7976}">
      <dgm:prSet/>
      <dgm:spPr/>
      <dgm:t>
        <a:bodyPr/>
        <a:lstStyle/>
        <a:p>
          <a:endParaRPr lang="en-US"/>
        </a:p>
      </dgm:t>
    </dgm:pt>
    <dgm:pt modelId="{C6ED593A-573E-4208-BE59-0DCA149A633B}" type="sibTrans" cxnId="{30D7D946-0DE8-4BB4-91FA-8C51E44F7976}">
      <dgm:prSet/>
      <dgm:spPr/>
      <dgm:t>
        <a:bodyPr/>
        <a:lstStyle/>
        <a:p>
          <a:endParaRPr lang="en-US"/>
        </a:p>
      </dgm:t>
    </dgm:pt>
    <dgm:pt modelId="{68815967-3943-4480-9D10-4CFC847C3B4E}">
      <dgm:prSet phldrT="[Text]"/>
      <dgm:spPr>
        <a:solidFill>
          <a:schemeClr val="accent6">
            <a:lumMod val="50000"/>
          </a:schemeClr>
        </a:solidFill>
      </dgm:spPr>
      <dgm:t>
        <a:bodyPr/>
        <a:lstStyle/>
        <a:p>
          <a:r>
            <a:rPr lang="en-US" dirty="0"/>
            <a:t>Who incurs the cost?</a:t>
          </a:r>
        </a:p>
      </dgm:t>
    </dgm:pt>
    <dgm:pt modelId="{48023157-BE96-42C2-8849-E4F29DD90857}" type="parTrans" cxnId="{FB870281-A434-4C5E-83D5-07373E5BA0AD}">
      <dgm:prSet/>
      <dgm:spPr/>
      <dgm:t>
        <a:bodyPr/>
        <a:lstStyle/>
        <a:p>
          <a:endParaRPr lang="en-US"/>
        </a:p>
      </dgm:t>
    </dgm:pt>
    <dgm:pt modelId="{BC19C3D9-3984-4C5D-80CD-2D6F9967ABAF}" type="sibTrans" cxnId="{FB870281-A434-4C5E-83D5-07373E5BA0AD}">
      <dgm:prSet/>
      <dgm:spPr/>
      <dgm:t>
        <a:bodyPr/>
        <a:lstStyle/>
        <a:p>
          <a:endParaRPr lang="en-US"/>
        </a:p>
      </dgm:t>
    </dgm:pt>
    <dgm:pt modelId="{0AA03E63-F3CA-4433-9583-5C359BB25B98}" type="pres">
      <dgm:prSet presAssocID="{6E855969-E17D-4BBA-AFCD-25CD8F2272BD}" presName="diagram" presStyleCnt="0">
        <dgm:presLayoutVars>
          <dgm:dir/>
          <dgm:resizeHandles val="exact"/>
        </dgm:presLayoutVars>
      </dgm:prSet>
      <dgm:spPr/>
      <dgm:t>
        <a:bodyPr/>
        <a:lstStyle/>
        <a:p>
          <a:endParaRPr lang="en-US"/>
        </a:p>
      </dgm:t>
    </dgm:pt>
    <dgm:pt modelId="{081899DF-7D61-43B6-A832-9505D151D8AF}" type="pres">
      <dgm:prSet presAssocID="{1A4B48C7-C02B-4B5B-BE7A-19B366F02213}" presName="node" presStyleLbl="node1" presStyleIdx="0" presStyleCnt="3">
        <dgm:presLayoutVars>
          <dgm:bulletEnabled val="1"/>
        </dgm:presLayoutVars>
      </dgm:prSet>
      <dgm:spPr/>
      <dgm:t>
        <a:bodyPr/>
        <a:lstStyle/>
        <a:p>
          <a:endParaRPr lang="en-US"/>
        </a:p>
      </dgm:t>
    </dgm:pt>
    <dgm:pt modelId="{ED1C0D04-88DA-419C-B402-60946FD88DAA}" type="pres">
      <dgm:prSet presAssocID="{41F3C852-C0B5-4D0A-B4DA-EF204A713B09}" presName="sibTrans" presStyleCnt="0"/>
      <dgm:spPr/>
    </dgm:pt>
    <dgm:pt modelId="{CFF34C05-90C0-4A43-B298-06B894D873B5}" type="pres">
      <dgm:prSet presAssocID="{D8B7E7A0-ED9C-41DA-BE94-921D76F5993F}" presName="node" presStyleLbl="node1" presStyleIdx="1" presStyleCnt="3">
        <dgm:presLayoutVars>
          <dgm:bulletEnabled val="1"/>
        </dgm:presLayoutVars>
      </dgm:prSet>
      <dgm:spPr/>
      <dgm:t>
        <a:bodyPr/>
        <a:lstStyle/>
        <a:p>
          <a:endParaRPr lang="en-US"/>
        </a:p>
      </dgm:t>
    </dgm:pt>
    <dgm:pt modelId="{19B66A2F-0580-4499-ADD1-152C496B0DFD}" type="pres">
      <dgm:prSet presAssocID="{C6ED593A-573E-4208-BE59-0DCA149A633B}" presName="sibTrans" presStyleCnt="0"/>
      <dgm:spPr/>
    </dgm:pt>
    <dgm:pt modelId="{12609B65-9A59-46E6-9CB7-8E24BD5F35F8}" type="pres">
      <dgm:prSet presAssocID="{68815967-3943-4480-9D10-4CFC847C3B4E}" presName="node" presStyleLbl="node1" presStyleIdx="2" presStyleCnt="3">
        <dgm:presLayoutVars>
          <dgm:bulletEnabled val="1"/>
        </dgm:presLayoutVars>
      </dgm:prSet>
      <dgm:spPr/>
      <dgm:t>
        <a:bodyPr/>
        <a:lstStyle/>
        <a:p>
          <a:endParaRPr lang="en-US"/>
        </a:p>
      </dgm:t>
    </dgm:pt>
  </dgm:ptLst>
  <dgm:cxnLst>
    <dgm:cxn modelId="{30D7D946-0DE8-4BB4-91FA-8C51E44F7976}" srcId="{6E855969-E17D-4BBA-AFCD-25CD8F2272BD}" destId="{D8B7E7A0-ED9C-41DA-BE94-921D76F5993F}" srcOrd="1" destOrd="0" parTransId="{2031A958-5023-4369-AA3E-06D4C14E4815}" sibTransId="{C6ED593A-573E-4208-BE59-0DCA149A633B}"/>
    <dgm:cxn modelId="{E9A8C5CA-B8B4-47DE-B742-24F4CCFFC3FA}" type="presOf" srcId="{1A4B48C7-C02B-4B5B-BE7A-19B366F02213}" destId="{081899DF-7D61-43B6-A832-9505D151D8AF}" srcOrd="0" destOrd="0" presId="urn:microsoft.com/office/officeart/2005/8/layout/default"/>
    <dgm:cxn modelId="{8899705C-80F9-4390-9550-4DD0DDBF18C8}" type="presOf" srcId="{D8B7E7A0-ED9C-41DA-BE94-921D76F5993F}" destId="{CFF34C05-90C0-4A43-B298-06B894D873B5}" srcOrd="0" destOrd="0" presId="urn:microsoft.com/office/officeart/2005/8/layout/default"/>
    <dgm:cxn modelId="{FB870281-A434-4C5E-83D5-07373E5BA0AD}" srcId="{6E855969-E17D-4BBA-AFCD-25CD8F2272BD}" destId="{68815967-3943-4480-9D10-4CFC847C3B4E}" srcOrd="2" destOrd="0" parTransId="{48023157-BE96-42C2-8849-E4F29DD90857}" sibTransId="{BC19C3D9-3984-4C5D-80CD-2D6F9967ABAF}"/>
    <dgm:cxn modelId="{570B7F93-DB80-4361-BFD4-678B98893EAE}" type="presOf" srcId="{6E855969-E17D-4BBA-AFCD-25CD8F2272BD}" destId="{0AA03E63-F3CA-4433-9583-5C359BB25B98}" srcOrd="0" destOrd="0" presId="urn:microsoft.com/office/officeart/2005/8/layout/default"/>
    <dgm:cxn modelId="{0B383453-CFD0-4CF5-BEDB-D2202598BB09}" srcId="{6E855969-E17D-4BBA-AFCD-25CD8F2272BD}" destId="{1A4B48C7-C02B-4B5B-BE7A-19B366F02213}" srcOrd="0" destOrd="0" parTransId="{A2102404-4861-467F-B725-2E93C3B96CB8}" sibTransId="{41F3C852-C0B5-4D0A-B4DA-EF204A713B09}"/>
    <dgm:cxn modelId="{B68C3FDD-EC95-4BEA-BB38-60C137F242E2}" type="presOf" srcId="{68815967-3943-4480-9D10-4CFC847C3B4E}" destId="{12609B65-9A59-46E6-9CB7-8E24BD5F35F8}" srcOrd="0" destOrd="0" presId="urn:microsoft.com/office/officeart/2005/8/layout/default"/>
    <dgm:cxn modelId="{77D2A534-B1BF-4B90-98F8-9668DA005BE4}" type="presParOf" srcId="{0AA03E63-F3CA-4433-9583-5C359BB25B98}" destId="{081899DF-7D61-43B6-A832-9505D151D8AF}" srcOrd="0" destOrd="0" presId="urn:microsoft.com/office/officeart/2005/8/layout/default"/>
    <dgm:cxn modelId="{89FB2E25-0879-4C6E-AB8E-3BFC2C50E2A5}" type="presParOf" srcId="{0AA03E63-F3CA-4433-9583-5C359BB25B98}" destId="{ED1C0D04-88DA-419C-B402-60946FD88DAA}" srcOrd="1" destOrd="0" presId="urn:microsoft.com/office/officeart/2005/8/layout/default"/>
    <dgm:cxn modelId="{68815650-81DD-4549-9007-26B9B4A6283C}" type="presParOf" srcId="{0AA03E63-F3CA-4433-9583-5C359BB25B98}" destId="{CFF34C05-90C0-4A43-B298-06B894D873B5}" srcOrd="2" destOrd="0" presId="urn:microsoft.com/office/officeart/2005/8/layout/default"/>
    <dgm:cxn modelId="{FCC5611C-24C6-496A-8374-E3C0393FA755}" type="presParOf" srcId="{0AA03E63-F3CA-4433-9583-5C359BB25B98}" destId="{19B66A2F-0580-4499-ADD1-152C496B0DFD}" srcOrd="3" destOrd="0" presId="urn:microsoft.com/office/officeart/2005/8/layout/default"/>
    <dgm:cxn modelId="{376D20DE-80C3-4D05-9128-D532D872A23F}" type="presParOf" srcId="{0AA03E63-F3CA-4433-9583-5C359BB25B98}" destId="{12609B65-9A59-46E6-9CB7-8E24BD5F35F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2A2708-5EC9-4C74-AB95-D6B73AE982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A50268E-B6D7-45F0-86C3-F9DB9DFB42F3}">
      <dgm:prSet phldrT="[Text]"/>
      <dgm:spPr>
        <a:solidFill>
          <a:schemeClr val="accent6"/>
        </a:solidFill>
      </dgm:spPr>
      <dgm:t>
        <a:bodyPr/>
        <a:lstStyle/>
        <a:p>
          <a:r>
            <a:rPr lang="en-US" dirty="0"/>
            <a:t>Surveys and sign-up </a:t>
          </a:r>
          <a:r>
            <a:rPr lang="en-US" dirty="0" smtClean="0"/>
            <a:t>drives</a:t>
          </a:r>
          <a:endParaRPr lang="en-US" dirty="0"/>
        </a:p>
      </dgm:t>
    </dgm:pt>
    <dgm:pt modelId="{CA304287-692A-454B-9705-7D0F13BEB563}" type="parTrans" cxnId="{50F3F71B-91D3-443A-8F5D-BAC3691DA4F9}">
      <dgm:prSet/>
      <dgm:spPr/>
      <dgm:t>
        <a:bodyPr/>
        <a:lstStyle/>
        <a:p>
          <a:endParaRPr lang="en-US"/>
        </a:p>
      </dgm:t>
    </dgm:pt>
    <dgm:pt modelId="{ECE2D35E-8B18-4F68-B5AA-F8CB5412124A}" type="sibTrans" cxnId="{50F3F71B-91D3-443A-8F5D-BAC3691DA4F9}">
      <dgm:prSet/>
      <dgm:spPr/>
      <dgm:t>
        <a:bodyPr/>
        <a:lstStyle/>
        <a:p>
          <a:endParaRPr lang="en-US"/>
        </a:p>
      </dgm:t>
    </dgm:pt>
    <dgm:pt modelId="{85D1B43D-B3A1-4D2B-8D7B-5971ABE40195}">
      <dgm:prSet phldrT="[Text]"/>
      <dgm:spPr>
        <a:solidFill>
          <a:schemeClr val="accent6">
            <a:lumMod val="75000"/>
          </a:schemeClr>
        </a:solidFill>
      </dgm:spPr>
      <dgm:t>
        <a:bodyPr/>
        <a:lstStyle/>
        <a:p>
          <a:r>
            <a:rPr lang="en-US" dirty="0"/>
            <a:t>Ask counsel to </a:t>
          </a:r>
          <a:r>
            <a:rPr lang="en-US" dirty="0" smtClean="0"/>
            <a:t>review; </a:t>
          </a:r>
        </a:p>
        <a:p>
          <a:r>
            <a:rPr lang="en-US" dirty="0" smtClean="0"/>
            <a:t>use </a:t>
          </a:r>
          <a:r>
            <a:rPr lang="en-US" dirty="0"/>
            <a:t>opt-in model with immediate opt-out </a:t>
          </a:r>
          <a:r>
            <a:rPr lang="en-US" dirty="0" smtClean="0"/>
            <a:t>capability</a:t>
          </a:r>
          <a:endParaRPr lang="en-US" dirty="0"/>
        </a:p>
      </dgm:t>
    </dgm:pt>
    <dgm:pt modelId="{AF5E9E65-50A1-4614-9EDB-EA2772897AD0}" type="parTrans" cxnId="{88625731-4C3B-4F5F-BD7C-BF0FE088B404}">
      <dgm:prSet/>
      <dgm:spPr/>
      <dgm:t>
        <a:bodyPr/>
        <a:lstStyle/>
        <a:p>
          <a:endParaRPr lang="en-US"/>
        </a:p>
      </dgm:t>
    </dgm:pt>
    <dgm:pt modelId="{65FBDF6A-ADC7-44EF-B8D7-0497830BD82E}" type="sibTrans" cxnId="{88625731-4C3B-4F5F-BD7C-BF0FE088B404}">
      <dgm:prSet/>
      <dgm:spPr/>
      <dgm:t>
        <a:bodyPr/>
        <a:lstStyle/>
        <a:p>
          <a:endParaRPr lang="en-US"/>
        </a:p>
      </dgm:t>
    </dgm:pt>
    <dgm:pt modelId="{B0AECEE6-1ED0-461C-B8BB-53FE464F341A}">
      <dgm:prSet phldrT="[Text]"/>
      <dgm:spPr>
        <a:solidFill>
          <a:schemeClr val="accent6">
            <a:lumMod val="50000"/>
          </a:schemeClr>
        </a:solidFill>
      </dgm:spPr>
      <dgm:t>
        <a:bodyPr/>
        <a:lstStyle/>
        <a:p>
          <a:r>
            <a:rPr lang="en-US" dirty="0"/>
            <a:t>Absorb cost </a:t>
          </a:r>
          <a:r>
            <a:rPr lang="en-US" dirty="0" smtClean="0"/>
            <a:t>within </a:t>
          </a:r>
          <a:r>
            <a:rPr lang="en-US" dirty="0"/>
            <a:t>communication </a:t>
          </a:r>
          <a:r>
            <a:rPr lang="en-US" dirty="0" smtClean="0"/>
            <a:t>budget; </a:t>
          </a:r>
          <a:r>
            <a:rPr lang="en-US" dirty="0"/>
            <a:t>place 10-text </a:t>
          </a:r>
          <a:r>
            <a:rPr lang="en-US" dirty="0" smtClean="0"/>
            <a:t>cap </a:t>
          </a:r>
        </a:p>
        <a:p>
          <a:r>
            <a:rPr lang="en-US" dirty="0" smtClean="0"/>
            <a:t>(</a:t>
          </a:r>
          <a:r>
            <a:rPr lang="en-US" dirty="0" err="1" smtClean="0"/>
            <a:t>apx</a:t>
          </a:r>
          <a:r>
            <a:rPr lang="en-US" dirty="0"/>
            <a:t>. $</a:t>
          </a:r>
          <a:r>
            <a:rPr lang="en-US" dirty="0" smtClean="0"/>
            <a:t>1) </a:t>
          </a:r>
          <a:r>
            <a:rPr lang="en-US" dirty="0"/>
            <a:t>if student incurs cost</a:t>
          </a:r>
        </a:p>
      </dgm:t>
    </dgm:pt>
    <dgm:pt modelId="{73A140D7-1DA6-43E5-8831-8390FBF5CA4C}" type="parTrans" cxnId="{1ED51D25-3635-48D9-92FB-1442D77F6500}">
      <dgm:prSet/>
      <dgm:spPr/>
      <dgm:t>
        <a:bodyPr/>
        <a:lstStyle/>
        <a:p>
          <a:endParaRPr lang="en-US"/>
        </a:p>
      </dgm:t>
    </dgm:pt>
    <dgm:pt modelId="{7B23FBA0-94CE-49D0-9C08-646294355785}" type="sibTrans" cxnId="{1ED51D25-3635-48D9-92FB-1442D77F6500}">
      <dgm:prSet/>
      <dgm:spPr/>
      <dgm:t>
        <a:bodyPr/>
        <a:lstStyle/>
        <a:p>
          <a:endParaRPr lang="en-US"/>
        </a:p>
      </dgm:t>
    </dgm:pt>
    <dgm:pt modelId="{5F55B222-09DA-4653-9C32-9D461FAF9600}" type="pres">
      <dgm:prSet presAssocID="{AC2A2708-5EC9-4C74-AB95-D6B73AE98295}" presName="diagram" presStyleCnt="0">
        <dgm:presLayoutVars>
          <dgm:dir/>
          <dgm:resizeHandles val="exact"/>
        </dgm:presLayoutVars>
      </dgm:prSet>
      <dgm:spPr/>
      <dgm:t>
        <a:bodyPr/>
        <a:lstStyle/>
        <a:p>
          <a:endParaRPr lang="en-US"/>
        </a:p>
      </dgm:t>
    </dgm:pt>
    <dgm:pt modelId="{3476B16B-ECCE-4898-BEB3-5F78AF6F0E61}" type="pres">
      <dgm:prSet presAssocID="{4A50268E-B6D7-45F0-86C3-F9DB9DFB42F3}" presName="node" presStyleLbl="node1" presStyleIdx="0" presStyleCnt="3">
        <dgm:presLayoutVars>
          <dgm:bulletEnabled val="1"/>
        </dgm:presLayoutVars>
      </dgm:prSet>
      <dgm:spPr/>
      <dgm:t>
        <a:bodyPr/>
        <a:lstStyle/>
        <a:p>
          <a:endParaRPr lang="en-US"/>
        </a:p>
      </dgm:t>
    </dgm:pt>
    <dgm:pt modelId="{057080E1-168E-4A18-9FDD-D7CFE9B16B9A}" type="pres">
      <dgm:prSet presAssocID="{ECE2D35E-8B18-4F68-B5AA-F8CB5412124A}" presName="sibTrans" presStyleCnt="0"/>
      <dgm:spPr/>
    </dgm:pt>
    <dgm:pt modelId="{B8410209-663F-4D68-A1E7-F930541E6114}" type="pres">
      <dgm:prSet presAssocID="{85D1B43D-B3A1-4D2B-8D7B-5971ABE40195}" presName="node" presStyleLbl="node1" presStyleIdx="1" presStyleCnt="3">
        <dgm:presLayoutVars>
          <dgm:bulletEnabled val="1"/>
        </dgm:presLayoutVars>
      </dgm:prSet>
      <dgm:spPr/>
      <dgm:t>
        <a:bodyPr/>
        <a:lstStyle/>
        <a:p>
          <a:endParaRPr lang="en-US"/>
        </a:p>
      </dgm:t>
    </dgm:pt>
    <dgm:pt modelId="{51B9A8D8-85A0-470F-B0E9-D7D5BC64AAA2}" type="pres">
      <dgm:prSet presAssocID="{65FBDF6A-ADC7-44EF-B8D7-0497830BD82E}" presName="sibTrans" presStyleCnt="0"/>
      <dgm:spPr/>
    </dgm:pt>
    <dgm:pt modelId="{564126C8-3B65-4594-8642-A0DCB940AF0F}" type="pres">
      <dgm:prSet presAssocID="{B0AECEE6-1ED0-461C-B8BB-53FE464F341A}" presName="node" presStyleLbl="node1" presStyleIdx="2" presStyleCnt="3">
        <dgm:presLayoutVars>
          <dgm:bulletEnabled val="1"/>
        </dgm:presLayoutVars>
      </dgm:prSet>
      <dgm:spPr/>
      <dgm:t>
        <a:bodyPr/>
        <a:lstStyle/>
        <a:p>
          <a:endParaRPr lang="en-US"/>
        </a:p>
      </dgm:t>
    </dgm:pt>
  </dgm:ptLst>
  <dgm:cxnLst>
    <dgm:cxn modelId="{5540D32D-0BD5-430D-90E5-2DE73C030EDA}" type="presOf" srcId="{85D1B43D-B3A1-4D2B-8D7B-5971ABE40195}" destId="{B8410209-663F-4D68-A1E7-F930541E6114}" srcOrd="0" destOrd="0" presId="urn:microsoft.com/office/officeart/2005/8/layout/default"/>
    <dgm:cxn modelId="{8034607C-4413-4B5A-A2B8-8CC2337362B8}" type="presOf" srcId="{B0AECEE6-1ED0-461C-B8BB-53FE464F341A}" destId="{564126C8-3B65-4594-8642-A0DCB940AF0F}" srcOrd="0" destOrd="0" presId="urn:microsoft.com/office/officeart/2005/8/layout/default"/>
    <dgm:cxn modelId="{8E170226-D1E5-4F4A-BEF7-D25C36C15D85}" type="presOf" srcId="{AC2A2708-5EC9-4C74-AB95-D6B73AE98295}" destId="{5F55B222-09DA-4653-9C32-9D461FAF9600}" srcOrd="0" destOrd="0" presId="urn:microsoft.com/office/officeart/2005/8/layout/default"/>
    <dgm:cxn modelId="{1ED51D25-3635-48D9-92FB-1442D77F6500}" srcId="{AC2A2708-5EC9-4C74-AB95-D6B73AE98295}" destId="{B0AECEE6-1ED0-461C-B8BB-53FE464F341A}" srcOrd="2" destOrd="0" parTransId="{73A140D7-1DA6-43E5-8831-8390FBF5CA4C}" sibTransId="{7B23FBA0-94CE-49D0-9C08-646294355785}"/>
    <dgm:cxn modelId="{50F3F71B-91D3-443A-8F5D-BAC3691DA4F9}" srcId="{AC2A2708-5EC9-4C74-AB95-D6B73AE98295}" destId="{4A50268E-B6D7-45F0-86C3-F9DB9DFB42F3}" srcOrd="0" destOrd="0" parTransId="{CA304287-692A-454B-9705-7D0F13BEB563}" sibTransId="{ECE2D35E-8B18-4F68-B5AA-F8CB5412124A}"/>
    <dgm:cxn modelId="{88625731-4C3B-4F5F-BD7C-BF0FE088B404}" srcId="{AC2A2708-5EC9-4C74-AB95-D6B73AE98295}" destId="{85D1B43D-B3A1-4D2B-8D7B-5971ABE40195}" srcOrd="1" destOrd="0" parTransId="{AF5E9E65-50A1-4614-9EDB-EA2772897AD0}" sibTransId="{65FBDF6A-ADC7-44EF-B8D7-0497830BD82E}"/>
    <dgm:cxn modelId="{2E0C8497-0816-476E-9D66-8DA2DEF13FB7}" type="presOf" srcId="{4A50268E-B6D7-45F0-86C3-F9DB9DFB42F3}" destId="{3476B16B-ECCE-4898-BEB3-5F78AF6F0E61}" srcOrd="0" destOrd="0" presId="urn:microsoft.com/office/officeart/2005/8/layout/default"/>
    <dgm:cxn modelId="{A175F1A3-4AA2-4BF9-9664-A74A8B912A19}" type="presParOf" srcId="{5F55B222-09DA-4653-9C32-9D461FAF9600}" destId="{3476B16B-ECCE-4898-BEB3-5F78AF6F0E61}" srcOrd="0" destOrd="0" presId="urn:microsoft.com/office/officeart/2005/8/layout/default"/>
    <dgm:cxn modelId="{3E34A80E-D6E3-4903-9867-1DF0F4FE1BD1}" type="presParOf" srcId="{5F55B222-09DA-4653-9C32-9D461FAF9600}" destId="{057080E1-168E-4A18-9FDD-D7CFE9B16B9A}" srcOrd="1" destOrd="0" presId="urn:microsoft.com/office/officeart/2005/8/layout/default"/>
    <dgm:cxn modelId="{744126AC-1E89-4C3F-AF3C-AFEB7E789C5E}" type="presParOf" srcId="{5F55B222-09DA-4653-9C32-9D461FAF9600}" destId="{B8410209-663F-4D68-A1E7-F930541E6114}" srcOrd="2" destOrd="0" presId="urn:microsoft.com/office/officeart/2005/8/layout/default"/>
    <dgm:cxn modelId="{D970C192-D404-49AA-A720-D25165FD69E5}" type="presParOf" srcId="{5F55B222-09DA-4653-9C32-9D461FAF9600}" destId="{51B9A8D8-85A0-470F-B0E9-D7D5BC64AAA2}" srcOrd="3" destOrd="0" presId="urn:microsoft.com/office/officeart/2005/8/layout/default"/>
    <dgm:cxn modelId="{1E947BF5-8D0A-4E2F-B47A-7D1403CE2782}" type="presParOf" srcId="{5F55B222-09DA-4653-9C32-9D461FAF9600}" destId="{564126C8-3B65-4594-8642-A0DCB940AF0F}"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D79B83-2B9C-4AC3-8A8A-60FC7AAE00E8}" type="doc">
      <dgm:prSet loTypeId="urn:microsoft.com/office/officeart/2005/8/layout/vList2" loCatId="list" qsTypeId="urn:microsoft.com/office/officeart/2005/8/quickstyle/3d2" qsCatId="3D" csTypeId="urn:microsoft.com/office/officeart/2005/8/colors/accent6_5" csCatId="accent6"/>
      <dgm:spPr/>
      <dgm:t>
        <a:bodyPr/>
        <a:lstStyle/>
        <a:p>
          <a:endParaRPr lang="en-US"/>
        </a:p>
      </dgm:t>
    </dgm:pt>
    <dgm:pt modelId="{C2CD6D64-B2B2-4CE0-B6FD-7FDD0C51F1F6}">
      <dgm:prSet/>
      <dgm:spPr/>
      <dgm:t>
        <a:bodyPr/>
        <a:lstStyle/>
        <a:p>
          <a:pPr rtl="0"/>
          <a:r>
            <a:rPr lang="en-US" dirty="0" smtClean="0"/>
            <a:t>"Hi </a:t>
          </a:r>
          <a:r>
            <a:rPr lang="en-US" b="1" dirty="0" smtClean="0"/>
            <a:t>Alex</a:t>
          </a:r>
          <a:r>
            <a:rPr lang="en-US" dirty="0" smtClean="0"/>
            <a:t>, this is </a:t>
          </a:r>
          <a:r>
            <a:rPr lang="en-US" b="1" dirty="0" smtClean="0"/>
            <a:t>Brendan W.</a:t>
          </a:r>
          <a:r>
            <a:rPr lang="en-US" dirty="0" smtClean="0"/>
            <a:t> from </a:t>
          </a:r>
          <a:r>
            <a:rPr lang="en-US" dirty="0" err="1" smtClean="0"/>
            <a:t>uAspire</a:t>
          </a:r>
          <a:r>
            <a:rPr lang="en-US" dirty="0" smtClean="0"/>
            <a:t>. We want to help you w/ college! Stay tuned for key summer To Dos. Save this #, you can txt us for help!"</a:t>
          </a:r>
          <a:endParaRPr lang="en-US" dirty="0"/>
        </a:p>
      </dgm:t>
    </dgm:pt>
    <dgm:pt modelId="{470C7A11-6380-4F65-A50B-A82A253936E4}" type="parTrans" cxnId="{FFFF308F-3BFA-44AE-9878-5C3B4276AF23}">
      <dgm:prSet/>
      <dgm:spPr/>
      <dgm:t>
        <a:bodyPr/>
        <a:lstStyle/>
        <a:p>
          <a:endParaRPr lang="en-US"/>
        </a:p>
      </dgm:t>
    </dgm:pt>
    <dgm:pt modelId="{DA70893D-3530-445F-8984-841061C5E2B3}" type="sibTrans" cxnId="{FFFF308F-3BFA-44AE-9878-5C3B4276AF23}">
      <dgm:prSet/>
      <dgm:spPr/>
      <dgm:t>
        <a:bodyPr/>
        <a:lstStyle/>
        <a:p>
          <a:endParaRPr lang="en-US"/>
        </a:p>
      </dgm:t>
    </dgm:pt>
    <dgm:pt modelId="{E7106DC5-38D9-4713-8F07-684E71F136ED}" type="pres">
      <dgm:prSet presAssocID="{F2D79B83-2B9C-4AC3-8A8A-60FC7AAE00E8}" presName="linear" presStyleCnt="0">
        <dgm:presLayoutVars>
          <dgm:animLvl val="lvl"/>
          <dgm:resizeHandles val="exact"/>
        </dgm:presLayoutVars>
      </dgm:prSet>
      <dgm:spPr/>
      <dgm:t>
        <a:bodyPr/>
        <a:lstStyle/>
        <a:p>
          <a:endParaRPr lang="en-US"/>
        </a:p>
      </dgm:t>
    </dgm:pt>
    <dgm:pt modelId="{51A24A10-8CC5-4571-BF7A-08D583F84171}" type="pres">
      <dgm:prSet presAssocID="{C2CD6D64-B2B2-4CE0-B6FD-7FDD0C51F1F6}" presName="parentText" presStyleLbl="node1" presStyleIdx="0" presStyleCnt="1">
        <dgm:presLayoutVars>
          <dgm:chMax val="0"/>
          <dgm:bulletEnabled val="1"/>
        </dgm:presLayoutVars>
      </dgm:prSet>
      <dgm:spPr/>
      <dgm:t>
        <a:bodyPr/>
        <a:lstStyle/>
        <a:p>
          <a:endParaRPr lang="en-US"/>
        </a:p>
      </dgm:t>
    </dgm:pt>
  </dgm:ptLst>
  <dgm:cxnLst>
    <dgm:cxn modelId="{8DAA5F69-D361-42FC-8A02-2471DFAFDF83}" type="presOf" srcId="{F2D79B83-2B9C-4AC3-8A8A-60FC7AAE00E8}" destId="{E7106DC5-38D9-4713-8F07-684E71F136ED}" srcOrd="0" destOrd="0" presId="urn:microsoft.com/office/officeart/2005/8/layout/vList2"/>
    <dgm:cxn modelId="{FFFF308F-3BFA-44AE-9878-5C3B4276AF23}" srcId="{F2D79B83-2B9C-4AC3-8A8A-60FC7AAE00E8}" destId="{C2CD6D64-B2B2-4CE0-B6FD-7FDD0C51F1F6}" srcOrd="0" destOrd="0" parTransId="{470C7A11-6380-4F65-A50B-A82A253936E4}" sibTransId="{DA70893D-3530-445F-8984-841061C5E2B3}"/>
    <dgm:cxn modelId="{386D5B69-0D4D-483B-B17D-37BA35265525}" type="presOf" srcId="{C2CD6D64-B2B2-4CE0-B6FD-7FDD0C51F1F6}" destId="{51A24A10-8CC5-4571-BF7A-08D583F84171}" srcOrd="0" destOrd="0" presId="urn:microsoft.com/office/officeart/2005/8/layout/vList2"/>
    <dgm:cxn modelId="{8992B65C-0BFE-4EDC-9E89-B762FA891A7E}" type="presParOf" srcId="{E7106DC5-38D9-4713-8F07-684E71F136ED}" destId="{51A24A10-8CC5-4571-BF7A-08D583F8417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899DF-7D61-43B6-A832-9505D151D8AF}">
      <dsp:nvSpPr>
        <dsp:cNvPr id="0" name=""/>
        <dsp:cNvSpPr/>
      </dsp:nvSpPr>
      <dsp:spPr>
        <a:xfrm>
          <a:off x="0" y="164470"/>
          <a:ext cx="2157435" cy="1294461"/>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Collecting phone numbers</a:t>
          </a:r>
        </a:p>
      </dsp:txBody>
      <dsp:txXfrm>
        <a:off x="0" y="164470"/>
        <a:ext cx="2157435" cy="1294461"/>
      </dsp:txXfrm>
    </dsp:sp>
    <dsp:sp modelId="{CFF34C05-90C0-4A43-B298-06B894D873B5}">
      <dsp:nvSpPr>
        <dsp:cNvPr id="0" name=""/>
        <dsp:cNvSpPr/>
      </dsp:nvSpPr>
      <dsp:spPr>
        <a:xfrm>
          <a:off x="2373179" y="164470"/>
          <a:ext cx="2157435" cy="1294461"/>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Legal considerations</a:t>
          </a:r>
        </a:p>
      </dsp:txBody>
      <dsp:txXfrm>
        <a:off x="2373179" y="164470"/>
        <a:ext cx="2157435" cy="1294461"/>
      </dsp:txXfrm>
    </dsp:sp>
    <dsp:sp modelId="{12609B65-9A59-46E6-9CB7-8E24BD5F35F8}">
      <dsp:nvSpPr>
        <dsp:cNvPr id="0" name=""/>
        <dsp:cNvSpPr/>
      </dsp:nvSpPr>
      <dsp:spPr>
        <a:xfrm>
          <a:off x="4746358" y="164470"/>
          <a:ext cx="2157435" cy="1294461"/>
        </a:xfrm>
        <a:prstGeom prst="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Who incurs the cost?</a:t>
          </a:r>
        </a:p>
      </dsp:txBody>
      <dsp:txXfrm>
        <a:off x="4746358" y="164470"/>
        <a:ext cx="2157435" cy="1294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6B16B-ECCE-4898-BEB3-5F78AF6F0E61}">
      <dsp:nvSpPr>
        <dsp:cNvPr id="0" name=""/>
        <dsp:cNvSpPr/>
      </dsp:nvSpPr>
      <dsp:spPr>
        <a:xfrm>
          <a:off x="0" y="164470"/>
          <a:ext cx="2157435" cy="1294461"/>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Surveys and sign-up </a:t>
          </a:r>
          <a:r>
            <a:rPr lang="en-US" sz="1500" kern="1200" dirty="0" smtClean="0"/>
            <a:t>drives</a:t>
          </a:r>
          <a:endParaRPr lang="en-US" sz="1500" kern="1200" dirty="0"/>
        </a:p>
      </dsp:txBody>
      <dsp:txXfrm>
        <a:off x="0" y="164470"/>
        <a:ext cx="2157435" cy="1294461"/>
      </dsp:txXfrm>
    </dsp:sp>
    <dsp:sp modelId="{B8410209-663F-4D68-A1E7-F930541E6114}">
      <dsp:nvSpPr>
        <dsp:cNvPr id="0" name=""/>
        <dsp:cNvSpPr/>
      </dsp:nvSpPr>
      <dsp:spPr>
        <a:xfrm>
          <a:off x="2373179" y="164470"/>
          <a:ext cx="2157435" cy="1294461"/>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Ask counsel to </a:t>
          </a:r>
          <a:r>
            <a:rPr lang="en-US" sz="1500" kern="1200" dirty="0" smtClean="0"/>
            <a:t>review; </a:t>
          </a:r>
        </a:p>
        <a:p>
          <a:pPr lvl="0" algn="ctr" defTabSz="666750">
            <a:lnSpc>
              <a:spcPct val="90000"/>
            </a:lnSpc>
            <a:spcBef>
              <a:spcPct val="0"/>
            </a:spcBef>
            <a:spcAft>
              <a:spcPct val="35000"/>
            </a:spcAft>
          </a:pPr>
          <a:r>
            <a:rPr lang="en-US" sz="1500" kern="1200" dirty="0" smtClean="0"/>
            <a:t>use </a:t>
          </a:r>
          <a:r>
            <a:rPr lang="en-US" sz="1500" kern="1200" dirty="0"/>
            <a:t>opt-in model with immediate opt-out </a:t>
          </a:r>
          <a:r>
            <a:rPr lang="en-US" sz="1500" kern="1200" dirty="0" smtClean="0"/>
            <a:t>capability</a:t>
          </a:r>
          <a:endParaRPr lang="en-US" sz="1500" kern="1200" dirty="0"/>
        </a:p>
      </dsp:txBody>
      <dsp:txXfrm>
        <a:off x="2373179" y="164470"/>
        <a:ext cx="2157435" cy="1294461"/>
      </dsp:txXfrm>
    </dsp:sp>
    <dsp:sp modelId="{564126C8-3B65-4594-8642-A0DCB940AF0F}">
      <dsp:nvSpPr>
        <dsp:cNvPr id="0" name=""/>
        <dsp:cNvSpPr/>
      </dsp:nvSpPr>
      <dsp:spPr>
        <a:xfrm>
          <a:off x="4746358" y="164470"/>
          <a:ext cx="2157435" cy="1294461"/>
        </a:xfrm>
        <a:prstGeom prst="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Absorb cost </a:t>
          </a:r>
          <a:r>
            <a:rPr lang="en-US" sz="1500" kern="1200" dirty="0" smtClean="0"/>
            <a:t>within </a:t>
          </a:r>
          <a:r>
            <a:rPr lang="en-US" sz="1500" kern="1200" dirty="0"/>
            <a:t>communication </a:t>
          </a:r>
          <a:r>
            <a:rPr lang="en-US" sz="1500" kern="1200" dirty="0" smtClean="0"/>
            <a:t>budget; </a:t>
          </a:r>
          <a:r>
            <a:rPr lang="en-US" sz="1500" kern="1200" dirty="0"/>
            <a:t>place 10-text </a:t>
          </a:r>
          <a:r>
            <a:rPr lang="en-US" sz="1500" kern="1200" dirty="0" smtClean="0"/>
            <a:t>cap </a:t>
          </a:r>
        </a:p>
        <a:p>
          <a:pPr lvl="0" algn="ctr" defTabSz="666750">
            <a:lnSpc>
              <a:spcPct val="90000"/>
            </a:lnSpc>
            <a:spcBef>
              <a:spcPct val="0"/>
            </a:spcBef>
            <a:spcAft>
              <a:spcPct val="35000"/>
            </a:spcAft>
          </a:pPr>
          <a:r>
            <a:rPr lang="en-US" sz="1500" kern="1200" dirty="0" smtClean="0"/>
            <a:t>(</a:t>
          </a:r>
          <a:r>
            <a:rPr lang="en-US" sz="1500" kern="1200" dirty="0" err="1" smtClean="0"/>
            <a:t>apx</a:t>
          </a:r>
          <a:r>
            <a:rPr lang="en-US" sz="1500" kern="1200" dirty="0"/>
            <a:t>. $</a:t>
          </a:r>
          <a:r>
            <a:rPr lang="en-US" sz="1500" kern="1200" dirty="0" smtClean="0"/>
            <a:t>1) </a:t>
          </a:r>
          <a:r>
            <a:rPr lang="en-US" sz="1500" kern="1200" dirty="0"/>
            <a:t>if student incurs cost</a:t>
          </a:r>
        </a:p>
      </dsp:txBody>
      <dsp:txXfrm>
        <a:off x="4746358" y="164470"/>
        <a:ext cx="2157435" cy="12944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24A10-8CC5-4571-BF7A-08D583F84171}">
      <dsp:nvSpPr>
        <dsp:cNvPr id="0" name=""/>
        <dsp:cNvSpPr/>
      </dsp:nvSpPr>
      <dsp:spPr>
        <a:xfrm>
          <a:off x="0" y="11362"/>
          <a:ext cx="3622431" cy="1731600"/>
        </a:xfrm>
        <a:prstGeom prst="roundRect">
          <a:avLst/>
        </a:prstGeom>
        <a:gradFill rotWithShape="0">
          <a:gsLst>
            <a:gs pos="0">
              <a:schemeClr val="accent6">
                <a:alpha val="90000"/>
                <a:hueOff val="0"/>
                <a:satOff val="0"/>
                <a:lumOff val="0"/>
                <a:alphaOff val="0"/>
                <a:shade val="51000"/>
                <a:satMod val="130000"/>
              </a:schemeClr>
            </a:gs>
            <a:gs pos="80000">
              <a:schemeClr val="accent6">
                <a:alpha val="90000"/>
                <a:hueOff val="0"/>
                <a:satOff val="0"/>
                <a:lumOff val="0"/>
                <a:alphaOff val="0"/>
                <a:shade val="93000"/>
                <a:satMod val="130000"/>
              </a:schemeClr>
            </a:gs>
            <a:gs pos="100000">
              <a:schemeClr val="accent6">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"Hi </a:t>
          </a:r>
          <a:r>
            <a:rPr lang="en-US" sz="2000" b="1" kern="1200" dirty="0" smtClean="0"/>
            <a:t>Alex</a:t>
          </a:r>
          <a:r>
            <a:rPr lang="en-US" sz="2000" kern="1200" dirty="0" smtClean="0"/>
            <a:t>, this is </a:t>
          </a:r>
          <a:r>
            <a:rPr lang="en-US" sz="2000" b="1" kern="1200" dirty="0" smtClean="0"/>
            <a:t>Brendan W.</a:t>
          </a:r>
          <a:r>
            <a:rPr lang="en-US" sz="2000" kern="1200" dirty="0" smtClean="0"/>
            <a:t> from </a:t>
          </a:r>
          <a:r>
            <a:rPr lang="en-US" sz="2000" kern="1200" dirty="0" err="1" smtClean="0"/>
            <a:t>uAspire</a:t>
          </a:r>
          <a:r>
            <a:rPr lang="en-US" sz="2000" kern="1200" dirty="0" smtClean="0"/>
            <a:t>. We want to help you w/ college! Stay tuned for key summer To Dos. Save this #, you can txt us for help!"</a:t>
          </a:r>
          <a:endParaRPr lang="en-US" sz="2000" kern="1200" dirty="0"/>
        </a:p>
      </dsp:txBody>
      <dsp:txXfrm>
        <a:off x="84530" y="95892"/>
        <a:ext cx="3453371" cy="15625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BC8862-4CBD-4F7B-9906-2FBFC27FC310}" type="datetimeFigureOut">
              <a:rPr lang="en-US" smtClean="0"/>
              <a:t>10/20/2016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AE9C99-F76E-4DCA-A2B3-768DD8109583}"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Do your students tend not to read your emails? Have you considered new methods of communication to reach your student body? Did last year’s Summer Melt session inspire you? This roundtable is a chance to discuss text messaging, social media, and other electronic methods of communication that step beyond email. Rebecca discovered great interest in text “nudging” on the FINAID Listserv, but schools were hesitant to try new methods of communication. Join this roundtable if you would like to share experiences, hear what other schools have tried, or learn what others hope to try.</a:t>
            </a:r>
            <a:endParaRPr lang="en-US"/>
          </a:p>
        </p:txBody>
      </p:sp>
      <p:sp>
        <p:nvSpPr>
          <p:cNvPr id="4" name="Slide Number Placeholder 3"/>
          <p:cNvSpPr>
            <a:spLocks noGrp="1"/>
          </p:cNvSpPr>
          <p:nvPr>
            <p:ph type="sldNum" sz="quarter" idx="10"/>
          </p:nvPr>
        </p:nvSpPr>
        <p:spPr/>
        <p:txBody>
          <a:bodyPr/>
          <a:lstStyle/>
          <a:p>
            <a:fld id="{99AE9C99-F76E-4DCA-A2B3-768DD8109583}" type="slidenum">
              <a:rPr lang="en-US" smtClean="0"/>
              <a:t>1</a:t>
            </a:fld>
            <a:endParaRPr lang="en-US"/>
          </a:p>
        </p:txBody>
      </p:sp>
    </p:spTree>
    <p:extLst>
      <p:ext uri="{BB962C8B-B14F-4D97-AF65-F5344CB8AC3E}">
        <p14:creationId xmlns:p14="http://schemas.microsoft.com/office/powerpoint/2010/main" val="3070738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819F93-E8D6-43CD-8A18-3DE12447D826}"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C2D8B-A3EE-4397-B373-365A301326AB}" type="slidenum">
              <a:rPr lang="en-US" smtClean="0"/>
              <a:t>‹#›</a:t>
            </a:fld>
            <a:endParaRPr lang="en-US"/>
          </a:p>
        </p:txBody>
      </p:sp>
    </p:spTree>
    <p:extLst>
      <p:ext uri="{BB962C8B-B14F-4D97-AF65-F5344CB8AC3E}">
        <p14:creationId xmlns:p14="http://schemas.microsoft.com/office/powerpoint/2010/main" val="371690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19F93-E8D6-43CD-8A18-3DE12447D826}"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C2D8B-A3EE-4397-B373-365A301326AB}" type="slidenum">
              <a:rPr lang="en-US" smtClean="0"/>
              <a:t>‹#›</a:t>
            </a:fld>
            <a:endParaRPr lang="en-US"/>
          </a:p>
        </p:txBody>
      </p:sp>
    </p:spTree>
    <p:extLst>
      <p:ext uri="{BB962C8B-B14F-4D97-AF65-F5344CB8AC3E}">
        <p14:creationId xmlns:p14="http://schemas.microsoft.com/office/powerpoint/2010/main" val="350659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19F93-E8D6-43CD-8A18-3DE12447D826}"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C2D8B-A3EE-4397-B373-365A301326AB}" type="slidenum">
              <a:rPr lang="en-US" smtClean="0"/>
              <a:t>‹#›</a:t>
            </a:fld>
            <a:endParaRPr lang="en-US"/>
          </a:p>
        </p:txBody>
      </p:sp>
    </p:spTree>
    <p:extLst>
      <p:ext uri="{BB962C8B-B14F-4D97-AF65-F5344CB8AC3E}">
        <p14:creationId xmlns:p14="http://schemas.microsoft.com/office/powerpoint/2010/main" val="140959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19F93-E8D6-43CD-8A18-3DE12447D826}"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C2D8B-A3EE-4397-B373-365A301326AB}" type="slidenum">
              <a:rPr lang="en-US" smtClean="0"/>
              <a:t>‹#›</a:t>
            </a:fld>
            <a:endParaRPr lang="en-US"/>
          </a:p>
        </p:txBody>
      </p:sp>
    </p:spTree>
    <p:extLst>
      <p:ext uri="{BB962C8B-B14F-4D97-AF65-F5344CB8AC3E}">
        <p14:creationId xmlns:p14="http://schemas.microsoft.com/office/powerpoint/2010/main" val="3811369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819F93-E8D6-43CD-8A18-3DE12447D826}"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C2D8B-A3EE-4397-B373-365A301326AB}" type="slidenum">
              <a:rPr lang="en-US" smtClean="0"/>
              <a:t>‹#›</a:t>
            </a:fld>
            <a:endParaRPr lang="en-US"/>
          </a:p>
        </p:txBody>
      </p:sp>
    </p:spTree>
    <p:extLst>
      <p:ext uri="{BB962C8B-B14F-4D97-AF65-F5344CB8AC3E}">
        <p14:creationId xmlns:p14="http://schemas.microsoft.com/office/powerpoint/2010/main" val="1267872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819F93-E8D6-43CD-8A18-3DE12447D826}"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C2D8B-A3EE-4397-B373-365A301326AB}" type="slidenum">
              <a:rPr lang="en-US" smtClean="0"/>
              <a:t>‹#›</a:t>
            </a:fld>
            <a:endParaRPr lang="en-US"/>
          </a:p>
        </p:txBody>
      </p:sp>
    </p:spTree>
    <p:extLst>
      <p:ext uri="{BB962C8B-B14F-4D97-AF65-F5344CB8AC3E}">
        <p14:creationId xmlns:p14="http://schemas.microsoft.com/office/powerpoint/2010/main" val="186525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819F93-E8D6-43CD-8A18-3DE12447D826}" type="datetimeFigureOut">
              <a:rPr lang="en-US" smtClean="0"/>
              <a:t>10/20/2016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AC2D8B-A3EE-4397-B373-365A301326AB}" type="slidenum">
              <a:rPr lang="en-US" smtClean="0"/>
              <a:t>‹#›</a:t>
            </a:fld>
            <a:endParaRPr lang="en-US"/>
          </a:p>
        </p:txBody>
      </p:sp>
    </p:spTree>
    <p:extLst>
      <p:ext uri="{BB962C8B-B14F-4D97-AF65-F5344CB8AC3E}">
        <p14:creationId xmlns:p14="http://schemas.microsoft.com/office/powerpoint/2010/main" val="145354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819F93-E8D6-43CD-8A18-3DE12447D826}" type="datetimeFigureOut">
              <a:rPr lang="en-US" smtClean="0"/>
              <a:t>10/20/2016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AC2D8B-A3EE-4397-B373-365A301326AB}" type="slidenum">
              <a:rPr lang="en-US" smtClean="0"/>
              <a:t>‹#›</a:t>
            </a:fld>
            <a:endParaRPr lang="en-US"/>
          </a:p>
        </p:txBody>
      </p:sp>
    </p:spTree>
    <p:extLst>
      <p:ext uri="{BB962C8B-B14F-4D97-AF65-F5344CB8AC3E}">
        <p14:creationId xmlns:p14="http://schemas.microsoft.com/office/powerpoint/2010/main" val="301571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19F93-E8D6-43CD-8A18-3DE12447D826}" type="datetimeFigureOut">
              <a:rPr lang="en-US" smtClean="0"/>
              <a:t>10/20/2016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AC2D8B-A3EE-4397-B373-365A301326AB}" type="slidenum">
              <a:rPr lang="en-US" smtClean="0"/>
              <a:t>‹#›</a:t>
            </a:fld>
            <a:endParaRPr lang="en-US"/>
          </a:p>
        </p:txBody>
      </p:sp>
    </p:spTree>
    <p:extLst>
      <p:ext uri="{BB962C8B-B14F-4D97-AF65-F5344CB8AC3E}">
        <p14:creationId xmlns:p14="http://schemas.microsoft.com/office/powerpoint/2010/main" val="380731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19F93-E8D6-43CD-8A18-3DE12447D826}"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C2D8B-A3EE-4397-B373-365A301326AB}" type="slidenum">
              <a:rPr lang="en-US" smtClean="0"/>
              <a:t>‹#›</a:t>
            </a:fld>
            <a:endParaRPr lang="en-US"/>
          </a:p>
        </p:txBody>
      </p:sp>
    </p:spTree>
    <p:extLst>
      <p:ext uri="{BB962C8B-B14F-4D97-AF65-F5344CB8AC3E}">
        <p14:creationId xmlns:p14="http://schemas.microsoft.com/office/powerpoint/2010/main" val="107097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19F93-E8D6-43CD-8A18-3DE12447D826}"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C2D8B-A3EE-4397-B373-365A301326AB}" type="slidenum">
              <a:rPr lang="en-US" smtClean="0"/>
              <a:t>‹#›</a:t>
            </a:fld>
            <a:endParaRPr lang="en-US"/>
          </a:p>
        </p:txBody>
      </p:sp>
    </p:spTree>
    <p:extLst>
      <p:ext uri="{BB962C8B-B14F-4D97-AF65-F5344CB8AC3E}">
        <p14:creationId xmlns:p14="http://schemas.microsoft.com/office/powerpoint/2010/main" val="676427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19F93-E8D6-43CD-8A18-3DE12447D826}" type="datetimeFigureOut">
              <a:rPr lang="en-US" smtClean="0"/>
              <a:t>10/20/2016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C2D8B-A3EE-4397-B373-365A301326AB}" type="slidenum">
              <a:rPr lang="en-US" smtClean="0"/>
              <a:t>‹#›</a:t>
            </a:fld>
            <a:endParaRPr lang="en-US"/>
          </a:p>
        </p:txBody>
      </p:sp>
    </p:spTree>
    <p:extLst>
      <p:ext uri="{BB962C8B-B14F-4D97-AF65-F5344CB8AC3E}">
        <p14:creationId xmlns:p14="http://schemas.microsoft.com/office/powerpoint/2010/main" val="2316535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a:t>Communicating with the Next Generation of College Students</a:t>
            </a:r>
          </a:p>
        </p:txBody>
      </p:sp>
      <p:sp>
        <p:nvSpPr>
          <p:cNvPr id="3" name="Subtitle 2"/>
          <p:cNvSpPr>
            <a:spLocks noGrp="1"/>
          </p:cNvSpPr>
          <p:nvPr>
            <p:ph type="subTitle" idx="1"/>
          </p:nvPr>
        </p:nvSpPr>
        <p:spPr>
          <a:xfrm>
            <a:off x="1371600" y="1981200"/>
            <a:ext cx="6400800" cy="1752600"/>
          </a:xfrm>
        </p:spPr>
        <p:txBody>
          <a:bodyPr/>
          <a:lstStyle/>
          <a:p>
            <a:r>
              <a:rPr lang="en-US" sz="4000" dirty="0"/>
              <a:t>A Roundtable Discussion </a:t>
            </a:r>
          </a:p>
          <a:p>
            <a:r>
              <a:rPr lang="en-US" sz="2000" dirty="0"/>
              <a:t>with Rebecca </a:t>
            </a:r>
            <a:r>
              <a:rPr lang="en-US" sz="2000" dirty="0" smtClean="0"/>
              <a:t>Schreiber-Reis, Dickinson College</a:t>
            </a:r>
            <a:endParaRPr lang="en-US" sz="2000" dirty="0"/>
          </a:p>
        </p:txBody>
      </p:sp>
    </p:spTree>
    <p:extLst>
      <p:ext uri="{BB962C8B-B14F-4D97-AF65-F5344CB8AC3E}">
        <p14:creationId xmlns:p14="http://schemas.microsoft.com/office/powerpoint/2010/main" val="1215572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lstStyle/>
          <a:p>
            <a:r>
              <a:rPr lang="en-US" dirty="0"/>
              <a:t>The Messages</a:t>
            </a:r>
            <a:endParaRPr lang="en-US" i="1" dirty="0"/>
          </a:p>
        </p:txBody>
      </p:sp>
      <p:sp>
        <p:nvSpPr>
          <p:cNvPr id="8" name="Text Placeholder 2"/>
          <p:cNvSpPr txBox="1">
            <a:spLocks/>
          </p:cNvSpPr>
          <p:nvPr/>
        </p:nvSpPr>
        <p:spPr>
          <a:xfrm>
            <a:off x="457200" y="1535113"/>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6" name="Content Placeholder 2"/>
          <p:cNvSpPr>
            <a:spLocks noGrp="1"/>
          </p:cNvSpPr>
          <p:nvPr>
            <p:ph sz="half" idx="1"/>
          </p:nvPr>
        </p:nvSpPr>
        <p:spPr>
          <a:xfrm>
            <a:off x="457200" y="1600200"/>
            <a:ext cx="4038600" cy="4525963"/>
          </a:xfrm>
        </p:spPr>
        <p:txBody>
          <a:bodyPr vert="horz" lIns="91440" tIns="45720" rIns="91440" bIns="45720" rtlCol="0" anchor="t">
            <a:normAutofit/>
          </a:bodyPr>
          <a:lstStyle/>
          <a:p>
            <a:r>
              <a:rPr lang="en-US" dirty="0"/>
              <a:t>Templates with fillable fields allow for simple initial contact</a:t>
            </a:r>
          </a:p>
          <a:p>
            <a:r>
              <a:rPr lang="en-US" dirty="0"/>
              <a:t>160-character max</a:t>
            </a:r>
          </a:p>
          <a:p>
            <a:r>
              <a:rPr lang="en-US" dirty="0"/>
              <a:t>Personalization yields higher rate of engagement</a:t>
            </a:r>
          </a:p>
        </p:txBody>
      </p:sp>
      <p:sp>
        <p:nvSpPr>
          <p:cNvPr id="10" name="Content Placeholder 3"/>
          <p:cNvSpPr txBox="1">
            <a:spLocks/>
          </p:cNvSpPr>
          <p:nvPr/>
        </p:nvSpPr>
        <p:spPr>
          <a:xfrm>
            <a:off x="4648200" y="1600200"/>
            <a:ext cx="4038600" cy="161778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Sample introductory text, with personalization:</a:t>
            </a:r>
          </a:p>
          <a:p>
            <a:endParaRPr lang="en-US" dirty="0" smtClean="0"/>
          </a:p>
        </p:txBody>
      </p:sp>
      <p:graphicFrame>
        <p:nvGraphicFramePr>
          <p:cNvPr id="4" name="Diagram 3"/>
          <p:cNvGraphicFramePr/>
          <p:nvPr>
            <p:extLst>
              <p:ext uri="{D42A27DB-BD31-4B8C-83A1-F6EECF244321}">
                <p14:modId xmlns:p14="http://schemas.microsoft.com/office/powerpoint/2010/main" val="693175571"/>
              </p:ext>
            </p:extLst>
          </p:nvPr>
        </p:nvGraphicFramePr>
        <p:xfrm>
          <a:off x="4923692" y="3305908"/>
          <a:ext cx="3622431" cy="1754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5936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lstStyle/>
          <a:p>
            <a:r>
              <a:rPr lang="en-US" dirty="0"/>
              <a:t>Dickinson's Effort</a:t>
            </a:r>
            <a:endParaRPr lang="en-US" i="1" dirty="0"/>
          </a:p>
        </p:txBody>
      </p:sp>
      <p:sp>
        <p:nvSpPr>
          <p:cNvPr id="8" name="Text Placeholder 2"/>
          <p:cNvSpPr txBox="1">
            <a:spLocks/>
          </p:cNvSpPr>
          <p:nvPr/>
        </p:nvSpPr>
        <p:spPr>
          <a:xfrm>
            <a:off x="457200" y="1535113"/>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9" name="Content Placeholder 2"/>
          <p:cNvSpPr>
            <a:spLocks noGrp="1"/>
          </p:cNvSpPr>
          <p:nvPr>
            <p:ph idx="1"/>
          </p:nvPr>
        </p:nvSpPr>
        <p:spPr>
          <a:xfrm>
            <a:off x="457200" y="1600200"/>
            <a:ext cx="8229600" cy="4525963"/>
          </a:xfrm>
        </p:spPr>
        <p:txBody>
          <a:bodyPr vert="horz" lIns="91440" tIns="45720" rIns="91440" bIns="45720" rtlCol="0" anchor="t">
            <a:normAutofit fontScale="70000" lnSpcReduction="20000"/>
          </a:bodyPr>
          <a:lstStyle/>
          <a:p>
            <a:r>
              <a:rPr lang="en-US" dirty="0"/>
              <a:t>Using </a:t>
            </a:r>
            <a:r>
              <a:rPr lang="en-US" dirty="0" err="1"/>
              <a:t>OrgSync</a:t>
            </a:r>
            <a:r>
              <a:rPr lang="en-US" dirty="0"/>
              <a:t>, which offers ability to send (but not receive) text messages</a:t>
            </a:r>
          </a:p>
          <a:p>
            <a:r>
              <a:rPr lang="en-US" dirty="0"/>
              <a:t>Preparing pilot program through fall semester, planning to use nudges with larger population in spring </a:t>
            </a:r>
            <a:r>
              <a:rPr lang="en-US" dirty="0" smtClean="0"/>
              <a:t>semester</a:t>
            </a:r>
          </a:p>
          <a:p>
            <a:r>
              <a:rPr lang="en-US" dirty="0" smtClean="0"/>
              <a:t>Requiring double-layered opt-in through </a:t>
            </a:r>
            <a:r>
              <a:rPr lang="en-US" dirty="0" err="1" smtClean="0"/>
              <a:t>OrgSync</a:t>
            </a:r>
            <a:r>
              <a:rPr lang="en-US" dirty="0" smtClean="0"/>
              <a:t> portal</a:t>
            </a:r>
          </a:p>
          <a:p>
            <a:r>
              <a:rPr lang="en-US" dirty="0"/>
              <a:t>Will test with a greeting from a counselor to increase the </a:t>
            </a:r>
            <a:r>
              <a:rPr lang="en-US" dirty="0" smtClean="0"/>
              <a:t>feeling of personalization</a:t>
            </a:r>
          </a:p>
          <a:p>
            <a:r>
              <a:rPr lang="en-US" dirty="0" smtClean="0"/>
              <a:t>Using nudges to direct students toward more substantial emails</a:t>
            </a:r>
          </a:p>
          <a:p>
            <a:r>
              <a:rPr lang="en-US" dirty="0" smtClean="0"/>
              <a:t>Nudges based primarily on outstanding items emails, though some specific reminders may be sent</a:t>
            </a:r>
          </a:p>
          <a:p>
            <a:pPr lvl="1"/>
            <a:r>
              <a:rPr lang="en-US" dirty="0" smtClean="0"/>
              <a:t>For example, we may send one FAFSA completion nudge to anyone who has not submitted the application by a specific date</a:t>
            </a:r>
          </a:p>
          <a:p>
            <a:r>
              <a:rPr lang="en-US" dirty="0" smtClean="0"/>
              <a:t>Primary goal: to decrease the number of applications that are incomplete after our May 1</a:t>
            </a:r>
            <a:r>
              <a:rPr lang="en-US" baseline="30000" dirty="0" smtClean="0"/>
              <a:t>st</a:t>
            </a:r>
            <a:r>
              <a:rPr lang="en-US" dirty="0" smtClean="0"/>
              <a:t> deadline</a:t>
            </a:r>
          </a:p>
          <a:p>
            <a:endParaRPr lang="en-US" dirty="0"/>
          </a:p>
          <a:p>
            <a:endParaRPr lang="en-US" dirty="0"/>
          </a:p>
        </p:txBody>
      </p:sp>
    </p:spTree>
    <p:extLst>
      <p:ext uri="{BB962C8B-B14F-4D97-AF65-F5344CB8AC3E}">
        <p14:creationId xmlns:p14="http://schemas.microsoft.com/office/powerpoint/2010/main" val="2992174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lstStyle/>
          <a:p>
            <a:r>
              <a:rPr lang="en-US" dirty="0"/>
              <a:t>Roundtable</a:t>
            </a:r>
            <a:endParaRPr lang="en-US" i="1" dirty="0"/>
          </a:p>
        </p:txBody>
      </p:sp>
      <p:sp>
        <p:nvSpPr>
          <p:cNvPr id="8" name="Text Placeholder 2"/>
          <p:cNvSpPr txBox="1">
            <a:spLocks/>
          </p:cNvSpPr>
          <p:nvPr/>
        </p:nvSpPr>
        <p:spPr>
          <a:xfrm>
            <a:off x="457200" y="1535113"/>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6" name="Content Placeholder 2"/>
          <p:cNvSpPr>
            <a:spLocks noGrp="1"/>
          </p:cNvSpPr>
          <p:nvPr>
            <p:ph idx="1"/>
          </p:nvPr>
        </p:nvSpPr>
        <p:spPr>
          <a:xfrm>
            <a:off x="457200" y="1600200"/>
            <a:ext cx="8229600" cy="4525963"/>
          </a:xfrm>
        </p:spPr>
        <p:txBody>
          <a:bodyPr>
            <a:normAutofit lnSpcReduction="10000"/>
          </a:bodyPr>
          <a:lstStyle/>
          <a:p>
            <a:r>
              <a:rPr lang="en-US" dirty="0" smtClean="0"/>
              <a:t>Which new communication methods have your institutions tried or considered?</a:t>
            </a:r>
          </a:p>
          <a:p>
            <a:r>
              <a:rPr lang="en-US" dirty="0" smtClean="0"/>
              <a:t>Are there reservations in your office, or across campus?</a:t>
            </a:r>
          </a:p>
          <a:p>
            <a:r>
              <a:rPr lang="en-US" dirty="0" smtClean="0"/>
              <a:t>What aspect of potential new communication opportunities seems promising or exciting?</a:t>
            </a:r>
          </a:p>
          <a:p>
            <a:r>
              <a:rPr lang="en-US" dirty="0" smtClean="0"/>
              <a:t>Have you identified particular challenges for your student body, which would impact your efforts?</a:t>
            </a:r>
          </a:p>
        </p:txBody>
      </p:sp>
    </p:spTree>
    <p:extLst>
      <p:ext uri="{BB962C8B-B14F-4D97-AF65-F5344CB8AC3E}">
        <p14:creationId xmlns:p14="http://schemas.microsoft.com/office/powerpoint/2010/main" val="4288228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2"/>
          <p:cNvSpPr txBox="1">
            <a:spLocks/>
          </p:cNvSpPr>
          <p:nvPr/>
        </p:nvSpPr>
        <p:spPr>
          <a:xfrm>
            <a:off x="457200" y="1535113"/>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9" name="Title 1"/>
          <p:cNvSpPr>
            <a:spLocks noGrp="1"/>
          </p:cNvSpPr>
          <p:nvPr>
            <p:ph type="title"/>
          </p:nvPr>
        </p:nvSpPr>
        <p:spPr>
          <a:xfrm>
            <a:off x="84992" y="3644411"/>
            <a:ext cx="4412396" cy="566738"/>
          </a:xfrm>
        </p:spPr>
        <p:txBody>
          <a:bodyPr>
            <a:normAutofit fontScale="90000"/>
          </a:bodyPr>
          <a:lstStyle/>
          <a:p>
            <a:r>
              <a:rPr lang="en-US" dirty="0" smtClean="0"/>
              <a:t>Discussion-</a:t>
            </a:r>
            <a:endParaRPr lang="en-US" dirty="0"/>
          </a:p>
        </p:txBody>
      </p:sp>
      <p:sp>
        <p:nvSpPr>
          <p:cNvPr id="10" name="Text Placeholder 3"/>
          <p:cNvSpPr txBox="1">
            <a:spLocks/>
          </p:cNvSpPr>
          <p:nvPr/>
        </p:nvSpPr>
        <p:spPr>
          <a:xfrm>
            <a:off x="1424354" y="4347429"/>
            <a:ext cx="6585438" cy="1333255"/>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How often is it appropriate to adjust our method of communication to meet student needs? </a:t>
            </a:r>
          </a:p>
          <a:p>
            <a:r>
              <a:rPr lang="en-US" dirty="0" smtClean="0"/>
              <a:t>Do we have a responsibility to meet students where they are, or to teach them to adapt to the professional world?</a:t>
            </a:r>
            <a:endParaRPr lang="en-US" dirty="0"/>
          </a:p>
        </p:txBody>
      </p:sp>
      <p:pic>
        <p:nvPicPr>
          <p:cNvPr id="5" name="Picture 4"/>
          <p:cNvPicPr>
            <a:picLocks noChangeAspect="1"/>
          </p:cNvPicPr>
          <p:nvPr/>
        </p:nvPicPr>
        <p:blipFill>
          <a:blip r:embed="rId3"/>
          <a:stretch>
            <a:fillRect/>
          </a:stretch>
        </p:blipFill>
        <p:spPr>
          <a:xfrm>
            <a:off x="3158393" y="677415"/>
            <a:ext cx="2846754" cy="2830716"/>
          </a:xfrm>
          <a:prstGeom prst="rect">
            <a:avLst/>
          </a:prstGeom>
        </p:spPr>
      </p:pic>
    </p:spTree>
    <p:extLst>
      <p:ext uri="{BB962C8B-B14F-4D97-AF65-F5344CB8AC3E}">
        <p14:creationId xmlns:p14="http://schemas.microsoft.com/office/powerpoint/2010/main" val="3665943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2"/>
          <p:cNvSpPr txBox="1">
            <a:spLocks/>
          </p:cNvSpPr>
          <p:nvPr/>
        </p:nvSpPr>
        <p:spPr>
          <a:xfrm>
            <a:off x="527538" y="1535112"/>
            <a:ext cx="8080132" cy="3880950"/>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err="1" smtClean="0"/>
              <a:t>Castleman</a:t>
            </a:r>
            <a:r>
              <a:rPr lang="en-US" dirty="0" smtClean="0"/>
              <a:t>, B.L. &amp; Page, L.C., </a:t>
            </a:r>
            <a:r>
              <a:rPr lang="en-US" i="1" dirty="0" smtClean="0"/>
              <a:t>Summer Melt: Supporting Low-Income Students Through the Transition to College</a:t>
            </a:r>
            <a:r>
              <a:rPr lang="en-US" dirty="0" smtClean="0"/>
              <a:t>, 	Cambridge, MA: Harvard Education Press (2014). </a:t>
            </a:r>
          </a:p>
          <a:p>
            <a:pPr marL="0" indent="0">
              <a:buNone/>
            </a:pPr>
            <a:endParaRPr lang="en-US" dirty="0"/>
          </a:p>
          <a:p>
            <a:pPr marL="0" indent="0">
              <a:buNone/>
            </a:pPr>
            <a:r>
              <a:rPr lang="en-US" dirty="0" err="1"/>
              <a:t>Karlan</a:t>
            </a:r>
            <a:r>
              <a:rPr lang="en-US" dirty="0"/>
              <a:t>, D. McConnell, M., Mullainathan, S., &amp; </a:t>
            </a:r>
            <a:r>
              <a:rPr lang="en-US" dirty="0" err="1"/>
              <a:t>Zinman</a:t>
            </a:r>
            <a:r>
              <a:rPr lang="en-US" dirty="0"/>
              <a:t>, J., “Getting to the Top of Mind: How Reminders Increase </a:t>
            </a:r>
            <a:r>
              <a:rPr lang="en-US" dirty="0" smtClean="0"/>
              <a:t>	Saving</a:t>
            </a:r>
            <a:r>
              <a:rPr lang="en-US" dirty="0"/>
              <a:t>,” National Bureau of Economic Research Working Paper No. 16205, Cambridge, MA (2010). </a:t>
            </a:r>
          </a:p>
          <a:p>
            <a:pPr marL="0" indent="0">
              <a:buNone/>
            </a:pPr>
            <a:endParaRPr lang="en-US" dirty="0" smtClean="0"/>
          </a:p>
          <a:p>
            <a:pPr marL="0" indent="0">
              <a:buNone/>
            </a:pPr>
            <a:endParaRPr lang="en-US" dirty="0"/>
          </a:p>
          <a:p>
            <a:pPr marL="0" indent="0">
              <a:buNone/>
            </a:pPr>
            <a:r>
              <a:rPr lang="en-US" dirty="0" err="1" smtClean="0"/>
              <a:t>Lenhardt</a:t>
            </a:r>
            <a:r>
              <a:rPr lang="en-US" dirty="0"/>
              <a:t>, A., “Teens, Smart Phones, and Texting,” unpublished report, Pew Research </a:t>
            </a:r>
            <a:r>
              <a:rPr lang="en-US" dirty="0" smtClean="0"/>
              <a:t>Center</a:t>
            </a:r>
            <a:r>
              <a:rPr lang="en-US" dirty="0"/>
              <a:t>, Washington, </a:t>
            </a:r>
            <a:r>
              <a:rPr lang="en-US" dirty="0" smtClean="0"/>
              <a:t>DC </a:t>
            </a:r>
            <a:r>
              <a:rPr lang="en-US" dirty="0"/>
              <a:t>(2012</a:t>
            </a:r>
            <a:r>
              <a:rPr lang="en-US" dirty="0" smtClean="0"/>
              <a:t>).</a:t>
            </a:r>
          </a:p>
          <a:p>
            <a:pPr marL="0" indent="0">
              <a:buNone/>
            </a:pPr>
            <a:endParaRPr lang="en-US" dirty="0" smtClean="0"/>
          </a:p>
          <a:p>
            <a:pPr marL="0" indent="0">
              <a:buNone/>
            </a:pPr>
            <a:r>
              <a:rPr lang="en-US" dirty="0" err="1" smtClean="0"/>
              <a:t>Madrian</a:t>
            </a:r>
            <a:r>
              <a:rPr lang="en-US" dirty="0"/>
              <a:t>, B.C. &amp; </a:t>
            </a:r>
            <a:r>
              <a:rPr lang="en-US" dirty="0" err="1"/>
              <a:t>Shea</a:t>
            </a:r>
            <a:r>
              <a:rPr lang="en-US" dirty="0"/>
              <a:t>, D.F., “The Power of </a:t>
            </a:r>
            <a:r>
              <a:rPr lang="en-US" dirty="0" err="1"/>
              <a:t>Sugestion</a:t>
            </a:r>
            <a:r>
              <a:rPr lang="en-US" dirty="0"/>
              <a:t>: Inertia in 401(k) Participation and Savings 	</a:t>
            </a:r>
            <a:r>
              <a:rPr lang="en-US" dirty="0" smtClean="0"/>
              <a:t>Behavior</a:t>
            </a:r>
            <a:r>
              <a:rPr lang="en-US" dirty="0"/>
              <a:t>,” </a:t>
            </a:r>
            <a:r>
              <a:rPr lang="en-US" i="1" dirty="0" smtClean="0"/>
              <a:t>Quarterly</a:t>
            </a:r>
          </a:p>
          <a:p>
            <a:pPr marL="0" indent="0">
              <a:buNone/>
            </a:pPr>
            <a:r>
              <a:rPr lang="en-US" i="1" dirty="0"/>
              <a:t>	</a:t>
            </a:r>
            <a:r>
              <a:rPr lang="en-US" i="1" dirty="0" smtClean="0"/>
              <a:t>Journal </a:t>
            </a:r>
            <a:r>
              <a:rPr lang="en-US" i="1" dirty="0"/>
              <a:t>of Economics </a:t>
            </a:r>
            <a:r>
              <a:rPr lang="en-US" dirty="0"/>
              <a:t>116, no. 4 (2001): 1149-1187</a:t>
            </a:r>
            <a:r>
              <a:rPr lang="en-US" dirty="0" smtClean="0"/>
              <a:t>.</a:t>
            </a:r>
          </a:p>
          <a:p>
            <a:pPr marL="0" indent="0">
              <a:buNone/>
            </a:pPr>
            <a:endParaRPr lang="en-US" dirty="0" smtClean="0"/>
          </a:p>
          <a:p>
            <a:pPr marL="0" indent="0">
              <a:buNone/>
            </a:pPr>
            <a:r>
              <a:rPr lang="en-US" dirty="0" err="1" smtClean="0"/>
              <a:t>Stockwell</a:t>
            </a:r>
            <a:r>
              <a:rPr lang="en-US" dirty="0"/>
              <a:t>, M.S., </a:t>
            </a:r>
            <a:r>
              <a:rPr lang="en-US" dirty="0" err="1"/>
              <a:t>Kharbanda</a:t>
            </a:r>
            <a:r>
              <a:rPr lang="en-US" dirty="0"/>
              <a:t>, E.O., Martinez, R.A., Vargas, </a:t>
            </a:r>
            <a:r>
              <a:rPr lang="en-US" dirty="0" smtClean="0"/>
              <a:t>C.Y</a:t>
            </a:r>
            <a:r>
              <a:rPr lang="en-US" dirty="0"/>
              <a:t>., </a:t>
            </a:r>
            <a:r>
              <a:rPr lang="en-US" dirty="0" err="1"/>
              <a:t>Vawdrey</a:t>
            </a:r>
            <a:r>
              <a:rPr lang="en-US" dirty="0"/>
              <a:t>, D.K., &amp; Camargo, S</a:t>
            </a:r>
            <a:r>
              <a:rPr lang="en-US" dirty="0" smtClean="0"/>
              <a:t>., “Effects of a Text 	Messaging Intervention on </a:t>
            </a:r>
            <a:r>
              <a:rPr lang="en-US" dirty="0" err="1" smtClean="0"/>
              <a:t>Influenze</a:t>
            </a:r>
            <a:r>
              <a:rPr lang="en-US" dirty="0" smtClean="0"/>
              <a:t> Vaccination in an Urban, Low-Income Pediatric and Adolescent 	Population,” </a:t>
            </a:r>
            <a:r>
              <a:rPr lang="en-US" i="1" dirty="0" smtClean="0"/>
              <a:t>Journal of the American Medical Association </a:t>
            </a:r>
            <a:r>
              <a:rPr lang="en-US" dirty="0" smtClean="0"/>
              <a:t>307, no. 16 (2012): 1702-1708.</a:t>
            </a:r>
          </a:p>
          <a:p>
            <a:pPr marL="0" indent="0">
              <a:buNone/>
            </a:pPr>
            <a:endParaRPr lang="en-US" dirty="0"/>
          </a:p>
          <a:p>
            <a:pPr marL="0" indent="0">
              <a:buNone/>
            </a:pPr>
            <a:r>
              <a:rPr lang="en-US" dirty="0" err="1"/>
              <a:t>Thaler</a:t>
            </a:r>
            <a:r>
              <a:rPr lang="en-US" dirty="0"/>
              <a:t>, R. &amp; </a:t>
            </a:r>
            <a:r>
              <a:rPr lang="en-US" dirty="0" err="1"/>
              <a:t>Sunstein</a:t>
            </a:r>
            <a:r>
              <a:rPr lang="en-US" dirty="0"/>
              <a:t>, C., </a:t>
            </a:r>
            <a:r>
              <a:rPr lang="en-US" i="1" dirty="0"/>
              <a:t>Nudge: Improving Decisions About Health, </a:t>
            </a:r>
            <a:r>
              <a:rPr lang="en-US" i="1" dirty="0" err="1"/>
              <a:t>Walth</a:t>
            </a:r>
            <a:r>
              <a:rPr lang="en-US" i="1" dirty="0"/>
              <a:t>, and Happiness</a:t>
            </a:r>
            <a:r>
              <a:rPr lang="en-US" dirty="0"/>
              <a:t>, New Haven, CT: Yale </a:t>
            </a:r>
            <a:r>
              <a:rPr lang="en-US" dirty="0" smtClean="0"/>
              <a:t>	University </a:t>
            </a:r>
            <a:r>
              <a:rPr lang="en-US" dirty="0"/>
              <a:t>Press (2008). </a:t>
            </a:r>
          </a:p>
          <a:p>
            <a:pPr marL="0" indent="0">
              <a:buNone/>
            </a:pPr>
            <a:endParaRPr lang="en-US" dirty="0">
              <a:solidFill>
                <a:srgbClr val="FF0000"/>
              </a:solidFill>
            </a:endParaRPr>
          </a:p>
        </p:txBody>
      </p:sp>
      <p:sp>
        <p:nvSpPr>
          <p:cNvPr id="9" name="Title 1"/>
          <p:cNvSpPr>
            <a:spLocks noGrp="1"/>
          </p:cNvSpPr>
          <p:nvPr>
            <p:ph type="title"/>
          </p:nvPr>
        </p:nvSpPr>
        <p:spPr>
          <a:xfrm>
            <a:off x="2291190" y="404446"/>
            <a:ext cx="4412396" cy="566738"/>
          </a:xfrm>
        </p:spPr>
        <p:txBody>
          <a:bodyPr>
            <a:normAutofit fontScale="90000"/>
          </a:bodyPr>
          <a:lstStyle/>
          <a:p>
            <a:r>
              <a:rPr lang="en-US" dirty="0" smtClean="0"/>
              <a:t>Sources</a:t>
            </a:r>
            <a:endParaRPr lang="en-US" dirty="0"/>
          </a:p>
        </p:txBody>
      </p:sp>
    </p:spTree>
    <p:extLst>
      <p:ext uri="{BB962C8B-B14F-4D97-AF65-F5344CB8AC3E}">
        <p14:creationId xmlns:p14="http://schemas.microsoft.com/office/powerpoint/2010/main" val="1036747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Ten Texts to College</a:t>
            </a:r>
            <a:br>
              <a:rPr lang="en-US" dirty="0"/>
            </a:br>
            <a:r>
              <a:rPr lang="en-US" sz="2200" dirty="0"/>
              <a:t>Chapter 5, </a:t>
            </a:r>
            <a:r>
              <a:rPr lang="en-US" sz="2200" i="1" dirty="0"/>
              <a:t>Summer Melt</a:t>
            </a:r>
            <a:r>
              <a:rPr lang="en-US" sz="2200" dirty="0"/>
              <a:t/>
            </a:r>
            <a:br>
              <a:rPr lang="en-US" sz="2200" dirty="0"/>
            </a:br>
            <a:r>
              <a:rPr lang="en-US" sz="2200" dirty="0"/>
              <a:t>by Benjamin L. </a:t>
            </a:r>
            <a:r>
              <a:rPr lang="en-US" sz="2200" dirty="0" err="1"/>
              <a:t>Castleman</a:t>
            </a:r>
            <a:r>
              <a:rPr lang="en-US" sz="2200" dirty="0"/>
              <a:t> and Lindsay C. Page</a:t>
            </a:r>
          </a:p>
        </p:txBody>
      </p:sp>
      <p:sp>
        <p:nvSpPr>
          <p:cNvPr id="3" name="Content Placeholder 2"/>
          <p:cNvSpPr>
            <a:spLocks noGrp="1"/>
          </p:cNvSpPr>
          <p:nvPr>
            <p:ph idx="1"/>
          </p:nvPr>
        </p:nvSpPr>
        <p:spPr/>
        <p:txBody>
          <a:bodyPr>
            <a:normAutofit fontScale="92500" lnSpcReduction="20000"/>
          </a:bodyPr>
          <a:lstStyle/>
          <a:p>
            <a:r>
              <a:rPr lang="en-US" dirty="0"/>
              <a:t>Texting is the primary method of communication for today’s teens and young adults </a:t>
            </a:r>
            <a:r>
              <a:rPr lang="en-US" sz="1700" dirty="0" smtClean="0"/>
              <a:t>(</a:t>
            </a:r>
            <a:r>
              <a:rPr lang="en-US" sz="1700" dirty="0" err="1" smtClean="0"/>
              <a:t>Lenhardt</a:t>
            </a:r>
            <a:r>
              <a:rPr lang="en-US" sz="1700" dirty="0" smtClean="0"/>
              <a:t>, A.)</a:t>
            </a:r>
          </a:p>
          <a:p>
            <a:r>
              <a:rPr lang="en-US" dirty="0" smtClean="0"/>
              <a:t>Texts </a:t>
            </a:r>
            <a:r>
              <a:rPr lang="en-US" dirty="0"/>
              <a:t>provide manageable bursts of information- “nudges” to complete tasks</a:t>
            </a:r>
          </a:p>
          <a:p>
            <a:pPr lvl="1"/>
            <a:r>
              <a:rPr lang="en-US" dirty="0"/>
              <a:t>Behavioral economists have observed that long lists- such as missing items emails- cause us to procrastinate </a:t>
            </a:r>
            <a:r>
              <a:rPr lang="en-US" sz="1600" dirty="0" smtClean="0"/>
              <a:t>(</a:t>
            </a:r>
            <a:r>
              <a:rPr lang="en-US" sz="1600" dirty="0" err="1" smtClean="0"/>
              <a:t>Madrian</a:t>
            </a:r>
            <a:r>
              <a:rPr lang="en-US" sz="1600" dirty="0" smtClean="0"/>
              <a:t>, B.C. &amp; </a:t>
            </a:r>
            <a:r>
              <a:rPr lang="en-US" sz="1600" dirty="0" err="1" smtClean="0"/>
              <a:t>Shea</a:t>
            </a:r>
            <a:r>
              <a:rPr lang="en-US" sz="1600" dirty="0" smtClean="0"/>
              <a:t>, D.F)</a:t>
            </a:r>
          </a:p>
          <a:p>
            <a:r>
              <a:rPr lang="en-US" sz="2000" dirty="0" smtClean="0"/>
              <a:t> </a:t>
            </a:r>
            <a:r>
              <a:rPr lang="en-US" dirty="0" smtClean="0"/>
              <a:t>“Nudges” have been used successfully to encourage personal savings, and as reminders for vaccinations. </a:t>
            </a:r>
            <a:r>
              <a:rPr lang="en-US" sz="1600" dirty="0" smtClean="0"/>
              <a:t>(</a:t>
            </a:r>
            <a:r>
              <a:rPr lang="en-US" sz="1600" dirty="0" err="1" smtClean="0"/>
              <a:t>Thaler</a:t>
            </a:r>
            <a:r>
              <a:rPr lang="en-US" sz="1600" dirty="0" smtClean="0"/>
              <a:t>, R. &amp; </a:t>
            </a:r>
            <a:r>
              <a:rPr lang="en-US" sz="1600" dirty="0" err="1" smtClean="0"/>
              <a:t>Sunstein</a:t>
            </a:r>
            <a:r>
              <a:rPr lang="en-US" sz="1600" dirty="0" smtClean="0"/>
              <a:t>, C.; </a:t>
            </a:r>
            <a:r>
              <a:rPr lang="en-US" sz="1600" dirty="0" err="1" smtClean="0"/>
              <a:t>Karlan</a:t>
            </a:r>
            <a:r>
              <a:rPr lang="en-US" sz="1600" dirty="0" smtClean="0"/>
              <a:t>, D. McConnell, M., Mullainathan, S., &amp; </a:t>
            </a:r>
            <a:r>
              <a:rPr lang="en-US" sz="1600" dirty="0" err="1" smtClean="0"/>
              <a:t>Zinman</a:t>
            </a:r>
            <a:r>
              <a:rPr lang="en-US" sz="1600" dirty="0" smtClean="0"/>
              <a:t>, J.; </a:t>
            </a:r>
            <a:r>
              <a:rPr lang="en-US" sz="1600" dirty="0" err="1" smtClean="0"/>
              <a:t>Stockwell</a:t>
            </a:r>
            <a:r>
              <a:rPr lang="en-US" sz="1600" dirty="0" smtClean="0"/>
              <a:t>, M.S., </a:t>
            </a:r>
            <a:r>
              <a:rPr lang="en-US" sz="1600" dirty="0" err="1" smtClean="0"/>
              <a:t>Kharbanda</a:t>
            </a:r>
            <a:r>
              <a:rPr lang="en-US" sz="1600" dirty="0" smtClean="0"/>
              <a:t>, E.O., Martinez, R.A., Vargas, </a:t>
            </a:r>
          </a:p>
          <a:p>
            <a:pPr marL="0" indent="0">
              <a:buNone/>
            </a:pPr>
            <a:r>
              <a:rPr lang="en-US" sz="1600" dirty="0" smtClean="0"/>
              <a:t>        C.Y., </a:t>
            </a:r>
            <a:r>
              <a:rPr lang="en-US" sz="1600" dirty="0" err="1" smtClean="0"/>
              <a:t>Vawdrey</a:t>
            </a:r>
            <a:r>
              <a:rPr lang="en-US" sz="1600" dirty="0" smtClean="0"/>
              <a:t>, D.K., &amp; Camargo, S.)</a:t>
            </a:r>
            <a:endParaRPr lang="en-US" dirty="0" smtClean="0"/>
          </a:p>
          <a:p>
            <a:endParaRPr lang="en-US" dirty="0"/>
          </a:p>
        </p:txBody>
      </p:sp>
    </p:spTree>
    <p:extLst>
      <p:ext uri="{BB962C8B-B14F-4D97-AF65-F5344CB8AC3E}">
        <p14:creationId xmlns:p14="http://schemas.microsoft.com/office/powerpoint/2010/main" val="676199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Research Findings</a:t>
            </a:r>
            <a:br>
              <a:rPr lang="en-US" dirty="0"/>
            </a:br>
            <a:r>
              <a:rPr lang="en-US" sz="3100" i="1" dirty="0"/>
              <a:t>Summer Melt</a:t>
            </a:r>
          </a:p>
        </p:txBody>
      </p:sp>
      <p:sp>
        <p:nvSpPr>
          <p:cNvPr id="3" name="Content Placeholder 2"/>
          <p:cNvSpPr>
            <a:spLocks noGrp="1"/>
          </p:cNvSpPr>
          <p:nvPr>
            <p:ph idx="1"/>
          </p:nvPr>
        </p:nvSpPr>
        <p:spPr/>
        <p:txBody>
          <a:bodyPr>
            <a:noAutofit/>
          </a:bodyPr>
          <a:lstStyle/>
          <a:p>
            <a:r>
              <a:rPr lang="en-US" sz="2400" dirty="0" err="1"/>
              <a:t>uAspire</a:t>
            </a:r>
            <a:r>
              <a:rPr lang="en-US" sz="2400" dirty="0"/>
              <a:t> (Boston, MA) found that students who did not respond to emails and phone calls, responded rapidly to text messages</a:t>
            </a:r>
          </a:p>
          <a:p>
            <a:r>
              <a:rPr lang="en-US" sz="2400" dirty="0"/>
              <a:t>Responses were especially high for texts related to financial aid and billing</a:t>
            </a:r>
          </a:p>
          <a:p>
            <a:r>
              <a:rPr lang="en-US" sz="2400" dirty="0"/>
              <a:t>Fewer than 4% of students opted out of text messaging</a:t>
            </a:r>
          </a:p>
          <a:p>
            <a:r>
              <a:rPr lang="en-US" sz="2400" dirty="0"/>
              <a:t>Minnesota Office of Higher Education noted that students who chose to receive emails were less responsive, and responded later, than those who selected text-based communications</a:t>
            </a:r>
          </a:p>
        </p:txBody>
      </p:sp>
    </p:spTree>
    <p:extLst>
      <p:ext uri="{BB962C8B-B14F-4D97-AF65-F5344CB8AC3E}">
        <p14:creationId xmlns:p14="http://schemas.microsoft.com/office/powerpoint/2010/main" val="2051696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Follow-up survey of student responses to text message campaign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5091221"/>
              </p:ext>
            </p:extLst>
          </p:nvPr>
        </p:nvGraphicFramePr>
        <p:xfrm>
          <a:off x="457200" y="1600200"/>
          <a:ext cx="8229600" cy="38455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1910237696"/>
                    </a:ext>
                  </a:extLst>
                </a:gridCol>
                <a:gridCol w="4114800">
                  <a:extLst>
                    <a:ext uri="{9D8B030D-6E8A-4147-A177-3AD203B41FA5}">
                      <a16:colId xmlns:a16="http://schemas.microsoft.com/office/drawing/2014/main" xmlns="" val="1166879829"/>
                    </a:ext>
                  </a:extLst>
                </a:gridCol>
              </a:tblGrid>
              <a:tr h="370840">
                <a:tc>
                  <a:txBody>
                    <a:bodyPr/>
                    <a:lstStyle/>
                    <a:p>
                      <a:endParaRPr lang="en-US" dirty="0" smtClean="0"/>
                    </a:p>
                    <a:p>
                      <a:r>
                        <a:rPr lang="en-US" dirty="0" smtClean="0"/>
                        <a:t>The</a:t>
                      </a:r>
                      <a:r>
                        <a:rPr lang="en-US" baseline="0" dirty="0" smtClean="0"/>
                        <a:t> </a:t>
                      </a:r>
                      <a:r>
                        <a:rPr lang="en-US" baseline="0" dirty="0"/>
                        <a:t>text messages…</a:t>
                      </a:r>
                      <a:endParaRPr lang="en-US" dirty="0"/>
                    </a:p>
                  </a:txBody>
                  <a:tcPr>
                    <a:solidFill>
                      <a:schemeClr val="accent6">
                        <a:lumMod val="50000"/>
                      </a:schemeClr>
                    </a:solidFill>
                  </a:tcPr>
                </a:tc>
                <a:tc>
                  <a:txBody>
                    <a:bodyPr/>
                    <a:lstStyle/>
                    <a:p>
                      <a:r>
                        <a:rPr lang="en-US" dirty="0"/>
                        <a:t>Percentage of respondents who felt that each statement was “somewhat true” or “very true”</a:t>
                      </a:r>
                    </a:p>
                  </a:txBody>
                  <a:tcPr>
                    <a:solidFill>
                      <a:schemeClr val="accent6">
                        <a:lumMod val="50000"/>
                      </a:schemeClr>
                    </a:solidFill>
                  </a:tcPr>
                </a:tc>
                <a:extLst>
                  <a:ext uri="{0D108BD9-81ED-4DB2-BD59-A6C34878D82A}">
                    <a16:rowId xmlns:a16="http://schemas.microsoft.com/office/drawing/2014/main" xmlns="" val="2404532559"/>
                  </a:ext>
                </a:extLst>
              </a:tr>
              <a:tr h="370840">
                <a:tc>
                  <a:txBody>
                    <a:bodyPr/>
                    <a:lstStyle/>
                    <a:p>
                      <a:r>
                        <a:rPr lang="en-US" sz="1800" dirty="0"/>
                        <a:t>Got me to complete a task I hadn’t yet done</a:t>
                      </a:r>
                    </a:p>
                  </a:txBody>
                  <a:tcPr>
                    <a:solidFill>
                      <a:schemeClr val="accent6"/>
                    </a:solidFill>
                  </a:tcPr>
                </a:tc>
                <a:tc>
                  <a:txBody>
                    <a:bodyPr/>
                    <a:lstStyle/>
                    <a:p>
                      <a:pPr algn="ctr"/>
                      <a:r>
                        <a:rPr lang="en-US" b="1" dirty="0"/>
                        <a:t>86%</a:t>
                      </a:r>
                    </a:p>
                  </a:txBody>
                  <a:tcPr>
                    <a:solidFill>
                      <a:schemeClr val="accent6"/>
                    </a:solidFill>
                  </a:tcPr>
                </a:tc>
                <a:extLst>
                  <a:ext uri="{0D108BD9-81ED-4DB2-BD59-A6C34878D82A}">
                    <a16:rowId xmlns:a16="http://schemas.microsoft.com/office/drawing/2014/main" xmlns="" val="521969135"/>
                  </a:ext>
                </a:extLst>
              </a:tr>
              <a:tr h="370840">
                <a:tc>
                  <a:txBody>
                    <a:bodyPr/>
                    <a:lstStyle/>
                    <a:p>
                      <a:r>
                        <a:rPr lang="en-US" sz="1800" dirty="0"/>
                        <a:t>Informed me about something I hadn’t realized I needed to do</a:t>
                      </a:r>
                    </a:p>
                  </a:txBody>
                  <a:tcPr>
                    <a:solidFill>
                      <a:schemeClr val="accent6">
                        <a:lumMod val="60000"/>
                        <a:lumOff val="40000"/>
                      </a:schemeClr>
                    </a:solidFill>
                  </a:tcPr>
                </a:tc>
                <a:tc>
                  <a:txBody>
                    <a:bodyPr/>
                    <a:lstStyle/>
                    <a:p>
                      <a:pPr algn="ctr"/>
                      <a:r>
                        <a:rPr lang="en-US" b="1" dirty="0"/>
                        <a:t>86%</a:t>
                      </a:r>
                    </a:p>
                  </a:txBody>
                  <a:tcPr>
                    <a:solidFill>
                      <a:schemeClr val="accent6">
                        <a:lumMod val="60000"/>
                        <a:lumOff val="40000"/>
                      </a:schemeClr>
                    </a:solidFill>
                  </a:tcPr>
                </a:tc>
                <a:extLst>
                  <a:ext uri="{0D108BD9-81ED-4DB2-BD59-A6C34878D82A}">
                    <a16:rowId xmlns:a16="http://schemas.microsoft.com/office/drawing/2014/main" xmlns="" val="1136511834"/>
                  </a:ext>
                </a:extLst>
              </a:tr>
              <a:tr h="370840">
                <a:tc>
                  <a:txBody>
                    <a:bodyPr/>
                    <a:lstStyle/>
                    <a:p>
                      <a:r>
                        <a:rPr lang="en-US" sz="1800" dirty="0"/>
                        <a:t>Helped me manage my time better</a:t>
                      </a:r>
                    </a:p>
                  </a:txBody>
                  <a:tcPr>
                    <a:solidFill>
                      <a:schemeClr val="accent6"/>
                    </a:solidFill>
                  </a:tcPr>
                </a:tc>
                <a:tc>
                  <a:txBody>
                    <a:bodyPr/>
                    <a:lstStyle/>
                    <a:p>
                      <a:pPr algn="ctr"/>
                      <a:r>
                        <a:rPr lang="en-US" b="1" dirty="0"/>
                        <a:t>75%</a:t>
                      </a:r>
                    </a:p>
                  </a:txBody>
                  <a:tcPr>
                    <a:solidFill>
                      <a:schemeClr val="accent6"/>
                    </a:solidFill>
                  </a:tcPr>
                </a:tc>
                <a:extLst>
                  <a:ext uri="{0D108BD9-81ED-4DB2-BD59-A6C34878D82A}">
                    <a16:rowId xmlns:a16="http://schemas.microsoft.com/office/drawing/2014/main" xmlns="" val="2251280850"/>
                  </a:ext>
                </a:extLst>
              </a:tr>
              <a:tr h="370840">
                <a:tc>
                  <a:txBody>
                    <a:bodyPr/>
                    <a:lstStyle/>
                    <a:p>
                      <a:r>
                        <a:rPr lang="en-US" sz="1800" dirty="0"/>
                        <a:t>Got me to reach out to a </a:t>
                      </a:r>
                      <a:r>
                        <a:rPr lang="en-US" sz="1800" dirty="0" err="1"/>
                        <a:t>uAspire</a:t>
                      </a:r>
                      <a:r>
                        <a:rPr lang="en-US" sz="1800" dirty="0"/>
                        <a:t> advisor for help</a:t>
                      </a:r>
                    </a:p>
                  </a:txBody>
                  <a:tcPr>
                    <a:solidFill>
                      <a:schemeClr val="accent6">
                        <a:lumMod val="60000"/>
                        <a:lumOff val="40000"/>
                      </a:schemeClr>
                    </a:solidFill>
                  </a:tcPr>
                </a:tc>
                <a:tc>
                  <a:txBody>
                    <a:bodyPr/>
                    <a:lstStyle/>
                    <a:p>
                      <a:pPr algn="ctr"/>
                      <a:r>
                        <a:rPr lang="en-US" b="1" dirty="0"/>
                        <a:t>72%</a:t>
                      </a:r>
                    </a:p>
                  </a:txBody>
                  <a:tcPr>
                    <a:solidFill>
                      <a:schemeClr val="accent6">
                        <a:lumMod val="60000"/>
                        <a:lumOff val="40000"/>
                      </a:schemeClr>
                    </a:solidFill>
                  </a:tcPr>
                </a:tc>
                <a:extLst>
                  <a:ext uri="{0D108BD9-81ED-4DB2-BD59-A6C34878D82A}">
                    <a16:rowId xmlns:a16="http://schemas.microsoft.com/office/drawing/2014/main" xmlns="" val="2921720048"/>
                  </a:ext>
                </a:extLst>
              </a:tr>
              <a:tr h="370840">
                <a:tc>
                  <a:txBody>
                    <a:bodyPr/>
                    <a:lstStyle/>
                    <a:p>
                      <a:r>
                        <a:rPr lang="en-US" sz="1800" dirty="0"/>
                        <a:t>Helped make the summer tasks less overwhelming</a:t>
                      </a:r>
                    </a:p>
                  </a:txBody>
                  <a:tcPr>
                    <a:solidFill>
                      <a:schemeClr val="accent6"/>
                    </a:solidFill>
                  </a:tcPr>
                </a:tc>
                <a:tc>
                  <a:txBody>
                    <a:bodyPr/>
                    <a:lstStyle/>
                    <a:p>
                      <a:pPr algn="ctr"/>
                      <a:r>
                        <a:rPr lang="en-US" b="1" dirty="0"/>
                        <a:t>70%</a:t>
                      </a:r>
                    </a:p>
                  </a:txBody>
                  <a:tcPr>
                    <a:solidFill>
                      <a:schemeClr val="accent6"/>
                    </a:solidFill>
                  </a:tcPr>
                </a:tc>
                <a:extLst>
                  <a:ext uri="{0D108BD9-81ED-4DB2-BD59-A6C34878D82A}">
                    <a16:rowId xmlns:a16="http://schemas.microsoft.com/office/drawing/2014/main" xmlns="" val="3115843581"/>
                  </a:ext>
                </a:extLst>
              </a:tr>
            </a:tbl>
          </a:graphicData>
        </a:graphic>
      </p:graphicFrame>
      <p:sp>
        <p:nvSpPr>
          <p:cNvPr id="7" name="TextBox 6"/>
          <p:cNvSpPr txBox="1"/>
          <p:nvPr/>
        </p:nvSpPr>
        <p:spPr>
          <a:xfrm>
            <a:off x="0" y="5717932"/>
            <a:ext cx="4191000" cy="338554"/>
          </a:xfrm>
          <a:prstGeom prst="rect">
            <a:avLst/>
          </a:prstGeom>
          <a:noFill/>
        </p:spPr>
        <p:txBody>
          <a:bodyPr wrap="square" rtlCol="0">
            <a:spAutoFit/>
          </a:bodyPr>
          <a:lstStyle/>
          <a:p>
            <a:pPr lvl="1"/>
            <a:r>
              <a:rPr lang="en-US" sz="1600" dirty="0"/>
              <a:t>(</a:t>
            </a:r>
            <a:r>
              <a:rPr lang="en-US" sz="1600" dirty="0" err="1"/>
              <a:t>Castleman</a:t>
            </a:r>
            <a:r>
              <a:rPr lang="en-US" sz="1600" dirty="0"/>
              <a:t>, B.L. &amp; Page, L.C</a:t>
            </a:r>
            <a:r>
              <a:rPr lang="en-US" sz="1600" dirty="0" smtClean="0"/>
              <a:t>., p. 115)</a:t>
            </a:r>
            <a:endParaRPr lang="en-US" sz="1600" dirty="0"/>
          </a:p>
        </p:txBody>
      </p:sp>
    </p:spTree>
    <p:extLst>
      <p:ext uri="{BB962C8B-B14F-4D97-AF65-F5344CB8AC3E}">
        <p14:creationId xmlns:p14="http://schemas.microsoft.com/office/powerpoint/2010/main" val="436885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1143000"/>
          </a:xfrm>
        </p:spPr>
        <p:txBody>
          <a:bodyPr>
            <a:normAutofit fontScale="90000"/>
          </a:bodyPr>
          <a:lstStyle/>
          <a:p>
            <a:r>
              <a:rPr lang="en-US" dirty="0"/>
              <a:t>Communicating with Students: Reframing our Goal</a:t>
            </a:r>
          </a:p>
        </p:txBody>
      </p:sp>
      <p:sp>
        <p:nvSpPr>
          <p:cNvPr id="9" name="Content Placeholder 2"/>
          <p:cNvSpPr>
            <a:spLocks noGrp="1"/>
          </p:cNvSpPr>
          <p:nvPr>
            <p:ph sz="half" idx="1"/>
          </p:nvPr>
        </p:nvSpPr>
        <p:spPr>
          <a:xfrm>
            <a:off x="4572000" y="1721215"/>
            <a:ext cx="4038600" cy="4525963"/>
          </a:xfrm>
        </p:spPr>
        <p:txBody>
          <a:bodyPr>
            <a:normAutofit fontScale="77500" lnSpcReduction="20000"/>
          </a:bodyPr>
          <a:lstStyle/>
          <a:p>
            <a:r>
              <a:rPr lang="en-US" dirty="0"/>
              <a:t>Adjusting communication strategies can help students solidify skills and graduate successfully</a:t>
            </a:r>
          </a:p>
          <a:p>
            <a:r>
              <a:rPr lang="en-US" dirty="0"/>
              <a:t>For some populations, this just levels the playing field</a:t>
            </a:r>
          </a:p>
          <a:p>
            <a:pPr lvl="1"/>
            <a:r>
              <a:rPr lang="en-US" dirty="0"/>
              <a:t>Nudging “fills in for what middle-class parents do with their children every day.” </a:t>
            </a:r>
            <a:r>
              <a:rPr lang="en-US" sz="2100" dirty="0" smtClean="0"/>
              <a:t>(</a:t>
            </a:r>
            <a:r>
              <a:rPr lang="en-US" sz="2100" dirty="0" err="1" smtClean="0"/>
              <a:t>Castleman</a:t>
            </a:r>
            <a:r>
              <a:rPr lang="en-US" sz="2100" dirty="0" smtClean="0"/>
              <a:t>, B.L. &amp; Page, L.C.)</a:t>
            </a:r>
            <a:endParaRPr lang="en-US" sz="2100" dirty="0"/>
          </a:p>
        </p:txBody>
      </p:sp>
      <p:sp>
        <p:nvSpPr>
          <p:cNvPr id="10" name="Content Placeholder 3"/>
          <p:cNvSpPr txBox="1">
            <a:spLocks/>
          </p:cNvSpPr>
          <p:nvPr/>
        </p:nvSpPr>
        <p:spPr>
          <a:xfrm>
            <a:off x="457200" y="1644162"/>
            <a:ext cx="4038600" cy="1881554"/>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We can provide services to support diverse or non-traditional populations</a:t>
            </a:r>
          </a:p>
          <a:p>
            <a:pPr marL="0" indent="0">
              <a:buNone/>
            </a:pPr>
            <a:endParaRPr lang="en-US" dirty="0" smtClean="0"/>
          </a:p>
        </p:txBody>
      </p:sp>
      <p:pic>
        <p:nvPicPr>
          <p:cNvPr id="5" name="Picture 4"/>
          <p:cNvPicPr>
            <a:picLocks noChangeAspect="1"/>
          </p:cNvPicPr>
          <p:nvPr/>
        </p:nvPicPr>
        <p:blipFill>
          <a:blip r:embed="rId3"/>
          <a:stretch>
            <a:fillRect/>
          </a:stretch>
        </p:blipFill>
        <p:spPr>
          <a:xfrm>
            <a:off x="867508" y="3375619"/>
            <a:ext cx="2957146" cy="2933105"/>
          </a:xfrm>
          <a:prstGeom prst="rect">
            <a:avLst/>
          </a:prstGeom>
        </p:spPr>
      </p:pic>
    </p:spTree>
    <p:extLst>
      <p:ext uri="{BB962C8B-B14F-4D97-AF65-F5344CB8AC3E}">
        <p14:creationId xmlns:p14="http://schemas.microsoft.com/office/powerpoint/2010/main" val="966862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normAutofit fontScale="90000"/>
          </a:bodyPr>
          <a:lstStyle/>
          <a:p>
            <a:r>
              <a:rPr lang="en-US" dirty="0" smtClean="0"/>
              <a:t>Communicating with Students: </a:t>
            </a:r>
            <a:br>
              <a:rPr lang="en-US" dirty="0" smtClean="0"/>
            </a:br>
            <a:r>
              <a:rPr lang="en-US" dirty="0" smtClean="0"/>
              <a:t>Why Try Something New?</a:t>
            </a:r>
            <a:endParaRPr lang="en-US" dirty="0"/>
          </a:p>
        </p:txBody>
      </p:sp>
      <p:sp>
        <p:nvSpPr>
          <p:cNvPr id="11" name="Content Placeholder 2"/>
          <p:cNvSpPr>
            <a:spLocks noGrp="1"/>
          </p:cNvSpPr>
          <p:nvPr>
            <p:ph idx="1"/>
          </p:nvPr>
        </p:nvSpPr>
        <p:spPr>
          <a:xfrm>
            <a:off x="457200" y="1995855"/>
            <a:ext cx="8229600" cy="2171700"/>
          </a:xfrm>
        </p:spPr>
        <p:txBody>
          <a:bodyPr/>
          <a:lstStyle/>
          <a:p>
            <a:pPr marL="514350" indent="-514350">
              <a:buAutoNum type="arabicPeriod"/>
            </a:pPr>
            <a:r>
              <a:rPr lang="en-US" dirty="0" smtClean="0"/>
              <a:t>Alert </a:t>
            </a:r>
            <a:r>
              <a:rPr lang="en-US" dirty="0"/>
              <a:t>student </a:t>
            </a:r>
            <a:r>
              <a:rPr lang="en-US" dirty="0" smtClean="0"/>
              <a:t>to outstanding </a:t>
            </a:r>
            <a:r>
              <a:rPr lang="en-US" dirty="0"/>
              <a:t>requirements</a:t>
            </a:r>
          </a:p>
          <a:p>
            <a:pPr marL="514350" indent="-514350">
              <a:buAutoNum type="arabicPeriod"/>
            </a:pPr>
            <a:r>
              <a:rPr lang="en-US" dirty="0" smtClean="0"/>
              <a:t>Advise </a:t>
            </a:r>
            <a:r>
              <a:rPr lang="en-US" dirty="0"/>
              <a:t>student of deadlines</a:t>
            </a:r>
          </a:p>
          <a:p>
            <a:pPr marL="514350" indent="-514350">
              <a:buAutoNum type="arabicPeriod"/>
            </a:pPr>
            <a:r>
              <a:rPr lang="en-US" dirty="0" smtClean="0"/>
              <a:t>Assist </a:t>
            </a:r>
            <a:r>
              <a:rPr lang="en-US" dirty="0"/>
              <a:t>student through complex steps</a:t>
            </a:r>
          </a:p>
        </p:txBody>
      </p:sp>
      <p:pic>
        <p:nvPicPr>
          <p:cNvPr id="5" name="Picture 4"/>
          <p:cNvPicPr>
            <a:picLocks noChangeAspect="1"/>
          </p:cNvPicPr>
          <p:nvPr/>
        </p:nvPicPr>
        <p:blipFill>
          <a:blip r:embed="rId3"/>
          <a:stretch>
            <a:fillRect/>
          </a:stretch>
        </p:blipFill>
        <p:spPr>
          <a:xfrm>
            <a:off x="2690446" y="3907905"/>
            <a:ext cx="3370751" cy="2570560"/>
          </a:xfrm>
          <a:prstGeom prst="rect">
            <a:avLst/>
          </a:prstGeom>
        </p:spPr>
      </p:pic>
    </p:spTree>
    <p:extLst>
      <p:ext uri="{BB962C8B-B14F-4D97-AF65-F5344CB8AC3E}">
        <p14:creationId xmlns:p14="http://schemas.microsoft.com/office/powerpoint/2010/main" val="3206879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841985"/>
          </a:xfrm>
        </p:spPr>
        <p:txBody>
          <a:bodyPr/>
          <a:lstStyle/>
          <a:p>
            <a:r>
              <a:rPr lang="en-US" dirty="0" smtClean="0"/>
              <a:t>Beyond Email</a:t>
            </a:r>
            <a:endParaRPr lang="en-US" dirty="0"/>
          </a:p>
        </p:txBody>
      </p:sp>
      <p:sp>
        <p:nvSpPr>
          <p:cNvPr id="5" name="Content Placeholder 2"/>
          <p:cNvSpPr>
            <a:spLocks noGrp="1"/>
          </p:cNvSpPr>
          <p:nvPr>
            <p:ph sz="half" idx="1"/>
          </p:nvPr>
        </p:nvSpPr>
        <p:spPr>
          <a:xfrm>
            <a:off x="457200" y="1222131"/>
            <a:ext cx="4038600" cy="4525963"/>
          </a:xfrm>
        </p:spPr>
        <p:txBody>
          <a:bodyPr vert="horz" lIns="91440" tIns="45720" rIns="91440" bIns="45720" rtlCol="0" anchor="t">
            <a:normAutofit fontScale="85000" lnSpcReduction="20000"/>
          </a:bodyPr>
          <a:lstStyle/>
          <a:p>
            <a:r>
              <a:rPr lang="en-US" dirty="0"/>
              <a:t>Facebook messaging</a:t>
            </a:r>
          </a:p>
          <a:p>
            <a:pPr lvl="1"/>
            <a:r>
              <a:rPr lang="en-US" dirty="0"/>
              <a:t>Free</a:t>
            </a:r>
          </a:p>
          <a:p>
            <a:pPr lvl="1"/>
            <a:r>
              <a:rPr lang="en-US" dirty="0"/>
              <a:t>No phone number collection</a:t>
            </a:r>
          </a:p>
          <a:p>
            <a:pPr lvl="1"/>
            <a:r>
              <a:rPr lang="en-US" dirty="0"/>
              <a:t>Must use personal accounts for custom messaging</a:t>
            </a:r>
          </a:p>
          <a:p>
            <a:pPr lvl="1"/>
            <a:r>
              <a:rPr lang="en-US" dirty="0"/>
              <a:t>Group messaging with general information </a:t>
            </a:r>
          </a:p>
          <a:p>
            <a:pPr lvl="1"/>
            <a:r>
              <a:rPr lang="en-US" dirty="0"/>
              <a:t>Possible institutional limitations on social media use to contact students</a:t>
            </a:r>
          </a:p>
        </p:txBody>
      </p:sp>
      <p:sp>
        <p:nvSpPr>
          <p:cNvPr id="6" name="Content Placeholder 3"/>
          <p:cNvSpPr txBox="1">
            <a:spLocks/>
          </p:cNvSpPr>
          <p:nvPr/>
        </p:nvSpPr>
        <p:spPr>
          <a:xfrm>
            <a:off x="4648200" y="1222131"/>
            <a:ext cx="4038600" cy="4525963"/>
          </a:xfrm>
          <a:prstGeom prst="rect">
            <a:avLst/>
          </a:prstGeom>
        </p:spPr>
        <p:txBody>
          <a:bodyPr vert="horz" lIns="91440" tIns="45720" rIns="91440" bIns="45720" rtlCol="0" anchor="t">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Google chat</a:t>
            </a:r>
          </a:p>
          <a:p>
            <a:pPr lvl="1"/>
            <a:r>
              <a:rPr lang="en-US" dirty="0" smtClean="0"/>
              <a:t>Free</a:t>
            </a:r>
          </a:p>
          <a:p>
            <a:pPr lvl="1"/>
            <a:r>
              <a:rPr lang="en-US" dirty="0" smtClean="0"/>
              <a:t>Size of student body may prohibit this method</a:t>
            </a:r>
          </a:p>
          <a:p>
            <a:pPr lvl="1"/>
            <a:r>
              <a:rPr lang="en-US" dirty="0" smtClean="0"/>
              <a:t>May create professional email contact for messaging</a:t>
            </a:r>
          </a:p>
          <a:p>
            <a:r>
              <a:rPr lang="en-US" dirty="0" smtClean="0"/>
              <a:t>Campus-based platforms</a:t>
            </a:r>
          </a:p>
          <a:p>
            <a:pPr lvl="1"/>
            <a:r>
              <a:rPr lang="en-US" dirty="0" smtClean="0"/>
              <a:t>Cost varies</a:t>
            </a:r>
          </a:p>
          <a:p>
            <a:pPr lvl="1"/>
            <a:r>
              <a:rPr lang="en-US" dirty="0" smtClean="0"/>
              <a:t>Streamlined process</a:t>
            </a:r>
          </a:p>
          <a:p>
            <a:pPr lvl="1"/>
            <a:r>
              <a:rPr lang="en-US" dirty="0" smtClean="0"/>
              <a:t>May offer back-and-forth discussions</a:t>
            </a:r>
            <a:endParaRPr lang="en-US" dirty="0"/>
          </a:p>
        </p:txBody>
      </p:sp>
    </p:spTree>
    <p:extLst>
      <p:ext uri="{BB962C8B-B14F-4D97-AF65-F5344CB8AC3E}">
        <p14:creationId xmlns:p14="http://schemas.microsoft.com/office/powerpoint/2010/main" val="3197233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lstStyle/>
          <a:p>
            <a:r>
              <a:rPr lang="en-US" dirty="0"/>
              <a:t>Text Nudging</a:t>
            </a:r>
            <a:endParaRPr lang="en-US" i="1" dirty="0"/>
          </a:p>
        </p:txBody>
      </p:sp>
      <p:sp>
        <p:nvSpPr>
          <p:cNvPr id="8" name="Text Placeholder 2"/>
          <p:cNvSpPr txBox="1">
            <a:spLocks/>
          </p:cNvSpPr>
          <p:nvPr/>
        </p:nvSpPr>
        <p:spPr>
          <a:xfrm>
            <a:off x="0" y="1402130"/>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dirty="0" smtClean="0"/>
              <a:t>Challenges</a:t>
            </a:r>
            <a:endParaRPr lang="en-US" dirty="0"/>
          </a:p>
        </p:txBody>
      </p:sp>
      <p:graphicFrame>
        <p:nvGraphicFramePr>
          <p:cNvPr id="10" name="Content Placeholder 7"/>
          <p:cNvGraphicFramePr>
            <a:graphicFrameLocks noGrp="1"/>
          </p:cNvGraphicFramePr>
          <p:nvPr>
            <p:ph sz="half" idx="4294967295"/>
            <p:extLst>
              <p:ext uri="{D42A27DB-BD31-4B8C-83A1-F6EECF244321}">
                <p14:modId xmlns:p14="http://schemas.microsoft.com/office/powerpoint/2010/main" val="3243559549"/>
              </p:ext>
            </p:extLst>
          </p:nvPr>
        </p:nvGraphicFramePr>
        <p:xfrm>
          <a:off x="931985" y="1854802"/>
          <a:ext cx="6903794" cy="1623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 Placeholder 4"/>
          <p:cNvSpPr txBox="1">
            <a:spLocks/>
          </p:cNvSpPr>
          <p:nvPr/>
        </p:nvSpPr>
        <p:spPr>
          <a:xfrm>
            <a:off x="-177920" y="3457070"/>
            <a:ext cx="4041775" cy="6397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dirty="0" smtClean="0"/>
              <a:t>Solutions</a:t>
            </a:r>
            <a:endParaRPr lang="en-US" dirty="0"/>
          </a:p>
        </p:txBody>
      </p:sp>
      <p:graphicFrame>
        <p:nvGraphicFramePr>
          <p:cNvPr id="12" name="Content Placeholder 8"/>
          <p:cNvGraphicFramePr>
            <a:graphicFrameLocks noGrp="1"/>
          </p:cNvGraphicFramePr>
          <p:nvPr>
            <p:ph sz="quarter" idx="4294967295"/>
            <p:extLst>
              <p:ext uri="{D42A27DB-BD31-4B8C-83A1-F6EECF244321}">
                <p14:modId xmlns:p14="http://schemas.microsoft.com/office/powerpoint/2010/main" val="2041447499"/>
              </p:ext>
            </p:extLst>
          </p:nvPr>
        </p:nvGraphicFramePr>
        <p:xfrm>
          <a:off x="931985" y="3915368"/>
          <a:ext cx="6903794" cy="16234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04042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lstStyle/>
          <a:p>
            <a:r>
              <a:rPr lang="en-US" dirty="0"/>
              <a:t>Nudging – Getting Started</a:t>
            </a:r>
            <a:endParaRPr lang="en-US" i="1" dirty="0"/>
          </a:p>
        </p:txBody>
      </p:sp>
      <p:sp>
        <p:nvSpPr>
          <p:cNvPr id="8" name="Text Placeholder 2"/>
          <p:cNvSpPr txBox="1">
            <a:spLocks/>
          </p:cNvSpPr>
          <p:nvPr/>
        </p:nvSpPr>
        <p:spPr>
          <a:xfrm>
            <a:off x="457200" y="1535113"/>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9" name="Content Placeholder 2"/>
          <p:cNvSpPr>
            <a:spLocks noGrp="1"/>
          </p:cNvSpPr>
          <p:nvPr>
            <p:ph idx="1"/>
          </p:nvPr>
        </p:nvSpPr>
        <p:spPr>
          <a:xfrm>
            <a:off x="457200" y="1600200"/>
            <a:ext cx="8229600" cy="4525963"/>
          </a:xfrm>
        </p:spPr>
        <p:txBody>
          <a:bodyPr vert="horz" lIns="91440" tIns="45720" rIns="91440" bIns="45720" rtlCol="0" anchor="t">
            <a:normAutofit/>
          </a:bodyPr>
          <a:lstStyle/>
          <a:p>
            <a:r>
              <a:rPr lang="en-US" sz="2800" dirty="0"/>
              <a:t>Researchers focused on:</a:t>
            </a:r>
          </a:p>
          <a:p>
            <a:pPr marL="457200" lvl="1" indent="0">
              <a:buNone/>
            </a:pPr>
            <a:r>
              <a:rPr lang="en-US" dirty="0" smtClean="0"/>
              <a:t>			1</a:t>
            </a:r>
            <a:r>
              <a:rPr lang="en-US" dirty="0"/>
              <a:t>. Method </a:t>
            </a:r>
          </a:p>
          <a:p>
            <a:pPr marL="457200" lvl="1" indent="0">
              <a:buNone/>
            </a:pPr>
            <a:r>
              <a:rPr lang="en-US" dirty="0" smtClean="0"/>
              <a:t>			2</a:t>
            </a:r>
            <a:r>
              <a:rPr lang="en-US" dirty="0"/>
              <a:t>. Timing </a:t>
            </a:r>
          </a:p>
          <a:p>
            <a:pPr marL="457200" lvl="1" indent="0">
              <a:buNone/>
            </a:pPr>
            <a:r>
              <a:rPr lang="en-US" dirty="0" smtClean="0"/>
              <a:t>			3</a:t>
            </a:r>
            <a:r>
              <a:rPr lang="en-US" dirty="0"/>
              <a:t>. Personalization</a:t>
            </a:r>
          </a:p>
          <a:p>
            <a:r>
              <a:rPr lang="en-US" sz="2800" dirty="0"/>
              <a:t>Counsel at some test sites said schools were within their rights to text without prior consent, if phone numbers had been provided</a:t>
            </a:r>
          </a:p>
          <a:p>
            <a:r>
              <a:rPr lang="en-US" sz="2800" dirty="0"/>
              <a:t>Sent an introductory message so future texts would not be ignored</a:t>
            </a:r>
          </a:p>
          <a:p>
            <a:endParaRPr lang="en-US" dirty="0"/>
          </a:p>
          <a:p>
            <a:pPr marL="400050" lvl="1" indent="0">
              <a:buNone/>
            </a:pPr>
            <a:endParaRPr lang="en-US" dirty="0"/>
          </a:p>
        </p:txBody>
      </p:sp>
    </p:spTree>
    <p:extLst>
      <p:ext uri="{BB962C8B-B14F-4D97-AF65-F5344CB8AC3E}">
        <p14:creationId xmlns:p14="http://schemas.microsoft.com/office/powerpoint/2010/main" val="2886824033"/>
      </p:ext>
    </p:extLst>
  </p:cSld>
  <p:clrMapOvr>
    <a:masterClrMapping/>
  </p:clrMapOvr>
</p:sld>
</file>

<file path=ppt/theme/theme1.xml><?xml version="1.0" encoding="utf-8"?>
<a:theme xmlns:a="http://schemas.openxmlformats.org/drawingml/2006/main" name="PASFAA 2016 Conferenc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882</Words>
  <Application>Microsoft Office PowerPoint</Application>
  <PresentationFormat>On-screen Show (4:3)</PresentationFormat>
  <Paragraphs>110</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PASFAA 2016 Conference Presentation Template</vt:lpstr>
      <vt:lpstr>Communicating with the Next Generation of College Students</vt:lpstr>
      <vt:lpstr>Ten Texts to College Chapter 5, Summer Melt by Benjamin L. Castleman and Lindsay C. Page</vt:lpstr>
      <vt:lpstr>Research Findings Summer Melt</vt:lpstr>
      <vt:lpstr>Follow-up survey of student responses to text message campaign</vt:lpstr>
      <vt:lpstr>Communicating with Students: Reframing our Goal</vt:lpstr>
      <vt:lpstr>Communicating with Students:  Why Try Something New?</vt:lpstr>
      <vt:lpstr>Beyond Email</vt:lpstr>
      <vt:lpstr>Text Nudging</vt:lpstr>
      <vt:lpstr>Nudging – Getting Started</vt:lpstr>
      <vt:lpstr>The Messages</vt:lpstr>
      <vt:lpstr>Dickinson's Effort</vt:lpstr>
      <vt:lpstr>Roundtable</vt:lpstr>
      <vt:lpstr>Discussion-</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with the Next Generation of College Students</dc:title>
  <dc:creator>Schreiber-Reis, Rebecca</dc:creator>
  <cp:lastModifiedBy>Tonya Hsiung</cp:lastModifiedBy>
  <cp:revision>50</cp:revision>
  <dcterms:modified xsi:type="dcterms:W3CDTF">2016-10-20T14:02:55Z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