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71690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506593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409595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811369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819F93-E8D6-43CD-8A18-3DE12447D826}" type="datetimeFigureOut">
              <a:rPr lang="en-US" smtClean="0"/>
              <a:t>10/20/2016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267872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819F93-E8D6-43CD-8A18-3DE12447D82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86525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819F93-E8D6-43CD-8A18-3DE12447D826}" type="datetimeFigureOut">
              <a:rPr lang="en-US" smtClean="0"/>
              <a:t>10/20/2016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45354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819F93-E8D6-43CD-8A18-3DE12447D826}" type="datetimeFigureOut">
              <a:rPr lang="en-US" smtClean="0"/>
              <a:t>10/20/2016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01571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819F93-E8D6-43CD-8A18-3DE12447D826}" type="datetimeFigureOut">
              <a:rPr lang="en-US" smtClean="0"/>
              <a:t>10/20/2016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3807312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19F93-E8D6-43CD-8A18-3DE12447D82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1070977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19F93-E8D6-43CD-8A18-3DE12447D826}" type="datetimeFigureOut">
              <a:rPr lang="en-US" smtClean="0"/>
              <a:t>10/20/2016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AC2D8B-A3EE-4397-B373-365A301326AB}" type="slidenum">
              <a:rPr lang="en-US" smtClean="0"/>
              <a:t>‹#›</a:t>
            </a:fld>
            <a:endParaRPr lang="en-US"/>
          </a:p>
        </p:txBody>
      </p:sp>
    </p:spTree>
    <p:extLst>
      <p:ext uri="{BB962C8B-B14F-4D97-AF65-F5344CB8AC3E}">
        <p14:creationId xmlns:p14="http://schemas.microsoft.com/office/powerpoint/2010/main" val="676427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819F93-E8D6-43CD-8A18-3DE12447D826}" type="datetimeFigureOut">
              <a:rPr lang="en-US" smtClean="0"/>
              <a:t>10/20/2016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AC2D8B-A3EE-4397-B373-365A301326AB}" type="slidenum">
              <a:rPr lang="en-US" smtClean="0"/>
              <a:t>‹#›</a:t>
            </a:fld>
            <a:endParaRPr lang="en-US"/>
          </a:p>
        </p:txBody>
      </p:sp>
    </p:spTree>
    <p:extLst>
      <p:ext uri="{BB962C8B-B14F-4D97-AF65-F5344CB8AC3E}">
        <p14:creationId xmlns:p14="http://schemas.microsoft.com/office/powerpoint/2010/main" val="2316535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rmAutofit fontScale="90000"/>
          </a:bodyPr>
          <a:lstStyle/>
          <a:p>
            <a:r>
              <a:rPr lang="en-US" sz="6600" b="1" dirty="0" smtClean="0">
                <a:solidFill>
                  <a:schemeClr val="accent6">
                    <a:lumMod val="50000"/>
                  </a:schemeClr>
                </a:solidFill>
              </a:rPr>
              <a:t>Profession Judgement</a:t>
            </a:r>
            <a:endParaRPr lang="en-US" sz="6600" b="1" dirty="0">
              <a:solidFill>
                <a:schemeClr val="accent6">
                  <a:lumMod val="50000"/>
                </a:schemeClr>
              </a:solidFill>
            </a:endParaRPr>
          </a:p>
        </p:txBody>
      </p:sp>
      <p:sp>
        <p:nvSpPr>
          <p:cNvPr id="3" name="Subtitle 2"/>
          <p:cNvSpPr>
            <a:spLocks noGrp="1"/>
          </p:cNvSpPr>
          <p:nvPr>
            <p:ph type="subTitle" idx="1"/>
          </p:nvPr>
        </p:nvSpPr>
        <p:spPr>
          <a:xfrm>
            <a:off x="1371600" y="1981200"/>
            <a:ext cx="6400800" cy="1752600"/>
          </a:xfrm>
        </p:spPr>
        <p:txBody>
          <a:bodyPr/>
          <a:lstStyle/>
          <a:p>
            <a:r>
              <a:rPr lang="en-US" sz="4800" b="1" dirty="0" smtClean="0">
                <a:solidFill>
                  <a:schemeClr val="accent6">
                    <a:lumMod val="50000"/>
                  </a:schemeClr>
                </a:solidFill>
              </a:rPr>
              <a:t>Roundtable </a:t>
            </a:r>
          </a:p>
          <a:p>
            <a:r>
              <a:rPr lang="en-US" sz="4800" b="1" dirty="0" smtClean="0">
                <a:solidFill>
                  <a:schemeClr val="accent6">
                    <a:lumMod val="50000"/>
                  </a:schemeClr>
                </a:solidFill>
              </a:rPr>
              <a:t>Discussion</a:t>
            </a:r>
            <a:endParaRPr lang="en-US" sz="4800" b="1" dirty="0">
              <a:solidFill>
                <a:schemeClr val="accent6">
                  <a:lumMod val="50000"/>
                </a:schemeClr>
              </a:solidFill>
            </a:endParaRPr>
          </a:p>
        </p:txBody>
      </p:sp>
    </p:spTree>
    <p:extLst>
      <p:ext uri="{BB962C8B-B14F-4D97-AF65-F5344CB8AC3E}">
        <p14:creationId xmlns:p14="http://schemas.microsoft.com/office/powerpoint/2010/main" val="12155725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PPY</a:t>
            </a:r>
            <a:endParaRPr lang="en-US" dirty="0"/>
          </a:p>
        </p:txBody>
      </p:sp>
      <p:sp>
        <p:nvSpPr>
          <p:cNvPr id="3" name="Content Placeholder 2"/>
          <p:cNvSpPr>
            <a:spLocks noGrp="1"/>
          </p:cNvSpPr>
          <p:nvPr>
            <p:ph idx="1"/>
          </p:nvPr>
        </p:nvSpPr>
        <p:spPr/>
        <p:txBody>
          <a:bodyPr>
            <a:normAutofit fontScale="70000" lnSpcReduction="20000"/>
          </a:bodyPr>
          <a:lstStyle/>
          <a:p>
            <a:r>
              <a:rPr lang="en-US" dirty="0"/>
              <a:t>How is everyone else handling income adjustments for PPY?  </a:t>
            </a:r>
            <a:endParaRPr lang="en-US" dirty="0" smtClean="0"/>
          </a:p>
          <a:p>
            <a:r>
              <a:rPr lang="en-US" dirty="0" smtClean="0"/>
              <a:t>Are </a:t>
            </a:r>
            <a:r>
              <a:rPr lang="en-US" dirty="0"/>
              <a:t>you only adjusting for 2016 income?  </a:t>
            </a:r>
            <a:endParaRPr lang="en-US" dirty="0" smtClean="0"/>
          </a:p>
          <a:p>
            <a:r>
              <a:rPr lang="en-US" dirty="0" smtClean="0"/>
              <a:t>Are </a:t>
            </a:r>
            <a:r>
              <a:rPr lang="en-US" dirty="0"/>
              <a:t>you making them wait for W-2s to be issued to document from? </a:t>
            </a:r>
            <a:endParaRPr lang="en-US" dirty="0" smtClean="0"/>
          </a:p>
          <a:p>
            <a:r>
              <a:rPr lang="en-US" dirty="0" smtClean="0"/>
              <a:t> </a:t>
            </a:r>
            <a:r>
              <a:rPr lang="en-US" dirty="0"/>
              <a:t>Are you allowing them to estimate 2017 income if there is an employment change in late 2016/early 2017?  </a:t>
            </a:r>
            <a:endParaRPr lang="en-US" dirty="0" smtClean="0"/>
          </a:p>
          <a:p>
            <a:r>
              <a:rPr lang="en-US" dirty="0" smtClean="0"/>
              <a:t>Will </a:t>
            </a:r>
            <a:r>
              <a:rPr lang="en-US" dirty="0"/>
              <a:t>you have a separate form for 2016 income vs. 2017 income?  </a:t>
            </a:r>
          </a:p>
          <a:p>
            <a:pPr marL="0" indent="0">
              <a:buNone/>
            </a:pPr>
            <a:endParaRPr lang="en-US" dirty="0" smtClean="0"/>
          </a:p>
          <a:p>
            <a:pPr marL="0" indent="0">
              <a:buNone/>
            </a:pPr>
            <a:r>
              <a:rPr lang="en-US" dirty="0" smtClean="0"/>
              <a:t>*Submitted by Ed Lane</a:t>
            </a:r>
          </a:p>
          <a:p>
            <a:pPr marL="0" indent="0">
              <a:buNone/>
            </a:pPr>
            <a:r>
              <a:rPr lang="en-US" dirty="0"/>
              <a:t>	</a:t>
            </a:r>
            <a:r>
              <a:rPr lang="en-US" dirty="0" smtClean="0"/>
              <a:t>Assistant Director of Financial Aid</a:t>
            </a:r>
          </a:p>
          <a:p>
            <a:pPr marL="0" indent="0">
              <a:buNone/>
            </a:pPr>
            <a:r>
              <a:rPr lang="en-US" dirty="0"/>
              <a:t>	</a:t>
            </a:r>
            <a:r>
              <a:rPr lang="en-US" dirty="0" smtClean="0"/>
              <a:t>York College of Pennsylvania</a:t>
            </a:r>
            <a:endParaRPr lang="en-US" dirty="0"/>
          </a:p>
          <a:p>
            <a:endParaRPr lang="en-US" dirty="0"/>
          </a:p>
        </p:txBody>
      </p:sp>
    </p:spTree>
    <p:extLst>
      <p:ext uri="{BB962C8B-B14F-4D97-AF65-F5344CB8AC3E}">
        <p14:creationId xmlns:p14="http://schemas.microsoft.com/office/powerpoint/2010/main" val="6761993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PPY-AGAIN!</a:t>
            </a:r>
            <a:endParaRPr lang="en-US" dirty="0"/>
          </a:p>
        </p:txBody>
      </p:sp>
      <p:sp>
        <p:nvSpPr>
          <p:cNvPr id="3" name="Content Placeholder 2"/>
          <p:cNvSpPr>
            <a:spLocks noGrp="1"/>
          </p:cNvSpPr>
          <p:nvPr>
            <p:ph idx="1"/>
          </p:nvPr>
        </p:nvSpPr>
        <p:spPr/>
        <p:txBody>
          <a:bodyPr>
            <a:normAutofit fontScale="85000" lnSpcReduction="10000"/>
          </a:bodyPr>
          <a:lstStyle/>
          <a:p>
            <a:r>
              <a:rPr lang="en-US" dirty="0"/>
              <a:t>If a student completes a FAFSA for 16/17 academic year and an income reduction is performed would it not make sense to repeat the income reduction for the 17/18 academic year—since the FAFSA in both years is based on the 2015 taxes? Or, shall we ask for the 2016 tax return if a student is asking us to repeat the income reduction to validate the reduction a 2</a:t>
            </a:r>
            <a:r>
              <a:rPr lang="en-US" baseline="30000" dirty="0"/>
              <a:t>nd</a:t>
            </a:r>
            <a:r>
              <a:rPr lang="en-US" dirty="0"/>
              <a:t> time</a:t>
            </a:r>
            <a:r>
              <a:rPr lang="en-US" dirty="0" smtClean="0"/>
              <a:t>?</a:t>
            </a:r>
          </a:p>
          <a:p>
            <a:pPr marL="0" indent="0">
              <a:buNone/>
            </a:pPr>
            <a:r>
              <a:rPr lang="en-US" dirty="0" smtClean="0"/>
              <a:t>*Submitted by Anne Falk</a:t>
            </a:r>
          </a:p>
          <a:p>
            <a:pPr marL="0" indent="0">
              <a:buNone/>
            </a:pPr>
            <a:r>
              <a:rPr lang="en-US" dirty="0"/>
              <a:t>	</a:t>
            </a:r>
            <a:r>
              <a:rPr lang="en-US" dirty="0" smtClean="0"/>
              <a:t>Financial Aid Director</a:t>
            </a:r>
          </a:p>
          <a:p>
            <a:pPr marL="0" indent="0">
              <a:buNone/>
            </a:pPr>
            <a:r>
              <a:rPr lang="en-US" dirty="0"/>
              <a:t>	</a:t>
            </a:r>
            <a:r>
              <a:rPr lang="en-US" dirty="0" smtClean="0"/>
              <a:t>South Hills School of Business and Technology</a:t>
            </a:r>
            <a:endParaRPr lang="en-US" dirty="0"/>
          </a:p>
          <a:p>
            <a:endParaRPr lang="en-US" dirty="0"/>
          </a:p>
        </p:txBody>
      </p:sp>
    </p:spTree>
    <p:extLst>
      <p:ext uri="{BB962C8B-B14F-4D97-AF65-F5344CB8AC3E}">
        <p14:creationId xmlns:p14="http://schemas.microsoft.com/office/powerpoint/2010/main" val="20516968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of Filing Question</a:t>
            </a:r>
            <a:endParaRPr lang="en-US" dirty="0"/>
          </a:p>
        </p:txBody>
      </p:sp>
      <p:sp>
        <p:nvSpPr>
          <p:cNvPr id="3" name="Content Placeholder 2"/>
          <p:cNvSpPr>
            <a:spLocks noGrp="1"/>
          </p:cNvSpPr>
          <p:nvPr>
            <p:ph idx="1"/>
          </p:nvPr>
        </p:nvSpPr>
        <p:spPr/>
        <p:txBody>
          <a:bodyPr/>
          <a:lstStyle/>
          <a:p>
            <a:r>
              <a:rPr lang="en-US" dirty="0"/>
              <a:t>In my mind, I am very nervous about seeing ISIRs that have the exact same amount of cash, checking and savings and investments.  Our families are hearing the message that they can use the "same tax information" but not hearing the message that the asset information </a:t>
            </a:r>
            <a:r>
              <a:rPr lang="en-US" dirty="0" smtClean="0"/>
              <a:t>is </a:t>
            </a:r>
            <a:r>
              <a:rPr lang="en-US" dirty="0"/>
              <a:t>as of the filing </a:t>
            </a:r>
            <a:r>
              <a:rPr lang="en-US" dirty="0" smtClean="0"/>
              <a:t>date.</a:t>
            </a:r>
            <a:endParaRPr lang="en-US" dirty="0"/>
          </a:p>
          <a:p>
            <a:pPr marL="0" indent="0">
              <a:buNone/>
            </a:pPr>
            <a:r>
              <a:rPr lang="en-US" dirty="0" smtClean="0"/>
              <a:t>*Submitted on </a:t>
            </a:r>
            <a:r>
              <a:rPr lang="en-US" dirty="0" err="1" smtClean="0"/>
              <a:t>Finaid</a:t>
            </a:r>
            <a:r>
              <a:rPr lang="en-US" dirty="0" smtClean="0"/>
              <a:t> </a:t>
            </a:r>
            <a:r>
              <a:rPr lang="en-US" dirty="0" err="1" smtClean="0"/>
              <a:t>Listserve</a:t>
            </a:r>
            <a:endParaRPr lang="en-US" dirty="0" smtClean="0"/>
          </a:p>
        </p:txBody>
      </p:sp>
    </p:spTree>
    <p:extLst>
      <p:ext uri="{BB962C8B-B14F-4D97-AF65-F5344CB8AC3E}">
        <p14:creationId xmlns:p14="http://schemas.microsoft.com/office/powerpoint/2010/main" val="436885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Estimated Tax-Verification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a:t>Does your financial aid office have a policy to institutionally </a:t>
            </a:r>
            <a:r>
              <a:rPr lang="en-US" dirty="0" smtClean="0"/>
              <a:t>select </a:t>
            </a:r>
            <a:r>
              <a:rPr lang="en-US" dirty="0"/>
              <a:t>students with estimated tax data for student and/or parent?</a:t>
            </a:r>
          </a:p>
          <a:p>
            <a:endParaRPr lang="en-US" dirty="0"/>
          </a:p>
          <a:p>
            <a:r>
              <a:rPr lang="en-US" dirty="0"/>
              <a:t>I</a:t>
            </a:r>
            <a:r>
              <a:rPr lang="en-US" dirty="0" smtClean="0"/>
              <a:t>f </a:t>
            </a:r>
            <a:r>
              <a:rPr lang="en-US" dirty="0"/>
              <a:t>so, in brief what is your policy? </a:t>
            </a:r>
            <a:endParaRPr lang="en-US" dirty="0" smtClean="0"/>
          </a:p>
          <a:p>
            <a:pPr lvl="1"/>
            <a:r>
              <a:rPr lang="en-US" dirty="0" smtClean="0"/>
              <a:t>Do </a:t>
            </a:r>
            <a:r>
              <a:rPr lang="en-US" dirty="0"/>
              <a:t>you select all students </a:t>
            </a:r>
            <a:r>
              <a:rPr lang="en-US" dirty="0" smtClean="0"/>
              <a:t>with estimated </a:t>
            </a:r>
            <a:r>
              <a:rPr lang="en-US" dirty="0"/>
              <a:t>tax data or only those in Pell range</a:t>
            </a:r>
            <a:r>
              <a:rPr lang="en-US" dirty="0" smtClean="0"/>
              <a:t>? </a:t>
            </a:r>
          </a:p>
          <a:p>
            <a:pPr lvl="1"/>
            <a:r>
              <a:rPr lang="en-US" dirty="0" smtClean="0"/>
              <a:t>Has </a:t>
            </a:r>
            <a:r>
              <a:rPr lang="en-US" dirty="0"/>
              <a:t>your policy/procedure changed in regard to 1617 students with </a:t>
            </a:r>
            <a:r>
              <a:rPr lang="en-US" dirty="0" smtClean="0"/>
              <a:t>estimated </a:t>
            </a:r>
            <a:r>
              <a:rPr lang="en-US" dirty="0"/>
              <a:t>tax data in light of the 1718 comment code 399 review</a:t>
            </a:r>
            <a:r>
              <a:rPr lang="en-US" dirty="0" smtClean="0"/>
              <a:t>?</a:t>
            </a:r>
          </a:p>
          <a:p>
            <a:pPr marL="0" indent="0">
              <a:buNone/>
            </a:pPr>
            <a:r>
              <a:rPr lang="en-US" dirty="0" smtClean="0"/>
              <a:t>*Submitted on </a:t>
            </a:r>
            <a:r>
              <a:rPr lang="en-US" dirty="0" err="1" smtClean="0"/>
              <a:t>Finaid</a:t>
            </a:r>
            <a:r>
              <a:rPr lang="en-US" dirty="0" smtClean="0"/>
              <a:t> </a:t>
            </a:r>
            <a:r>
              <a:rPr lang="en-US" dirty="0" err="1" smtClean="0"/>
              <a:t>Listserve</a:t>
            </a:r>
            <a:endParaRPr lang="en-US" dirty="0"/>
          </a:p>
          <a:p>
            <a:endParaRPr lang="en-US" dirty="0"/>
          </a:p>
        </p:txBody>
      </p:sp>
    </p:spTree>
    <p:extLst>
      <p:ext uri="{BB962C8B-B14F-4D97-AF65-F5344CB8AC3E}">
        <p14:creationId xmlns:p14="http://schemas.microsoft.com/office/powerpoint/2010/main" val="1326054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PASFAA 2016 Conference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PASFAA 2016 Conference Presentation Template</Template>
  <TotalTime>16</TotalTime>
  <Words>238</Words>
  <Application>Microsoft Office PowerPoint</Application>
  <PresentationFormat>On-screen Show (4:3)</PresentationFormat>
  <Paragraphs>28</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PASFAA 2016 Conference Presentation Template</vt:lpstr>
      <vt:lpstr>Profession Judgement</vt:lpstr>
      <vt:lpstr>PPY</vt:lpstr>
      <vt:lpstr>PPY-AGAIN!</vt:lpstr>
      <vt:lpstr>Time of Filing Question</vt:lpstr>
      <vt:lpstr>Estimated Tax-Verification</vt:lpstr>
    </vt:vector>
  </TitlesOfParts>
  <Company>Pennsylvania College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Jessica Hunter</dc:creator>
  <cp:lastModifiedBy>Scheetz, Charles</cp:lastModifiedBy>
  <cp:revision>4</cp:revision>
  <dcterms:created xsi:type="dcterms:W3CDTF">2016-08-04T17:48:13Z</dcterms:created>
  <dcterms:modified xsi:type="dcterms:W3CDTF">2016-10-20T18:15:25Z</dcterms:modified>
</cp:coreProperties>
</file>