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2" r:id="rId8"/>
    <p:sldId id="262" r:id="rId9"/>
    <p:sldId id="263" r:id="rId10"/>
    <p:sldId id="264" r:id="rId11"/>
    <p:sldId id="265" r:id="rId12"/>
    <p:sldId id="266" r:id="rId13"/>
    <p:sldId id="267" r:id="rId14"/>
    <p:sldId id="268" r:id="rId15"/>
    <p:sldId id="269" r:id="rId16"/>
    <p:sldId id="271" r:id="rId17"/>
    <p:sldId id="274" r:id="rId18"/>
    <p:sldId id="275" r:id="rId19"/>
    <p:sldId id="276" r:id="rId20"/>
    <p:sldId id="277" r:id="rId21"/>
    <p:sldId id="278" r:id="rId22"/>
    <p:sldId id="279"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autoAdjust="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819F93-E8D6-43CD-8A18-3DE12447D8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371690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819F93-E8D6-43CD-8A18-3DE12447D8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350659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819F93-E8D6-43CD-8A18-3DE12447D8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140959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819F93-E8D6-43CD-8A18-3DE12447D8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3811369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819F93-E8D6-43CD-8A18-3DE12447D826}"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1267872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819F93-E8D6-43CD-8A18-3DE12447D826}"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1865252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819F93-E8D6-43CD-8A18-3DE12447D826}" type="datetimeFigureOut">
              <a:rPr lang="en-US" smtClean="0"/>
              <a:t>10/20/2016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145354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819F93-E8D6-43CD-8A18-3DE12447D826}" type="datetimeFigureOut">
              <a:rPr lang="en-US" smtClean="0"/>
              <a:t>10/20/2016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301571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819F93-E8D6-43CD-8A18-3DE12447D826}" type="datetimeFigureOut">
              <a:rPr lang="en-US" smtClean="0"/>
              <a:t>10/20/2016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3807312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819F93-E8D6-43CD-8A18-3DE12447D826}"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107097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819F93-E8D6-43CD-8A18-3DE12447D826}"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AC2D8B-A3EE-4397-B373-365A301326AB}" type="slidenum">
              <a:rPr lang="en-US" smtClean="0"/>
              <a:t>‹#›</a:t>
            </a:fld>
            <a:endParaRPr lang="en-US"/>
          </a:p>
        </p:txBody>
      </p:sp>
    </p:spTree>
    <p:extLst>
      <p:ext uri="{BB962C8B-B14F-4D97-AF65-F5344CB8AC3E}">
        <p14:creationId xmlns:p14="http://schemas.microsoft.com/office/powerpoint/2010/main" val="676427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19F93-E8D6-43CD-8A18-3DE12447D826}" type="datetimeFigureOut">
              <a:rPr lang="en-US" smtClean="0"/>
              <a:t>10/20/2016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AC2D8B-A3EE-4397-B373-365A301326AB}" type="slidenum">
              <a:rPr lang="en-US" smtClean="0"/>
              <a:t>‹#›</a:t>
            </a:fld>
            <a:endParaRPr lang="en-US"/>
          </a:p>
        </p:txBody>
      </p:sp>
    </p:spTree>
    <p:extLst>
      <p:ext uri="{BB962C8B-B14F-4D97-AF65-F5344CB8AC3E}">
        <p14:creationId xmlns:p14="http://schemas.microsoft.com/office/powerpoint/2010/main" val="2316535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8.xml"/><Relationship Id="rId6" Type="http://schemas.openxmlformats.org/officeDocument/2006/relationships/hyperlink" Target="http://www.waynesburg.edu/financial" TargetMode="External"/><Relationship Id="rId5" Type="http://schemas.openxmlformats.org/officeDocument/2006/relationships/hyperlink" Target="mailto:cscheetz@mansfield.edu" TargetMode="External"/><Relationship Id="rId4" Type="http://schemas.openxmlformats.org/officeDocument/2006/relationships/hyperlink" Target="mailto:mstokan@waynesburg.ed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rmAutofit/>
          </a:bodyPr>
          <a:lstStyle/>
          <a:p>
            <a:r>
              <a:rPr lang="en-US" sz="6000" b="1" dirty="0" smtClean="0">
                <a:solidFill>
                  <a:schemeClr val="accent6">
                    <a:lumMod val="50000"/>
                  </a:schemeClr>
                </a:solidFill>
              </a:rPr>
              <a:t>Professional Judgment</a:t>
            </a:r>
            <a:endParaRPr lang="en-US" sz="6000" b="1" dirty="0">
              <a:solidFill>
                <a:schemeClr val="accent6">
                  <a:lumMod val="50000"/>
                </a:schemeClr>
              </a:solidFill>
            </a:endParaRPr>
          </a:p>
        </p:txBody>
      </p:sp>
      <p:sp>
        <p:nvSpPr>
          <p:cNvPr id="3" name="Subtitle 2"/>
          <p:cNvSpPr>
            <a:spLocks noGrp="1"/>
          </p:cNvSpPr>
          <p:nvPr>
            <p:ph type="subTitle" idx="1"/>
          </p:nvPr>
        </p:nvSpPr>
        <p:spPr>
          <a:xfrm>
            <a:off x="1371600" y="1981200"/>
            <a:ext cx="6400800" cy="1752600"/>
          </a:xfrm>
        </p:spPr>
        <p:txBody>
          <a:bodyPr>
            <a:normAutofit/>
          </a:bodyPr>
          <a:lstStyle/>
          <a:p>
            <a:r>
              <a:rPr lang="en-US" sz="4000" b="1" dirty="0" smtClean="0">
                <a:solidFill>
                  <a:schemeClr val="accent6">
                    <a:lumMod val="75000"/>
                  </a:schemeClr>
                </a:solidFill>
              </a:rPr>
              <a:t>We answer your questions?-Part 1</a:t>
            </a:r>
            <a:endParaRPr lang="en-US" sz="4000" b="1" dirty="0">
              <a:solidFill>
                <a:schemeClr val="accent6">
                  <a:lumMod val="75000"/>
                </a:schemeClr>
              </a:solidFill>
            </a:endParaRPr>
          </a:p>
        </p:txBody>
      </p:sp>
    </p:spTree>
    <p:extLst>
      <p:ext uri="{BB962C8B-B14F-4D97-AF65-F5344CB8AC3E}">
        <p14:creationId xmlns:p14="http://schemas.microsoft.com/office/powerpoint/2010/main" val="12155725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7. Dependency Override (DO)?</a:t>
            </a:r>
            <a:endParaRPr lang="en-US" b="1" dirty="0">
              <a:solidFill>
                <a:schemeClr val="accent6">
                  <a:lumMod val="50000"/>
                </a:schemeClr>
              </a:solidFill>
            </a:endParaRPr>
          </a:p>
        </p:txBody>
      </p:sp>
      <p:sp>
        <p:nvSpPr>
          <p:cNvPr id="3" name="Content Placeholder 2"/>
          <p:cNvSpPr>
            <a:spLocks noGrp="1"/>
          </p:cNvSpPr>
          <p:nvPr>
            <p:ph idx="1"/>
          </p:nvPr>
        </p:nvSpPr>
        <p:spPr/>
        <p:txBody>
          <a:bodyPr>
            <a:normAutofit fontScale="25000" lnSpcReduction="20000"/>
          </a:bodyPr>
          <a:lstStyle/>
          <a:p>
            <a:pPr>
              <a:defRPr/>
            </a:pPr>
            <a:endParaRPr lang="en-US" dirty="0"/>
          </a:p>
          <a:p>
            <a:pPr>
              <a:buNone/>
              <a:defRPr/>
            </a:pPr>
            <a:r>
              <a:rPr lang="en-US" sz="8000" dirty="0">
                <a:solidFill>
                  <a:schemeClr val="accent6">
                    <a:lumMod val="75000"/>
                  </a:schemeClr>
                </a:solidFill>
              </a:rPr>
              <a:t>1. Changing from independent to dependent.</a:t>
            </a:r>
          </a:p>
          <a:p>
            <a:pPr>
              <a:buNone/>
              <a:defRPr/>
            </a:pPr>
            <a:endParaRPr lang="en-US" sz="8000" dirty="0">
              <a:solidFill>
                <a:schemeClr val="accent6">
                  <a:lumMod val="75000"/>
                </a:schemeClr>
              </a:solidFill>
            </a:endParaRPr>
          </a:p>
          <a:p>
            <a:pPr>
              <a:buNone/>
              <a:defRPr/>
            </a:pPr>
            <a:r>
              <a:rPr lang="en-US" sz="8000" dirty="0">
                <a:solidFill>
                  <a:schemeClr val="accent6">
                    <a:lumMod val="75000"/>
                  </a:schemeClr>
                </a:solidFill>
              </a:rPr>
              <a:t>2. Change in marital status. </a:t>
            </a:r>
            <a:endParaRPr lang="en-US" sz="8000" dirty="0" smtClean="0">
              <a:solidFill>
                <a:schemeClr val="accent6">
                  <a:lumMod val="75000"/>
                </a:schemeClr>
              </a:solidFill>
            </a:endParaRPr>
          </a:p>
          <a:p>
            <a:pPr>
              <a:buNone/>
              <a:defRPr/>
            </a:pPr>
            <a:endParaRPr lang="en-US" sz="8000" dirty="0">
              <a:solidFill>
                <a:schemeClr val="accent6">
                  <a:lumMod val="75000"/>
                </a:schemeClr>
              </a:solidFill>
            </a:endParaRPr>
          </a:p>
          <a:p>
            <a:pPr>
              <a:buNone/>
              <a:defRPr/>
            </a:pPr>
            <a:r>
              <a:rPr lang="en-US" sz="8000" dirty="0" smtClean="0">
                <a:solidFill>
                  <a:schemeClr val="accent6">
                    <a:lumMod val="75000"/>
                  </a:schemeClr>
                </a:solidFill>
              </a:rPr>
              <a:t>3</a:t>
            </a:r>
            <a:r>
              <a:rPr lang="en-US" sz="8000" dirty="0">
                <a:solidFill>
                  <a:schemeClr val="accent6">
                    <a:lumMod val="75000"/>
                  </a:schemeClr>
                </a:solidFill>
              </a:rPr>
              <a:t>. Parents refusal to contribute to a child’s educational expenses. </a:t>
            </a:r>
          </a:p>
          <a:p>
            <a:pPr>
              <a:buNone/>
              <a:defRPr/>
            </a:pPr>
            <a:endParaRPr lang="en-US" sz="8000" dirty="0">
              <a:solidFill>
                <a:schemeClr val="accent6">
                  <a:lumMod val="75000"/>
                </a:schemeClr>
              </a:solidFill>
            </a:endParaRPr>
          </a:p>
          <a:p>
            <a:pPr>
              <a:buNone/>
              <a:defRPr/>
            </a:pPr>
            <a:r>
              <a:rPr lang="en-US" sz="8000" dirty="0">
                <a:solidFill>
                  <a:schemeClr val="accent6">
                    <a:lumMod val="75000"/>
                  </a:schemeClr>
                </a:solidFill>
              </a:rPr>
              <a:t>4. Parents unwilling to provide information on the FAFSA or a financial aid form. </a:t>
            </a:r>
          </a:p>
          <a:p>
            <a:pPr>
              <a:buNone/>
              <a:defRPr/>
            </a:pPr>
            <a:endParaRPr lang="en-US" sz="8000" dirty="0">
              <a:solidFill>
                <a:schemeClr val="accent6">
                  <a:lumMod val="75000"/>
                </a:schemeClr>
              </a:solidFill>
            </a:endParaRPr>
          </a:p>
          <a:p>
            <a:pPr>
              <a:buNone/>
              <a:defRPr/>
            </a:pPr>
            <a:r>
              <a:rPr lang="en-US" sz="8000" dirty="0">
                <a:solidFill>
                  <a:schemeClr val="accent6">
                    <a:lumMod val="75000"/>
                  </a:schemeClr>
                </a:solidFill>
              </a:rPr>
              <a:t>5. Parents not claiming a student as a dependent for federal  income tax purposes. </a:t>
            </a:r>
          </a:p>
          <a:p>
            <a:pPr>
              <a:buNone/>
              <a:defRPr/>
            </a:pPr>
            <a:endParaRPr lang="en-US" sz="8000" dirty="0">
              <a:solidFill>
                <a:schemeClr val="accent6">
                  <a:lumMod val="75000"/>
                </a:schemeClr>
              </a:solidFill>
            </a:endParaRPr>
          </a:p>
          <a:p>
            <a:pPr>
              <a:buNone/>
              <a:defRPr/>
            </a:pPr>
            <a:r>
              <a:rPr lang="en-US" sz="8000" dirty="0">
                <a:solidFill>
                  <a:schemeClr val="accent6">
                    <a:lumMod val="75000"/>
                  </a:schemeClr>
                </a:solidFill>
              </a:rPr>
              <a:t>6. The student’s ability to demonstrate total financial self sufficiency. </a:t>
            </a:r>
          </a:p>
          <a:p>
            <a:pPr>
              <a:buNone/>
              <a:defRPr/>
            </a:pPr>
            <a:endParaRPr lang="en-US" sz="8000" dirty="0">
              <a:solidFill>
                <a:schemeClr val="accent6">
                  <a:lumMod val="75000"/>
                </a:schemeClr>
              </a:solidFill>
            </a:endParaRPr>
          </a:p>
          <a:p>
            <a:pPr>
              <a:buNone/>
              <a:defRPr/>
            </a:pPr>
            <a:r>
              <a:rPr lang="en-US" sz="8000" dirty="0">
                <a:solidFill>
                  <a:schemeClr val="accent6">
                    <a:lumMod val="75000"/>
                  </a:schemeClr>
                </a:solidFill>
              </a:rPr>
              <a:t>7.  </a:t>
            </a:r>
            <a:r>
              <a:rPr lang="en-US" sz="8000" dirty="0" smtClean="0">
                <a:solidFill>
                  <a:schemeClr val="accent6">
                    <a:lumMod val="75000"/>
                  </a:schemeClr>
                </a:solidFill>
              </a:rPr>
              <a:t>Remember </a:t>
            </a:r>
            <a:r>
              <a:rPr lang="en-US" sz="8000" dirty="0">
                <a:solidFill>
                  <a:schemeClr val="accent6">
                    <a:lumMod val="75000"/>
                  </a:schemeClr>
                </a:solidFill>
              </a:rPr>
              <a:t>that parents are primarily responsible.</a:t>
            </a:r>
          </a:p>
          <a:p>
            <a:pPr>
              <a:buNone/>
              <a:defRPr/>
            </a:pPr>
            <a:endParaRPr lang="en-US" sz="8000" dirty="0"/>
          </a:p>
          <a:p>
            <a:pPr>
              <a:buNone/>
              <a:defRPr/>
            </a:pPr>
            <a:endParaRPr lang="en-US" sz="8000" b="1" i="1" dirty="0"/>
          </a:p>
          <a:p>
            <a:pPr marL="0" indent="0">
              <a:buNone/>
            </a:pPr>
            <a:endParaRPr lang="en-US" dirty="0"/>
          </a:p>
        </p:txBody>
      </p:sp>
    </p:spTree>
    <p:extLst>
      <p:ext uri="{BB962C8B-B14F-4D97-AF65-F5344CB8AC3E}">
        <p14:creationId xmlns:p14="http://schemas.microsoft.com/office/powerpoint/2010/main" val="3134044297"/>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8. How to do a DO? </a:t>
            </a:r>
            <a:endParaRPr lang="en-US" b="1" dirty="0">
              <a:solidFill>
                <a:schemeClr val="accent6">
                  <a:lumMod val="50000"/>
                </a:schemeClr>
              </a:solidFill>
            </a:endParaRPr>
          </a:p>
        </p:txBody>
      </p:sp>
      <p:sp>
        <p:nvSpPr>
          <p:cNvPr id="3" name="Content Placeholder 2"/>
          <p:cNvSpPr>
            <a:spLocks noGrp="1"/>
          </p:cNvSpPr>
          <p:nvPr>
            <p:ph idx="1"/>
          </p:nvPr>
        </p:nvSpPr>
        <p:spPr/>
        <p:txBody>
          <a:bodyPr>
            <a:normAutofit fontScale="25000" lnSpcReduction="20000"/>
          </a:bodyPr>
          <a:lstStyle/>
          <a:p>
            <a:pPr>
              <a:buNone/>
              <a:defRPr/>
            </a:pPr>
            <a:r>
              <a:rPr lang="en-US" sz="8000" dirty="0" smtClean="0">
                <a:solidFill>
                  <a:schemeClr val="accent6">
                    <a:lumMod val="75000"/>
                  </a:schemeClr>
                </a:solidFill>
              </a:rPr>
              <a:t>1. Dependency Override Application</a:t>
            </a:r>
            <a:endParaRPr lang="en-US" sz="8000" dirty="0">
              <a:solidFill>
                <a:schemeClr val="accent6">
                  <a:lumMod val="75000"/>
                </a:schemeClr>
              </a:solidFill>
            </a:endParaRPr>
          </a:p>
          <a:p>
            <a:pPr>
              <a:buNone/>
              <a:defRPr/>
            </a:pPr>
            <a:endParaRPr lang="en-US" sz="8000" dirty="0">
              <a:solidFill>
                <a:schemeClr val="accent6">
                  <a:lumMod val="75000"/>
                </a:schemeClr>
              </a:solidFill>
            </a:endParaRPr>
          </a:p>
          <a:p>
            <a:pPr>
              <a:buNone/>
              <a:defRPr/>
            </a:pPr>
            <a:r>
              <a:rPr lang="en-US" sz="8000" dirty="0">
                <a:solidFill>
                  <a:schemeClr val="accent6">
                    <a:lumMod val="75000"/>
                  </a:schemeClr>
                </a:solidFill>
              </a:rPr>
              <a:t>2. Letter from student.</a:t>
            </a:r>
          </a:p>
          <a:p>
            <a:pPr>
              <a:buNone/>
              <a:defRPr/>
            </a:pPr>
            <a:endParaRPr lang="en-US" sz="8000" dirty="0">
              <a:solidFill>
                <a:schemeClr val="accent6">
                  <a:lumMod val="75000"/>
                </a:schemeClr>
              </a:solidFill>
            </a:endParaRPr>
          </a:p>
          <a:p>
            <a:pPr>
              <a:buNone/>
              <a:defRPr/>
            </a:pPr>
            <a:r>
              <a:rPr lang="en-US" sz="8000" dirty="0">
                <a:solidFill>
                  <a:schemeClr val="accent6">
                    <a:lumMod val="75000"/>
                  </a:schemeClr>
                </a:solidFill>
              </a:rPr>
              <a:t>3. Letters from knowledgeable, non-vested third parties (e.g., counselors, teachers, clergy, relatives, social workers, etc.). </a:t>
            </a:r>
          </a:p>
          <a:p>
            <a:pPr>
              <a:buNone/>
              <a:defRPr/>
            </a:pPr>
            <a:endParaRPr lang="en-US" sz="8000" dirty="0">
              <a:solidFill>
                <a:schemeClr val="accent6">
                  <a:lumMod val="75000"/>
                </a:schemeClr>
              </a:solidFill>
            </a:endParaRPr>
          </a:p>
          <a:p>
            <a:pPr>
              <a:buNone/>
              <a:defRPr/>
            </a:pPr>
            <a:r>
              <a:rPr lang="en-US" sz="8000" dirty="0">
                <a:solidFill>
                  <a:schemeClr val="accent6">
                    <a:lumMod val="75000"/>
                  </a:schemeClr>
                </a:solidFill>
              </a:rPr>
              <a:t>4. Copy of student’s federal tax </a:t>
            </a:r>
            <a:r>
              <a:rPr lang="en-US" sz="8000" dirty="0" smtClean="0">
                <a:solidFill>
                  <a:schemeClr val="accent6">
                    <a:lumMod val="75000"/>
                  </a:schemeClr>
                </a:solidFill>
              </a:rPr>
              <a:t>return/transcript.</a:t>
            </a:r>
            <a:endParaRPr lang="en-US" sz="8000" dirty="0">
              <a:solidFill>
                <a:schemeClr val="accent6">
                  <a:lumMod val="75000"/>
                </a:schemeClr>
              </a:solidFill>
            </a:endParaRPr>
          </a:p>
          <a:p>
            <a:pPr>
              <a:buNone/>
              <a:defRPr/>
            </a:pPr>
            <a:endParaRPr lang="en-US" sz="8000" dirty="0">
              <a:solidFill>
                <a:schemeClr val="accent6">
                  <a:lumMod val="75000"/>
                </a:schemeClr>
              </a:solidFill>
            </a:endParaRPr>
          </a:p>
          <a:p>
            <a:pPr>
              <a:buNone/>
              <a:defRPr/>
            </a:pPr>
            <a:r>
              <a:rPr lang="en-US" sz="8000" dirty="0">
                <a:solidFill>
                  <a:schemeClr val="accent6">
                    <a:lumMod val="75000"/>
                  </a:schemeClr>
                </a:solidFill>
              </a:rPr>
              <a:t>5. Copy of parent’s tax </a:t>
            </a:r>
            <a:r>
              <a:rPr lang="en-US" sz="8000" dirty="0" smtClean="0">
                <a:solidFill>
                  <a:schemeClr val="accent6">
                    <a:lumMod val="75000"/>
                  </a:schemeClr>
                </a:solidFill>
              </a:rPr>
              <a:t>return/transcript.</a:t>
            </a:r>
            <a:endParaRPr lang="en-US" sz="8000" dirty="0">
              <a:solidFill>
                <a:schemeClr val="accent6">
                  <a:lumMod val="75000"/>
                </a:schemeClr>
              </a:solidFill>
            </a:endParaRPr>
          </a:p>
          <a:p>
            <a:pPr>
              <a:buNone/>
              <a:defRPr/>
            </a:pPr>
            <a:endParaRPr lang="en-US" sz="8000" dirty="0">
              <a:solidFill>
                <a:schemeClr val="accent6">
                  <a:lumMod val="75000"/>
                </a:schemeClr>
              </a:solidFill>
            </a:endParaRPr>
          </a:p>
          <a:p>
            <a:pPr>
              <a:buNone/>
              <a:defRPr/>
            </a:pPr>
            <a:r>
              <a:rPr lang="en-US" sz="8000" dirty="0">
                <a:solidFill>
                  <a:schemeClr val="accent6">
                    <a:lumMod val="75000"/>
                  </a:schemeClr>
                </a:solidFill>
              </a:rPr>
              <a:t>6. Copy of lease, rent receipts, utility bills, health insurance, </a:t>
            </a:r>
            <a:r>
              <a:rPr lang="en-US" sz="8000" dirty="0" err="1">
                <a:solidFill>
                  <a:schemeClr val="accent6">
                    <a:lumMod val="75000"/>
                  </a:schemeClr>
                </a:solidFill>
              </a:rPr>
              <a:t>etc</a:t>
            </a:r>
            <a:r>
              <a:rPr lang="en-US" sz="8000" dirty="0">
                <a:solidFill>
                  <a:schemeClr val="accent6">
                    <a:lumMod val="75000"/>
                  </a:schemeClr>
                </a:solidFill>
              </a:rPr>
              <a:t>…</a:t>
            </a:r>
          </a:p>
          <a:p>
            <a:pPr>
              <a:buNone/>
              <a:defRPr/>
            </a:pPr>
            <a:endParaRPr lang="en-US" sz="8000" dirty="0">
              <a:solidFill>
                <a:schemeClr val="accent6">
                  <a:lumMod val="75000"/>
                </a:schemeClr>
              </a:solidFill>
            </a:endParaRPr>
          </a:p>
          <a:p>
            <a:pPr>
              <a:buNone/>
              <a:defRPr/>
            </a:pPr>
            <a:r>
              <a:rPr lang="en-US" sz="8000" dirty="0">
                <a:solidFill>
                  <a:schemeClr val="accent6">
                    <a:lumMod val="75000"/>
                  </a:schemeClr>
                </a:solidFill>
              </a:rPr>
              <a:t>7. Court documents. </a:t>
            </a:r>
          </a:p>
          <a:p>
            <a:pPr>
              <a:buNone/>
              <a:defRPr/>
            </a:pPr>
            <a:r>
              <a:rPr lang="en-US" sz="8000" dirty="0">
                <a:solidFill>
                  <a:schemeClr val="accent6">
                    <a:lumMod val="75000"/>
                  </a:schemeClr>
                </a:solidFill>
              </a:rPr>
              <a:t> </a:t>
            </a:r>
          </a:p>
          <a:p>
            <a:pPr>
              <a:defRPr/>
            </a:pPr>
            <a:endParaRPr lang="en-US" dirty="0"/>
          </a:p>
          <a:p>
            <a:pPr>
              <a:defRPr/>
            </a:pPr>
            <a:endParaRPr lang="en-US" dirty="0"/>
          </a:p>
          <a:p>
            <a:pPr>
              <a:defRPr/>
            </a:pPr>
            <a:r>
              <a:rPr lang="en-US" dirty="0"/>
              <a:t>How to justify a dependency override: </a:t>
            </a:r>
          </a:p>
          <a:p>
            <a:pPr marL="0" indent="0">
              <a:buNone/>
            </a:pPr>
            <a:endParaRPr lang="en-US" dirty="0"/>
          </a:p>
        </p:txBody>
      </p:sp>
    </p:spTree>
    <p:extLst>
      <p:ext uri="{BB962C8B-B14F-4D97-AF65-F5344CB8AC3E}">
        <p14:creationId xmlns:p14="http://schemas.microsoft.com/office/powerpoint/2010/main" val="234239788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9. Other DO Considerations:</a:t>
            </a:r>
            <a:endParaRPr lang="en-US" b="1" dirty="0">
              <a:solidFill>
                <a:schemeClr val="accent6">
                  <a:lumMod val="50000"/>
                </a:schemeClr>
              </a:solidFill>
            </a:endParaRPr>
          </a:p>
        </p:txBody>
      </p:sp>
      <p:sp>
        <p:nvSpPr>
          <p:cNvPr id="3" name="Content Placeholder 2"/>
          <p:cNvSpPr>
            <a:spLocks noGrp="1"/>
          </p:cNvSpPr>
          <p:nvPr>
            <p:ph idx="1"/>
          </p:nvPr>
        </p:nvSpPr>
        <p:spPr/>
        <p:txBody>
          <a:bodyPr>
            <a:normAutofit fontScale="77500" lnSpcReduction="20000"/>
          </a:bodyPr>
          <a:lstStyle/>
          <a:p>
            <a:pPr marL="457200" indent="-457200">
              <a:buFont typeface="Arial" pitchFamily="34" charset="0"/>
              <a:buAutoNum type="arabicPeriod"/>
              <a:defRPr/>
            </a:pPr>
            <a:r>
              <a:rPr lang="en-US" dirty="0" smtClean="0">
                <a:solidFill>
                  <a:schemeClr val="accent6">
                    <a:lumMod val="75000"/>
                  </a:schemeClr>
                </a:solidFill>
              </a:rPr>
              <a:t>Nature </a:t>
            </a:r>
            <a:r>
              <a:rPr lang="en-US" dirty="0">
                <a:solidFill>
                  <a:schemeClr val="accent6">
                    <a:lumMod val="75000"/>
                  </a:schemeClr>
                </a:solidFill>
              </a:rPr>
              <a:t>of student’s estrangement from the parents?</a:t>
            </a:r>
          </a:p>
          <a:p>
            <a:pPr marL="457200" indent="-457200">
              <a:buFont typeface="Arial" pitchFamily="34" charset="0"/>
              <a:buAutoNum type="arabicPeriod"/>
              <a:defRPr/>
            </a:pPr>
            <a:endParaRPr lang="en-US" dirty="0">
              <a:solidFill>
                <a:schemeClr val="accent6">
                  <a:lumMod val="75000"/>
                </a:schemeClr>
              </a:solidFill>
            </a:endParaRPr>
          </a:p>
          <a:p>
            <a:pPr marL="457200" indent="-457200">
              <a:buFont typeface="Arial" pitchFamily="34" charset="0"/>
              <a:buAutoNum type="arabicPeriod"/>
              <a:defRPr/>
            </a:pPr>
            <a:r>
              <a:rPr lang="en-US" dirty="0">
                <a:solidFill>
                  <a:schemeClr val="accent6">
                    <a:lumMod val="75000"/>
                  </a:schemeClr>
                </a:solidFill>
              </a:rPr>
              <a:t> Is the student estranged from both parents?</a:t>
            </a:r>
          </a:p>
          <a:p>
            <a:pPr marL="457200" indent="-457200">
              <a:buFont typeface="Arial" pitchFamily="34" charset="0"/>
              <a:buAutoNum type="arabicPeriod"/>
              <a:defRPr/>
            </a:pPr>
            <a:endParaRPr lang="en-US" dirty="0">
              <a:solidFill>
                <a:schemeClr val="accent6">
                  <a:lumMod val="75000"/>
                </a:schemeClr>
              </a:solidFill>
            </a:endParaRPr>
          </a:p>
          <a:p>
            <a:pPr marL="457200" indent="-457200">
              <a:buFont typeface="Arial" pitchFamily="34" charset="0"/>
              <a:buAutoNum type="arabicPeriod"/>
              <a:defRPr/>
            </a:pPr>
            <a:r>
              <a:rPr lang="en-US" dirty="0">
                <a:solidFill>
                  <a:schemeClr val="accent6">
                    <a:lumMod val="75000"/>
                  </a:schemeClr>
                </a:solidFill>
              </a:rPr>
              <a:t> Third party relationship to student. </a:t>
            </a:r>
          </a:p>
          <a:p>
            <a:pPr marL="457200" indent="-457200">
              <a:buFont typeface="Arial" pitchFamily="34" charset="0"/>
              <a:buAutoNum type="arabicPeriod"/>
              <a:defRPr/>
            </a:pPr>
            <a:endParaRPr lang="en-US" dirty="0">
              <a:solidFill>
                <a:schemeClr val="accent6">
                  <a:lumMod val="75000"/>
                </a:schemeClr>
              </a:solidFill>
            </a:endParaRPr>
          </a:p>
          <a:p>
            <a:pPr marL="457200" indent="-457200">
              <a:buFont typeface="Arial" pitchFamily="34" charset="0"/>
              <a:buAutoNum type="arabicPeriod"/>
              <a:defRPr/>
            </a:pPr>
            <a:r>
              <a:rPr lang="en-US" dirty="0">
                <a:solidFill>
                  <a:schemeClr val="accent6">
                    <a:lumMod val="75000"/>
                  </a:schemeClr>
                </a:solidFill>
              </a:rPr>
              <a:t> Is the third party unbiased?</a:t>
            </a:r>
          </a:p>
          <a:p>
            <a:pPr marL="457200" indent="-457200">
              <a:buFont typeface="Arial" pitchFamily="34" charset="0"/>
              <a:buAutoNum type="arabicPeriod"/>
              <a:defRPr/>
            </a:pPr>
            <a:endParaRPr lang="en-US" dirty="0">
              <a:solidFill>
                <a:schemeClr val="accent6">
                  <a:lumMod val="75000"/>
                </a:schemeClr>
              </a:solidFill>
            </a:endParaRPr>
          </a:p>
          <a:p>
            <a:pPr marL="457200" indent="-457200">
              <a:buFont typeface="Arial" pitchFamily="34" charset="0"/>
              <a:buAutoNum type="arabicPeriod" startAt="5"/>
              <a:defRPr/>
            </a:pPr>
            <a:r>
              <a:rPr lang="en-US" dirty="0">
                <a:solidFill>
                  <a:schemeClr val="accent6">
                    <a:lumMod val="75000"/>
                  </a:schemeClr>
                </a:solidFill>
              </a:rPr>
              <a:t>Does the student’s income and other resources justify financial self-dependence? </a:t>
            </a:r>
          </a:p>
          <a:p>
            <a:pPr marL="457200" indent="-457200">
              <a:buFont typeface="Arial" pitchFamily="34" charset="0"/>
              <a:buAutoNum type="arabicPeriod" startAt="5"/>
              <a:defRPr/>
            </a:pPr>
            <a:endParaRPr lang="en-US" dirty="0">
              <a:solidFill>
                <a:schemeClr val="accent6">
                  <a:lumMod val="75000"/>
                </a:schemeClr>
              </a:solidFill>
            </a:endParaRPr>
          </a:p>
          <a:p>
            <a:pPr>
              <a:buNone/>
              <a:defRPr/>
            </a:pPr>
            <a:r>
              <a:rPr lang="en-US" dirty="0">
                <a:solidFill>
                  <a:schemeClr val="accent6">
                    <a:lumMod val="75000"/>
                  </a:schemeClr>
                </a:solidFill>
              </a:rPr>
              <a:t> </a:t>
            </a:r>
          </a:p>
          <a:p>
            <a:endParaRPr lang="en-US" dirty="0"/>
          </a:p>
        </p:txBody>
      </p:sp>
    </p:spTree>
    <p:extLst>
      <p:ext uri="{BB962C8B-B14F-4D97-AF65-F5344CB8AC3E}">
        <p14:creationId xmlns:p14="http://schemas.microsoft.com/office/powerpoint/2010/main" val="850735140"/>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50000"/>
                  </a:schemeClr>
                </a:solidFill>
              </a:rPr>
              <a:t>10. Need Analysis/EFC Calculation PJ’s?</a:t>
            </a:r>
            <a:endParaRPr lang="en-US" b="1" dirty="0">
              <a:solidFill>
                <a:schemeClr val="accent6">
                  <a:lumMod val="50000"/>
                </a:schemeClr>
              </a:solidFill>
            </a:endParaRPr>
          </a:p>
        </p:txBody>
      </p:sp>
      <p:sp>
        <p:nvSpPr>
          <p:cNvPr id="3" name="Content Placeholder 2"/>
          <p:cNvSpPr>
            <a:spLocks noGrp="1"/>
          </p:cNvSpPr>
          <p:nvPr>
            <p:ph idx="1"/>
          </p:nvPr>
        </p:nvSpPr>
        <p:spPr/>
        <p:txBody>
          <a:bodyPr>
            <a:normAutofit fontScale="70000" lnSpcReduction="20000"/>
          </a:bodyPr>
          <a:lstStyle/>
          <a:p>
            <a:pPr>
              <a:buNone/>
              <a:defRPr/>
            </a:pPr>
            <a:endParaRPr lang="en-US" sz="2800" dirty="0"/>
          </a:p>
          <a:p>
            <a:pPr marL="457200" indent="-457200">
              <a:buFont typeface="Arial" pitchFamily="34" charset="0"/>
              <a:buAutoNum type="arabicPeriod"/>
              <a:defRPr/>
            </a:pPr>
            <a:r>
              <a:rPr lang="en-US" dirty="0">
                <a:solidFill>
                  <a:schemeClr val="accent6">
                    <a:lumMod val="75000"/>
                  </a:schemeClr>
                </a:solidFill>
              </a:rPr>
              <a:t>Tuition expenses at elementary or secondary schools.</a:t>
            </a:r>
          </a:p>
          <a:p>
            <a:pPr marL="457200" indent="-457200">
              <a:buFont typeface="Arial" pitchFamily="34" charset="0"/>
              <a:buAutoNum type="arabicPeriod"/>
              <a:defRPr/>
            </a:pPr>
            <a:endParaRPr lang="en-US" dirty="0">
              <a:solidFill>
                <a:schemeClr val="accent6">
                  <a:lumMod val="75000"/>
                </a:schemeClr>
              </a:solidFill>
            </a:endParaRPr>
          </a:p>
          <a:p>
            <a:pPr marL="457200" indent="-457200">
              <a:buFont typeface="Arial" pitchFamily="34" charset="0"/>
              <a:buAutoNum type="arabicPeriod"/>
              <a:defRPr/>
            </a:pPr>
            <a:r>
              <a:rPr lang="en-US" dirty="0">
                <a:solidFill>
                  <a:schemeClr val="accent6">
                    <a:lumMod val="75000"/>
                  </a:schemeClr>
                </a:solidFill>
              </a:rPr>
              <a:t> Medical or dental expenses not covered by insurance.</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3.       High child care or dependent care costs.</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4.       Unemployment or reduction in income.</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5.        Parents enrolled at least half-time matriculating towards a recognized degree or               certificate.</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6.        A change in family’s income or assets. </a:t>
            </a:r>
          </a:p>
        </p:txBody>
      </p:sp>
    </p:spTree>
    <p:extLst>
      <p:ext uri="{BB962C8B-B14F-4D97-AF65-F5344CB8AC3E}">
        <p14:creationId xmlns:p14="http://schemas.microsoft.com/office/powerpoint/2010/main" val="3445983824"/>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11. How to justify these?</a:t>
            </a:r>
            <a:endParaRPr lang="en-US" b="1" dirty="0">
              <a:solidFill>
                <a:schemeClr val="accent6">
                  <a:lumMod val="50000"/>
                </a:schemeClr>
              </a:solidFill>
            </a:endParaRPr>
          </a:p>
        </p:txBody>
      </p:sp>
      <p:sp>
        <p:nvSpPr>
          <p:cNvPr id="3" name="Content Placeholder 2"/>
          <p:cNvSpPr>
            <a:spLocks noGrp="1"/>
          </p:cNvSpPr>
          <p:nvPr>
            <p:ph idx="1"/>
          </p:nvPr>
        </p:nvSpPr>
        <p:spPr/>
        <p:txBody>
          <a:bodyPr>
            <a:normAutofit fontScale="55000" lnSpcReduction="20000"/>
          </a:bodyPr>
          <a:lstStyle/>
          <a:p>
            <a:pPr>
              <a:buNone/>
              <a:defRPr/>
            </a:pPr>
            <a:endParaRPr lang="en-US" dirty="0"/>
          </a:p>
          <a:p>
            <a:pPr>
              <a:buNone/>
              <a:defRPr/>
            </a:pPr>
            <a:r>
              <a:rPr lang="en-US" dirty="0">
                <a:solidFill>
                  <a:schemeClr val="accent6">
                    <a:lumMod val="75000"/>
                  </a:schemeClr>
                </a:solidFill>
              </a:rPr>
              <a:t>1. Copy of federal tax </a:t>
            </a:r>
            <a:r>
              <a:rPr lang="en-US" dirty="0" smtClean="0">
                <a:solidFill>
                  <a:schemeClr val="accent6">
                    <a:lumMod val="75000"/>
                  </a:schemeClr>
                </a:solidFill>
              </a:rPr>
              <a:t>returns/tax transcripts</a:t>
            </a:r>
            <a:endParaRPr lang="en-US" dirty="0">
              <a:solidFill>
                <a:schemeClr val="accent6">
                  <a:lumMod val="75000"/>
                </a:schemeClr>
              </a:solidFill>
            </a:endParaRP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2. Receipts</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3. Cancelled checks</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4. Billing statements</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5. Signed, itemized statement of expenses.</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6. Proof of loss of job or reduction in income.</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7. Signed statement for estimated or projected income.</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8. Documentation of unemployment payments</a:t>
            </a:r>
            <a:r>
              <a:rPr lang="en-US" sz="2400" dirty="0">
                <a:solidFill>
                  <a:schemeClr val="accent6">
                    <a:lumMod val="75000"/>
                  </a:schemeClr>
                </a:solidFill>
              </a:rPr>
              <a:t>. </a:t>
            </a:r>
          </a:p>
        </p:txBody>
      </p:sp>
    </p:spTree>
    <p:extLst>
      <p:ext uri="{BB962C8B-B14F-4D97-AF65-F5344CB8AC3E}">
        <p14:creationId xmlns:p14="http://schemas.microsoft.com/office/powerpoint/2010/main" val="3293456789"/>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50000"/>
                  </a:schemeClr>
                </a:solidFill>
              </a:rPr>
              <a:t>12. Other need analysis/EFC considerations: </a:t>
            </a:r>
            <a:endParaRPr lang="en-US" b="1" dirty="0">
              <a:solidFill>
                <a:schemeClr val="accent6">
                  <a:lumMod val="50000"/>
                </a:schemeClr>
              </a:solidFill>
            </a:endParaRPr>
          </a:p>
        </p:txBody>
      </p:sp>
      <p:sp>
        <p:nvSpPr>
          <p:cNvPr id="3" name="Content Placeholder 2"/>
          <p:cNvSpPr>
            <a:spLocks noGrp="1"/>
          </p:cNvSpPr>
          <p:nvPr>
            <p:ph idx="1"/>
          </p:nvPr>
        </p:nvSpPr>
        <p:spPr/>
        <p:txBody>
          <a:bodyPr>
            <a:normAutofit fontScale="70000" lnSpcReduction="20000"/>
          </a:bodyPr>
          <a:lstStyle/>
          <a:p>
            <a:pPr>
              <a:buNone/>
              <a:defRPr/>
            </a:pPr>
            <a:endParaRPr lang="en-US" dirty="0"/>
          </a:p>
          <a:p>
            <a:pPr>
              <a:buNone/>
              <a:defRPr/>
            </a:pPr>
            <a:r>
              <a:rPr lang="en-US" dirty="0">
                <a:solidFill>
                  <a:schemeClr val="accent6">
                    <a:lumMod val="75000"/>
                  </a:schemeClr>
                </a:solidFill>
              </a:rPr>
              <a:t>1. Why does the child attend a private school?</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2.  Did the expenses really affect the family’s ability to meet the EFC?</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3. Will the PJ result in any additional aid eligibility?</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4. Proof of the parent’s enrollment status</a:t>
            </a:r>
            <a:r>
              <a:rPr lang="en-US" dirty="0" smtClean="0">
                <a:solidFill>
                  <a:schemeClr val="accent6">
                    <a:lumMod val="75000"/>
                  </a:schemeClr>
                </a:solidFill>
              </a:rPr>
              <a:t>.</a:t>
            </a:r>
            <a:endParaRPr lang="en-US" dirty="0">
              <a:solidFill>
                <a:schemeClr val="accent6">
                  <a:lumMod val="75000"/>
                </a:schemeClr>
              </a:solidFill>
            </a:endParaRP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5. What circumstances created the expense or the debt?</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6. Was loss of income or job your decision? </a:t>
            </a:r>
          </a:p>
          <a:p>
            <a:endParaRPr lang="en-US" dirty="0"/>
          </a:p>
        </p:txBody>
      </p:sp>
    </p:spTree>
    <p:extLst>
      <p:ext uri="{BB962C8B-B14F-4D97-AF65-F5344CB8AC3E}">
        <p14:creationId xmlns:p14="http://schemas.microsoft.com/office/powerpoint/2010/main" val="316564091"/>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13. How to document these PJ’s?</a:t>
            </a:r>
            <a:endParaRPr lang="en-US" b="1" dirty="0">
              <a:solidFill>
                <a:schemeClr val="accent6">
                  <a:lumMod val="50000"/>
                </a:schemeClr>
              </a:solidFill>
            </a:endParaRPr>
          </a:p>
        </p:txBody>
      </p:sp>
      <p:sp>
        <p:nvSpPr>
          <p:cNvPr id="3" name="Content Placeholder 2"/>
          <p:cNvSpPr>
            <a:spLocks noGrp="1"/>
          </p:cNvSpPr>
          <p:nvPr>
            <p:ph idx="1"/>
          </p:nvPr>
        </p:nvSpPr>
        <p:spPr/>
        <p:txBody>
          <a:bodyPr>
            <a:normAutofit fontScale="62500" lnSpcReduction="20000"/>
          </a:bodyPr>
          <a:lstStyle/>
          <a:p>
            <a:pPr>
              <a:buNone/>
              <a:defRPr/>
            </a:pPr>
            <a:endParaRPr lang="en-US" dirty="0"/>
          </a:p>
          <a:p>
            <a:pPr>
              <a:buNone/>
              <a:defRPr/>
            </a:pPr>
            <a:r>
              <a:rPr lang="en-US" dirty="0">
                <a:solidFill>
                  <a:schemeClr val="accent6">
                    <a:lumMod val="75000"/>
                  </a:schemeClr>
                </a:solidFill>
              </a:rPr>
              <a:t>1. Receipts from Business Office or copy of billing statement</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2. Rent receipts, cancelled checks, utility bills or landlord statement.</a:t>
            </a:r>
          </a:p>
          <a:p>
            <a:pPr>
              <a:buNone/>
              <a:defRPr/>
            </a:pPr>
            <a:endParaRPr lang="en-US" dirty="0">
              <a:solidFill>
                <a:schemeClr val="accent6">
                  <a:lumMod val="75000"/>
                </a:schemeClr>
              </a:solidFill>
            </a:endParaRPr>
          </a:p>
          <a:p>
            <a:pPr>
              <a:buNone/>
              <a:defRPr/>
            </a:pPr>
            <a:r>
              <a:rPr lang="en-US">
                <a:solidFill>
                  <a:schemeClr val="accent6">
                    <a:lumMod val="75000"/>
                  </a:schemeClr>
                </a:solidFill>
              </a:rPr>
              <a:t>3</a:t>
            </a:r>
            <a:r>
              <a:rPr lang="en-US" smtClean="0">
                <a:solidFill>
                  <a:schemeClr val="accent6">
                    <a:lumMod val="75000"/>
                  </a:schemeClr>
                </a:solidFill>
              </a:rPr>
              <a:t>. Grocery </a:t>
            </a:r>
            <a:r>
              <a:rPr lang="en-US" dirty="0">
                <a:solidFill>
                  <a:schemeClr val="accent6">
                    <a:lumMod val="75000"/>
                  </a:schemeClr>
                </a:solidFill>
              </a:rPr>
              <a:t>receipts</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4. Bookstore receipts</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5. Computer receipts</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6. Statement from student documenting additional mileage or costs.</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7. Day care billing statements, copy of receipts, cancelled checks, </a:t>
            </a:r>
            <a:r>
              <a:rPr lang="en-US" dirty="0" err="1">
                <a:solidFill>
                  <a:schemeClr val="accent6">
                    <a:lumMod val="75000"/>
                  </a:schemeClr>
                </a:solidFill>
              </a:rPr>
              <a:t>etc</a:t>
            </a:r>
            <a:r>
              <a:rPr lang="en-US" dirty="0">
                <a:solidFill>
                  <a:schemeClr val="accent6">
                    <a:lumMod val="75000"/>
                  </a:schemeClr>
                </a:solidFill>
              </a:rPr>
              <a:t>… </a:t>
            </a:r>
          </a:p>
          <a:p>
            <a:pPr>
              <a:defRPr/>
            </a:pPr>
            <a:endParaRPr lang="en-US" dirty="0"/>
          </a:p>
          <a:p>
            <a:endParaRPr lang="en-US" dirty="0"/>
          </a:p>
        </p:txBody>
      </p:sp>
    </p:spTree>
    <p:extLst>
      <p:ext uri="{BB962C8B-B14F-4D97-AF65-F5344CB8AC3E}">
        <p14:creationId xmlns:p14="http://schemas.microsoft.com/office/powerpoint/2010/main" val="1882070461"/>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14. Case Study</a:t>
            </a:r>
            <a:endParaRPr lang="en-US" b="1" dirty="0">
              <a:solidFill>
                <a:schemeClr val="accent6">
                  <a:lumMod val="50000"/>
                </a:schemeClr>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1600" dirty="0" smtClean="0">
                <a:solidFill>
                  <a:schemeClr val="accent6">
                    <a:lumMod val="75000"/>
                  </a:schemeClr>
                </a:solidFill>
              </a:rPr>
              <a:t>1. Marisa</a:t>
            </a:r>
            <a:r>
              <a:rPr lang="en-US" sz="1600" dirty="0">
                <a:solidFill>
                  <a:schemeClr val="accent6">
                    <a:lumMod val="75000"/>
                  </a:schemeClr>
                </a:solidFill>
              </a:rPr>
              <a:t>, 21, married the </a:t>
            </a:r>
            <a:r>
              <a:rPr lang="en-US" sz="1600" dirty="0" smtClean="0">
                <a:solidFill>
                  <a:schemeClr val="accent6">
                    <a:lumMod val="75000"/>
                  </a:schemeClr>
                </a:solidFill>
              </a:rPr>
              <a:t>handsome and debonair heir </a:t>
            </a:r>
            <a:r>
              <a:rPr lang="en-US" sz="1600" dirty="0">
                <a:solidFill>
                  <a:schemeClr val="accent6">
                    <a:lumMod val="75000"/>
                  </a:schemeClr>
                </a:solidFill>
              </a:rPr>
              <a:t>to the Sheetz fortune, </a:t>
            </a:r>
            <a:r>
              <a:rPr lang="en-US" sz="1600" dirty="0" smtClean="0">
                <a:solidFill>
                  <a:schemeClr val="accent6">
                    <a:lumMod val="75000"/>
                  </a:schemeClr>
                </a:solidFill>
              </a:rPr>
              <a:t>Mr. Charles </a:t>
            </a:r>
            <a:r>
              <a:rPr lang="en-US" sz="1600" dirty="0">
                <a:solidFill>
                  <a:schemeClr val="accent6">
                    <a:lumMod val="75000"/>
                  </a:schemeClr>
                </a:solidFill>
              </a:rPr>
              <a:t>Sheetz III, when she was </a:t>
            </a:r>
            <a:r>
              <a:rPr lang="en-US" sz="1600" dirty="0" smtClean="0">
                <a:solidFill>
                  <a:schemeClr val="accent6">
                    <a:lumMod val="75000"/>
                  </a:schemeClr>
                </a:solidFill>
              </a:rPr>
              <a:t>nineteen </a:t>
            </a:r>
            <a:r>
              <a:rPr lang="en-US" sz="1600" dirty="0">
                <a:solidFill>
                  <a:schemeClr val="accent6">
                    <a:lumMod val="75000"/>
                  </a:schemeClr>
                </a:solidFill>
              </a:rPr>
              <a:t>and beginning  her first year in college.  After two years of wedded bliss,</a:t>
            </a:r>
          </a:p>
          <a:p>
            <a:pPr marL="0" indent="0">
              <a:buNone/>
            </a:pPr>
            <a:r>
              <a:rPr lang="en-US" sz="1600" dirty="0">
                <a:solidFill>
                  <a:schemeClr val="accent6">
                    <a:lumMod val="75000"/>
                  </a:schemeClr>
                </a:solidFill>
              </a:rPr>
              <a:t>the marriage dissolved into irreconcilable differences  due to Charles’ late </a:t>
            </a:r>
            <a:r>
              <a:rPr lang="en-US" sz="1600" dirty="0" smtClean="0">
                <a:solidFill>
                  <a:schemeClr val="accent6">
                    <a:lumMod val="75000"/>
                  </a:schemeClr>
                </a:solidFill>
              </a:rPr>
              <a:t>night carousing, supposedly “working” late </a:t>
            </a:r>
            <a:r>
              <a:rPr lang="en-US" sz="1600" dirty="0">
                <a:solidFill>
                  <a:schemeClr val="accent6">
                    <a:lumMod val="75000"/>
                  </a:schemeClr>
                </a:solidFill>
              </a:rPr>
              <a:t>in the </a:t>
            </a:r>
            <a:r>
              <a:rPr lang="en-US" sz="1600" dirty="0" smtClean="0">
                <a:solidFill>
                  <a:schemeClr val="accent6">
                    <a:lumMod val="75000"/>
                  </a:schemeClr>
                </a:solidFill>
              </a:rPr>
              <a:t>Financial Aid Office</a:t>
            </a:r>
            <a:r>
              <a:rPr lang="en-US" sz="1600" dirty="0">
                <a:solidFill>
                  <a:schemeClr val="accent6">
                    <a:lumMod val="75000"/>
                  </a:schemeClr>
                </a:solidFill>
              </a:rPr>
              <a:t>. </a:t>
            </a:r>
            <a:endParaRPr lang="en-US" sz="1600" dirty="0" smtClean="0">
              <a:solidFill>
                <a:schemeClr val="accent6">
                  <a:lumMod val="75000"/>
                </a:schemeClr>
              </a:solidFill>
            </a:endParaRPr>
          </a:p>
          <a:p>
            <a:pPr marL="0" indent="0">
              <a:buNone/>
            </a:pPr>
            <a:endParaRPr lang="en-US" sz="1600" dirty="0">
              <a:solidFill>
                <a:schemeClr val="accent6">
                  <a:lumMod val="75000"/>
                </a:schemeClr>
              </a:solidFill>
            </a:endParaRPr>
          </a:p>
          <a:p>
            <a:pPr marL="0" indent="0">
              <a:buNone/>
            </a:pPr>
            <a:r>
              <a:rPr lang="en-US" sz="1600" dirty="0" smtClean="0">
                <a:solidFill>
                  <a:schemeClr val="accent6">
                    <a:lumMod val="75000"/>
                  </a:schemeClr>
                </a:solidFill>
              </a:rPr>
              <a:t>Unfortunately, they </a:t>
            </a:r>
            <a:r>
              <a:rPr lang="en-US" sz="1600" dirty="0">
                <a:solidFill>
                  <a:schemeClr val="accent6">
                    <a:lumMod val="75000"/>
                  </a:schemeClr>
                </a:solidFill>
              </a:rPr>
              <a:t>divorced </a:t>
            </a:r>
            <a:r>
              <a:rPr lang="en-US" sz="1600" dirty="0" smtClean="0">
                <a:solidFill>
                  <a:schemeClr val="accent6">
                    <a:lumMod val="75000"/>
                  </a:schemeClr>
                </a:solidFill>
              </a:rPr>
              <a:t>before she completed her  next FAFSA  on October 1, 2016, prior to her second </a:t>
            </a:r>
            <a:r>
              <a:rPr lang="en-US" sz="1600" dirty="0">
                <a:solidFill>
                  <a:schemeClr val="accent6">
                    <a:lumMod val="75000"/>
                  </a:schemeClr>
                </a:solidFill>
              </a:rPr>
              <a:t>year in college.  Having </a:t>
            </a:r>
            <a:r>
              <a:rPr lang="en-US" sz="1600" dirty="0" smtClean="0">
                <a:solidFill>
                  <a:schemeClr val="accent6">
                    <a:lumMod val="75000"/>
                  </a:schemeClr>
                </a:solidFill>
              </a:rPr>
              <a:t>signed </a:t>
            </a:r>
            <a:r>
              <a:rPr lang="en-US" sz="1600" dirty="0">
                <a:solidFill>
                  <a:schemeClr val="accent6">
                    <a:lumMod val="75000"/>
                  </a:schemeClr>
                </a:solidFill>
              </a:rPr>
              <a:t>a “pre-</a:t>
            </a:r>
            <a:r>
              <a:rPr lang="en-US" sz="1600" dirty="0" err="1">
                <a:solidFill>
                  <a:schemeClr val="accent6">
                    <a:lumMod val="75000"/>
                  </a:schemeClr>
                </a:solidFill>
              </a:rPr>
              <a:t>nup</a:t>
            </a:r>
            <a:r>
              <a:rPr lang="en-US" sz="1600" dirty="0">
                <a:solidFill>
                  <a:schemeClr val="accent6">
                    <a:lumMod val="75000"/>
                  </a:schemeClr>
                </a:solidFill>
              </a:rPr>
              <a:t>” </a:t>
            </a:r>
            <a:r>
              <a:rPr lang="en-US" sz="1600" dirty="0" smtClean="0">
                <a:solidFill>
                  <a:schemeClr val="accent6">
                    <a:lumMod val="75000"/>
                  </a:schemeClr>
                </a:solidFill>
              </a:rPr>
              <a:t>the night before her </a:t>
            </a:r>
            <a:r>
              <a:rPr lang="en-US" sz="1600" dirty="0">
                <a:solidFill>
                  <a:schemeClr val="accent6">
                    <a:lumMod val="75000"/>
                  </a:schemeClr>
                </a:solidFill>
              </a:rPr>
              <a:t>lavish wedding at the </a:t>
            </a:r>
            <a:r>
              <a:rPr lang="en-US" sz="1600" dirty="0" smtClean="0">
                <a:solidFill>
                  <a:schemeClr val="accent6">
                    <a:lumMod val="75000"/>
                  </a:schemeClr>
                </a:solidFill>
              </a:rPr>
              <a:t>Hershey Lodge,  her </a:t>
            </a:r>
            <a:r>
              <a:rPr lang="en-US" sz="1600" dirty="0">
                <a:solidFill>
                  <a:schemeClr val="accent6">
                    <a:lumMod val="75000"/>
                  </a:schemeClr>
                </a:solidFill>
              </a:rPr>
              <a:t>limited </a:t>
            </a:r>
            <a:r>
              <a:rPr lang="en-US" sz="1600" dirty="0" smtClean="0">
                <a:solidFill>
                  <a:schemeClr val="accent6">
                    <a:lumMod val="75000"/>
                  </a:schemeClr>
                </a:solidFill>
              </a:rPr>
              <a:t>income, primarily from student refund checks and working  weekends at Hershey Park, </a:t>
            </a:r>
            <a:r>
              <a:rPr lang="en-US" sz="1600" dirty="0">
                <a:solidFill>
                  <a:schemeClr val="accent6">
                    <a:lumMod val="75000"/>
                  </a:schemeClr>
                </a:solidFill>
              </a:rPr>
              <a:t>forced her to move back </a:t>
            </a:r>
            <a:r>
              <a:rPr lang="en-US" sz="1600" dirty="0" smtClean="0">
                <a:solidFill>
                  <a:schemeClr val="accent6">
                    <a:lumMod val="75000"/>
                  </a:schemeClr>
                </a:solidFill>
              </a:rPr>
              <a:t>home with </a:t>
            </a:r>
            <a:r>
              <a:rPr lang="en-US" sz="1600" dirty="0">
                <a:solidFill>
                  <a:schemeClr val="accent6">
                    <a:lumMod val="75000"/>
                  </a:schemeClr>
                </a:solidFill>
              </a:rPr>
              <a:t>her </a:t>
            </a:r>
            <a:r>
              <a:rPr lang="en-US" sz="1600" dirty="0" smtClean="0">
                <a:solidFill>
                  <a:schemeClr val="accent6">
                    <a:lumMod val="75000"/>
                  </a:schemeClr>
                </a:solidFill>
              </a:rPr>
              <a:t>parents in Harrisburg.</a:t>
            </a:r>
          </a:p>
          <a:p>
            <a:pPr marL="0" indent="0">
              <a:buNone/>
            </a:pPr>
            <a:endParaRPr lang="en-US" sz="1600" dirty="0">
              <a:solidFill>
                <a:schemeClr val="accent6">
                  <a:lumMod val="75000"/>
                </a:schemeClr>
              </a:solidFill>
            </a:endParaRPr>
          </a:p>
          <a:p>
            <a:pPr marL="0" indent="0">
              <a:buNone/>
            </a:pPr>
            <a:r>
              <a:rPr lang="en-US" sz="1600" dirty="0">
                <a:solidFill>
                  <a:schemeClr val="accent6">
                    <a:lumMod val="75000"/>
                  </a:schemeClr>
                </a:solidFill>
              </a:rPr>
              <a:t>Divorced, penniless, broken hearted and jobless, she depends on them  for housing,</a:t>
            </a:r>
          </a:p>
          <a:p>
            <a:pPr marL="0" indent="0">
              <a:buNone/>
            </a:pPr>
            <a:r>
              <a:rPr lang="en-US" sz="1600" dirty="0">
                <a:solidFill>
                  <a:schemeClr val="accent6">
                    <a:lumMod val="75000"/>
                  </a:schemeClr>
                </a:solidFill>
              </a:rPr>
              <a:t>food, transportation and spending money while pursuing her </a:t>
            </a:r>
            <a:r>
              <a:rPr lang="en-US" sz="1600" dirty="0" smtClean="0">
                <a:solidFill>
                  <a:schemeClr val="accent6">
                    <a:lumMod val="75000"/>
                  </a:schemeClr>
                </a:solidFill>
              </a:rPr>
              <a:t>BA degree </a:t>
            </a:r>
            <a:r>
              <a:rPr lang="en-US" sz="1600" dirty="0">
                <a:solidFill>
                  <a:schemeClr val="accent6">
                    <a:lumMod val="75000"/>
                  </a:schemeClr>
                </a:solidFill>
              </a:rPr>
              <a:t>in </a:t>
            </a:r>
            <a:r>
              <a:rPr lang="en-US" sz="1600" dirty="0" smtClean="0">
                <a:solidFill>
                  <a:schemeClr val="accent6">
                    <a:lumMod val="75000"/>
                  </a:schemeClr>
                </a:solidFill>
              </a:rPr>
              <a:t>philosophy, </a:t>
            </a:r>
            <a:r>
              <a:rPr lang="en-US" sz="1600" dirty="0">
                <a:solidFill>
                  <a:schemeClr val="accent6">
                    <a:lumMod val="75000"/>
                  </a:schemeClr>
                </a:solidFill>
              </a:rPr>
              <a:t>with a </a:t>
            </a:r>
          </a:p>
          <a:p>
            <a:pPr marL="0" indent="0">
              <a:buNone/>
            </a:pPr>
            <a:r>
              <a:rPr lang="en-US" sz="1600" dirty="0">
                <a:solidFill>
                  <a:schemeClr val="accent6">
                    <a:lumMod val="75000"/>
                  </a:schemeClr>
                </a:solidFill>
              </a:rPr>
              <a:t>minor in psychology.  </a:t>
            </a:r>
          </a:p>
          <a:p>
            <a:pPr marL="0" indent="0">
              <a:buNone/>
            </a:pPr>
            <a:endParaRPr lang="en-US" sz="1600" dirty="0">
              <a:solidFill>
                <a:schemeClr val="accent6">
                  <a:lumMod val="75000"/>
                </a:schemeClr>
              </a:solidFill>
            </a:endParaRPr>
          </a:p>
          <a:p>
            <a:pPr marL="0" indent="0">
              <a:buNone/>
            </a:pPr>
            <a:r>
              <a:rPr lang="en-US" sz="1600" dirty="0">
                <a:solidFill>
                  <a:schemeClr val="accent6">
                    <a:lumMod val="75000"/>
                  </a:schemeClr>
                </a:solidFill>
              </a:rPr>
              <a:t>Although she tried to complete her FAFSA as an independent student, it was rejected	</a:t>
            </a:r>
          </a:p>
          <a:p>
            <a:pPr marL="0" indent="0">
              <a:buNone/>
            </a:pPr>
            <a:r>
              <a:rPr lang="en-US" sz="1600" dirty="0">
                <a:solidFill>
                  <a:schemeClr val="accent6">
                    <a:lumMod val="75000"/>
                  </a:schemeClr>
                </a:solidFill>
              </a:rPr>
              <a:t>by the central processor. So, what can we do in this situation? Call Charles III for </a:t>
            </a:r>
          </a:p>
          <a:p>
            <a:pPr marL="0" indent="0">
              <a:buNone/>
            </a:pPr>
            <a:r>
              <a:rPr lang="en-US" sz="1600" dirty="0">
                <a:solidFill>
                  <a:schemeClr val="accent6">
                    <a:lumMod val="75000"/>
                  </a:schemeClr>
                </a:solidFill>
              </a:rPr>
              <a:t>help? Dependency override? Revised FAFSA with parental information? Nothing?</a:t>
            </a:r>
          </a:p>
          <a:p>
            <a:pPr marL="0" indent="0">
              <a:buNone/>
            </a:pPr>
            <a:r>
              <a:rPr lang="en-US" sz="1600" dirty="0">
                <a:solidFill>
                  <a:schemeClr val="accent6">
                    <a:lumMod val="75000"/>
                  </a:schemeClr>
                </a:solidFill>
              </a:rPr>
              <a:t>    </a:t>
            </a:r>
          </a:p>
          <a:p>
            <a:pPr marL="0" indent="0">
              <a:buNone/>
            </a:pPr>
            <a:endParaRPr lang="en-US" sz="1600" dirty="0">
              <a:solidFill>
                <a:schemeClr val="accent6">
                  <a:lumMod val="75000"/>
                </a:schemeClr>
              </a:solidFill>
            </a:endParaRPr>
          </a:p>
        </p:txBody>
      </p:sp>
    </p:spTree>
    <p:extLst>
      <p:ext uri="{BB962C8B-B14F-4D97-AF65-F5344CB8AC3E}">
        <p14:creationId xmlns:p14="http://schemas.microsoft.com/office/powerpoint/2010/main" val="3582963856"/>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15. 2</a:t>
            </a:r>
            <a:r>
              <a:rPr lang="en-US" b="1" baseline="30000" dirty="0" smtClean="0">
                <a:solidFill>
                  <a:schemeClr val="accent6">
                    <a:lumMod val="50000"/>
                  </a:schemeClr>
                </a:solidFill>
              </a:rPr>
              <a:t>nd</a:t>
            </a:r>
            <a:r>
              <a:rPr lang="en-US" b="1" dirty="0" smtClean="0">
                <a:solidFill>
                  <a:schemeClr val="accent6">
                    <a:lumMod val="50000"/>
                  </a:schemeClr>
                </a:solidFill>
              </a:rPr>
              <a:t> Case Study </a:t>
            </a:r>
            <a:endParaRPr lang="en-US" b="1" dirty="0">
              <a:solidFill>
                <a:schemeClr val="accent6">
                  <a:lumMod val="50000"/>
                </a:schemeClr>
              </a:solidFill>
            </a:endParaRPr>
          </a:p>
        </p:txBody>
      </p:sp>
      <p:sp>
        <p:nvSpPr>
          <p:cNvPr id="3" name="Content Placeholder 2"/>
          <p:cNvSpPr>
            <a:spLocks noGrp="1"/>
          </p:cNvSpPr>
          <p:nvPr>
            <p:ph idx="1"/>
          </p:nvPr>
        </p:nvSpPr>
        <p:spPr/>
        <p:txBody>
          <a:bodyPr/>
          <a:lstStyle/>
          <a:p>
            <a:pPr marL="0" indent="0">
              <a:buNone/>
            </a:pPr>
            <a:r>
              <a:rPr lang="en-US" sz="2000" dirty="0" smtClean="0">
                <a:solidFill>
                  <a:schemeClr val="accent6">
                    <a:lumMod val="75000"/>
                  </a:schemeClr>
                </a:solidFill>
              </a:rPr>
              <a:t>2. Same basic situation as the last scenario but with these changes:</a:t>
            </a:r>
          </a:p>
          <a:p>
            <a:pPr marL="0" indent="0">
              <a:buNone/>
            </a:pPr>
            <a:endParaRPr lang="en-US" sz="2000" dirty="0" smtClean="0">
              <a:solidFill>
                <a:schemeClr val="accent6">
                  <a:lumMod val="75000"/>
                </a:schemeClr>
              </a:solidFill>
            </a:endParaRPr>
          </a:p>
          <a:p>
            <a:pPr>
              <a:buAutoNum type="alphaLcPeriod"/>
            </a:pPr>
            <a:r>
              <a:rPr lang="en-US" sz="2000" dirty="0" smtClean="0">
                <a:solidFill>
                  <a:schemeClr val="accent6">
                    <a:lumMod val="75000"/>
                  </a:schemeClr>
                </a:solidFill>
              </a:rPr>
              <a:t>Prior to marrying that heal, Charles or Charlie as he is known to his associates, Marisa completed her original FAFSA as a dependent student. </a:t>
            </a:r>
          </a:p>
          <a:p>
            <a:pPr>
              <a:buAutoNum type="alphaLcPeriod"/>
            </a:pPr>
            <a:r>
              <a:rPr lang="en-US" sz="2000" dirty="0" smtClean="0">
                <a:solidFill>
                  <a:schemeClr val="accent6">
                    <a:lumMod val="75000"/>
                  </a:schemeClr>
                </a:solidFill>
              </a:rPr>
              <a:t>She was then married to Charlie in October of the Fall Semester in her first year in school. </a:t>
            </a:r>
          </a:p>
          <a:p>
            <a:pPr>
              <a:buAutoNum type="alphaLcPeriod"/>
            </a:pPr>
            <a:r>
              <a:rPr lang="en-US" sz="2000" dirty="0" smtClean="0">
                <a:solidFill>
                  <a:schemeClr val="accent6">
                    <a:lumMod val="75000"/>
                  </a:schemeClr>
                </a:solidFill>
              </a:rPr>
              <a:t>After arriving back at school following her exotic honeymoon in Lancaster, PA, she shows up at the Financial Aid Office proudly announcing herself as the new, Mrs. Charles  Sheetz III while waving her cubic zirconia wedding ring for all to see!    </a:t>
            </a:r>
          </a:p>
          <a:p>
            <a:pPr>
              <a:buAutoNum type="alphaLcPeriod"/>
            </a:pPr>
            <a:r>
              <a:rPr lang="en-US" sz="2000" dirty="0" smtClean="0">
                <a:solidFill>
                  <a:schemeClr val="accent6">
                    <a:lumMod val="75000"/>
                  </a:schemeClr>
                </a:solidFill>
              </a:rPr>
              <a:t>As Mrs. Sheetz III, she demands to be made an independent student! What can or should we do? </a:t>
            </a:r>
            <a:endParaRPr lang="en-US" sz="2000" dirty="0">
              <a:solidFill>
                <a:schemeClr val="accent6">
                  <a:lumMod val="75000"/>
                </a:schemeClr>
              </a:solidFill>
            </a:endParaRPr>
          </a:p>
          <a:p>
            <a:pPr marL="0" indent="0">
              <a:buNone/>
            </a:pPr>
            <a:endParaRPr lang="en-US" dirty="0" smtClean="0">
              <a:solidFill>
                <a:schemeClr val="accent6">
                  <a:lumMod val="75000"/>
                </a:schemeClr>
              </a:solidFill>
            </a:endParaRPr>
          </a:p>
        </p:txBody>
      </p:sp>
    </p:spTree>
    <p:extLst>
      <p:ext uri="{BB962C8B-B14F-4D97-AF65-F5344CB8AC3E}">
        <p14:creationId xmlns:p14="http://schemas.microsoft.com/office/powerpoint/2010/main" val="925569637"/>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16. 3</a:t>
            </a:r>
            <a:r>
              <a:rPr lang="en-US" b="1" baseline="30000" dirty="0" smtClean="0">
                <a:solidFill>
                  <a:schemeClr val="accent6">
                    <a:lumMod val="50000"/>
                  </a:schemeClr>
                </a:solidFill>
              </a:rPr>
              <a:t>rd</a:t>
            </a:r>
            <a:r>
              <a:rPr lang="en-US" b="1" dirty="0" smtClean="0">
                <a:solidFill>
                  <a:schemeClr val="accent6">
                    <a:lumMod val="50000"/>
                  </a:schemeClr>
                </a:solidFill>
              </a:rPr>
              <a:t> Case Study</a:t>
            </a:r>
            <a:endParaRPr lang="en-US" b="1" dirty="0">
              <a:solidFill>
                <a:schemeClr val="accent6">
                  <a:lumMod val="50000"/>
                </a:schemeClr>
              </a:solidFill>
            </a:endParaRPr>
          </a:p>
        </p:txBody>
      </p:sp>
      <p:sp>
        <p:nvSpPr>
          <p:cNvPr id="3" name="Content Placeholder 2"/>
          <p:cNvSpPr>
            <a:spLocks noGrp="1"/>
          </p:cNvSpPr>
          <p:nvPr>
            <p:ph idx="1"/>
          </p:nvPr>
        </p:nvSpPr>
        <p:spPr/>
        <p:txBody>
          <a:bodyPr/>
          <a:lstStyle/>
          <a:p>
            <a:pPr marL="0" indent="0">
              <a:buNone/>
            </a:pPr>
            <a:r>
              <a:rPr lang="en-US" sz="2000" dirty="0" smtClean="0">
                <a:solidFill>
                  <a:schemeClr val="accent6">
                    <a:lumMod val="75000"/>
                  </a:schemeClr>
                </a:solidFill>
              </a:rPr>
              <a:t>3. Same loving couple but with these changes:</a:t>
            </a:r>
          </a:p>
          <a:p>
            <a:pPr marL="457200" indent="-457200">
              <a:buAutoNum type="alphaLcPeriod"/>
            </a:pPr>
            <a:r>
              <a:rPr lang="en-US" sz="2000" dirty="0" smtClean="0">
                <a:solidFill>
                  <a:schemeClr val="accent6">
                    <a:lumMod val="75000"/>
                  </a:schemeClr>
                </a:solidFill>
              </a:rPr>
              <a:t>Unbeknownst to Charles until after his separation from Marissa, the Pre-Nuptial Agreement was invalid. </a:t>
            </a:r>
          </a:p>
          <a:p>
            <a:pPr marL="457200" indent="-457200">
              <a:buAutoNum type="alphaLcPeriod"/>
            </a:pPr>
            <a:r>
              <a:rPr lang="en-US" sz="2000" dirty="0" smtClean="0">
                <a:solidFill>
                  <a:schemeClr val="accent6">
                    <a:lumMod val="75000"/>
                  </a:schemeClr>
                </a:solidFill>
              </a:rPr>
              <a:t>When the divorce was finalized, Charles was ordered to pay Marissa alimony in the amount of $5,000 per month or $60,000 per year. </a:t>
            </a:r>
          </a:p>
          <a:p>
            <a:pPr marL="457200" indent="-457200">
              <a:buAutoNum type="alphaLcPeriod"/>
            </a:pPr>
            <a:r>
              <a:rPr lang="en-US" sz="2000" dirty="0" smtClean="0">
                <a:solidFill>
                  <a:schemeClr val="accent6">
                    <a:lumMod val="75000"/>
                  </a:schemeClr>
                </a:solidFill>
              </a:rPr>
              <a:t>Although still emotionally distraught with the termination of her marriage, Marissa was able to move into her own lavish apartment with these alimony payments. </a:t>
            </a:r>
          </a:p>
          <a:p>
            <a:pPr marL="457200" indent="-457200">
              <a:buAutoNum type="alphaLcPeriod"/>
            </a:pPr>
            <a:r>
              <a:rPr lang="en-US" sz="2000" dirty="0" smtClean="0">
                <a:solidFill>
                  <a:schemeClr val="accent6">
                    <a:lumMod val="75000"/>
                  </a:schemeClr>
                </a:solidFill>
              </a:rPr>
              <a:t>On her own, supporting herself and realizing that there was life after Charlie, Marissa was living the good life, i.e., until she went to complete her 2017-2018 FAFSA on October 24, 2016 and realized that she was now a dependent student.</a:t>
            </a:r>
          </a:p>
          <a:p>
            <a:pPr marL="457200" indent="-457200">
              <a:buAutoNum type="alphaLcPeriod"/>
            </a:pPr>
            <a:r>
              <a:rPr lang="en-US" sz="2000" dirty="0" smtClean="0">
                <a:solidFill>
                  <a:schemeClr val="accent6">
                    <a:lumMod val="75000"/>
                  </a:schemeClr>
                </a:solidFill>
              </a:rPr>
              <a:t>She arrives at your office in a panic. What can you do?</a:t>
            </a:r>
          </a:p>
        </p:txBody>
      </p:sp>
    </p:spTree>
    <p:extLst>
      <p:ext uri="{BB962C8B-B14F-4D97-AF65-F5344CB8AC3E}">
        <p14:creationId xmlns:p14="http://schemas.microsoft.com/office/powerpoint/2010/main" val="362817169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1. INTRODUCTION</a:t>
            </a:r>
            <a:endParaRPr lang="en-US" b="1" dirty="0">
              <a:solidFill>
                <a:schemeClr val="accent6">
                  <a:lumMod val="50000"/>
                </a:schemeClr>
              </a:solidFill>
            </a:endParaRPr>
          </a:p>
        </p:txBody>
      </p:sp>
      <p:sp>
        <p:nvSpPr>
          <p:cNvPr id="3" name="Content Placeholder 2"/>
          <p:cNvSpPr>
            <a:spLocks noGrp="1"/>
          </p:cNvSpPr>
          <p:nvPr>
            <p:ph idx="1"/>
          </p:nvPr>
        </p:nvSpPr>
        <p:spPr/>
        <p:txBody>
          <a:bodyPr>
            <a:normAutofit lnSpcReduction="10000"/>
          </a:bodyPr>
          <a:lstStyle/>
          <a:p>
            <a:pPr marL="0" indent="0" fontAlgn="auto">
              <a:spcBef>
                <a:spcPts val="0"/>
              </a:spcBef>
              <a:spcAft>
                <a:spcPts val="0"/>
              </a:spcAft>
              <a:buNone/>
              <a:defRPr/>
            </a:pPr>
            <a:r>
              <a:rPr lang="en-US" sz="3600" dirty="0">
                <a:solidFill>
                  <a:schemeClr val="accent6">
                    <a:lumMod val="75000"/>
                  </a:schemeClr>
                </a:solidFill>
              </a:rPr>
              <a:t>1. </a:t>
            </a:r>
            <a:r>
              <a:rPr lang="en-US" sz="4400" dirty="0">
                <a:solidFill>
                  <a:schemeClr val="accent6">
                    <a:lumMod val="75000"/>
                  </a:schemeClr>
                </a:solidFill>
              </a:rPr>
              <a:t>When?</a:t>
            </a:r>
            <a:endParaRPr lang="en-US" dirty="0">
              <a:solidFill>
                <a:schemeClr val="accent6">
                  <a:lumMod val="75000"/>
                </a:schemeClr>
              </a:solidFill>
            </a:endParaRPr>
          </a:p>
          <a:p>
            <a:pPr marL="0" indent="0">
              <a:spcBef>
                <a:spcPts val="0"/>
              </a:spcBef>
              <a:buNone/>
              <a:defRPr/>
            </a:pPr>
            <a:r>
              <a:rPr lang="en-US" dirty="0" smtClean="0">
                <a:solidFill>
                  <a:schemeClr val="accent6">
                    <a:lumMod val="75000"/>
                  </a:schemeClr>
                </a:solidFill>
              </a:rPr>
              <a:t>A.</a:t>
            </a:r>
            <a:r>
              <a:rPr lang="en-US" dirty="0" smtClean="0">
                <a:solidFill>
                  <a:schemeClr val="accent6">
                    <a:lumMod val="50000"/>
                  </a:schemeClr>
                </a:solidFill>
              </a:rPr>
              <a:t> </a:t>
            </a:r>
            <a:r>
              <a:rPr lang="en-US" dirty="0" smtClean="0">
                <a:solidFill>
                  <a:schemeClr val="accent6">
                    <a:lumMod val="75000"/>
                  </a:schemeClr>
                </a:solidFill>
              </a:rPr>
              <a:t>Higher </a:t>
            </a:r>
            <a:r>
              <a:rPr lang="en-US" dirty="0">
                <a:solidFill>
                  <a:schemeClr val="accent6">
                    <a:lumMod val="75000"/>
                  </a:schemeClr>
                </a:solidFill>
              </a:rPr>
              <a:t>Education Act of 1965-Financial aid administrators can exercise discretion in certain financial aid areas.</a:t>
            </a:r>
          </a:p>
          <a:p>
            <a:pPr marL="0" indent="0">
              <a:spcBef>
                <a:spcPts val="0"/>
              </a:spcBef>
              <a:buNone/>
              <a:defRPr/>
            </a:pPr>
            <a:endParaRPr lang="en-US" sz="2400" dirty="0">
              <a:solidFill>
                <a:schemeClr val="accent6">
                  <a:lumMod val="75000"/>
                </a:schemeClr>
              </a:solidFill>
            </a:endParaRPr>
          </a:p>
          <a:p>
            <a:pPr marL="0" indent="0" fontAlgn="auto">
              <a:spcBef>
                <a:spcPts val="0"/>
              </a:spcBef>
              <a:spcAft>
                <a:spcPts val="0"/>
              </a:spcAft>
              <a:buNone/>
              <a:defRPr/>
            </a:pPr>
            <a:r>
              <a:rPr lang="en-US" dirty="0">
                <a:solidFill>
                  <a:schemeClr val="accent6">
                    <a:lumMod val="75000"/>
                  </a:schemeClr>
                </a:solidFill>
              </a:rPr>
              <a:t>B. This PROFESSIONAL JUDGMENT (PJ) allows for individual   treatment of a student with special circumstances not adequately addressed by the standardized federal student aid </a:t>
            </a:r>
            <a:r>
              <a:rPr lang="en-US" dirty="0" smtClean="0">
                <a:solidFill>
                  <a:schemeClr val="accent6">
                    <a:lumMod val="75000"/>
                  </a:schemeClr>
                </a:solidFill>
              </a:rPr>
              <a:t>regulations.</a:t>
            </a:r>
            <a:endParaRPr lang="en-US" dirty="0">
              <a:solidFill>
                <a:schemeClr val="accent6">
                  <a:lumMod val="75000"/>
                </a:schemeClr>
              </a:solidFill>
            </a:endParaRPr>
          </a:p>
        </p:txBody>
      </p:sp>
    </p:spTree>
    <p:extLst>
      <p:ext uri="{BB962C8B-B14F-4D97-AF65-F5344CB8AC3E}">
        <p14:creationId xmlns:p14="http://schemas.microsoft.com/office/powerpoint/2010/main" val="6761993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17. 4</a:t>
            </a:r>
            <a:r>
              <a:rPr lang="en-US" b="1" baseline="30000" dirty="0" smtClean="0">
                <a:solidFill>
                  <a:schemeClr val="accent6">
                    <a:lumMod val="50000"/>
                  </a:schemeClr>
                </a:solidFill>
              </a:rPr>
              <a:t>th</a:t>
            </a:r>
            <a:r>
              <a:rPr lang="en-US" b="1" dirty="0" smtClean="0">
                <a:solidFill>
                  <a:schemeClr val="accent6">
                    <a:lumMod val="50000"/>
                  </a:schemeClr>
                </a:solidFill>
              </a:rPr>
              <a:t> Case Study:</a:t>
            </a:r>
            <a:endParaRPr lang="en-US" b="1" dirty="0">
              <a:solidFill>
                <a:schemeClr val="accent6">
                  <a:lumMod val="50000"/>
                </a:schemeClr>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solidFill>
                  <a:schemeClr val="accent6">
                    <a:lumMod val="75000"/>
                  </a:schemeClr>
                </a:solidFill>
              </a:rPr>
              <a:t>Bernie (no relation to Bernie Sanders or even Colonial Sanders) McCree’s parents </a:t>
            </a:r>
            <a:r>
              <a:rPr lang="en-US" dirty="0">
                <a:solidFill>
                  <a:schemeClr val="accent6">
                    <a:lumMod val="75000"/>
                  </a:schemeClr>
                </a:solidFill>
              </a:rPr>
              <a:t>hit the “lottery” by leasing  a part of their family </a:t>
            </a:r>
            <a:r>
              <a:rPr lang="en-US" dirty="0" smtClean="0">
                <a:solidFill>
                  <a:schemeClr val="accent6">
                    <a:lumMod val="75000"/>
                  </a:schemeClr>
                </a:solidFill>
              </a:rPr>
              <a:t>farm to </a:t>
            </a:r>
            <a:r>
              <a:rPr lang="en-US" dirty="0">
                <a:solidFill>
                  <a:schemeClr val="accent6">
                    <a:lumMod val="75000"/>
                  </a:schemeClr>
                </a:solidFill>
              </a:rPr>
              <a:t>a shale drilling  company in </a:t>
            </a:r>
            <a:r>
              <a:rPr lang="en-US" dirty="0" smtClean="0">
                <a:solidFill>
                  <a:schemeClr val="accent6">
                    <a:lumMod val="75000"/>
                  </a:schemeClr>
                </a:solidFill>
              </a:rPr>
              <a:t>2014. </a:t>
            </a:r>
            <a:r>
              <a:rPr lang="en-US" dirty="0">
                <a:solidFill>
                  <a:schemeClr val="accent6">
                    <a:lumMod val="75000"/>
                  </a:schemeClr>
                </a:solidFill>
              </a:rPr>
              <a:t>This resulted in a significant , one-time </a:t>
            </a:r>
            <a:r>
              <a:rPr lang="en-US" dirty="0" smtClean="0">
                <a:solidFill>
                  <a:schemeClr val="accent6">
                    <a:lumMod val="75000"/>
                  </a:schemeClr>
                </a:solidFill>
              </a:rPr>
              <a:t>increase ($100,000</a:t>
            </a:r>
            <a:r>
              <a:rPr lang="en-US" dirty="0">
                <a:solidFill>
                  <a:schemeClr val="accent6">
                    <a:lumMod val="75000"/>
                  </a:schemeClr>
                </a:solidFill>
              </a:rPr>
              <a:t>) in </a:t>
            </a:r>
            <a:r>
              <a:rPr lang="en-US" dirty="0" smtClean="0">
                <a:solidFill>
                  <a:schemeClr val="accent6">
                    <a:lumMod val="75000"/>
                  </a:schemeClr>
                </a:solidFill>
              </a:rPr>
              <a:t>his </a:t>
            </a:r>
            <a:r>
              <a:rPr lang="en-US" dirty="0">
                <a:solidFill>
                  <a:schemeClr val="accent6">
                    <a:lumMod val="75000"/>
                  </a:schemeClr>
                </a:solidFill>
              </a:rPr>
              <a:t>parent’s AGI on their </a:t>
            </a:r>
            <a:r>
              <a:rPr lang="en-US" dirty="0" smtClean="0">
                <a:solidFill>
                  <a:schemeClr val="accent6">
                    <a:lumMod val="75000"/>
                  </a:schemeClr>
                </a:solidFill>
              </a:rPr>
              <a:t>2015 </a:t>
            </a:r>
            <a:r>
              <a:rPr lang="en-US" dirty="0">
                <a:solidFill>
                  <a:schemeClr val="accent6">
                    <a:lumMod val="75000"/>
                  </a:schemeClr>
                </a:solidFill>
              </a:rPr>
              <a:t>federal income tax return. </a:t>
            </a:r>
            <a:r>
              <a:rPr lang="en-US" dirty="0" smtClean="0">
                <a:solidFill>
                  <a:schemeClr val="accent6">
                    <a:lumMod val="75000"/>
                  </a:schemeClr>
                </a:solidFill>
              </a:rPr>
              <a:t>Unfortunately</a:t>
            </a:r>
            <a:r>
              <a:rPr lang="en-US" dirty="0">
                <a:solidFill>
                  <a:schemeClr val="accent6">
                    <a:lumMod val="75000"/>
                  </a:schemeClr>
                </a:solidFill>
              </a:rPr>
              <a:t>, </a:t>
            </a:r>
            <a:r>
              <a:rPr lang="en-US" dirty="0" smtClean="0">
                <a:solidFill>
                  <a:schemeClr val="accent6">
                    <a:lumMod val="75000"/>
                  </a:schemeClr>
                </a:solidFill>
              </a:rPr>
              <a:t> when he filled out his 2016-2017 FAFSA before entering his second year in college, he </a:t>
            </a:r>
            <a:r>
              <a:rPr lang="en-US" dirty="0">
                <a:solidFill>
                  <a:schemeClr val="accent6">
                    <a:lumMod val="75000"/>
                  </a:schemeClr>
                </a:solidFill>
              </a:rPr>
              <a:t>went from being eligible for a full Pell and PA State </a:t>
            </a:r>
            <a:r>
              <a:rPr lang="en-US" dirty="0" smtClean="0">
                <a:solidFill>
                  <a:schemeClr val="accent6">
                    <a:lumMod val="75000"/>
                  </a:schemeClr>
                </a:solidFill>
              </a:rPr>
              <a:t>Grant to </a:t>
            </a:r>
            <a:r>
              <a:rPr lang="en-US" dirty="0">
                <a:solidFill>
                  <a:schemeClr val="accent6">
                    <a:lumMod val="75000"/>
                  </a:schemeClr>
                </a:solidFill>
              </a:rPr>
              <a:t>having no demonstrated financial  </a:t>
            </a:r>
            <a:r>
              <a:rPr lang="en-US" dirty="0" smtClean="0">
                <a:solidFill>
                  <a:schemeClr val="accent6">
                    <a:lumMod val="75000"/>
                  </a:schemeClr>
                </a:solidFill>
              </a:rPr>
              <a:t>need because of his HIGH EFC. Unfortunately, this </a:t>
            </a:r>
            <a:r>
              <a:rPr lang="en-US" dirty="0">
                <a:solidFill>
                  <a:schemeClr val="accent6">
                    <a:lumMod val="75000"/>
                  </a:schemeClr>
                </a:solidFill>
              </a:rPr>
              <a:t>loss in aid may not only  force </a:t>
            </a:r>
            <a:r>
              <a:rPr lang="en-US" dirty="0" smtClean="0">
                <a:solidFill>
                  <a:schemeClr val="accent6">
                    <a:lumMod val="75000"/>
                  </a:schemeClr>
                </a:solidFill>
              </a:rPr>
              <a:t>him to </a:t>
            </a:r>
            <a:r>
              <a:rPr lang="en-US" dirty="0">
                <a:solidFill>
                  <a:schemeClr val="accent6">
                    <a:lumMod val="75000"/>
                  </a:schemeClr>
                </a:solidFill>
              </a:rPr>
              <a:t>drop out of school but, more importantly,  deny </a:t>
            </a:r>
            <a:r>
              <a:rPr lang="en-US" dirty="0" smtClean="0">
                <a:solidFill>
                  <a:schemeClr val="accent6">
                    <a:lumMod val="75000"/>
                  </a:schemeClr>
                </a:solidFill>
              </a:rPr>
              <a:t>his </a:t>
            </a:r>
            <a:r>
              <a:rPr lang="en-US" dirty="0">
                <a:solidFill>
                  <a:schemeClr val="accent6">
                    <a:lumMod val="75000"/>
                  </a:schemeClr>
                </a:solidFill>
              </a:rPr>
              <a:t>childhood dream </a:t>
            </a:r>
            <a:r>
              <a:rPr lang="en-US" dirty="0" smtClean="0">
                <a:solidFill>
                  <a:schemeClr val="accent6">
                    <a:lumMod val="75000"/>
                  </a:schemeClr>
                </a:solidFill>
              </a:rPr>
              <a:t>of becoming </a:t>
            </a:r>
            <a:r>
              <a:rPr lang="en-US" dirty="0">
                <a:solidFill>
                  <a:schemeClr val="accent6">
                    <a:lumMod val="75000"/>
                  </a:schemeClr>
                </a:solidFill>
              </a:rPr>
              <a:t>a financial aid administrator and a future member of PASFAA!</a:t>
            </a:r>
          </a:p>
          <a:p>
            <a:r>
              <a:rPr lang="en-US" dirty="0">
                <a:solidFill>
                  <a:schemeClr val="accent6">
                    <a:lumMod val="75000"/>
                  </a:schemeClr>
                </a:solidFill>
              </a:rPr>
              <a:t>What can you do? Anything? </a:t>
            </a:r>
            <a:r>
              <a:rPr lang="en-US" dirty="0" smtClean="0">
                <a:solidFill>
                  <a:schemeClr val="accent6">
                    <a:lumMod val="75000"/>
                  </a:schemeClr>
                </a:solidFill>
              </a:rPr>
              <a:t>How?</a:t>
            </a:r>
            <a:endParaRPr lang="en-US" dirty="0">
              <a:solidFill>
                <a:schemeClr val="accent6">
                  <a:lumMod val="75000"/>
                </a:schemeClr>
              </a:solidFill>
            </a:endParaRPr>
          </a:p>
        </p:txBody>
      </p:sp>
    </p:spTree>
    <p:extLst>
      <p:ext uri="{BB962C8B-B14F-4D97-AF65-F5344CB8AC3E}">
        <p14:creationId xmlns:p14="http://schemas.microsoft.com/office/powerpoint/2010/main" val="3553639876"/>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solidFill>
                  <a:schemeClr val="accent6">
                    <a:lumMod val="50000"/>
                  </a:schemeClr>
                </a:solidFill>
              </a:rPr>
              <a:t>Conclusion:</a:t>
            </a:r>
            <a:endParaRPr lang="en-US" sz="8000" b="1"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marL="0" indent="0" algn="ctr">
              <a:buNone/>
            </a:pPr>
            <a:r>
              <a:rPr lang="en-US" sz="6600" b="1" dirty="0" smtClean="0">
                <a:solidFill>
                  <a:schemeClr val="accent6">
                    <a:lumMod val="75000"/>
                  </a:schemeClr>
                </a:solidFill>
              </a:rPr>
              <a:t>REMEMBER: </a:t>
            </a:r>
          </a:p>
          <a:p>
            <a:pPr marL="0" indent="0" algn="ctr">
              <a:buNone/>
            </a:pPr>
            <a:r>
              <a:rPr lang="en-US" sz="6600" b="1" dirty="0" smtClean="0">
                <a:solidFill>
                  <a:schemeClr val="accent6">
                    <a:lumMod val="75000"/>
                  </a:schemeClr>
                </a:solidFill>
              </a:rPr>
              <a:t>WITH </a:t>
            </a:r>
            <a:r>
              <a:rPr lang="en-US" sz="6600" b="1" dirty="0">
                <a:solidFill>
                  <a:schemeClr val="accent6">
                    <a:lumMod val="75000"/>
                  </a:schemeClr>
                </a:solidFill>
              </a:rPr>
              <a:t>GREAT POWER, </a:t>
            </a:r>
          </a:p>
          <a:p>
            <a:pPr marL="0" indent="0" algn="ctr">
              <a:buNone/>
            </a:pPr>
            <a:r>
              <a:rPr lang="en-US" sz="6600" b="1" dirty="0">
                <a:solidFill>
                  <a:schemeClr val="accent6">
                    <a:lumMod val="75000"/>
                  </a:schemeClr>
                </a:solidFill>
              </a:rPr>
              <a:t>COMES GREAT RESPONSIBILITY!</a:t>
            </a:r>
          </a:p>
        </p:txBody>
      </p:sp>
    </p:spTree>
    <p:extLst>
      <p:ext uri="{BB962C8B-B14F-4D97-AF65-F5344CB8AC3E}">
        <p14:creationId xmlns:p14="http://schemas.microsoft.com/office/powerpoint/2010/main" val="2512526620"/>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QUESTIONS?</a:t>
            </a:r>
            <a:endParaRPr lang="en-US" b="1" dirty="0">
              <a:solidFill>
                <a:schemeClr val="accent6">
                  <a:lumMod val="50000"/>
                </a:schemeClr>
              </a:solidFill>
            </a:endParaRPr>
          </a:p>
        </p:txBody>
      </p:sp>
      <p:sp>
        <p:nvSpPr>
          <p:cNvPr id="3" name="Content Placeholder 2"/>
          <p:cNvSpPr>
            <a:spLocks noGrp="1"/>
          </p:cNvSpPr>
          <p:nvPr>
            <p:ph idx="1"/>
          </p:nvPr>
        </p:nvSpPr>
        <p:spPr/>
        <p:txBody>
          <a:bodyPr>
            <a:normAutofit lnSpcReduction="10000"/>
          </a:bodyPr>
          <a:lstStyle/>
          <a:p>
            <a:pPr marL="0" indent="0" algn="ctr">
              <a:buNone/>
            </a:pPr>
            <a:r>
              <a:rPr lang="en-US" sz="4000" b="1" dirty="0" smtClean="0">
                <a:solidFill>
                  <a:schemeClr val="accent6">
                    <a:lumMod val="75000"/>
                  </a:schemeClr>
                </a:solidFill>
              </a:rPr>
              <a:t>FOR </a:t>
            </a:r>
            <a:r>
              <a:rPr lang="en-US" sz="4000" b="1" dirty="0">
                <a:solidFill>
                  <a:schemeClr val="accent6">
                    <a:lumMod val="75000"/>
                  </a:schemeClr>
                </a:solidFill>
              </a:rPr>
              <a:t>ADDITIONAL QUESTIONS, FEEL FREE TO CONTACT:</a:t>
            </a:r>
          </a:p>
          <a:p>
            <a:pPr algn="ctr"/>
            <a:r>
              <a:rPr lang="en-US" dirty="0" smtClean="0">
                <a:solidFill>
                  <a:schemeClr val="accent6">
                    <a:lumMod val="50000"/>
                  </a:schemeClr>
                </a:solidFill>
                <a:hlinkClick r:id="rId4"/>
              </a:rPr>
              <a:t>mstokan@waynesburg.edu</a:t>
            </a:r>
            <a:endParaRPr lang="en-US" dirty="0">
              <a:solidFill>
                <a:schemeClr val="accent6">
                  <a:lumMod val="50000"/>
                </a:schemeClr>
              </a:solidFill>
            </a:endParaRPr>
          </a:p>
          <a:p>
            <a:pPr algn="ctr"/>
            <a:r>
              <a:rPr lang="en-US" dirty="0">
                <a:solidFill>
                  <a:schemeClr val="accent6">
                    <a:lumMod val="50000"/>
                  </a:schemeClr>
                </a:solidFill>
                <a:hlinkClick r:id="rId5"/>
              </a:rPr>
              <a:t>mccree@kutstown.edu</a:t>
            </a:r>
          </a:p>
          <a:p>
            <a:pPr algn="ctr"/>
            <a:r>
              <a:rPr lang="en-US" dirty="0">
                <a:solidFill>
                  <a:schemeClr val="accent6">
                    <a:lumMod val="50000"/>
                  </a:schemeClr>
                </a:solidFill>
                <a:hlinkClick r:id="rId5"/>
              </a:rPr>
              <a:t>cscheetz@mansfield.edu</a:t>
            </a:r>
            <a:endParaRPr lang="en-US" dirty="0">
              <a:solidFill>
                <a:schemeClr val="accent6">
                  <a:lumMod val="50000"/>
                </a:schemeClr>
              </a:solidFill>
            </a:endParaRPr>
          </a:p>
          <a:p>
            <a:pPr marL="0" indent="0" algn="ctr">
              <a:buNone/>
            </a:pPr>
            <a:r>
              <a:rPr lang="en-US" sz="4000" b="1" dirty="0" smtClean="0">
                <a:solidFill>
                  <a:schemeClr val="accent6">
                    <a:lumMod val="75000"/>
                  </a:schemeClr>
                </a:solidFill>
              </a:rPr>
              <a:t>FOR </a:t>
            </a:r>
            <a:r>
              <a:rPr lang="en-US" sz="4000" b="1" dirty="0">
                <a:solidFill>
                  <a:schemeClr val="accent6">
                    <a:lumMod val="75000"/>
                  </a:schemeClr>
                </a:solidFill>
              </a:rPr>
              <a:t>ADDITIONAL RESOURCES, GO TO:</a:t>
            </a:r>
          </a:p>
          <a:p>
            <a:pPr marL="0" indent="0" algn="ctr">
              <a:buNone/>
            </a:pPr>
            <a:r>
              <a:rPr lang="en-US" dirty="0" smtClean="0">
                <a:solidFill>
                  <a:schemeClr val="accent6">
                    <a:lumMod val="50000"/>
                  </a:schemeClr>
                </a:solidFill>
                <a:hlinkClick r:id="rId6"/>
              </a:rPr>
              <a:t>ww.waynesburg.edu/</a:t>
            </a:r>
            <a:r>
              <a:rPr lang="en-US" dirty="0" err="1" smtClean="0">
                <a:solidFill>
                  <a:schemeClr val="accent6">
                    <a:lumMod val="50000"/>
                  </a:schemeClr>
                </a:solidFill>
                <a:hlinkClick r:id="rId6"/>
              </a:rPr>
              <a:t>financialaid</a:t>
            </a:r>
            <a:r>
              <a:rPr lang="en-US" dirty="0" smtClean="0">
                <a:solidFill>
                  <a:schemeClr val="accent6">
                    <a:lumMod val="50000"/>
                  </a:schemeClr>
                </a:solidFill>
                <a:hlinkClick r:id="rId6"/>
              </a:rPr>
              <a:t>/financial </a:t>
            </a:r>
            <a:r>
              <a:rPr lang="en-US" dirty="0" err="1">
                <a:hlinkClick r:id="rId6"/>
              </a:rPr>
              <a:t>aidforms</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55361831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How to avoid “hanging</a:t>
            </a:r>
            <a:r>
              <a:rPr lang="en-US" b="1" smtClean="0">
                <a:solidFill>
                  <a:schemeClr val="accent6">
                    <a:lumMod val="50000"/>
                  </a:schemeClr>
                </a:solidFill>
              </a:rPr>
              <a:t>” oneself? </a:t>
            </a:r>
            <a:endParaRPr lang="en-US" b="1" dirty="0">
              <a:solidFill>
                <a:schemeClr val="accent6">
                  <a:lumMod val="50000"/>
                </a:schemeClr>
              </a:solidFill>
            </a:endParaRPr>
          </a:p>
        </p:txBody>
      </p:sp>
      <p:pic>
        <p:nvPicPr>
          <p:cNvPr id="4" name="Content Placeholder 3" descr="Hangmans_Noose_Howto.jpg"/>
          <p:cNvPicPr>
            <a:picLocks noGrp="1" noChangeAspect="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2786941" y="1600200"/>
            <a:ext cx="3570118" cy="4525963"/>
          </a:xfrm>
        </p:spPr>
      </p:pic>
    </p:spTree>
    <p:extLst>
      <p:ext uri="{BB962C8B-B14F-4D97-AF65-F5344CB8AC3E}">
        <p14:creationId xmlns:p14="http://schemas.microsoft.com/office/powerpoint/2010/main" val="2051696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FORREST GUMP </a:t>
            </a:r>
            <a:endParaRPr lang="en-US" b="1" dirty="0">
              <a:solidFill>
                <a:schemeClr val="accent6">
                  <a:lumMod val="50000"/>
                </a:schemeClr>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solidFill>
                  <a:schemeClr val="accent6">
                    <a:lumMod val="50000"/>
                  </a:schemeClr>
                </a:solidFill>
              </a:rPr>
              <a:t>As the noted philosopher once said, “Professional  </a:t>
            </a:r>
            <a:r>
              <a:rPr lang="en-US" b="1" dirty="0">
                <a:solidFill>
                  <a:schemeClr val="accent6">
                    <a:lumMod val="50000"/>
                  </a:schemeClr>
                </a:solidFill>
              </a:rPr>
              <a:t>Judgment is </a:t>
            </a:r>
            <a:r>
              <a:rPr lang="en-US" b="1" dirty="0" smtClean="0">
                <a:solidFill>
                  <a:schemeClr val="accent6">
                    <a:lumMod val="50000"/>
                  </a:schemeClr>
                </a:solidFill>
              </a:rPr>
              <a:t>like </a:t>
            </a:r>
            <a:r>
              <a:rPr lang="en-US" b="1" dirty="0">
                <a:solidFill>
                  <a:schemeClr val="accent6">
                    <a:lumMod val="50000"/>
                  </a:schemeClr>
                </a:solidFill>
              </a:rPr>
              <a:t>a box of chocolates, you never know what you </a:t>
            </a:r>
            <a:r>
              <a:rPr lang="en-US" b="1" dirty="0" smtClean="0">
                <a:solidFill>
                  <a:schemeClr val="accent6">
                    <a:lumMod val="50000"/>
                  </a:schemeClr>
                </a:solidFill>
              </a:rPr>
              <a:t>are going </a:t>
            </a:r>
            <a:r>
              <a:rPr lang="en-US" b="1" dirty="0">
                <a:solidFill>
                  <a:schemeClr val="accent6">
                    <a:lumMod val="50000"/>
                  </a:schemeClr>
                </a:solidFill>
              </a:rPr>
              <a:t>to get?”</a:t>
            </a:r>
          </a:p>
          <a:p>
            <a:pPr marL="0" indent="0">
              <a:buNone/>
            </a:pPr>
            <a:endParaRPr lang="en-US" b="1" dirty="0"/>
          </a:p>
          <a:p>
            <a:pPr marL="0" indent="0" algn="ctr">
              <a:buNone/>
            </a:pPr>
            <a:r>
              <a:rPr lang="en-US" sz="3600" b="1" dirty="0">
                <a:solidFill>
                  <a:schemeClr val="accent6">
                    <a:lumMod val="75000"/>
                  </a:schemeClr>
                </a:solidFill>
              </a:rPr>
              <a:t>1. Authority</a:t>
            </a:r>
          </a:p>
          <a:p>
            <a:pPr marL="0" indent="0" algn="ctr">
              <a:buNone/>
            </a:pPr>
            <a:r>
              <a:rPr lang="en-US" sz="3600" b="1" dirty="0">
                <a:solidFill>
                  <a:schemeClr val="accent6">
                    <a:lumMod val="75000"/>
                  </a:schemeClr>
                </a:solidFill>
              </a:rPr>
              <a:t>2. Responsibility</a:t>
            </a:r>
          </a:p>
          <a:p>
            <a:pPr marL="0" indent="0" algn="ctr">
              <a:buNone/>
            </a:pPr>
            <a:r>
              <a:rPr lang="en-US" sz="3600" b="1" dirty="0">
                <a:solidFill>
                  <a:schemeClr val="accent6">
                    <a:lumMod val="75000"/>
                  </a:schemeClr>
                </a:solidFill>
              </a:rPr>
              <a:t>3. Access</a:t>
            </a:r>
          </a:p>
          <a:p>
            <a:pPr marL="0" indent="0" algn="ctr">
              <a:buNone/>
            </a:pPr>
            <a:r>
              <a:rPr lang="en-US" sz="3600" b="1" dirty="0">
                <a:solidFill>
                  <a:schemeClr val="accent6">
                    <a:lumMod val="75000"/>
                  </a:schemeClr>
                </a:solidFill>
              </a:rPr>
              <a:t>4. Challenge</a:t>
            </a:r>
          </a:p>
          <a:p>
            <a:pPr marL="0" indent="0" algn="ctr">
              <a:buNone/>
            </a:pPr>
            <a:r>
              <a:rPr lang="en-US" sz="3600" b="1" dirty="0">
                <a:solidFill>
                  <a:schemeClr val="accent6">
                    <a:lumMod val="75000"/>
                  </a:schemeClr>
                </a:solidFill>
              </a:rPr>
              <a:t>5. Rewarding</a:t>
            </a:r>
          </a:p>
          <a:p>
            <a:pPr marL="0" indent="0">
              <a:buNone/>
            </a:pPr>
            <a:endParaRPr lang="en-US" dirty="0"/>
          </a:p>
        </p:txBody>
      </p:sp>
    </p:spTree>
    <p:extLst>
      <p:ext uri="{BB962C8B-B14F-4D97-AF65-F5344CB8AC3E}">
        <p14:creationId xmlns:p14="http://schemas.microsoft.com/office/powerpoint/2010/main" val="436885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50000"/>
                  </a:schemeClr>
                </a:solidFill>
              </a:rPr>
              <a:t>2. What are “special circumstances?”</a:t>
            </a:r>
            <a:endParaRPr lang="en-US" b="1" dirty="0">
              <a:solidFill>
                <a:schemeClr val="accent6">
                  <a:lumMod val="50000"/>
                </a:schemeClr>
              </a:solidFill>
            </a:endParaRPr>
          </a:p>
        </p:txBody>
      </p:sp>
      <p:sp>
        <p:nvSpPr>
          <p:cNvPr id="3" name="Content Placeholder 2"/>
          <p:cNvSpPr>
            <a:spLocks noGrp="1"/>
          </p:cNvSpPr>
          <p:nvPr>
            <p:ph idx="1"/>
          </p:nvPr>
        </p:nvSpPr>
        <p:spPr/>
        <p:txBody>
          <a:bodyPr>
            <a:normAutofit fontScale="92500" lnSpcReduction="20000"/>
          </a:bodyPr>
          <a:lstStyle/>
          <a:p>
            <a:pPr marL="0" indent="0" fontAlgn="auto">
              <a:spcBef>
                <a:spcPts val="0"/>
              </a:spcBef>
              <a:spcAft>
                <a:spcPts val="0"/>
              </a:spcAft>
              <a:buNone/>
              <a:defRPr/>
            </a:pPr>
            <a:r>
              <a:rPr lang="en-US" dirty="0" smtClean="0">
                <a:solidFill>
                  <a:schemeClr val="accent6">
                    <a:lumMod val="75000"/>
                  </a:schemeClr>
                </a:solidFill>
              </a:rPr>
              <a:t>A</a:t>
            </a:r>
            <a:r>
              <a:rPr lang="en-US" dirty="0">
                <a:solidFill>
                  <a:schemeClr val="accent6">
                    <a:lumMod val="75000"/>
                  </a:schemeClr>
                </a:solidFill>
              </a:rPr>
              <a:t>. These are conditions that differentiate a particular student from a class of students. </a:t>
            </a:r>
          </a:p>
          <a:p>
            <a:pPr marL="0" indent="0" fontAlgn="auto">
              <a:spcBef>
                <a:spcPts val="0"/>
              </a:spcBef>
              <a:spcAft>
                <a:spcPts val="0"/>
              </a:spcAft>
              <a:buNone/>
              <a:defRPr/>
            </a:pPr>
            <a:endParaRPr lang="en-US" dirty="0">
              <a:solidFill>
                <a:schemeClr val="accent6">
                  <a:lumMod val="75000"/>
                </a:schemeClr>
              </a:solidFill>
            </a:endParaRPr>
          </a:p>
          <a:p>
            <a:pPr marL="0" indent="0" fontAlgn="auto">
              <a:spcBef>
                <a:spcPts val="0"/>
              </a:spcBef>
              <a:spcAft>
                <a:spcPts val="0"/>
              </a:spcAft>
              <a:buNone/>
              <a:defRPr/>
            </a:pPr>
            <a:r>
              <a:rPr lang="en-US" dirty="0">
                <a:solidFill>
                  <a:schemeClr val="accent6">
                    <a:lumMod val="75000"/>
                  </a:schemeClr>
                </a:solidFill>
              </a:rPr>
              <a:t>B. Must be adequately documented.</a:t>
            </a:r>
          </a:p>
          <a:p>
            <a:pPr marL="0" indent="0" fontAlgn="auto">
              <a:spcBef>
                <a:spcPts val="0"/>
              </a:spcBef>
              <a:spcAft>
                <a:spcPts val="0"/>
              </a:spcAft>
              <a:buNone/>
              <a:defRPr/>
            </a:pPr>
            <a:endParaRPr lang="en-US" dirty="0">
              <a:solidFill>
                <a:schemeClr val="accent6">
                  <a:lumMod val="75000"/>
                </a:schemeClr>
              </a:solidFill>
            </a:endParaRPr>
          </a:p>
          <a:p>
            <a:pPr marL="0" indent="0" fontAlgn="auto">
              <a:spcBef>
                <a:spcPts val="0"/>
              </a:spcBef>
              <a:spcAft>
                <a:spcPts val="0"/>
              </a:spcAft>
              <a:buNone/>
              <a:defRPr/>
            </a:pPr>
            <a:r>
              <a:rPr lang="en-US" dirty="0">
                <a:solidFill>
                  <a:schemeClr val="accent6">
                    <a:lumMod val="75000"/>
                  </a:schemeClr>
                </a:solidFill>
              </a:rPr>
              <a:t>C. Must be administered on a case-by-case basis. </a:t>
            </a:r>
          </a:p>
          <a:p>
            <a:pPr marL="0" indent="0" fontAlgn="auto">
              <a:spcBef>
                <a:spcPts val="0"/>
              </a:spcBef>
              <a:spcAft>
                <a:spcPts val="0"/>
              </a:spcAft>
              <a:buNone/>
              <a:defRPr/>
            </a:pPr>
            <a:endParaRPr lang="en-US" dirty="0">
              <a:solidFill>
                <a:schemeClr val="accent6">
                  <a:lumMod val="75000"/>
                </a:schemeClr>
              </a:solidFill>
            </a:endParaRPr>
          </a:p>
          <a:p>
            <a:pPr marL="0" indent="0" fontAlgn="auto">
              <a:spcBef>
                <a:spcPts val="0"/>
              </a:spcBef>
              <a:spcAft>
                <a:spcPts val="0"/>
              </a:spcAft>
              <a:buNone/>
              <a:defRPr/>
            </a:pPr>
            <a:r>
              <a:rPr lang="en-US" dirty="0">
                <a:solidFill>
                  <a:schemeClr val="accent6">
                    <a:lumMod val="75000"/>
                  </a:schemeClr>
                </a:solidFill>
              </a:rPr>
              <a:t>D. An institution may establish policies and procedures which identify circumstances that trigger a review, but never  ones that automatically make </a:t>
            </a:r>
            <a:r>
              <a:rPr lang="en-US" dirty="0" smtClean="0">
                <a:solidFill>
                  <a:schemeClr val="accent6">
                    <a:lumMod val="75000"/>
                  </a:schemeClr>
                </a:solidFill>
              </a:rPr>
              <a:t>a PJ </a:t>
            </a:r>
            <a:r>
              <a:rPr lang="en-US" dirty="0">
                <a:solidFill>
                  <a:schemeClr val="accent6">
                    <a:lumMod val="75000"/>
                  </a:schemeClr>
                </a:solidFill>
              </a:rPr>
              <a:t>for everyone. </a:t>
            </a:r>
          </a:p>
          <a:p>
            <a:pPr marL="0" indent="0">
              <a:buNone/>
            </a:pPr>
            <a:endParaRPr lang="en-US" dirty="0"/>
          </a:p>
        </p:txBody>
      </p:sp>
    </p:spTree>
    <p:extLst>
      <p:ext uri="{BB962C8B-B14F-4D97-AF65-F5344CB8AC3E}">
        <p14:creationId xmlns:p14="http://schemas.microsoft.com/office/powerpoint/2010/main" val="165587598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3. How to flex your FA muscles?</a:t>
            </a:r>
            <a:endParaRPr lang="en-US" b="1" dirty="0">
              <a:solidFill>
                <a:schemeClr val="accent6">
                  <a:lumMod val="50000"/>
                </a:schemeClr>
              </a:solidFill>
            </a:endParaRPr>
          </a:p>
        </p:txBody>
      </p:sp>
      <p:sp>
        <p:nvSpPr>
          <p:cNvPr id="3" name="Content Placeholder 2"/>
          <p:cNvSpPr>
            <a:spLocks noGrp="1"/>
          </p:cNvSpPr>
          <p:nvPr>
            <p:ph idx="1"/>
          </p:nvPr>
        </p:nvSpPr>
        <p:spPr/>
        <p:txBody>
          <a:bodyPr>
            <a:normAutofit fontScale="25000" lnSpcReduction="20000"/>
          </a:bodyPr>
          <a:lstStyle/>
          <a:p>
            <a:pPr>
              <a:buNone/>
              <a:defRPr/>
            </a:pPr>
            <a:endParaRPr lang="en-US" sz="1200" dirty="0"/>
          </a:p>
          <a:p>
            <a:pPr>
              <a:buNone/>
              <a:defRPr/>
            </a:pPr>
            <a:r>
              <a:rPr lang="en-US" dirty="0"/>
              <a:t> </a:t>
            </a:r>
            <a:r>
              <a:rPr lang="en-US" sz="9600" dirty="0">
                <a:solidFill>
                  <a:schemeClr val="accent6">
                    <a:lumMod val="75000"/>
                  </a:schemeClr>
                </a:solidFill>
              </a:rPr>
              <a:t>1. </a:t>
            </a:r>
            <a:r>
              <a:rPr lang="en-US" sz="8000" dirty="0">
                <a:solidFill>
                  <a:schemeClr val="accent6">
                    <a:lumMod val="75000"/>
                  </a:schemeClr>
                </a:solidFill>
              </a:rPr>
              <a:t>You have the authority to request and use any supplemental information</a:t>
            </a:r>
            <a:r>
              <a:rPr lang="en-US" sz="8000" dirty="0" smtClean="0">
                <a:solidFill>
                  <a:schemeClr val="accent6">
                    <a:lumMod val="75000"/>
                  </a:schemeClr>
                </a:solidFill>
              </a:rPr>
              <a:t>.</a:t>
            </a:r>
          </a:p>
          <a:p>
            <a:pPr>
              <a:buNone/>
              <a:defRPr/>
            </a:pPr>
            <a:endParaRPr lang="en-US" sz="8000" dirty="0">
              <a:solidFill>
                <a:schemeClr val="accent6">
                  <a:lumMod val="75000"/>
                </a:schemeClr>
              </a:solidFill>
            </a:endParaRPr>
          </a:p>
          <a:p>
            <a:pPr>
              <a:buNone/>
              <a:defRPr/>
            </a:pPr>
            <a:r>
              <a:rPr lang="en-US" sz="8000" dirty="0">
                <a:solidFill>
                  <a:schemeClr val="accent6">
                    <a:lumMod val="75000"/>
                  </a:schemeClr>
                </a:solidFill>
              </a:rPr>
              <a:t>2. There is a big difference between cynical and </a:t>
            </a:r>
            <a:r>
              <a:rPr lang="en-US" sz="8000" dirty="0" smtClean="0">
                <a:solidFill>
                  <a:schemeClr val="accent6">
                    <a:lumMod val="75000"/>
                  </a:schemeClr>
                </a:solidFill>
              </a:rPr>
              <a:t>skeptical.</a:t>
            </a:r>
          </a:p>
          <a:p>
            <a:pPr>
              <a:buNone/>
              <a:defRPr/>
            </a:pPr>
            <a:endParaRPr lang="en-US" sz="8000" dirty="0">
              <a:solidFill>
                <a:schemeClr val="accent6">
                  <a:lumMod val="75000"/>
                </a:schemeClr>
              </a:solidFill>
            </a:endParaRPr>
          </a:p>
          <a:p>
            <a:pPr>
              <a:buNone/>
              <a:defRPr/>
            </a:pPr>
            <a:r>
              <a:rPr lang="en-US" sz="8000" dirty="0" smtClean="0">
                <a:solidFill>
                  <a:schemeClr val="accent6">
                    <a:lumMod val="75000"/>
                  </a:schemeClr>
                </a:solidFill>
              </a:rPr>
              <a:t>3</a:t>
            </a:r>
            <a:r>
              <a:rPr lang="en-US" sz="8000" dirty="0">
                <a:solidFill>
                  <a:schemeClr val="accent6">
                    <a:lumMod val="75000"/>
                  </a:schemeClr>
                </a:solidFill>
              </a:rPr>
              <a:t>. Must be thorough and professional.</a:t>
            </a:r>
          </a:p>
          <a:p>
            <a:pPr>
              <a:buNone/>
              <a:defRPr/>
            </a:pPr>
            <a:endParaRPr lang="en-US" sz="8000" dirty="0">
              <a:solidFill>
                <a:schemeClr val="accent6">
                  <a:lumMod val="75000"/>
                </a:schemeClr>
              </a:solidFill>
            </a:endParaRPr>
          </a:p>
          <a:p>
            <a:pPr>
              <a:buNone/>
              <a:defRPr/>
            </a:pPr>
            <a:r>
              <a:rPr lang="en-US" sz="8000" dirty="0" smtClean="0">
                <a:solidFill>
                  <a:schemeClr val="accent6">
                    <a:lumMod val="75000"/>
                  </a:schemeClr>
                </a:solidFill>
              </a:rPr>
              <a:t>4. </a:t>
            </a:r>
            <a:r>
              <a:rPr lang="en-US" sz="8000" dirty="0">
                <a:solidFill>
                  <a:schemeClr val="accent6">
                    <a:lumMod val="75000"/>
                  </a:schemeClr>
                </a:solidFill>
              </a:rPr>
              <a:t>Prove it! The burden of proof is always with the applicant. </a:t>
            </a:r>
          </a:p>
          <a:p>
            <a:pPr>
              <a:buNone/>
              <a:defRPr/>
            </a:pPr>
            <a:endParaRPr lang="en-US" sz="8000" dirty="0">
              <a:solidFill>
                <a:schemeClr val="accent6">
                  <a:lumMod val="75000"/>
                </a:schemeClr>
              </a:solidFill>
            </a:endParaRPr>
          </a:p>
          <a:p>
            <a:pPr>
              <a:buNone/>
              <a:defRPr/>
            </a:pPr>
            <a:r>
              <a:rPr lang="en-US" sz="8000" dirty="0" smtClean="0">
                <a:solidFill>
                  <a:schemeClr val="accent6">
                    <a:lumMod val="75000"/>
                  </a:schemeClr>
                </a:solidFill>
              </a:rPr>
              <a:t>5. </a:t>
            </a:r>
            <a:r>
              <a:rPr lang="en-US" sz="8000" dirty="0">
                <a:solidFill>
                  <a:schemeClr val="accent6">
                    <a:lumMod val="75000"/>
                  </a:schemeClr>
                </a:solidFill>
              </a:rPr>
              <a:t>Documents speak louder than words, even written words. Remember: If you do not document it, it did not happen.</a:t>
            </a:r>
          </a:p>
          <a:p>
            <a:pPr>
              <a:buNone/>
              <a:defRPr/>
            </a:pPr>
            <a:endParaRPr lang="en-US" sz="8000" dirty="0">
              <a:solidFill>
                <a:schemeClr val="accent6">
                  <a:lumMod val="75000"/>
                </a:schemeClr>
              </a:solidFill>
            </a:endParaRPr>
          </a:p>
          <a:p>
            <a:pPr>
              <a:buNone/>
              <a:defRPr/>
            </a:pPr>
            <a:r>
              <a:rPr lang="en-US" sz="8000" dirty="0" smtClean="0">
                <a:solidFill>
                  <a:schemeClr val="accent6">
                    <a:lumMod val="75000"/>
                  </a:schemeClr>
                </a:solidFill>
              </a:rPr>
              <a:t>6. </a:t>
            </a:r>
            <a:r>
              <a:rPr lang="en-US" sz="8000" dirty="0">
                <a:solidFill>
                  <a:schemeClr val="accent6">
                    <a:lumMod val="75000"/>
                  </a:schemeClr>
                </a:solidFill>
              </a:rPr>
              <a:t>Your decision is “final” and cannot be appealed to the USDE! </a:t>
            </a:r>
          </a:p>
          <a:p>
            <a:pPr>
              <a:buNone/>
              <a:defRPr/>
            </a:pPr>
            <a:endParaRPr lang="en-US" sz="8000" dirty="0">
              <a:solidFill>
                <a:schemeClr val="accent6">
                  <a:lumMod val="75000"/>
                </a:schemeClr>
              </a:solidFill>
            </a:endParaRPr>
          </a:p>
          <a:p>
            <a:pPr>
              <a:buNone/>
              <a:defRPr/>
            </a:pPr>
            <a:r>
              <a:rPr lang="en-US" sz="8000" dirty="0" smtClean="0">
                <a:solidFill>
                  <a:schemeClr val="accent6">
                    <a:lumMod val="75000"/>
                  </a:schemeClr>
                </a:solidFill>
              </a:rPr>
              <a:t>7. </a:t>
            </a:r>
            <a:r>
              <a:rPr lang="en-US" sz="8000" dirty="0">
                <a:solidFill>
                  <a:schemeClr val="accent6">
                    <a:lumMod val="75000"/>
                  </a:schemeClr>
                </a:solidFill>
              </a:rPr>
              <a:t>What about “repeat customers?”</a:t>
            </a:r>
          </a:p>
          <a:p>
            <a:pPr>
              <a:buNone/>
              <a:defRPr/>
            </a:pPr>
            <a:endParaRPr lang="en-US" sz="8000" dirty="0"/>
          </a:p>
          <a:p>
            <a:pPr>
              <a:buNone/>
              <a:defRPr/>
            </a:pPr>
            <a:endParaRPr lang="en-US" sz="8000" dirty="0"/>
          </a:p>
          <a:p>
            <a:pPr>
              <a:buNone/>
              <a:defRPr/>
            </a:pPr>
            <a:endParaRPr lang="en-US" sz="8000" dirty="0"/>
          </a:p>
          <a:p>
            <a:pPr>
              <a:buNone/>
              <a:defRPr/>
            </a:pPr>
            <a:endParaRPr lang="en-US" sz="8000" dirty="0"/>
          </a:p>
          <a:p>
            <a:pPr>
              <a:buNone/>
              <a:defRPr/>
            </a:pPr>
            <a:endParaRPr lang="en-US" sz="8000" dirty="0"/>
          </a:p>
          <a:p>
            <a:pPr>
              <a:buNone/>
              <a:defRPr/>
            </a:pPr>
            <a:endParaRPr lang="en-US" sz="8000" dirty="0"/>
          </a:p>
          <a:p>
            <a:pPr>
              <a:buNone/>
              <a:defRPr/>
            </a:pPr>
            <a:endParaRPr lang="en-US" dirty="0"/>
          </a:p>
          <a:p>
            <a:pPr>
              <a:buNone/>
              <a:defRPr/>
            </a:pPr>
            <a:r>
              <a:rPr lang="en-US" dirty="0"/>
              <a:t> l</a:t>
            </a:r>
          </a:p>
        </p:txBody>
      </p:sp>
    </p:spTree>
    <p:extLst>
      <p:ext uri="{BB962C8B-B14F-4D97-AF65-F5344CB8AC3E}">
        <p14:creationId xmlns:p14="http://schemas.microsoft.com/office/powerpoint/2010/main" val="368574774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50000"/>
                  </a:schemeClr>
                </a:solidFill>
              </a:rPr>
              <a:t>4. General guidelines in you PJ decision making process?</a:t>
            </a:r>
            <a:endParaRPr lang="en-US" b="1" dirty="0">
              <a:solidFill>
                <a:schemeClr val="accent6">
                  <a:lumMod val="50000"/>
                </a:schemeClr>
              </a:solidFill>
            </a:endParaRPr>
          </a:p>
        </p:txBody>
      </p:sp>
      <p:sp>
        <p:nvSpPr>
          <p:cNvPr id="3" name="Content Placeholder 2"/>
          <p:cNvSpPr>
            <a:spLocks noGrp="1"/>
          </p:cNvSpPr>
          <p:nvPr>
            <p:ph idx="1"/>
          </p:nvPr>
        </p:nvSpPr>
        <p:spPr/>
        <p:txBody>
          <a:bodyPr>
            <a:normAutofit fontScale="70000" lnSpcReduction="20000"/>
          </a:bodyPr>
          <a:lstStyle/>
          <a:p>
            <a:pPr>
              <a:buNone/>
              <a:defRPr/>
            </a:pPr>
            <a:endParaRPr lang="en-US" dirty="0"/>
          </a:p>
          <a:p>
            <a:pPr>
              <a:buNone/>
              <a:defRPr/>
            </a:pPr>
            <a:r>
              <a:rPr lang="en-US" dirty="0">
                <a:solidFill>
                  <a:schemeClr val="accent6">
                    <a:lumMod val="75000"/>
                  </a:schemeClr>
                </a:solidFill>
              </a:rPr>
              <a:t>1. Are these unique circumstances that are not dealt with in the need analysis formula or other Title IV regulations?</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2. Is the special circumstance justified in that it affects the student’s ability to pay or complete their program of study?</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3. What should your special treatment be?</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4. What documentation do I need to support this decision?</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5. Will this decision be justifiable in an audit or program review?</a:t>
            </a:r>
          </a:p>
          <a:p>
            <a:pPr marL="0" indent="0">
              <a:buNone/>
            </a:pPr>
            <a:endParaRPr lang="en-US" dirty="0"/>
          </a:p>
        </p:txBody>
      </p:sp>
    </p:spTree>
    <p:extLst>
      <p:ext uri="{BB962C8B-B14F-4D97-AF65-F5344CB8AC3E}">
        <p14:creationId xmlns:p14="http://schemas.microsoft.com/office/powerpoint/2010/main" val="221649910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5. When PJ’s are not allowed?</a:t>
            </a:r>
            <a:endParaRPr lang="en-US" b="1" dirty="0">
              <a:solidFill>
                <a:schemeClr val="accent6">
                  <a:lumMod val="50000"/>
                </a:schemeClr>
              </a:solidFill>
            </a:endParaRPr>
          </a:p>
        </p:txBody>
      </p:sp>
      <p:sp>
        <p:nvSpPr>
          <p:cNvPr id="3" name="Content Placeholder 2"/>
          <p:cNvSpPr>
            <a:spLocks noGrp="1"/>
          </p:cNvSpPr>
          <p:nvPr>
            <p:ph idx="1"/>
          </p:nvPr>
        </p:nvSpPr>
        <p:spPr/>
        <p:txBody>
          <a:bodyPr>
            <a:normAutofit fontScale="85000" lnSpcReduction="10000"/>
          </a:bodyPr>
          <a:lstStyle/>
          <a:p>
            <a:pPr>
              <a:buNone/>
              <a:defRPr/>
            </a:pPr>
            <a:r>
              <a:rPr lang="en-US" dirty="0" smtClean="0">
                <a:solidFill>
                  <a:schemeClr val="accent6">
                    <a:lumMod val="75000"/>
                  </a:schemeClr>
                </a:solidFill>
              </a:rPr>
              <a:t>1. </a:t>
            </a:r>
            <a:r>
              <a:rPr lang="en-US" dirty="0">
                <a:solidFill>
                  <a:schemeClr val="accent6">
                    <a:lumMod val="75000"/>
                  </a:schemeClr>
                </a:solidFill>
              </a:rPr>
              <a:t>Changing a student from independent to dependent.</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2. Adding a new area of costs in the COA.</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3. Adjust the “bottom line” EFC directly.</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4. Change FM formula or the values in the EFC tables.</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5. Waive general student eligibility requirements.</a:t>
            </a:r>
          </a:p>
          <a:p>
            <a:pPr>
              <a:buNone/>
              <a:defRPr/>
            </a:pPr>
            <a:endParaRPr lang="en-US" dirty="0">
              <a:solidFill>
                <a:schemeClr val="accent6">
                  <a:lumMod val="75000"/>
                </a:schemeClr>
              </a:solidFill>
            </a:endParaRPr>
          </a:p>
          <a:p>
            <a:pPr>
              <a:buNone/>
              <a:defRPr/>
            </a:pPr>
            <a:endParaRPr lang="en-US" dirty="0"/>
          </a:p>
          <a:p>
            <a:endParaRPr lang="en-US" dirty="0"/>
          </a:p>
        </p:txBody>
      </p:sp>
    </p:spTree>
    <p:extLst>
      <p:ext uri="{BB962C8B-B14F-4D97-AF65-F5344CB8AC3E}">
        <p14:creationId xmlns:p14="http://schemas.microsoft.com/office/powerpoint/2010/main" val="3569266293"/>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50000"/>
                  </a:schemeClr>
                </a:solidFill>
              </a:rPr>
              <a:t>6. When PJ’s are allowed?</a:t>
            </a:r>
            <a:endParaRPr lang="en-US" b="1" dirty="0">
              <a:solidFill>
                <a:schemeClr val="accent6">
                  <a:lumMod val="50000"/>
                </a:schemeClr>
              </a:solidFill>
            </a:endParaRPr>
          </a:p>
        </p:txBody>
      </p:sp>
      <p:sp>
        <p:nvSpPr>
          <p:cNvPr id="3" name="Content Placeholder 2"/>
          <p:cNvSpPr>
            <a:spLocks noGrp="1"/>
          </p:cNvSpPr>
          <p:nvPr>
            <p:ph idx="1"/>
          </p:nvPr>
        </p:nvSpPr>
        <p:spPr/>
        <p:txBody>
          <a:bodyPr>
            <a:normAutofit fontScale="77500" lnSpcReduction="20000"/>
          </a:bodyPr>
          <a:lstStyle/>
          <a:p>
            <a:pPr marL="457200" indent="-457200">
              <a:buFont typeface="Arial" pitchFamily="34" charset="0"/>
              <a:buAutoNum type="arabicPeriod"/>
              <a:defRPr/>
            </a:pPr>
            <a:r>
              <a:rPr lang="en-US" dirty="0" smtClean="0">
                <a:solidFill>
                  <a:schemeClr val="accent6">
                    <a:lumMod val="75000"/>
                  </a:schemeClr>
                </a:solidFill>
              </a:rPr>
              <a:t>Dependency override: dependent student to independent. </a:t>
            </a:r>
            <a:endParaRPr lang="en-US" dirty="0">
              <a:solidFill>
                <a:schemeClr val="accent6">
                  <a:lumMod val="75000"/>
                </a:schemeClr>
              </a:solidFill>
            </a:endParaRPr>
          </a:p>
          <a:p>
            <a:pPr marL="457200" indent="-457200">
              <a:buFont typeface="Arial" pitchFamily="34" charset="0"/>
              <a:buAutoNum type="arabicPeriod"/>
              <a:defRPr/>
            </a:pPr>
            <a:endParaRPr lang="en-US" dirty="0">
              <a:solidFill>
                <a:schemeClr val="accent6">
                  <a:lumMod val="75000"/>
                </a:schemeClr>
              </a:solidFill>
            </a:endParaRPr>
          </a:p>
          <a:p>
            <a:pPr>
              <a:buNone/>
              <a:defRPr/>
            </a:pPr>
            <a:r>
              <a:rPr lang="en-US" dirty="0">
                <a:solidFill>
                  <a:schemeClr val="accent6">
                    <a:lumMod val="75000"/>
                  </a:schemeClr>
                </a:solidFill>
              </a:rPr>
              <a:t>2. Need analysis: a. Calculation of COA </a:t>
            </a:r>
          </a:p>
          <a:p>
            <a:pPr>
              <a:buNone/>
              <a:defRPr/>
            </a:pPr>
            <a:r>
              <a:rPr lang="en-US" dirty="0">
                <a:solidFill>
                  <a:schemeClr val="accent6">
                    <a:lumMod val="75000"/>
                  </a:schemeClr>
                </a:solidFill>
              </a:rPr>
              <a:t>                                b. Calculation of EFC</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3. Denial or reduction of Direct Loan or PLUS Loan eligibility.</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4. Awarding unsubsidized Direct Loan without parental FAFSA data.</a:t>
            </a:r>
          </a:p>
          <a:p>
            <a:pPr>
              <a:buNone/>
              <a:defRPr/>
            </a:pPr>
            <a:endParaRPr lang="en-US" dirty="0">
              <a:solidFill>
                <a:schemeClr val="accent6">
                  <a:lumMod val="75000"/>
                </a:schemeClr>
              </a:solidFill>
            </a:endParaRPr>
          </a:p>
          <a:p>
            <a:pPr>
              <a:buNone/>
              <a:defRPr/>
            </a:pPr>
            <a:r>
              <a:rPr lang="en-US" dirty="0">
                <a:solidFill>
                  <a:schemeClr val="accent6">
                    <a:lumMod val="75000"/>
                  </a:schemeClr>
                </a:solidFill>
              </a:rPr>
              <a:t>5. Satisfactory Academic Progress (</a:t>
            </a:r>
            <a:r>
              <a:rPr lang="en-US" dirty="0" smtClean="0">
                <a:solidFill>
                  <a:schemeClr val="accent6">
                    <a:lumMod val="75000"/>
                  </a:schemeClr>
                </a:solidFill>
              </a:rPr>
              <a:t>SAP) </a:t>
            </a:r>
            <a:endParaRPr lang="en-US" dirty="0"/>
          </a:p>
        </p:txBody>
      </p:sp>
    </p:spTree>
    <p:extLst>
      <p:ext uri="{BB962C8B-B14F-4D97-AF65-F5344CB8AC3E}">
        <p14:creationId xmlns:p14="http://schemas.microsoft.com/office/powerpoint/2010/main" val="7923159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PASFAA 2016 Conference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309</TotalTime>
  <Words>1675</Words>
  <Application>Microsoft Office PowerPoint</Application>
  <PresentationFormat>On-screen Show (4:3)</PresentationFormat>
  <Paragraphs>227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PASFAA 2016 Conference Presentation Template</vt:lpstr>
      <vt:lpstr>Professional Judgment</vt:lpstr>
      <vt:lpstr>1. INTRODUCTION</vt:lpstr>
      <vt:lpstr>How to avoid “hanging” oneself? </vt:lpstr>
      <vt:lpstr>FORREST GUMP </vt:lpstr>
      <vt:lpstr>2. What are “special circumstances?”</vt:lpstr>
      <vt:lpstr>3. How to flex your FA muscles?</vt:lpstr>
      <vt:lpstr>4. General guidelines in you PJ decision making process?</vt:lpstr>
      <vt:lpstr>5. When PJ’s are not allowed?</vt:lpstr>
      <vt:lpstr>6. When PJ’s are allowed?</vt:lpstr>
      <vt:lpstr>7. Dependency Override (DO)?</vt:lpstr>
      <vt:lpstr>8. How to do a DO? </vt:lpstr>
      <vt:lpstr>9. Other DO Considerations:</vt:lpstr>
      <vt:lpstr>10. Need Analysis/EFC Calculation PJ’s?</vt:lpstr>
      <vt:lpstr>11. How to justify these?</vt:lpstr>
      <vt:lpstr>12. Other need analysis/EFC considerations: </vt:lpstr>
      <vt:lpstr>13. How to document these PJ’s?</vt:lpstr>
      <vt:lpstr>14. Case Study</vt:lpstr>
      <vt:lpstr>15. 2nd Case Study </vt:lpstr>
      <vt:lpstr>16. 3rd Case Study</vt:lpstr>
      <vt:lpstr>17. 4th Case Study:</vt:lpstr>
      <vt:lpstr>Conclusion:</vt:lpstr>
      <vt:lpstr>QUESTIONS?</vt:lpstr>
    </vt:vector>
  </TitlesOfParts>
  <Company>Pennsylvania College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Hunter</dc:creator>
  <cp:lastModifiedBy>Matthew Stokan</cp:lastModifiedBy>
  <cp:revision>41</cp:revision>
  <cp:lastPrinted>2016-10-20T18:46:26Z</cp:lastPrinted>
  <dcterms:created xsi:type="dcterms:W3CDTF">2016-08-04T17:48:13Z</dcterms:created>
  <dcterms:modified xsi:type="dcterms:W3CDTF">2016-10-20T18:48:59Z</dcterms:modified>
</cp:coreProperties>
</file>