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tags/tag1.xml" ContentType="application/vnd.openxmlformats-officedocument.presentationml.tags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7" r:id="rId1"/>
  </p:sldMasterIdLst>
  <p:notesMasterIdLst>
    <p:notesMasterId r:id="rId45"/>
  </p:notesMasterIdLst>
  <p:handoutMasterIdLst>
    <p:handoutMasterId r:id="rId46"/>
  </p:handoutMasterIdLst>
  <p:sldIdLst>
    <p:sldId id="256" r:id="rId2"/>
    <p:sldId id="350" r:id="rId3"/>
    <p:sldId id="266" r:id="rId4"/>
    <p:sldId id="351" r:id="rId5"/>
    <p:sldId id="330" r:id="rId6"/>
    <p:sldId id="332" r:id="rId7"/>
    <p:sldId id="336" r:id="rId8"/>
    <p:sldId id="338" r:id="rId9"/>
    <p:sldId id="339" r:id="rId10"/>
    <p:sldId id="340" r:id="rId11"/>
    <p:sldId id="341" r:id="rId12"/>
    <p:sldId id="337" r:id="rId13"/>
    <p:sldId id="385" r:id="rId14"/>
    <p:sldId id="386" r:id="rId15"/>
    <p:sldId id="363" r:id="rId16"/>
    <p:sldId id="364" r:id="rId17"/>
    <p:sldId id="361" r:id="rId18"/>
    <p:sldId id="362" r:id="rId19"/>
    <p:sldId id="365" r:id="rId20"/>
    <p:sldId id="402" r:id="rId21"/>
    <p:sldId id="403" r:id="rId22"/>
    <p:sldId id="404" r:id="rId23"/>
    <p:sldId id="371" r:id="rId24"/>
    <p:sldId id="367" r:id="rId25"/>
    <p:sldId id="368" r:id="rId26"/>
    <p:sldId id="369" r:id="rId27"/>
    <p:sldId id="405" r:id="rId28"/>
    <p:sldId id="370" r:id="rId29"/>
    <p:sldId id="387" r:id="rId30"/>
    <p:sldId id="373" r:id="rId31"/>
    <p:sldId id="415" r:id="rId32"/>
    <p:sldId id="416" r:id="rId33"/>
    <p:sldId id="409" r:id="rId34"/>
    <p:sldId id="381" r:id="rId35"/>
    <p:sldId id="412" r:id="rId36"/>
    <p:sldId id="413" r:id="rId37"/>
    <p:sldId id="414" r:id="rId38"/>
    <p:sldId id="366" r:id="rId39"/>
    <p:sldId id="372" r:id="rId40"/>
    <p:sldId id="398" r:id="rId41"/>
    <p:sldId id="399" r:id="rId42"/>
    <p:sldId id="400" r:id="rId43"/>
    <p:sldId id="401" r:id="rId44"/>
  </p:sldIdLst>
  <p:sldSz cx="9144000" cy="6858000" type="screen4x3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205" autoAdjust="0"/>
  </p:normalViewPr>
  <p:slideViewPr>
    <p:cSldViewPr>
      <p:cViewPr>
        <p:scale>
          <a:sx n="60" d="100"/>
          <a:sy n="60" d="100"/>
        </p:scale>
        <p:origin x="-1434" y="-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4176"/>
    </p:cViewPr>
  </p:sorterViewPr>
  <p:notesViewPr>
    <p:cSldViewPr>
      <p:cViewPr varScale="1">
        <p:scale>
          <a:sx n="55" d="100"/>
          <a:sy n="55" d="100"/>
        </p:scale>
        <p:origin x="-2880" y="-84"/>
      </p:cViewPr>
      <p:guideLst>
        <p:guide orient="horz" pos="2933"/>
        <p:guide pos="22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932"/>
          </a:xfrm>
          <a:prstGeom prst="rect">
            <a:avLst/>
          </a:prstGeom>
        </p:spPr>
        <p:txBody>
          <a:bodyPr vert="horz" lIns="91614" tIns="45807" rIns="91614" bIns="45807" rtlCol="0"/>
          <a:lstStyle>
            <a:lvl1pPr algn="l">
              <a:defRPr sz="1200"/>
            </a:lvl1pPr>
          </a:lstStyle>
          <a:p>
            <a:r>
              <a:rPr lang="en-US" dirty="0" smtClean="0"/>
              <a:t>For Training/Discussion Purposes Only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930" y="0"/>
            <a:ext cx="3044719" cy="465932"/>
          </a:xfrm>
          <a:prstGeom prst="rect">
            <a:avLst/>
          </a:prstGeom>
        </p:spPr>
        <p:txBody>
          <a:bodyPr vert="horz" lIns="91614" tIns="45807" rIns="91614" bIns="45807" rtlCol="0"/>
          <a:lstStyle>
            <a:lvl1pPr algn="r">
              <a:defRPr sz="1200"/>
            </a:lvl1pPr>
          </a:lstStyle>
          <a:p>
            <a:r>
              <a:rPr lang="en-US" dirty="0" smtClean="0"/>
              <a:t>February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4753"/>
            <a:ext cx="3044719" cy="465932"/>
          </a:xfrm>
          <a:prstGeom prst="rect">
            <a:avLst/>
          </a:prstGeom>
        </p:spPr>
        <p:txBody>
          <a:bodyPr vert="horz" lIns="91614" tIns="45807" rIns="91614" bIns="45807" rtlCol="0" anchor="b"/>
          <a:lstStyle>
            <a:lvl1pPr algn="l">
              <a:defRPr sz="1200"/>
            </a:lvl1pPr>
          </a:lstStyle>
          <a:p>
            <a:r>
              <a:rPr lang="en-US" smtClean="0"/>
              <a:t>U.S. </a:t>
            </a:r>
            <a:r>
              <a:rPr lang="en-US" dirty="0" smtClean="0"/>
              <a:t>Department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930" y="8844753"/>
            <a:ext cx="3044719" cy="465932"/>
          </a:xfrm>
          <a:prstGeom prst="rect">
            <a:avLst/>
          </a:prstGeom>
        </p:spPr>
        <p:txBody>
          <a:bodyPr vert="horz" lIns="91614" tIns="45807" rIns="91614" bIns="45807" rtlCol="0" anchor="b"/>
          <a:lstStyle>
            <a:lvl1pPr algn="r">
              <a:defRPr sz="1200"/>
            </a:lvl1pPr>
          </a:lstStyle>
          <a:p>
            <a:fld id="{69F68334-2688-410B-8BBA-FFA8767C63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3986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0" y="0"/>
            <a:ext cx="3044719" cy="465932"/>
          </a:xfrm>
          <a:prstGeom prst="rect">
            <a:avLst/>
          </a:prstGeom>
        </p:spPr>
        <p:txBody>
          <a:bodyPr vert="horz" lIns="91614" tIns="45807" rIns="91614" bIns="45807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14" tIns="45807" rIns="91614" bIns="4580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23968"/>
            <a:ext cx="5621020" cy="4190206"/>
          </a:xfrm>
          <a:prstGeom prst="rect">
            <a:avLst/>
          </a:prstGeom>
        </p:spPr>
        <p:txBody>
          <a:bodyPr vert="horz" lIns="91614" tIns="45807" rIns="91614" bIns="45807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0" y="8844753"/>
            <a:ext cx="3044719" cy="465932"/>
          </a:xfrm>
          <a:prstGeom prst="rect">
            <a:avLst/>
          </a:prstGeom>
        </p:spPr>
        <p:txBody>
          <a:bodyPr vert="horz" lIns="91614" tIns="45807" rIns="91614" bIns="45807" rtlCol="0" anchor="b"/>
          <a:lstStyle>
            <a:lvl1pPr algn="r">
              <a:defRPr sz="1200"/>
            </a:lvl1pPr>
          </a:lstStyle>
          <a:p>
            <a:fld id="{F56F06C6-0989-4ED7-B7A3-7F41CB198C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2140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400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400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6137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3239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0391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5552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6886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1682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1040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585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B4779-5CDF-4B67-B79F-3D08B1BF740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4972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B4779-5CDF-4B67-B79F-3D08B1BF740E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7582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27653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8984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0483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88472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72451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74568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809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29548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06929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57943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75572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71513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35715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62735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83258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557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597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5863" y="698500"/>
            <a:ext cx="4654550" cy="34909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2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B0ED5C-C08C-4BAE-A862-8DF89C73524C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5863" y="698500"/>
            <a:ext cx="4654550" cy="34909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DDB646-64F9-4EA7-97C7-E1C4FFA2DB45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5863" y="698500"/>
            <a:ext cx="4654550" cy="34909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70BDCE-9F5B-43D1-A47C-19E97AA1575C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Text Box 2"/>
          <p:cNvSpPr txBox="1">
            <a:spLocks noChangeArrowheads="1"/>
          </p:cNvSpPr>
          <p:nvPr/>
        </p:nvSpPr>
        <p:spPr bwMode="auto">
          <a:xfrm>
            <a:off x="1129678" y="698103"/>
            <a:ext cx="4766920" cy="349210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628" tIns="46314" rIns="92628" bIns="46314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30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935564" y="4422377"/>
            <a:ext cx="5153557" cy="419179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5863" y="698500"/>
            <a:ext cx="4387850" cy="32908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2627" y="4198157"/>
            <a:ext cx="5941785" cy="4656138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2628" y="4423967"/>
            <a:ext cx="6170902" cy="4430327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06C6-0989-4ED7-B7A3-7F41CB198CD4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356491" y="4191001"/>
            <a:ext cx="8425545" cy="705196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2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81000" y="2819400"/>
            <a:ext cx="8229600" cy="738595"/>
          </a:xfrm>
          <a:prstGeom prst="rect">
            <a:avLst/>
          </a:prstGeom>
        </p:spPr>
        <p:txBody>
          <a:bodyPr vert="horz"/>
          <a:lstStyle>
            <a:lvl1pPr algn="l">
              <a:defRPr sz="44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1"/>
          <p:cNvSpPr>
            <a:spLocks/>
          </p:cNvSpPr>
          <p:nvPr/>
        </p:nvSpPr>
        <p:spPr bwMode="auto">
          <a:xfrm>
            <a:off x="-14597" y="0"/>
            <a:ext cx="9167722" cy="321617"/>
          </a:xfrm>
          <a:prstGeom prst="rect">
            <a:avLst/>
          </a:prstGeom>
          <a:solidFill>
            <a:srgbClr val="155F86"/>
          </a:solidFill>
          <a:ln>
            <a:noFill/>
          </a:ln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2" name="Rectangle 1"/>
          <p:cNvSpPr>
            <a:spLocks/>
          </p:cNvSpPr>
          <p:nvPr/>
        </p:nvSpPr>
        <p:spPr bwMode="auto">
          <a:xfrm>
            <a:off x="0" y="6550494"/>
            <a:ext cx="9167722" cy="321617"/>
          </a:xfrm>
          <a:prstGeom prst="rect">
            <a:avLst/>
          </a:prstGeom>
          <a:solidFill>
            <a:srgbClr val="155F86"/>
          </a:solidFill>
          <a:ln>
            <a:noFill/>
          </a:ln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4" name="Content Placeholder 10"/>
          <p:cNvSpPr>
            <a:spLocks noGrp="1"/>
          </p:cNvSpPr>
          <p:nvPr>
            <p:ph sz="quarter" idx="11"/>
          </p:nvPr>
        </p:nvSpPr>
        <p:spPr>
          <a:xfrm>
            <a:off x="410190" y="5727923"/>
            <a:ext cx="7021286" cy="596677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2200">
                <a:solidFill>
                  <a:srgbClr val="595959"/>
                </a:solidFill>
                <a:latin typeface="Arial"/>
                <a:cs typeface="Arial"/>
              </a:defRPr>
            </a:lvl1pPr>
            <a:lvl2pPr algn="r">
              <a:defRPr sz="3600">
                <a:latin typeface="Arial"/>
                <a:cs typeface="Arial"/>
              </a:defRPr>
            </a:lvl2pPr>
            <a:lvl3pPr algn="r">
              <a:defRPr sz="3600">
                <a:latin typeface="Arial"/>
                <a:cs typeface="Arial"/>
              </a:defRPr>
            </a:lvl3pPr>
            <a:lvl4pPr algn="r">
              <a:defRPr sz="3600">
                <a:latin typeface="Arial"/>
                <a:cs typeface="Arial"/>
              </a:defRPr>
            </a:lvl4pPr>
            <a:lvl5pPr algn="r">
              <a:defRPr sz="36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8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41313"/>
            <a:ext cx="61372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8104038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  <a:prstGeom prst="rect">
            <a:avLst/>
          </a:prstGeo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WASFAA Fall 2010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E06D60F-F3ED-4134-97BF-EB17C94BCE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/>
          </p:cNvSpPr>
          <p:nvPr/>
        </p:nvSpPr>
        <p:spPr bwMode="auto">
          <a:xfrm>
            <a:off x="0" y="6328874"/>
            <a:ext cx="4495800" cy="538972"/>
          </a:xfrm>
          <a:prstGeom prst="rect">
            <a:avLst/>
          </a:prstGeom>
          <a:solidFill>
            <a:srgbClr val="155F86"/>
          </a:solidFill>
          <a:ln>
            <a:noFill/>
          </a:ln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844" y="414325"/>
            <a:ext cx="8773026" cy="647698"/>
          </a:xfrm>
          <a:prstGeom prst="rect">
            <a:avLst/>
          </a:prstGeom>
        </p:spPr>
        <p:txBody>
          <a:bodyPr/>
          <a:lstStyle>
            <a:lvl1pPr algn="l">
              <a:defRPr sz="3200" b="1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225" y="1524000"/>
            <a:ext cx="8229600" cy="4525963"/>
          </a:xfrm>
          <a:prstGeom prst="rect">
            <a:avLst/>
          </a:prstGeom>
        </p:spPr>
        <p:txBody>
          <a:bodyPr/>
          <a:lstStyle>
            <a:lvl1pPr marL="230188" indent="-230188">
              <a:buSzPct val="80000"/>
              <a:defRPr sz="270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404813" indent="-174625">
              <a:buSzPct val="75000"/>
              <a:buFont typeface="Arial" pitchFamily="34" charset="0"/>
              <a:buChar char="−"/>
              <a:defRPr sz="2300" baseline="0">
                <a:solidFill>
                  <a:schemeClr val="tx1"/>
                </a:solidFill>
                <a:latin typeface="Arial"/>
                <a:cs typeface="Arial"/>
              </a:defRPr>
            </a:lvl2pPr>
            <a:lvl3pPr marL="623888" indent="-163513">
              <a:buSzPct val="80000"/>
              <a:defRPr sz="2100" baseline="0">
                <a:solidFill>
                  <a:schemeClr val="tx1"/>
                </a:solidFill>
                <a:latin typeface="Arial"/>
                <a:cs typeface="Arial"/>
              </a:defRPr>
            </a:lvl3pPr>
            <a:lvl4pPr marL="854075" indent="-230188">
              <a:defRPr sz="1100">
                <a:solidFill>
                  <a:srgbClr val="535353"/>
                </a:solidFill>
                <a:latin typeface="Arial"/>
                <a:cs typeface="Arial"/>
              </a:defRPr>
            </a:lvl4pPr>
            <a:lvl5pPr>
              <a:defRPr sz="1200">
                <a:solidFill>
                  <a:srgbClr val="535353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00800"/>
            <a:ext cx="2133600" cy="365125"/>
          </a:xfrm>
        </p:spPr>
        <p:txBody>
          <a:bodyPr/>
          <a:lstStyle>
            <a:lvl1pPr algn="l">
              <a:defRPr sz="1000">
                <a:solidFill>
                  <a:schemeClr val="bg1">
                    <a:lumMod val="95000"/>
                  </a:schemeClr>
                </a:solidFill>
                <a:latin typeface="Arial"/>
                <a:cs typeface="Arial"/>
              </a:defRPr>
            </a:lvl1pPr>
          </a:lstStyle>
          <a:p>
            <a:fld id="{4E06D60F-F3ED-4134-97BF-EB17C94BCE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"/>
          <p:cNvSpPr>
            <a:spLocks/>
          </p:cNvSpPr>
          <p:nvPr/>
        </p:nvSpPr>
        <p:spPr bwMode="auto">
          <a:xfrm>
            <a:off x="-14597" y="0"/>
            <a:ext cx="9167722" cy="321617"/>
          </a:xfrm>
          <a:prstGeom prst="rect">
            <a:avLst/>
          </a:prstGeom>
          <a:solidFill>
            <a:srgbClr val="155F86"/>
          </a:solidFill>
          <a:ln>
            <a:noFill/>
          </a:ln>
        </p:spPr>
        <p:txBody>
          <a:bodyPr lIns="0" tIns="0" rIns="0" bIns="0"/>
          <a:lstStyle/>
          <a:p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240844" y="1062023"/>
            <a:ext cx="8645528" cy="0"/>
          </a:xfrm>
          <a:prstGeom prst="line">
            <a:avLst/>
          </a:prstGeom>
          <a:ln w="508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6211888"/>
            <a:ext cx="44227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589382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/>
          </p:cNvSpPr>
          <p:nvPr/>
        </p:nvSpPr>
        <p:spPr bwMode="auto">
          <a:xfrm>
            <a:off x="0" y="6328874"/>
            <a:ext cx="4495800" cy="538972"/>
          </a:xfrm>
          <a:prstGeom prst="rect">
            <a:avLst/>
          </a:prstGeom>
          <a:solidFill>
            <a:srgbClr val="155F86"/>
          </a:solidFill>
          <a:ln>
            <a:noFill/>
          </a:ln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6" name="Rectangle 1"/>
          <p:cNvSpPr>
            <a:spLocks/>
          </p:cNvSpPr>
          <p:nvPr/>
        </p:nvSpPr>
        <p:spPr bwMode="auto">
          <a:xfrm>
            <a:off x="-14597" y="0"/>
            <a:ext cx="9167722" cy="321617"/>
          </a:xfrm>
          <a:prstGeom prst="rect">
            <a:avLst/>
          </a:prstGeom>
          <a:solidFill>
            <a:srgbClr val="155F86"/>
          </a:solidFill>
          <a:ln>
            <a:noFill/>
          </a:ln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844" y="414325"/>
            <a:ext cx="8773026" cy="647698"/>
          </a:xfrm>
          <a:prstGeom prst="rect">
            <a:avLst/>
          </a:prstGeom>
        </p:spPr>
        <p:txBody>
          <a:bodyPr/>
          <a:lstStyle>
            <a:lvl1pPr algn="l">
              <a:defRPr sz="3200" b="1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240844" y="1062023"/>
            <a:ext cx="8645528" cy="0"/>
          </a:xfrm>
          <a:prstGeom prst="line">
            <a:avLst/>
          </a:prstGeom>
          <a:ln w="508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16675"/>
            <a:ext cx="2133600" cy="365125"/>
          </a:xfrm>
        </p:spPr>
        <p:txBody>
          <a:bodyPr/>
          <a:lstStyle>
            <a:lvl1pPr algn="l">
              <a:defRPr sz="1000">
                <a:solidFill>
                  <a:srgbClr val="F2F2F2"/>
                </a:solidFill>
                <a:latin typeface="Arial"/>
                <a:cs typeface="Arial"/>
              </a:defRPr>
            </a:lvl1pPr>
          </a:lstStyle>
          <a:p>
            <a:fld id="{4E06D60F-F3ED-4134-97BF-EB17C94BCE6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6211888"/>
            <a:ext cx="44227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6299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/>
          </p:cNvSpPr>
          <p:nvPr/>
        </p:nvSpPr>
        <p:spPr bwMode="auto">
          <a:xfrm>
            <a:off x="0" y="6328874"/>
            <a:ext cx="4495800" cy="538972"/>
          </a:xfrm>
          <a:prstGeom prst="rect">
            <a:avLst/>
          </a:prstGeom>
          <a:solidFill>
            <a:srgbClr val="155F86"/>
          </a:solidFill>
          <a:ln>
            <a:noFill/>
          </a:ln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6" name="Rectangle 1"/>
          <p:cNvSpPr>
            <a:spLocks/>
          </p:cNvSpPr>
          <p:nvPr/>
        </p:nvSpPr>
        <p:spPr bwMode="auto">
          <a:xfrm>
            <a:off x="-14597" y="0"/>
            <a:ext cx="9167722" cy="321617"/>
          </a:xfrm>
          <a:prstGeom prst="rect">
            <a:avLst/>
          </a:prstGeom>
          <a:solidFill>
            <a:srgbClr val="155F86"/>
          </a:solidFill>
          <a:ln>
            <a:noFill/>
          </a:ln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00800"/>
            <a:ext cx="2133600" cy="365125"/>
          </a:xfrm>
        </p:spPr>
        <p:txBody>
          <a:bodyPr/>
          <a:lstStyle>
            <a:lvl1pPr algn="l">
              <a:defRPr sz="1000">
                <a:solidFill>
                  <a:srgbClr val="F2F2F2"/>
                </a:solidFill>
                <a:latin typeface="Arial"/>
                <a:cs typeface="Arial"/>
              </a:defRPr>
            </a:lvl1pPr>
          </a:lstStyle>
          <a:p>
            <a:fld id="{4E06D60F-F3ED-4134-97BF-EB17C94BCE6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6211888"/>
            <a:ext cx="44227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29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/>
          </p:cNvSpPr>
          <p:nvPr/>
        </p:nvSpPr>
        <p:spPr bwMode="auto">
          <a:xfrm>
            <a:off x="0" y="6328874"/>
            <a:ext cx="4495800" cy="538972"/>
          </a:xfrm>
          <a:prstGeom prst="rect">
            <a:avLst/>
          </a:prstGeom>
          <a:solidFill>
            <a:srgbClr val="155F86"/>
          </a:solidFill>
          <a:ln>
            <a:noFill/>
          </a:ln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6" name="Rectangle 1"/>
          <p:cNvSpPr>
            <a:spLocks/>
          </p:cNvSpPr>
          <p:nvPr/>
        </p:nvSpPr>
        <p:spPr bwMode="auto">
          <a:xfrm>
            <a:off x="-14597" y="0"/>
            <a:ext cx="9167722" cy="321617"/>
          </a:xfrm>
          <a:prstGeom prst="rect">
            <a:avLst/>
          </a:prstGeom>
          <a:solidFill>
            <a:srgbClr val="155F86"/>
          </a:solidFill>
          <a:ln>
            <a:noFill/>
          </a:ln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00800"/>
            <a:ext cx="2133600" cy="365125"/>
          </a:xfrm>
        </p:spPr>
        <p:txBody>
          <a:bodyPr/>
          <a:lstStyle>
            <a:lvl1pPr algn="l">
              <a:defRPr sz="1000">
                <a:solidFill>
                  <a:srgbClr val="F2F2F2"/>
                </a:solidFill>
                <a:latin typeface="Arial"/>
                <a:cs typeface="Arial"/>
              </a:defRPr>
            </a:lvl1pPr>
          </a:lstStyle>
          <a:p>
            <a:fld id="{4E06D60F-F3ED-4134-97BF-EB17C94BCE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828800" y="2628900"/>
            <a:ext cx="5486400" cy="16002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6211888"/>
            <a:ext cx="44227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0559923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Comb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17372" y="3429000"/>
            <a:ext cx="8425545" cy="1847850"/>
          </a:xfrm>
          <a:prstGeom prst="rect">
            <a:avLst/>
          </a:prstGeom>
          <a:noFill/>
        </p:spPr>
        <p:txBody>
          <a:bodyPr vert="horz"/>
          <a:lstStyle>
            <a:lvl1pPr marL="0" indent="0" algn="l">
              <a:buNone/>
              <a:defRPr sz="2400" b="0">
                <a:solidFill>
                  <a:srgbClr val="208FBC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81000" y="2137955"/>
            <a:ext cx="8229600" cy="738595"/>
          </a:xfrm>
          <a:prstGeom prst="rect">
            <a:avLst/>
          </a:prstGeom>
          <a:noFill/>
        </p:spPr>
        <p:txBody>
          <a:bodyPr vert="horz"/>
          <a:lstStyle>
            <a:lvl1pPr algn="l">
              <a:defRPr sz="4400" b="1" baseline="0">
                <a:solidFill>
                  <a:srgbClr val="208FBC"/>
                </a:solidFill>
                <a:effectLst/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Content Placeholder 10"/>
          <p:cNvSpPr>
            <a:spLocks noGrp="1"/>
          </p:cNvSpPr>
          <p:nvPr>
            <p:ph sz="quarter" idx="11"/>
          </p:nvPr>
        </p:nvSpPr>
        <p:spPr>
          <a:xfrm>
            <a:off x="424032" y="5486400"/>
            <a:ext cx="7021286" cy="596677"/>
          </a:xfrm>
          <a:prstGeom prst="rect">
            <a:avLst/>
          </a:prstGeom>
        </p:spPr>
        <p:txBody>
          <a:bodyPr vert="horz"/>
          <a:lstStyle>
            <a:lvl1pPr marL="0" indent="0" algn="r">
              <a:buNone/>
              <a:defRPr sz="2800">
                <a:solidFill>
                  <a:srgbClr val="208FBC"/>
                </a:solidFill>
                <a:latin typeface="Arial"/>
                <a:cs typeface="Arial"/>
              </a:defRPr>
            </a:lvl1pPr>
            <a:lvl2pPr algn="r">
              <a:defRPr sz="3600">
                <a:latin typeface="Arial"/>
                <a:cs typeface="Arial"/>
              </a:defRPr>
            </a:lvl2pPr>
            <a:lvl3pPr algn="r">
              <a:defRPr sz="3600">
                <a:latin typeface="Arial"/>
                <a:cs typeface="Arial"/>
              </a:defRPr>
            </a:lvl3pPr>
            <a:lvl4pPr algn="r">
              <a:defRPr sz="3600">
                <a:latin typeface="Arial"/>
                <a:cs typeface="Arial"/>
              </a:defRPr>
            </a:lvl4pPr>
            <a:lvl5pPr algn="r">
              <a:defRPr sz="36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5489755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8655400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Blank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FSA-4C copy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065" y="6319453"/>
            <a:ext cx="4111335" cy="3861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9708" y="414325"/>
            <a:ext cx="8554162" cy="647698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240844" y="1062023"/>
            <a:ext cx="8645528" cy="0"/>
          </a:xfrm>
          <a:prstGeom prst="line">
            <a:avLst/>
          </a:prstGeom>
          <a:ln w="50800" cmpd="sng">
            <a:solidFill>
              <a:srgbClr val="59595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400" y="6400800"/>
            <a:ext cx="213360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4E06D60F-F3ED-4134-97BF-EB17C94BCE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75196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86000"/>
            <a:ext cx="3810000" cy="3505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86000"/>
            <a:ext cx="3810000" cy="3505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E06D60F-F3ED-4134-97BF-EB17C94BCE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6D60F-F3ED-4134-97BF-EB17C94BCE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7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fap.ed.gov/qahome/fsaassessment.htm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ed.gov/admins/lead/safety/campus.html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fap.ed.gov/qahome/qaassessments/consumerinformation.html" TargetMode="External"/><Relationship Id="rId4" Type="http://schemas.openxmlformats.org/officeDocument/2006/relationships/hyperlink" Target="http://rems.ed.gov/docs/ED_CampusSafetyAndSecurityReportingHandbook.pdf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fap.ed.gov/ifap/byYear.jsp?type=programrevguid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mailto:Joe.Kern@ed.gov" TargetMode="Externa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hyperlink" Target="mailto:Craig.Rorie@ed.gov" TargetMode="External"/><Relationship Id="rId4" Type="http://schemas.openxmlformats.org/officeDocument/2006/relationships/hyperlink" Target="mailto:Amber.Johnson@ed.gov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urveymonkey.com/s/AmberJohnson" TargetMode="Externa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oAnn.Borel@ed.gov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8400"/>
            <a:ext cx="8229600" cy="73859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Program Review Essentials </a:t>
            </a:r>
            <a:br>
              <a:rPr lang="en-US" dirty="0" smtClean="0"/>
            </a:br>
            <a:r>
              <a:rPr lang="en-US" dirty="0" smtClean="0"/>
              <a:t>&amp; </a:t>
            </a:r>
            <a:br>
              <a:rPr lang="en-US" dirty="0" smtClean="0"/>
            </a:br>
            <a:r>
              <a:rPr lang="en-US" dirty="0" smtClean="0"/>
              <a:t>The Top 10 Compliance Findings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1447800" y="5257800"/>
            <a:ext cx="7021286" cy="596677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chemeClr val="tx1"/>
                </a:solidFill>
              </a:rPr>
              <a:t>Amber Johnson</a:t>
            </a:r>
          </a:p>
          <a:p>
            <a:pPr algn="r"/>
            <a:r>
              <a:rPr lang="en-US" dirty="0" smtClean="0">
                <a:solidFill>
                  <a:schemeClr val="tx1"/>
                </a:solidFill>
              </a:rPr>
              <a:t>October 25, 2016</a:t>
            </a:r>
          </a:p>
          <a:p>
            <a:pPr algn="r"/>
            <a:r>
              <a:rPr lang="en-US" dirty="0" smtClean="0">
                <a:solidFill>
                  <a:schemeClr val="tx1"/>
                </a:solidFill>
              </a:rPr>
              <a:t>U.S. Department of Education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FPRD – School Action Required</a:t>
            </a:r>
            <a:endParaRPr lang="en-US" dirty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latin typeface="Arial" pitchFamily="34" charset="0"/>
              </a:rPr>
              <a:t>Contains original finding, summary of school response, Department’s final determination</a:t>
            </a:r>
          </a:p>
          <a:p>
            <a:r>
              <a:rPr lang="en-US" dirty="0" smtClean="0">
                <a:latin typeface="Arial" pitchFamily="34" charset="0"/>
              </a:rPr>
              <a:t>Identifies liabilities, if any, and instructions for payment</a:t>
            </a:r>
          </a:p>
          <a:p>
            <a:r>
              <a:rPr lang="en-US" dirty="0" smtClean="0"/>
              <a:t>Describes appeal rights for monetary liabilities</a:t>
            </a:r>
          </a:p>
          <a:p>
            <a:r>
              <a:rPr lang="en-US" dirty="0" smtClean="0"/>
              <a:t>Proof of repayment of liabilities to loan holders may be required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D60F-F3ED-4134-97BF-EB17C94BCE6F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Appeal of Monetary Liabilities</a:t>
            </a:r>
            <a:endParaRPr lang="en-US" dirty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Monetary liabilities may be appealed within 45 days</a:t>
            </a:r>
          </a:p>
          <a:p>
            <a:r>
              <a:rPr lang="en-US" dirty="0" smtClean="0"/>
              <a:t>Appeal filed with FSA’s Administrative Actions and Appeals Services Group (AAASG)</a:t>
            </a:r>
          </a:p>
          <a:p>
            <a:r>
              <a:rPr lang="en-US" dirty="0" smtClean="0"/>
              <a:t>Collection of liabilities deferred for appealed amounts during the appeal process</a:t>
            </a:r>
          </a:p>
          <a:p>
            <a:r>
              <a:rPr lang="en-US" dirty="0" smtClean="0"/>
              <a:t>Appeal may be referred to Office of Hearings and Appeals (OHA) for review by an Administrative Law Judge</a:t>
            </a:r>
          </a:p>
          <a:p>
            <a:r>
              <a:rPr lang="en-US" dirty="0" smtClean="0"/>
              <a:t>Either party can appeal OHA decision to the Secretary of Education within 30 days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D60F-F3ED-4134-97BF-EB17C94BCE6F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Expedited Determination Letter (EDL)</a:t>
            </a:r>
            <a:endParaRPr lang="en-US" dirty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Serves as both preliminary report and final determination letter</a:t>
            </a:r>
          </a:p>
          <a:p>
            <a:r>
              <a:rPr lang="en-US" sz="2800" dirty="0" smtClean="0"/>
              <a:t>School is not required to respond</a:t>
            </a:r>
          </a:p>
          <a:p>
            <a:r>
              <a:rPr lang="en-US" sz="2800" dirty="0" smtClean="0"/>
              <a:t>Usage limited</a:t>
            </a:r>
          </a:p>
          <a:p>
            <a:pPr lvl="1"/>
            <a:r>
              <a:rPr lang="en-US" dirty="0" smtClean="0"/>
              <a:t>No findings, or only minor and non-systematic findings</a:t>
            </a:r>
          </a:p>
          <a:p>
            <a:pPr lvl="1"/>
            <a:r>
              <a:rPr lang="en-US" dirty="0" smtClean="0"/>
              <a:t>Any identified findings corrected prior to EDL issuance</a:t>
            </a:r>
          </a:p>
          <a:p>
            <a:pPr lvl="1"/>
            <a:r>
              <a:rPr lang="en-US" dirty="0" smtClean="0"/>
              <a:t>Any liabilities identified were paid/collected prior to issuance of EDL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D60F-F3ED-4134-97BF-EB17C94BCE6F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 Program Review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Crime Awareness Requirements Not Met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Verification Violations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Return to Title IV (R2T4) Calculation Errors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Student Credit </a:t>
            </a:r>
            <a:r>
              <a:rPr lang="en-US" dirty="0"/>
              <a:t>B</a:t>
            </a:r>
            <a:r>
              <a:rPr lang="en-US" dirty="0" smtClean="0"/>
              <a:t>alance Deficiencies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Drug Abuse Prevention Program Requirements Not Met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D60F-F3ED-4134-97BF-EB17C94BCE6F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90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 Program Review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Student </a:t>
            </a:r>
            <a:r>
              <a:rPr lang="en-US" dirty="0"/>
              <a:t>Status – </a:t>
            </a:r>
            <a:r>
              <a:rPr lang="en-US" dirty="0" smtClean="0"/>
              <a:t>Inaccurate/Untimely Reporting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Entrance/Exit Counseling Deficiencies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Consumer Information Requirements Not Met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SAP Policy Not Adequately Developed/Monitored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Inaccurate Recordkeeping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D60F-F3ED-4134-97BF-EB17C94BCE6F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7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 Audit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Repeat Finding – </a:t>
            </a:r>
            <a:r>
              <a:rPr lang="en-US" dirty="0" smtClean="0"/>
              <a:t> Failure to Take Corrective Action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Student </a:t>
            </a:r>
            <a:r>
              <a:rPr lang="en-US" dirty="0"/>
              <a:t>Status </a:t>
            </a:r>
            <a:r>
              <a:rPr lang="en-US" dirty="0" smtClean="0"/>
              <a:t> </a:t>
            </a:r>
            <a:r>
              <a:rPr lang="en-US" dirty="0"/>
              <a:t>– Inaccurate/Untimely Reporting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R2T4 </a:t>
            </a:r>
            <a:r>
              <a:rPr lang="en-US" dirty="0"/>
              <a:t>Calculation Errors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R2T4 Funds Made Late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Verification Violations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D60F-F3ED-4134-97BF-EB17C94BCE6F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4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 Audit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Pell </a:t>
            </a:r>
            <a:r>
              <a:rPr lang="en-US" dirty="0"/>
              <a:t>– </a:t>
            </a:r>
            <a:r>
              <a:rPr lang="en-US" dirty="0" smtClean="0"/>
              <a:t> Overpayment/Underpayment</a:t>
            </a:r>
            <a:endParaRPr lang="en-US" dirty="0"/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Qualified Auditor’s Opinion Cited in Audit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Entrance/Exit Counseling Deficiencies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Student Credit Balance Deficiencies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Improper Origination of DL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D60F-F3ED-4134-97BF-EB17C94BCE6F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7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for Institutional Self-Evaluation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Assessment of staff training needs</a:t>
            </a:r>
          </a:p>
          <a:p>
            <a:r>
              <a:rPr lang="en-US" dirty="0" smtClean="0"/>
              <a:t>Quality control</a:t>
            </a:r>
          </a:p>
          <a:p>
            <a:pPr lvl="1"/>
            <a:r>
              <a:rPr lang="en-US" dirty="0" smtClean="0"/>
              <a:t>Test automated systems</a:t>
            </a:r>
          </a:p>
          <a:p>
            <a:r>
              <a:rPr lang="en-US" dirty="0" smtClean="0"/>
              <a:t>Ensure compliance</a:t>
            </a:r>
          </a:p>
          <a:p>
            <a:pPr lvl="1"/>
            <a:r>
              <a:rPr lang="en-US" dirty="0" smtClean="0"/>
              <a:t>Preparation for audit or program review</a:t>
            </a:r>
          </a:p>
          <a:p>
            <a:pPr lvl="2"/>
            <a:r>
              <a:rPr lang="en-US" dirty="0" smtClean="0"/>
              <a:t>Reduce potential liabilities</a:t>
            </a:r>
          </a:p>
          <a:p>
            <a:pPr lvl="2"/>
            <a:r>
              <a:rPr lang="en-US" dirty="0" smtClean="0"/>
              <a:t>Demonstrate administrative capability</a:t>
            </a:r>
          </a:p>
          <a:p>
            <a:pPr lvl="1"/>
            <a:r>
              <a:rPr lang="en-US" dirty="0" smtClean="0"/>
              <a:t>Self-disclosure of compliance issues is encouraged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D60F-F3ED-4134-97BF-EB17C94BCE6F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3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Self-Evaluation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FSA Assessments</a:t>
            </a:r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www.ifap.ed.gov/qahome/fsaassessment.html</a:t>
            </a:r>
            <a:endParaRPr lang="en-US" dirty="0" smtClean="0"/>
          </a:p>
          <a:p>
            <a:pPr lvl="2"/>
            <a:r>
              <a:rPr lang="en-US" dirty="0" smtClean="0"/>
              <a:t>Develop/Update policies and procedures</a:t>
            </a:r>
          </a:p>
          <a:p>
            <a:pPr lvl="2"/>
            <a:r>
              <a:rPr lang="en-US" dirty="0" smtClean="0"/>
              <a:t>Self-assess with file review worksheets</a:t>
            </a:r>
          </a:p>
          <a:p>
            <a:r>
              <a:rPr lang="en-US" dirty="0" smtClean="0"/>
              <a:t>Peer review</a:t>
            </a:r>
          </a:p>
          <a:p>
            <a:pPr lvl="1"/>
            <a:r>
              <a:rPr lang="en-US" dirty="0" smtClean="0"/>
              <a:t>State and national associations</a:t>
            </a:r>
          </a:p>
          <a:p>
            <a:r>
              <a:rPr lang="en-US" dirty="0" smtClean="0"/>
              <a:t>Independent financial aid management consultant</a:t>
            </a:r>
          </a:p>
          <a:p>
            <a:r>
              <a:rPr lang="en-US" dirty="0" smtClean="0"/>
              <a:t>Internal review</a:t>
            </a:r>
          </a:p>
          <a:p>
            <a:pPr lvl="1"/>
            <a:r>
              <a:rPr lang="en-US" dirty="0" smtClean="0"/>
              <a:t>Internal peer review/cross-training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D60F-F3ED-4134-97BF-EB17C94BCE6F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13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566738"/>
            <a:ext cx="5981700" cy="572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2400" y="6400800"/>
            <a:ext cx="2133600" cy="365125"/>
          </a:xfrm>
        </p:spPr>
        <p:txBody>
          <a:bodyPr/>
          <a:lstStyle/>
          <a:p>
            <a:fld id="{4E06D60F-F3ED-4134-97BF-EB17C94BCE6F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68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Program Review </a:t>
            </a:r>
            <a:r>
              <a:rPr lang="en-US" dirty="0" smtClean="0"/>
              <a:t>Process Overview</a:t>
            </a:r>
            <a:endParaRPr lang="en-US" dirty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Analyze school data and records to identify procedural weaknesses</a:t>
            </a:r>
          </a:p>
          <a:p>
            <a:r>
              <a:rPr lang="en-US" sz="2800" dirty="0" smtClean="0"/>
              <a:t>Examine consumer information to ensure accuracy and compliance</a:t>
            </a:r>
          </a:p>
          <a:p>
            <a:r>
              <a:rPr lang="en-US" sz="2800" dirty="0" smtClean="0"/>
              <a:t>Frame required actions and recommendations to strengthen future compliance</a:t>
            </a:r>
          </a:p>
          <a:p>
            <a:r>
              <a:rPr lang="en-US" sz="2800" dirty="0" smtClean="0"/>
              <a:t>Quantify harm and identify liabilities</a:t>
            </a:r>
          </a:p>
          <a:p>
            <a:r>
              <a:rPr lang="en-US" sz="2800" dirty="0" smtClean="0"/>
              <a:t>Refer institutions for administrative action if necessary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D60F-F3ED-4134-97BF-EB17C94BCE6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 Clery Mistakes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Failure to properly report crimes based on geography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Improper classification and under-reporting of crimes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Lack of adequate policy statements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Failure to publish and distribute the annual security report as a comprehensive document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Inadequate systems for collecting statistics from required 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C7D4-7AA2-4104-9636-97B41D25995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29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 Clery Mistakes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Incorrect reporting of referrals for disciplinary action for liquor law and drug violations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Inaccurate reporting of crime statistics to the Department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Deficient crime log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Inaccurate reporting of hate crimes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Failure to develop, implement and adhere to established policy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C7D4-7AA2-4104-9636-97B41D25995E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Campus Security Information Resources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8140" indent="0">
              <a:buNone/>
              <a:defRPr/>
            </a:pPr>
            <a:r>
              <a:rPr lang="en-US" b="1" dirty="0" smtClean="0"/>
              <a:t>OPE Campus Security webpage</a:t>
            </a:r>
            <a:r>
              <a:rPr lang="en-US" b="1" dirty="0"/>
              <a:t> </a:t>
            </a:r>
            <a:r>
              <a:rPr lang="en-US" sz="2600" dirty="0" smtClean="0"/>
              <a:t>(</a:t>
            </a:r>
            <a:r>
              <a:rPr lang="en-US" sz="2600" dirty="0" smtClean="0">
                <a:hlinkClick r:id="rId3"/>
              </a:rPr>
              <a:t>http</a:t>
            </a:r>
            <a:r>
              <a:rPr lang="en-US" sz="2600" dirty="0">
                <a:hlinkClick r:id="rId3"/>
              </a:rPr>
              <a:t>://</a:t>
            </a:r>
            <a:r>
              <a:rPr lang="en-US" sz="2600" dirty="0" smtClean="0">
                <a:hlinkClick r:id="rId3"/>
              </a:rPr>
              <a:t>www2.ed.gov/admins/lead/safety/campus.html</a:t>
            </a:r>
            <a:r>
              <a:rPr lang="en-US" sz="2600" dirty="0" smtClean="0"/>
              <a:t>)</a:t>
            </a:r>
          </a:p>
          <a:p>
            <a:pPr marL="565340" indent="-457200">
              <a:defRPr/>
            </a:pPr>
            <a:r>
              <a:rPr lang="en-US" dirty="0" smtClean="0"/>
              <a:t>Handbook for Campus Crime Reporting </a:t>
            </a:r>
            <a:r>
              <a:rPr lang="en-US" sz="2200" dirty="0" smtClean="0"/>
              <a:t>(</a:t>
            </a:r>
            <a:r>
              <a:rPr lang="en-US" sz="2200" dirty="0" smtClean="0">
                <a:hlinkClick r:id="rId4"/>
              </a:rPr>
              <a:t>http</a:t>
            </a:r>
            <a:r>
              <a:rPr lang="en-US" sz="2200" dirty="0">
                <a:hlinkClick r:id="rId4"/>
              </a:rPr>
              <a:t>://</a:t>
            </a:r>
            <a:r>
              <a:rPr lang="en-US" sz="2200" dirty="0" smtClean="0">
                <a:hlinkClick r:id="rId4"/>
              </a:rPr>
              <a:t>rems.ed.gov/docs/ED_CampusSafetyAndSecurityReportingHandbook.pdf</a:t>
            </a:r>
            <a:r>
              <a:rPr lang="en-US" sz="2200" dirty="0" smtClean="0"/>
              <a:t>)</a:t>
            </a:r>
          </a:p>
          <a:p>
            <a:pPr marL="565340" indent="-457200">
              <a:defRPr/>
            </a:pPr>
            <a:r>
              <a:rPr lang="en-US" dirty="0" smtClean="0"/>
              <a:t>Online tutorial for use after reading Handbook</a:t>
            </a:r>
            <a:endParaRPr lang="en-US" dirty="0"/>
          </a:p>
          <a:p>
            <a:pPr marL="565340" indent="-457200">
              <a:defRPr/>
            </a:pPr>
            <a:r>
              <a:rPr lang="en-US" dirty="0" smtClean="0"/>
              <a:t>Variety </a:t>
            </a:r>
            <a:r>
              <a:rPr lang="en-US" dirty="0"/>
              <a:t>of other </a:t>
            </a:r>
            <a:r>
              <a:rPr lang="en-US" dirty="0" smtClean="0"/>
              <a:t>resources:</a:t>
            </a:r>
          </a:p>
          <a:p>
            <a:pPr marL="739965" lvl="1" indent="-457200">
              <a:defRPr/>
            </a:pPr>
            <a:r>
              <a:rPr lang="en-US" dirty="0" smtClean="0"/>
              <a:t>Statute</a:t>
            </a:r>
          </a:p>
          <a:p>
            <a:pPr marL="739965" lvl="1" indent="-457200">
              <a:defRPr/>
            </a:pPr>
            <a:r>
              <a:rPr lang="en-US" dirty="0" smtClean="0"/>
              <a:t>Regulations</a:t>
            </a:r>
          </a:p>
          <a:p>
            <a:pPr marL="739965" lvl="1" indent="-457200">
              <a:defRPr/>
            </a:pPr>
            <a:r>
              <a:rPr lang="en-US" dirty="0" smtClean="0"/>
              <a:t>Statistics</a:t>
            </a:r>
          </a:p>
          <a:p>
            <a:pPr marL="959040" lvl="2" indent="-457200">
              <a:defRPr/>
            </a:pPr>
            <a:endParaRPr lang="en-US" dirty="0" smtClean="0"/>
          </a:p>
          <a:p>
            <a:pPr marL="108140" indent="0">
              <a:buNone/>
              <a:defRPr/>
            </a:pPr>
            <a:r>
              <a:rPr lang="en-US" b="1" dirty="0" smtClean="0"/>
              <a:t>FSA Assessments:  Consumer Information </a:t>
            </a:r>
            <a:r>
              <a:rPr lang="en-US" sz="2600" dirty="0" smtClean="0"/>
              <a:t>(</a:t>
            </a:r>
            <a:r>
              <a:rPr lang="en-US" sz="2600" dirty="0" smtClean="0">
                <a:hlinkClick r:id="rId5"/>
              </a:rPr>
              <a:t>http://www.ifap.ed.gov/qahome/qaassessments/consumerinformation.html</a:t>
            </a:r>
            <a:r>
              <a:rPr lang="en-US" sz="2600" dirty="0" smtClean="0"/>
              <a:t>)</a:t>
            </a:r>
          </a:p>
          <a:p>
            <a:pPr lvl="1"/>
            <a:endParaRPr lang="en-US" dirty="0"/>
          </a:p>
          <a:p>
            <a:pPr marL="598902" lvl="1" indent="-342870">
              <a:buFont typeface="Arial" pitchFamily="34" charset="0"/>
              <a:buChar char="―"/>
              <a:defRPr/>
            </a:pPr>
            <a:endParaRPr 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</p:spPr>
        <p:txBody>
          <a:bodyPr/>
          <a:lstStyle/>
          <a:p>
            <a:fld id="{316EDB49-EB5C-4B5B-B186-AA525341ABB9}" type="slidenum">
              <a:rPr lang="en-US">
                <a:latin typeface="Arial" pitchFamily="34" charset="0"/>
              </a:rPr>
              <a:pPr/>
              <a:t>22</a:t>
            </a:fld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14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Resolving Verification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internal checklist</a:t>
            </a:r>
          </a:p>
          <a:p>
            <a:r>
              <a:rPr lang="en-US" dirty="0" smtClean="0"/>
              <a:t>Update policies and procedures and ensure they are implemented</a:t>
            </a:r>
          </a:p>
          <a:p>
            <a:r>
              <a:rPr lang="en-US" dirty="0" smtClean="0"/>
              <a:t>Monitor processing of ISIR corrections and verification status codes</a:t>
            </a:r>
          </a:p>
          <a:p>
            <a:r>
              <a:rPr lang="en-US" dirty="0" smtClean="0"/>
              <a:t>Perform monthly file reviews and/or develop quality control review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D60F-F3ED-4134-97BF-EB17C94BCE6F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35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R2T4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Late refunds</a:t>
            </a:r>
          </a:p>
          <a:p>
            <a:pPr lvl="1"/>
            <a:r>
              <a:rPr lang="en-US" dirty="0" smtClean="0"/>
              <a:t>School policies and procedures not followed</a:t>
            </a:r>
          </a:p>
          <a:p>
            <a:pPr lvl="1"/>
            <a:r>
              <a:rPr lang="en-US" dirty="0" smtClean="0"/>
              <a:t>Inadequate system in place to identify/track unofficial withdrawals</a:t>
            </a:r>
          </a:p>
          <a:p>
            <a:pPr lvl="1"/>
            <a:r>
              <a:rPr lang="en-US" dirty="0" smtClean="0"/>
              <a:t>No system in place to track number of days remaining to return funds</a:t>
            </a:r>
          </a:p>
          <a:p>
            <a:pPr lvl="1"/>
            <a:r>
              <a:rPr lang="en-US" dirty="0" smtClean="0"/>
              <a:t>Regulation 668.22(j)(1) requires return of funds “</a:t>
            </a:r>
            <a:r>
              <a:rPr lang="en-US" u="sng" dirty="0" smtClean="0"/>
              <a:t>as soon as possible</a:t>
            </a:r>
            <a:r>
              <a:rPr lang="en-US" dirty="0" smtClean="0"/>
              <a:t> but no later than 45 days after” the date of determination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D60F-F3ED-4134-97BF-EB17C94BCE6F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91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R2T4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R2T4 calculation errors</a:t>
            </a:r>
          </a:p>
          <a:p>
            <a:pPr lvl="1"/>
            <a:r>
              <a:rPr lang="en-US" dirty="0" smtClean="0"/>
              <a:t>Incorrect number of days used in term (vacations)</a:t>
            </a:r>
          </a:p>
          <a:p>
            <a:pPr lvl="1"/>
            <a:r>
              <a:rPr lang="en-US" dirty="0" smtClean="0"/>
              <a:t>Actual clock hours used instead of scheduled hours</a:t>
            </a:r>
          </a:p>
          <a:p>
            <a:pPr lvl="1"/>
            <a:r>
              <a:rPr lang="en-US" dirty="0" smtClean="0"/>
              <a:t>Incorrect aid used as aid that could have been disbursed</a:t>
            </a:r>
          </a:p>
          <a:p>
            <a:pPr lvl="1"/>
            <a:r>
              <a:rPr lang="en-US" dirty="0" smtClean="0"/>
              <a:t>Incorrect amounts used for institutional charges</a:t>
            </a:r>
          </a:p>
          <a:p>
            <a:pPr lvl="1"/>
            <a:r>
              <a:rPr lang="en-US" dirty="0" smtClean="0"/>
              <a:t>Mathematical and/or rounding errors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D60F-F3ED-4134-97BF-EB17C94BCE6F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56323" name="Picture 3" descr="C:\Users\Byron.Scott\AppData\Local\Microsoft\Windows\Temporary Internet Files\Content.IE5\GHRO0RQF\MP900411753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11480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63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Resolving R2T4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Develop and implement system to track and monitor deadlines</a:t>
            </a:r>
          </a:p>
          <a:p>
            <a:r>
              <a:rPr lang="en-US" sz="2400" dirty="0" smtClean="0"/>
              <a:t>Use R2T4 on the Web for calculations</a:t>
            </a:r>
          </a:p>
          <a:p>
            <a:pPr lvl="1"/>
            <a:r>
              <a:rPr lang="en-US" sz="2000" dirty="0" smtClean="0"/>
              <a:t>Can set up term calendar profiles</a:t>
            </a:r>
          </a:p>
          <a:p>
            <a:r>
              <a:rPr lang="en-US" sz="2400" dirty="0" smtClean="0"/>
              <a:t>Make sure you have accurate information about scheduled breaks of five or more consecutive days</a:t>
            </a:r>
          </a:p>
          <a:p>
            <a:r>
              <a:rPr lang="en-US" sz="2400" dirty="0" smtClean="0"/>
              <a:t>Use accurate information for scheduled hours for each day for clock hour programs (and document it)</a:t>
            </a:r>
          </a:p>
          <a:p>
            <a:r>
              <a:rPr lang="en-US" sz="2400" dirty="0" smtClean="0"/>
              <a:t>Implement peer review of calculation</a:t>
            </a:r>
          </a:p>
          <a:p>
            <a:r>
              <a:rPr lang="en-US" sz="2400" dirty="0" smtClean="0"/>
              <a:t>Perform monthly self-assessment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D60F-F3ED-4134-97BF-EB17C94BCE6F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6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Credit Balance Deficiency 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Credit balances not released within 14 days</a:t>
            </a:r>
          </a:p>
          <a:p>
            <a:r>
              <a:rPr lang="en-US" dirty="0" smtClean="0"/>
              <a:t>Non-compliant authorization to retain Title IV credit balances</a:t>
            </a:r>
          </a:p>
          <a:p>
            <a:r>
              <a:rPr lang="en-US" dirty="0" smtClean="0"/>
              <a:t>Inadequate process in place to determine when Title IV credit balance exists</a:t>
            </a:r>
          </a:p>
          <a:p>
            <a:r>
              <a:rPr lang="en-US" dirty="0" smtClean="0"/>
              <a:t>Credit balances not released by end of loan period or award year</a:t>
            </a:r>
          </a:p>
          <a:p>
            <a:r>
              <a:rPr lang="en-US" dirty="0" smtClean="0"/>
              <a:t>Failure to maintain required credit balance ledger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D60F-F3ED-4134-97BF-EB17C94BCE6F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36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Enrollment Status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Roster file not timely submitted to NSLDS</a:t>
            </a:r>
          </a:p>
          <a:p>
            <a:r>
              <a:rPr lang="en-US" dirty="0" smtClean="0"/>
              <a:t>Untimely reporting of specific student information</a:t>
            </a:r>
          </a:p>
          <a:p>
            <a:r>
              <a:rPr lang="en-US" dirty="0" smtClean="0"/>
              <a:t>Conflicting enrollment status dates and types (G vs. W)</a:t>
            </a:r>
          </a:p>
          <a:p>
            <a:r>
              <a:rPr lang="en-US" dirty="0" smtClean="0"/>
              <a:t>Failure to report enrollment status changes to less than half-time</a:t>
            </a:r>
          </a:p>
          <a:p>
            <a:r>
              <a:rPr lang="en-US" dirty="0" smtClean="0"/>
              <a:t>Failure to report accurate enrollment types and effective dates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D60F-F3ED-4134-97BF-EB17C94BCE6F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4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Resolving Enrollment Status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 process to track and monitor enrollment status changes</a:t>
            </a:r>
          </a:p>
          <a:p>
            <a:r>
              <a:rPr lang="en-US" dirty="0" smtClean="0"/>
              <a:t>Maintain accurate enrollment records</a:t>
            </a:r>
          </a:p>
          <a:p>
            <a:r>
              <a:rPr lang="en-US" dirty="0" smtClean="0"/>
              <a:t>Train staff on requirements, including definitions of different status codes</a:t>
            </a:r>
          </a:p>
          <a:p>
            <a:r>
              <a:rPr lang="en-US" dirty="0" smtClean="0"/>
              <a:t>Ensure effective communication among all staff and offices with enrollment reporting responsibilities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D60F-F3ED-4134-97BF-EB17C94BCE6F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07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en-US" dirty="0" smtClean="0">
                <a:effectLst/>
              </a:rPr>
              <a:t>rogram Review Overview</a:t>
            </a:r>
            <a:endParaRPr lang="en-US" dirty="0">
              <a:effectLst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 reviews are usually conducted on-site</a:t>
            </a:r>
          </a:p>
          <a:p>
            <a:r>
              <a:rPr lang="en-US" dirty="0" smtClean="0"/>
              <a:t>240 program reviews conducted nationwide in 2015-16 fiscal year</a:t>
            </a:r>
          </a:p>
          <a:p>
            <a:r>
              <a:rPr lang="en-US" dirty="0" smtClean="0"/>
              <a:t>For more information, see </a:t>
            </a:r>
            <a:r>
              <a:rPr lang="en-US" i="1" dirty="0" smtClean="0"/>
              <a:t>The Program Review Guide for Institutions 2009</a:t>
            </a:r>
            <a:r>
              <a:rPr lang="en-US" dirty="0" smtClean="0"/>
              <a:t> which can be found  under publications tab on IFAP</a:t>
            </a:r>
          </a:p>
          <a:p>
            <a:pPr lvl="1"/>
            <a:r>
              <a:rPr lang="en-US" dirty="0" smtClean="0">
                <a:hlinkClick r:id="rId3"/>
              </a:rPr>
              <a:t>http://www.ifap.ed.gov/ifap/byYear.jsp?type=programrevguide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6E52-74DD-458F-A394-90AF597EB2F9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Resolving Exit Counseling Deficiencies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Exit counseling not conducted/documented for withdrawn students or graduates</a:t>
            </a:r>
          </a:p>
          <a:p>
            <a:pPr lvl="1"/>
            <a:r>
              <a:rPr lang="en-US" dirty="0" smtClean="0"/>
              <a:t>Upload results of counseling conducted outside of Studentloans.gov to NSLDS</a:t>
            </a:r>
          </a:p>
          <a:p>
            <a:r>
              <a:rPr lang="en-US" dirty="0" smtClean="0"/>
              <a:t>Exit counseling materials not sent to students who failed to complete online counseling</a:t>
            </a:r>
          </a:p>
          <a:p>
            <a:pPr lvl="1"/>
            <a:r>
              <a:rPr lang="en-US" dirty="0" smtClean="0"/>
              <a:t>Maintain copy of cover letter or e-mail to non-school address for sent materials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D60F-F3ED-4134-97BF-EB17C94BCE6F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49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Consumer Information Resources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D60F-F3ED-4134-97BF-EB17C94BCE6F}" type="slidenum">
              <a:rPr lang="en-US" smtClean="0"/>
              <a:pPr/>
              <a:t>31</a:t>
            </a:fld>
            <a:endParaRPr lang="en-US" dirty="0"/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708" y="1514474"/>
            <a:ext cx="6342584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920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688" y="1318395"/>
            <a:ext cx="5762625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Consumer Information Resources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2400" y="6400800"/>
            <a:ext cx="2133600" cy="365125"/>
          </a:xfrm>
        </p:spPr>
        <p:txBody>
          <a:bodyPr/>
          <a:lstStyle/>
          <a:p>
            <a:fld id="{4E06D60F-F3ED-4134-97BF-EB17C94BCE6F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66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Consumer Info Disclosures at a Glance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D60F-F3ED-4134-97BF-EB17C94BCE6F}" type="slidenum">
              <a:rPr lang="en-US" smtClean="0"/>
              <a:pPr/>
              <a:t>33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03" y="1143000"/>
            <a:ext cx="9019652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25355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SAP Deficiencies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Policy does not contain all required components</a:t>
            </a:r>
          </a:p>
          <a:p>
            <a:pPr lvl="1"/>
            <a:r>
              <a:rPr lang="en-US" dirty="0" smtClean="0"/>
              <a:t>Does not address effects of remedial courses, course incompletes, withdrawals, changes of major or program, and/or transfer credits</a:t>
            </a:r>
          </a:p>
          <a:p>
            <a:r>
              <a:rPr lang="en-US" dirty="0" smtClean="0"/>
              <a:t>Improper use of financial aid Warning, Appeals, Probation and Academic </a:t>
            </a:r>
            <a:r>
              <a:rPr lang="en-US" dirty="0"/>
              <a:t>P</a:t>
            </a:r>
            <a:r>
              <a:rPr lang="en-US" dirty="0" smtClean="0"/>
              <a:t>lans in SAP policy</a:t>
            </a:r>
          </a:p>
          <a:p>
            <a:pPr lvl="1"/>
            <a:r>
              <a:rPr lang="en-US" dirty="0" smtClean="0"/>
              <a:t>Insufficient documentation for appeals</a:t>
            </a:r>
          </a:p>
          <a:p>
            <a:r>
              <a:rPr lang="en-US" dirty="0" smtClean="0"/>
              <a:t>Failure to consistently apply policy</a:t>
            </a:r>
          </a:p>
          <a:p>
            <a:r>
              <a:rPr lang="en-US" dirty="0" smtClean="0"/>
              <a:t>Aid disbursed to students not making progress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D60F-F3ED-4134-97BF-EB17C94BCE6F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53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Inaccurate Recordkeeping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Conflicting last dates of attendance (LDAs)</a:t>
            </a:r>
          </a:p>
          <a:p>
            <a:r>
              <a:rPr lang="en-US" dirty="0" smtClean="0"/>
              <a:t>Inadequate or mismatched attendance records for schools required to take attendance</a:t>
            </a:r>
          </a:p>
          <a:p>
            <a:r>
              <a:rPr lang="en-US" dirty="0" smtClean="0"/>
              <a:t>Disbursement dates reported to COD do not match date of actual disbursements to student account</a:t>
            </a:r>
          </a:p>
          <a:p>
            <a:r>
              <a:rPr lang="en-US" dirty="0" smtClean="0"/>
              <a:t>Failure to determine unofficial withdrawals</a:t>
            </a:r>
          </a:p>
          <a:p>
            <a:r>
              <a:rPr lang="en-US" dirty="0" smtClean="0"/>
              <a:t>Academic records do not support disbursements</a:t>
            </a:r>
          </a:p>
          <a:p>
            <a:r>
              <a:rPr lang="en-US" dirty="0" smtClean="0"/>
              <a:t>Lack of documentation for COA adjustments</a:t>
            </a:r>
          </a:p>
          <a:p>
            <a:r>
              <a:rPr lang="en-US" dirty="0" smtClean="0"/>
              <a:t>Inadequate leave of absence (LOA) documentation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D60F-F3ED-4134-97BF-EB17C94BCE6F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85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Accounting Records Deficiencies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Failure to clearly show Title IV disbursements on individual student account records</a:t>
            </a:r>
          </a:p>
          <a:p>
            <a:r>
              <a:rPr lang="en-US" dirty="0" smtClean="0"/>
              <a:t>Disbursement dates reported to COD do not match actual date of disbursement to student accounts</a:t>
            </a:r>
          </a:p>
          <a:p>
            <a:r>
              <a:rPr lang="en-US" dirty="0" smtClean="0"/>
              <a:t>Failure to reconcile school records with G5 and COD (and FISAP, if applicable)</a:t>
            </a:r>
          </a:p>
          <a:p>
            <a:r>
              <a:rPr lang="en-US" dirty="0" smtClean="0"/>
              <a:t>No method to track Title IV credit balances due to failure to maintain running balance on student accounts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D60F-F3ED-4134-97BF-EB17C94BCE6F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5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Inconsistent/Missing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Causes</a:t>
            </a:r>
          </a:p>
          <a:p>
            <a:pPr lvl="1"/>
            <a:r>
              <a:rPr lang="en-US" dirty="0" smtClean="0"/>
              <a:t>No system in place to coordinate information collected in different offices</a:t>
            </a:r>
          </a:p>
          <a:p>
            <a:pPr lvl="1"/>
            <a:r>
              <a:rPr lang="en-US" dirty="0" smtClean="0"/>
              <a:t>Insufficient or missing documentation to support professional judgment or dependency override</a:t>
            </a:r>
          </a:p>
          <a:p>
            <a:pPr marL="230188" lvl="1" indent="0">
              <a:buNone/>
            </a:pPr>
            <a:endParaRPr lang="en-US" dirty="0" smtClean="0"/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File/Scan documents timely</a:t>
            </a:r>
          </a:p>
          <a:p>
            <a:pPr lvl="1"/>
            <a:r>
              <a:rPr lang="en-US" dirty="0" smtClean="0"/>
              <a:t>Keep organized and consistent files</a:t>
            </a:r>
          </a:p>
          <a:p>
            <a:pPr lvl="1"/>
            <a:r>
              <a:rPr lang="en-US" dirty="0" smtClean="0"/>
              <a:t>Ensure all documents are received and reviewed</a:t>
            </a:r>
          </a:p>
          <a:p>
            <a:pPr lvl="1"/>
            <a:r>
              <a:rPr lang="en-US" dirty="0" smtClean="0"/>
              <a:t>Establish procedures to communicate information with other offices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D60F-F3ED-4134-97BF-EB17C94BCE6F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59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 Audit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225" y="1066800"/>
            <a:ext cx="8229600" cy="49831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Causes:</a:t>
            </a:r>
          </a:p>
          <a:p>
            <a:r>
              <a:rPr lang="en-US" dirty="0" smtClean="0"/>
              <a:t>Failure to implement Corrective Action Plan (CAP)</a:t>
            </a:r>
          </a:p>
          <a:p>
            <a:r>
              <a:rPr lang="en-US" dirty="0" smtClean="0"/>
              <a:t>CAP did not remedy the compliance problem</a:t>
            </a:r>
          </a:p>
          <a:p>
            <a:r>
              <a:rPr lang="en-US" dirty="0" smtClean="0"/>
              <a:t>Ineffective CAP from previous year used again</a:t>
            </a:r>
          </a:p>
          <a:p>
            <a:r>
              <a:rPr lang="en-US" dirty="0" smtClean="0"/>
              <a:t>Internal controls not established to ensure CAP is successfully implemented</a:t>
            </a:r>
            <a:endParaRPr lang="en-US" dirty="0"/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Solutions:</a:t>
            </a:r>
          </a:p>
          <a:p>
            <a:r>
              <a:rPr lang="en-US" dirty="0" smtClean="0"/>
              <a:t>Periodically </a:t>
            </a:r>
            <a:r>
              <a:rPr lang="en-US" dirty="0"/>
              <a:t>review results of CAP to ensure it is working as </a:t>
            </a:r>
            <a:r>
              <a:rPr lang="en-US" dirty="0" smtClean="0"/>
              <a:t>intended</a:t>
            </a:r>
          </a:p>
          <a:p>
            <a:r>
              <a:rPr lang="en-US" dirty="0" smtClean="0"/>
              <a:t>Revise CAP as </a:t>
            </a:r>
            <a:r>
              <a:rPr lang="en-US" dirty="0"/>
              <a:t>necessary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D60F-F3ED-4134-97BF-EB17C94BCE6F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12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Pell Over- and Underpayments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Clock hour programs</a:t>
            </a:r>
          </a:p>
          <a:p>
            <a:pPr lvl="1"/>
            <a:r>
              <a:rPr lang="en-US" dirty="0" smtClean="0"/>
              <a:t>Incorrect proration for weeks or hours</a:t>
            </a:r>
          </a:p>
          <a:p>
            <a:pPr lvl="1"/>
            <a:r>
              <a:rPr lang="en-US" dirty="0" smtClean="0"/>
              <a:t>Incorrect handling of crossover payment periods</a:t>
            </a:r>
          </a:p>
          <a:p>
            <a:r>
              <a:rPr lang="en-US" dirty="0" smtClean="0"/>
              <a:t>Credit hour programs</a:t>
            </a:r>
          </a:p>
          <a:p>
            <a:pPr lvl="1"/>
            <a:r>
              <a:rPr lang="en-US" dirty="0" smtClean="0"/>
              <a:t>Failure to follow census date policy</a:t>
            </a:r>
          </a:p>
          <a:p>
            <a:pPr lvl="1"/>
            <a:r>
              <a:rPr lang="en-US" dirty="0" smtClean="0"/>
              <a:t>Failure to adjust for enrollment status changes between terms</a:t>
            </a:r>
          </a:p>
          <a:p>
            <a:pPr lvl="1"/>
            <a:r>
              <a:rPr lang="en-US" dirty="0" smtClean="0"/>
              <a:t>Failure to document student established attendance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D60F-F3ED-4134-97BF-EB17C94BCE6F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62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effectLst/>
              </a:rPr>
              <a:t>Review of Institutional Processes and Data</a:t>
            </a:r>
            <a:endParaRPr lang="en-US" dirty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Institutional and program eligibility</a:t>
            </a:r>
          </a:p>
          <a:p>
            <a:r>
              <a:rPr lang="en-US" dirty="0" smtClean="0"/>
              <a:t>Administrative capability </a:t>
            </a:r>
          </a:p>
          <a:p>
            <a:pPr lvl="1"/>
            <a:r>
              <a:rPr lang="en-US" dirty="0" smtClean="0"/>
              <a:t>Required policies and procedures</a:t>
            </a:r>
          </a:p>
          <a:p>
            <a:r>
              <a:rPr lang="en-US" dirty="0" smtClean="0"/>
              <a:t>Refund and withdrawal procedures</a:t>
            </a:r>
          </a:p>
          <a:p>
            <a:r>
              <a:rPr lang="en-US" dirty="0" smtClean="0"/>
              <a:t>Packaging, awarding and disbursing procedures</a:t>
            </a:r>
          </a:p>
          <a:p>
            <a:r>
              <a:rPr lang="en-US" dirty="0" smtClean="0"/>
              <a:t>Campus security</a:t>
            </a:r>
          </a:p>
          <a:p>
            <a:r>
              <a:rPr lang="en-US" dirty="0" smtClean="0"/>
              <a:t>Verification policies and procedures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D60F-F3ED-4134-97BF-EB17C94BCE6F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152400"/>
            <a:ext cx="8043863" cy="620606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2400" y="6400800"/>
            <a:ext cx="2133600" cy="365125"/>
          </a:xfrm>
        </p:spPr>
        <p:txBody>
          <a:bodyPr/>
          <a:lstStyle/>
          <a:p>
            <a:fld id="{4E06D60F-F3ED-4134-97BF-EB17C94BCE6F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6956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 txBox="1">
            <a:spLocks/>
          </p:cNvSpPr>
          <p:nvPr/>
        </p:nvSpPr>
        <p:spPr bwMode="auto">
          <a:xfrm>
            <a:off x="460375" y="457200"/>
            <a:ext cx="85534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4000" b="1" dirty="0" smtClean="0">
                <a:latin typeface="Arial" panose="020B0604020202020204" pitchFamily="34" charset="0"/>
              </a:rPr>
              <a:t>Regional Contacts</a:t>
            </a:r>
            <a:endParaRPr lang="en-US" altLang="en-US" sz="4000" b="1" dirty="0">
              <a:latin typeface="Arial" panose="020B0604020202020204" pitchFamily="34" charset="0"/>
            </a:endParaRPr>
          </a:p>
        </p:txBody>
      </p:sp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-37224" y="1600200"/>
            <a:ext cx="9109841" cy="310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230188" indent="-230188" eaLnBrk="1" hangingPunct="1">
              <a:spcBef>
                <a:spcPct val="20000"/>
              </a:spcBef>
              <a:buSzPct val="80000"/>
              <a:buFont typeface="Arial"/>
              <a:buChar char="•"/>
              <a:defRPr/>
            </a:pPr>
            <a:r>
              <a:rPr lang="en-US" altLang="en-US" sz="24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Philadelphia School Participation Team </a:t>
            </a:r>
          </a:p>
          <a:p>
            <a:pPr marL="973138" lvl="1" indent="-230188" eaLnBrk="1" hangingPunct="1">
              <a:spcBef>
                <a:spcPct val="20000"/>
              </a:spcBef>
              <a:buSzPct val="80000"/>
              <a:buFont typeface="Arial"/>
              <a:buChar char="•"/>
              <a:defRPr/>
            </a:pPr>
            <a:r>
              <a:rPr lang="en-US" altLang="en-US" sz="24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Main Number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altLang="en-US" sz="24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215-656-6442</a:t>
            </a:r>
          </a:p>
          <a:p>
            <a:pPr marL="973138" lvl="1" indent="-230188" eaLnBrk="1" hangingPunct="1">
              <a:spcBef>
                <a:spcPct val="20000"/>
              </a:spcBef>
              <a:buSzPct val="80000"/>
              <a:buFont typeface="Arial"/>
              <a:buChar char="•"/>
              <a:defRPr/>
            </a:pPr>
            <a:r>
              <a:rPr lang="en-US" altLang="en-US" sz="24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Joe Kern (IIS) – </a:t>
            </a:r>
            <a:r>
              <a:rPr lang="en-US" altLang="en-US" sz="24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3"/>
              </a:rPr>
              <a:t>Joe.Kern@ed.gov</a:t>
            </a:r>
            <a:r>
              <a:rPr lang="en-US" altLang="en-US" sz="24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 215-656-8566</a:t>
            </a:r>
          </a:p>
          <a:p>
            <a:pPr lvl="1" indent="0" eaLnBrk="1" hangingPunct="1">
              <a:spcBef>
                <a:spcPct val="20000"/>
              </a:spcBef>
              <a:buSzPct val="80000"/>
              <a:defRPr/>
            </a:pPr>
            <a:endParaRPr lang="en-US" altLang="en-US" sz="24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30188" indent="-230188" eaLnBrk="1" hangingPunct="1">
              <a:spcBef>
                <a:spcPct val="20000"/>
              </a:spcBef>
              <a:buSzPct val="80000"/>
              <a:buFont typeface="Arial"/>
              <a:buChar char="•"/>
              <a:defRPr/>
            </a:pPr>
            <a:r>
              <a:rPr lang="en-US" altLang="en-US" sz="24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Philadelphia Training Officers </a:t>
            </a:r>
          </a:p>
          <a:p>
            <a:pPr marL="973138" lvl="1" indent="-230188" eaLnBrk="1" hangingPunct="1">
              <a:spcBef>
                <a:spcPct val="20000"/>
              </a:spcBef>
              <a:buSzPct val="80000"/>
              <a:buFont typeface="Arial"/>
              <a:buChar char="•"/>
              <a:defRPr/>
            </a:pPr>
            <a:r>
              <a:rPr lang="en-US" altLang="en-US" sz="23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Amber Johnson – </a:t>
            </a:r>
            <a:r>
              <a:rPr lang="en-US" altLang="en-US" sz="23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4"/>
              </a:rPr>
              <a:t>Amber.Johnson@ed.gov</a:t>
            </a:r>
            <a:r>
              <a:rPr lang="en-US" altLang="en-US" sz="23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 202-377-3369</a:t>
            </a:r>
          </a:p>
          <a:p>
            <a:pPr marL="973138" lvl="1" indent="-230188" eaLnBrk="1" hangingPunct="1">
              <a:spcBef>
                <a:spcPct val="20000"/>
              </a:spcBef>
              <a:buSzPct val="80000"/>
              <a:buFont typeface="Arial"/>
              <a:buChar char="•"/>
              <a:defRPr/>
            </a:pPr>
            <a:r>
              <a:rPr lang="en-US" altLang="en-US" sz="24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Craig </a:t>
            </a:r>
            <a:r>
              <a:rPr lang="en-US" altLang="en-US" sz="24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Rorie</a:t>
            </a:r>
            <a:r>
              <a:rPr lang="en-US" altLang="en-US" sz="24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</a:t>
            </a:r>
            <a:r>
              <a:rPr lang="en-US" altLang="en-US" sz="24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5"/>
              </a:rPr>
              <a:t>Craig.Rorie@ed.gov</a:t>
            </a:r>
            <a:r>
              <a:rPr lang="en-US" altLang="en-US" sz="24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 215-656-5916</a:t>
            </a:r>
          </a:p>
        </p:txBody>
      </p:sp>
      <p:pic>
        <p:nvPicPr>
          <p:cNvPr id="83972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279400"/>
            <a:ext cx="1390650" cy="2294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2400" y="6400800"/>
            <a:ext cx="2133600" cy="365125"/>
          </a:xfrm>
        </p:spPr>
        <p:txBody>
          <a:bodyPr/>
          <a:lstStyle/>
          <a:p>
            <a:fld id="{4E06D60F-F3ED-4134-97BF-EB17C94BCE6F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5648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 txBox="1">
            <a:spLocks/>
          </p:cNvSpPr>
          <p:nvPr/>
        </p:nvSpPr>
        <p:spPr bwMode="auto">
          <a:xfrm>
            <a:off x="228600" y="307868"/>
            <a:ext cx="85534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4000" b="1" dirty="0">
                <a:latin typeface="Arial" panose="020B0604020202020204" pitchFamily="34" charset="0"/>
              </a:rPr>
              <a:t>Training Feedback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1219201"/>
            <a:ext cx="8686800" cy="4830233"/>
          </a:xfrm>
          <a:prstGeom prst="rect">
            <a:avLst/>
          </a:prstGeom>
        </p:spPr>
        <p:txBody>
          <a:bodyPr/>
          <a:lstStyle>
            <a:lvl1pPr marL="230188" indent="-230188" algn="l" defTabSz="457200" rtl="0" eaLnBrk="1" latinLnBrk="0" hangingPunct="1">
              <a:spcBef>
                <a:spcPct val="20000"/>
              </a:spcBef>
              <a:buSzPct val="80000"/>
              <a:buFont typeface="Arial"/>
              <a:buChar char="•"/>
              <a:defRPr sz="2700" kern="1200" baseline="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Arial"/>
              </a:defRPr>
            </a:lvl1pPr>
            <a:lvl2pPr marL="404813" indent="-174625" algn="l" defTabSz="457200" rtl="0" eaLnBrk="1" latinLnBrk="0" hangingPunct="1">
              <a:spcBef>
                <a:spcPct val="20000"/>
              </a:spcBef>
              <a:buSzPct val="75000"/>
              <a:buFont typeface="Arial" pitchFamily="34" charset="0"/>
              <a:buChar char="−"/>
              <a:defRPr sz="2300" kern="1200" baseline="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Arial"/>
              </a:defRPr>
            </a:lvl2pPr>
            <a:lvl3pPr marL="623888" indent="-163513" algn="l" defTabSz="457200" rtl="0" eaLnBrk="1" latinLnBrk="0" hangingPunct="1">
              <a:spcBef>
                <a:spcPct val="20000"/>
              </a:spcBef>
              <a:buSzPct val="80000"/>
              <a:buFont typeface="Wingdings" pitchFamily="2" charset="2"/>
              <a:buChar char="§"/>
              <a:defRPr sz="2100" kern="1200" baseline="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Arial"/>
              </a:defRPr>
            </a:lvl3pPr>
            <a:lvl4pPr marL="854075" indent="-230188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100" kern="1200">
                <a:solidFill>
                  <a:srgbClr val="535353"/>
                </a:solidFill>
                <a:latin typeface="Georgia" panose="02040502050405020303" pitchFamily="18" charset="0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200" kern="1200">
                <a:solidFill>
                  <a:srgbClr val="535353"/>
                </a:solidFill>
                <a:latin typeface="Georgia" panose="02040502050405020303" pitchFamily="18" charset="0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 ensure quality training, we ask all participants to please fill out an online session evaluation.</a:t>
            </a:r>
          </a:p>
          <a:p>
            <a:pPr>
              <a:buFont typeface="Arial" charset="0"/>
              <a:buChar char="•"/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Go to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://www.surveymonkey.com/s/AmberJohnson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defRPr/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Evaluation form is specific to Amber Johnson</a:t>
            </a:r>
          </a:p>
          <a:p>
            <a:pPr>
              <a:defRPr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Additional feedback about training can be directed to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JoAnn.Borel@ed.gov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; 409-579-3776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2400" y="6400800"/>
            <a:ext cx="2133600" cy="365125"/>
          </a:xfrm>
        </p:spPr>
        <p:txBody>
          <a:bodyPr/>
          <a:lstStyle/>
          <a:p>
            <a:fld id="{4E06D60F-F3ED-4134-97BF-EB17C94BCE6F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3766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Rectangle 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2220385"/>
            <a:ext cx="9144000" cy="101784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eaLnBrk="1" hangingPunct="1">
              <a:buClr>
                <a:srgbClr val="00CC99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alt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  <a:endParaRPr lang="en-GB" altLang="en-US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2400" y="6400800"/>
            <a:ext cx="2133600" cy="365125"/>
          </a:xfrm>
        </p:spPr>
        <p:txBody>
          <a:bodyPr/>
          <a:lstStyle/>
          <a:p>
            <a:fld id="{4E06D60F-F3ED-4134-97BF-EB17C94BCE6F}" type="slidenum">
              <a:rPr lang="en-US" smtClean="0"/>
              <a:pPr/>
              <a:t>43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711558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effectLst/>
              </a:rPr>
              <a:t>Review of Institutional Processes and Data</a:t>
            </a:r>
            <a:endParaRPr lang="en-US" dirty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Fiscal records and procedures</a:t>
            </a:r>
          </a:p>
          <a:p>
            <a:r>
              <a:rPr lang="en-US" dirty="0" smtClean="0"/>
              <a:t>Cash management and reconciliation procedures</a:t>
            </a:r>
          </a:p>
          <a:p>
            <a:r>
              <a:rPr lang="en-US" dirty="0" smtClean="0"/>
              <a:t>FISAP (if applicable)</a:t>
            </a:r>
          </a:p>
          <a:p>
            <a:r>
              <a:rPr lang="en-US" dirty="0" smtClean="0"/>
              <a:t>Consumer information</a:t>
            </a:r>
          </a:p>
          <a:p>
            <a:r>
              <a:rPr lang="en-US" dirty="0" smtClean="0"/>
              <a:t>Satisfactory Academic Progress</a:t>
            </a:r>
          </a:p>
          <a:p>
            <a:r>
              <a:rPr lang="en-US" dirty="0" smtClean="0"/>
              <a:t>Staff/Student interviews may be conducted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D60F-F3ED-4134-97BF-EB17C94BCE6F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4371975"/>
            <a:ext cx="1970314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effectLst/>
              </a:rPr>
              <a:t>FSA Review of Student-level Information</a:t>
            </a:r>
            <a:endParaRPr lang="en-US" dirty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7091"/>
          </a:xfrm>
        </p:spPr>
        <p:txBody>
          <a:bodyPr/>
          <a:lstStyle/>
          <a:p>
            <a:r>
              <a:rPr lang="en-US" dirty="0" smtClean="0"/>
              <a:t>Sample of student files reviewed</a:t>
            </a:r>
          </a:p>
          <a:p>
            <a:r>
              <a:rPr lang="en-US" dirty="0" smtClean="0"/>
              <a:t>Review multiple sources of student records</a:t>
            </a:r>
          </a:p>
          <a:p>
            <a:pPr lvl="1"/>
            <a:r>
              <a:rPr lang="en-US" dirty="0" smtClean="0"/>
              <a:t>Admission records</a:t>
            </a:r>
          </a:p>
          <a:p>
            <a:pPr lvl="1"/>
            <a:r>
              <a:rPr lang="en-US" dirty="0" smtClean="0"/>
              <a:t>Academic records, including current transcript</a:t>
            </a:r>
          </a:p>
          <a:p>
            <a:pPr lvl="1"/>
            <a:r>
              <a:rPr lang="en-US" dirty="0" smtClean="0"/>
              <a:t>Financial Aid records</a:t>
            </a:r>
          </a:p>
          <a:p>
            <a:pPr lvl="1"/>
            <a:r>
              <a:rPr lang="en-US" dirty="0" smtClean="0"/>
              <a:t>Student account record (ledger)</a:t>
            </a:r>
          </a:p>
          <a:p>
            <a:r>
              <a:rPr lang="en-US" dirty="0" smtClean="0"/>
              <a:t>Student interviews may be conducted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D60F-F3ED-4134-97BF-EB17C94BCE6F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Program Review Report</a:t>
            </a:r>
            <a:endParaRPr lang="en-US" dirty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Preliminary report of non-compliance findings</a:t>
            </a:r>
          </a:p>
          <a:p>
            <a:r>
              <a:rPr lang="en-US" sz="2800" dirty="0" smtClean="0"/>
              <a:t>Describes required actions, including file reviews if necessary</a:t>
            </a:r>
          </a:p>
          <a:p>
            <a:r>
              <a:rPr lang="en-US" sz="2800" dirty="0" smtClean="0"/>
              <a:t>Establishes timeframe for institutional response</a:t>
            </a:r>
          </a:p>
          <a:p>
            <a:pPr lvl="1"/>
            <a:r>
              <a:rPr lang="en-US" sz="2400" dirty="0" smtClean="0"/>
              <a:t>School can request an extension</a:t>
            </a:r>
          </a:p>
          <a:p>
            <a:r>
              <a:rPr lang="en-US" sz="2800" dirty="0" smtClean="0"/>
              <a:t>List of student files reviewed attached as appendix</a:t>
            </a:r>
          </a:p>
          <a:p>
            <a:r>
              <a:rPr lang="en-US" sz="2800" dirty="0" smtClean="0"/>
              <a:t>May also include recommendations or comments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D60F-F3ED-4134-97BF-EB17C94BCE6F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414325"/>
            <a:ext cx="8937670" cy="647698"/>
          </a:xfrm>
        </p:spPr>
        <p:txBody>
          <a:bodyPr>
            <a:noAutofit/>
          </a:bodyPr>
          <a:lstStyle/>
          <a:p>
            <a:r>
              <a:rPr lang="en-US" dirty="0" smtClean="0">
                <a:effectLst/>
              </a:rPr>
              <a:t>School Response to Program Review Report</a:t>
            </a:r>
            <a:endParaRPr lang="en-US" dirty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Contact reviewer with any and all questions</a:t>
            </a:r>
          </a:p>
          <a:p>
            <a:r>
              <a:rPr lang="en-US" dirty="0" smtClean="0"/>
              <a:t>Submit all information required in the requested format by the established deadline</a:t>
            </a:r>
          </a:p>
          <a:p>
            <a:r>
              <a:rPr lang="en-US" dirty="0" smtClean="0"/>
              <a:t>Complete required actions</a:t>
            </a:r>
          </a:p>
          <a:p>
            <a:r>
              <a:rPr lang="en-US" dirty="0" smtClean="0"/>
              <a:t>Request extension of time to respond if necessary</a:t>
            </a:r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D60F-F3ED-4134-97BF-EB17C94BCE6F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effectLst/>
              </a:rPr>
              <a:t>Final Program Review Determination Letter</a:t>
            </a:r>
            <a:endParaRPr lang="en-US" dirty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891"/>
          </a:xfrm>
        </p:spPr>
        <p:txBody>
          <a:bodyPr>
            <a:normAutofit/>
          </a:bodyPr>
          <a:lstStyle/>
          <a:p>
            <a:r>
              <a:rPr lang="en-US" dirty="0" smtClean="0"/>
              <a:t>Final Program Review Determination (FPRD) will be issued after school’s response is received and reviewed by the Department</a:t>
            </a:r>
          </a:p>
          <a:p>
            <a:r>
              <a:rPr lang="en-US" dirty="0" smtClean="0"/>
              <a:t>May require further action from the school</a:t>
            </a:r>
            <a:endParaRPr lang="en-US" dirty="0"/>
          </a:p>
          <a:p>
            <a:r>
              <a:rPr lang="en-US" dirty="0" smtClean="0"/>
              <a:t>If no further action required:</a:t>
            </a:r>
          </a:p>
          <a:p>
            <a:pPr lvl="1"/>
            <a:r>
              <a:rPr lang="en-US" dirty="0" smtClean="0"/>
              <a:t>Notifies the institution of the Department’s final determination for each finding</a:t>
            </a:r>
          </a:p>
          <a:p>
            <a:pPr lvl="1"/>
            <a:r>
              <a:rPr lang="en-US" dirty="0" smtClean="0"/>
              <a:t>FPRD closes the review</a:t>
            </a:r>
          </a:p>
          <a:p>
            <a:pPr lvl="1"/>
            <a:r>
              <a:rPr lang="en-US" dirty="0" smtClean="0"/>
              <a:t>Includes copy of Program Review Report and school response(s) to report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D60F-F3ED-4134-97BF-EB17C94BCE6F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heme/theme1.xml><?xml version="1.0" encoding="utf-8"?>
<a:theme xmlns:a="http://schemas.openxmlformats.org/drawingml/2006/main" name="New FSA 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FSA Blue</Template>
  <TotalTime>3889</TotalTime>
  <Words>1722</Words>
  <Application>Microsoft Office PowerPoint</Application>
  <PresentationFormat>On-screen Show (4:3)</PresentationFormat>
  <Paragraphs>337</Paragraphs>
  <Slides>43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New FSA Blue</vt:lpstr>
      <vt:lpstr>Program Review Essentials  &amp;  The Top 10 Compliance Findings</vt:lpstr>
      <vt:lpstr>Program Review Process Overview</vt:lpstr>
      <vt:lpstr>Program Review Overview</vt:lpstr>
      <vt:lpstr>Review of Institutional Processes and Data</vt:lpstr>
      <vt:lpstr>Review of Institutional Processes and Data</vt:lpstr>
      <vt:lpstr>FSA Review of Student-level Information</vt:lpstr>
      <vt:lpstr>Program Review Report</vt:lpstr>
      <vt:lpstr>School Response to Program Review Report</vt:lpstr>
      <vt:lpstr>Final Program Review Determination Letter</vt:lpstr>
      <vt:lpstr>FPRD – School Action Required</vt:lpstr>
      <vt:lpstr>Appeal of Monetary Liabilities</vt:lpstr>
      <vt:lpstr>Expedited Determination Letter (EDL)</vt:lpstr>
      <vt:lpstr>Top 10 Program Review Findings</vt:lpstr>
      <vt:lpstr>Top 10 Program Review Findings</vt:lpstr>
      <vt:lpstr>Top 10 Audit Findings</vt:lpstr>
      <vt:lpstr>Top 10 Audit Findings</vt:lpstr>
      <vt:lpstr>Reasons for Institutional Self-Evaluation</vt:lpstr>
      <vt:lpstr>Self-Evaluation Tools</vt:lpstr>
      <vt:lpstr>PowerPoint Presentation</vt:lpstr>
      <vt:lpstr>Top 10 Clery Mistakes</vt:lpstr>
      <vt:lpstr>Top 10 Clery Mistakes</vt:lpstr>
      <vt:lpstr>Campus Security Information Resources</vt:lpstr>
      <vt:lpstr>Resolving Verification Findings</vt:lpstr>
      <vt:lpstr>Causes of R2T4 Findings</vt:lpstr>
      <vt:lpstr>Causes of R2T4 Findings</vt:lpstr>
      <vt:lpstr>Resolving R2T4 Findings</vt:lpstr>
      <vt:lpstr>Student Credit Balance Deficiency Causes</vt:lpstr>
      <vt:lpstr>Causes of Enrollment Status Findings</vt:lpstr>
      <vt:lpstr>Resolving Enrollment Status Findings</vt:lpstr>
      <vt:lpstr>Resolving Exit Counseling Deficiencies</vt:lpstr>
      <vt:lpstr>Consumer Information Resources</vt:lpstr>
      <vt:lpstr>Consumer Information Resources</vt:lpstr>
      <vt:lpstr>Consumer Info Disclosures at a Glance</vt:lpstr>
      <vt:lpstr>Causes of SAP Deficiencies</vt:lpstr>
      <vt:lpstr>Inaccurate Recordkeeping Examples</vt:lpstr>
      <vt:lpstr>Accounting Records Deficiencies Example</vt:lpstr>
      <vt:lpstr>Inconsistent/Missing Information</vt:lpstr>
      <vt:lpstr>Repeat Audit Findings</vt:lpstr>
      <vt:lpstr>Causes of Pell Over- and Underpayments</vt:lpstr>
      <vt:lpstr>PowerPoint Presentation</vt:lpstr>
      <vt:lpstr>PowerPoint Presentation</vt:lpstr>
      <vt:lpstr>PowerPoint Presentation</vt:lpstr>
      <vt:lpstr>Thank You!</vt:lpstr>
    </vt:vector>
  </TitlesOfParts>
  <Company>U.S. Department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Preparing for an Audit or Program Review</dc:title>
  <dc:creator>Authorised User</dc:creator>
  <cp:lastModifiedBy>Tonya Hsiung</cp:lastModifiedBy>
  <cp:revision>247</cp:revision>
  <cp:lastPrinted>2014-11-25T20:36:56Z</cp:lastPrinted>
  <dcterms:created xsi:type="dcterms:W3CDTF">2010-04-15T23:05:49Z</dcterms:created>
  <dcterms:modified xsi:type="dcterms:W3CDTF">2016-10-20T14:00:07Z</dcterms:modified>
</cp:coreProperties>
</file>