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9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9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6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7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5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4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1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1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7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2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9F93-E8D6-43CD-8A18-3DE12447D826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2D8B-A3EE-4397-B373-365A301326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3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848600" cy="1752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PASFAA 101/ First Timers Reception</a:t>
            </a:r>
            <a:br>
              <a:rPr lang="en-US" sz="4000" dirty="0"/>
            </a:br>
            <a:r>
              <a:rPr lang="en-US" sz="4000" dirty="0"/>
              <a:t>NextPAGE: What PASFAA Can do for You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Presenter: PASFAA President Stacy Schenk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      Director of Financial Aid 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Mt. Aloysius College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557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967" y="2133601"/>
            <a:ext cx="7962066" cy="3352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63036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PASFAA </a:t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Standing Committees</a:t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The Life Blood of PASFAA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377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292" y="1752601"/>
            <a:ext cx="7693108" cy="4190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PASFAA 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Standing Committees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>The Lifeblood of PASFAA</a:t>
            </a:r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9646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dirty="0"/>
              <a:t>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7526"/>
            <a:ext cx="8382000" cy="144267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>
                <a:latin typeface="Calibri" panose="020F0502020204030204" pitchFamily="34" charset="0"/>
              </a:rPr>
              <a:t>How Can PASFAA 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Help You and Your Career?</a:t>
            </a:r>
            <a:br>
              <a:rPr lang="en-US" sz="3200" b="1" dirty="0">
                <a:latin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3062" y="1578007"/>
            <a:ext cx="8229600" cy="3962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</a:rPr>
              <a:t>Leadership Opportunities through Elected Office and Committee Membership, Conferences, Training, Outreach lead to: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Professional Networking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Increased technical expertise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Improved office operations and student service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Development of legislative awareness</a:t>
            </a:r>
          </a:p>
        </p:txBody>
      </p:sp>
    </p:spTree>
    <p:extLst>
      <p:ext uri="{BB962C8B-B14F-4D97-AF65-F5344CB8AC3E}">
        <p14:creationId xmlns:p14="http://schemas.microsoft.com/office/powerpoint/2010/main" val="112085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dirty="0"/>
              <a:t>A Sample of our Stories	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</a:rPr>
              <a:t>A favorite committee experience</a:t>
            </a:r>
          </a:p>
          <a:p>
            <a:r>
              <a:rPr lang="en-US" dirty="0">
                <a:latin typeface="Calibri" panose="020F0502020204030204" pitchFamily="34" charset="0"/>
              </a:rPr>
              <a:t>Why I chose to run for a PASFAA office</a:t>
            </a:r>
          </a:p>
          <a:p>
            <a:r>
              <a:rPr lang="en-US" dirty="0">
                <a:latin typeface="Calibri" panose="020F0502020204030204" pitchFamily="34" charset="0"/>
              </a:rPr>
              <a:t>One of my most influential experiences in PASFAA</a:t>
            </a:r>
          </a:p>
          <a:p>
            <a:r>
              <a:rPr lang="en-US" dirty="0">
                <a:latin typeface="Calibri" panose="020F0502020204030204" pitchFamily="34" charset="0"/>
              </a:rPr>
              <a:t>I didn’t know I could do that; but I did it</a:t>
            </a:r>
          </a:p>
          <a:p>
            <a:r>
              <a:rPr lang="en-US" dirty="0">
                <a:latin typeface="Calibri" panose="020F0502020204030204" pitchFamily="34" charset="0"/>
              </a:rPr>
              <a:t>A PASFAA colleague who made a difference in my career</a:t>
            </a:r>
          </a:p>
          <a:p>
            <a:r>
              <a:rPr lang="en-US" dirty="0">
                <a:latin typeface="Calibri" panose="020F0502020204030204" pitchFamily="34" charset="0"/>
              </a:rPr>
              <a:t>A benefit I received through networking with peers</a:t>
            </a:r>
          </a:p>
          <a:p>
            <a:r>
              <a:rPr lang="en-US" dirty="0">
                <a:latin typeface="Calibri" panose="020F0502020204030204" pitchFamily="34" charset="0"/>
              </a:rPr>
              <a:t>How PASFAA connected me to EASFAA and NASFAA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4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299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3600" dirty="0"/>
              <a:t>PASFAA 101/ First Timers Reception</a:t>
            </a:r>
            <a:br>
              <a:rPr lang="en-US" sz="3600" dirty="0"/>
            </a:br>
            <a:r>
              <a:rPr lang="en-US" sz="3600" dirty="0"/>
              <a:t>NextPAGE: What PASFAA Can do for You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39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904999"/>
            <a:ext cx="8229600" cy="327660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Calibri" panose="020F0502020204030204" pitchFamily="34" charset="0"/>
              </a:rPr>
              <a:t>		PASFAA and YOU …</a:t>
            </a:r>
            <a:br>
              <a:rPr lang="en-US" sz="4000" b="1" dirty="0">
                <a:latin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4000" i="1" dirty="0">
                <a:latin typeface="Calibri" panose="020F0502020204030204" pitchFamily="34" charset="0"/>
              </a:rPr>
              <a:t>What questions can we answer for you about getting more involved?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55516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PASFAA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600200"/>
            <a:ext cx="8229600" cy="43434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/>
              <a:t>The Pennsylvania Association of Student Financial Aid Administrators (PASFAA) </a:t>
            </a:r>
            <a:r>
              <a:rPr lang="en-US" sz="2400" i="1" dirty="0"/>
              <a:t>is a dynamic, service association whose mission is: </a:t>
            </a:r>
            <a:br>
              <a:rPr lang="en-US" sz="2400" i="1" dirty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/>
              <a:t>- To provide for the professional development of members and other constituencies,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i="1" dirty="0"/>
              <a:t>To advocate for access to post-secondary education, and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i="1" dirty="0"/>
              <a:t>To educate the public on financial aid and funding 	opportunities.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619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900" b="1" dirty="0">
                <a:latin typeface="Calibri" panose="020F0502020204030204" pitchFamily="34" charset="0"/>
              </a:rPr>
              <a:t>We Are: </a:t>
            </a:r>
            <a:r>
              <a:rPr lang="en-US" sz="4000" dirty="0">
                <a:latin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2700" b="1" dirty="0">
                <a:latin typeface="Calibri" panose="020F0502020204030204" pitchFamily="34" charset="0"/>
              </a:rPr>
              <a:t>an all-volunteer organization comprised of </a:t>
            </a:r>
            <a:br>
              <a:rPr lang="en-US" sz="2700" b="1" dirty="0">
                <a:latin typeface="Calibri" panose="020F0502020204030204" pitchFamily="34" charset="0"/>
              </a:rPr>
            </a:br>
            <a:r>
              <a:rPr lang="en-US" sz="2700" b="1" u="sng" dirty="0">
                <a:latin typeface="Calibri" panose="020F0502020204030204" pitchFamily="34" charset="0"/>
              </a:rPr>
              <a:t>861 members</a:t>
            </a:r>
            <a:r>
              <a:rPr lang="en-US" sz="2700" b="1" dirty="0">
                <a:latin typeface="Calibri" panose="020F0502020204030204" pitchFamily="34" charset="0"/>
              </a:rPr>
              <a:t>, affiliated with </a:t>
            </a:r>
            <a:r>
              <a:rPr lang="en-US" sz="2700" b="1" u="sng" dirty="0">
                <a:latin typeface="Calibri" panose="020F0502020204030204" pitchFamily="34" charset="0"/>
              </a:rPr>
              <a:t>224 different institutions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3735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Membership Categories	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550 Regular Members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291 Associate Members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2      Retired Members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0      Student Members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18    Life Members</a:t>
            </a:r>
          </a:p>
          <a:p>
            <a:pPr lvl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191000" y="1752600"/>
            <a:ext cx="45720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</a:rPr>
              <a:t>Sector Categories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72   Business, Trade &amp; Technical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59    Inst’l Support Services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17    Nursing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360  Private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94    Public Two-Year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72    PASSHE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147  State Related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10    Graduate School</a:t>
            </a:r>
          </a:p>
        </p:txBody>
      </p:sp>
    </p:spTree>
    <p:extLst>
      <p:ext uri="{BB962C8B-B14F-4D97-AF65-F5344CB8AC3E}">
        <p14:creationId xmlns:p14="http://schemas.microsoft.com/office/powerpoint/2010/main" val="43688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339" y="1817796"/>
            <a:ext cx="8041321" cy="409077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libri" panose="020F0502020204030204" pitchFamily="34" charset="0"/>
              </a:rPr>
              <a:t>PASFAA Council</a:t>
            </a: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</a:rPr>
              <a:t>Our </a:t>
            </a:r>
            <a:r>
              <a:rPr lang="en-US" sz="4400" i="1" dirty="0">
                <a:latin typeface="Calibri" panose="020F0502020204030204" pitchFamily="34" charset="0"/>
              </a:rPr>
              <a:t>Elected</a:t>
            </a:r>
            <a:r>
              <a:rPr lang="en-US" sz="4400" dirty="0">
                <a:latin typeface="Calibri" panose="020F0502020204030204" pitchFamily="34" charset="0"/>
              </a:rPr>
              <a:t> Leadership</a:t>
            </a:r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6312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4601" y="1504922"/>
            <a:ext cx="4031676" cy="462124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libri" panose="020F0502020204030204" pitchFamily="34" charset="0"/>
              </a:rPr>
              <a:t>PASFAA Council</a:t>
            </a: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</a:rPr>
              <a:t>Our </a:t>
            </a:r>
            <a:r>
              <a:rPr lang="en-US" sz="4400" i="1" dirty="0">
                <a:latin typeface="Calibri" panose="020F0502020204030204" pitchFamily="34" charset="0"/>
              </a:rPr>
              <a:t>Elected</a:t>
            </a:r>
            <a:r>
              <a:rPr lang="en-US" sz="4400" dirty="0">
                <a:latin typeface="Calibri" panose="020F0502020204030204" pitchFamily="34" charset="0"/>
              </a:rPr>
              <a:t> Leadership</a:t>
            </a:r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111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9388" y="1600200"/>
            <a:ext cx="3925223" cy="452596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libri" panose="020F0502020204030204" pitchFamily="34" charset="0"/>
              </a:rPr>
              <a:t>PASFAA Council</a:t>
            </a: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</a:rPr>
              <a:t>Our </a:t>
            </a:r>
            <a:r>
              <a:rPr lang="en-US" sz="4400" i="1" dirty="0">
                <a:latin typeface="Calibri" panose="020F0502020204030204" pitchFamily="34" charset="0"/>
              </a:rPr>
              <a:t>Elected</a:t>
            </a:r>
            <a:r>
              <a:rPr lang="en-US" sz="4400" dirty="0">
                <a:latin typeface="Calibri" panose="020F0502020204030204" pitchFamily="34" charset="0"/>
              </a:rPr>
              <a:t> Leadership</a:t>
            </a:r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780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199" y="1509353"/>
            <a:ext cx="4091383" cy="435804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libri" panose="020F0502020204030204" pitchFamily="34" charset="0"/>
              </a:rPr>
              <a:t>PASFAA Council</a:t>
            </a: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</a:rPr>
              <a:t>Our </a:t>
            </a:r>
            <a:r>
              <a:rPr lang="en-US" sz="4400" i="1" dirty="0">
                <a:latin typeface="Calibri" panose="020F0502020204030204" pitchFamily="34" charset="0"/>
              </a:rPr>
              <a:t>Elected</a:t>
            </a:r>
            <a:r>
              <a:rPr lang="en-US" sz="4400" dirty="0">
                <a:latin typeface="Calibri" panose="020F0502020204030204" pitchFamily="34" charset="0"/>
              </a:rPr>
              <a:t> Leadership</a:t>
            </a:r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50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2123" y="1623046"/>
            <a:ext cx="4511077" cy="33558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libri" panose="020F0502020204030204" pitchFamily="34" charset="0"/>
              </a:rPr>
              <a:t>PASFAA Council</a:t>
            </a: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</a:rPr>
              <a:t>Our </a:t>
            </a:r>
            <a:r>
              <a:rPr lang="en-US" sz="4400" i="1" dirty="0">
                <a:latin typeface="Calibri" panose="020F0502020204030204" pitchFamily="34" charset="0"/>
              </a:rPr>
              <a:t>Elected</a:t>
            </a:r>
            <a:r>
              <a:rPr lang="en-US" sz="4400" dirty="0">
                <a:latin typeface="Calibri" panose="020F0502020204030204" pitchFamily="34" charset="0"/>
              </a:rPr>
              <a:t> Leadership</a:t>
            </a:r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1145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6115" y="1634900"/>
            <a:ext cx="2511770" cy="445656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libri" panose="020F0502020204030204" pitchFamily="34" charset="0"/>
              </a:rPr>
              <a:t>PASFAA Council</a:t>
            </a: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</a:rPr>
              <a:t>Our </a:t>
            </a:r>
            <a:r>
              <a:rPr lang="en-US" sz="4400" i="1" dirty="0">
                <a:latin typeface="Calibri" panose="020F0502020204030204" pitchFamily="34" charset="0"/>
              </a:rPr>
              <a:t>Elected</a:t>
            </a:r>
            <a:r>
              <a:rPr lang="en-US" sz="4400" dirty="0">
                <a:latin typeface="Calibri" panose="020F0502020204030204" pitchFamily="34" charset="0"/>
              </a:rPr>
              <a:t> Leadership</a:t>
            </a:r>
            <a:r>
              <a:rPr lang="en-US" sz="4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43147134"/>
      </p:ext>
    </p:extLst>
  </p:cSld>
  <p:clrMapOvr>
    <a:masterClrMapping/>
  </p:clrMapOvr>
</p:sld>
</file>

<file path=ppt/theme/theme1.xml><?xml version="1.0" encoding="utf-8"?>
<a:theme xmlns:a="http://schemas.openxmlformats.org/drawingml/2006/main" name="PASFAA 2016 Conferenc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PASFAA 2016 Conference Presentation Template2</Template>
  <TotalTime>207</TotalTime>
  <Words>188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PASFAA 2016 Conference Presentation Template</vt:lpstr>
      <vt:lpstr>PASFAA 101/ First Timers Reception NextPAGE: What PASFAA Can do for You </vt:lpstr>
      <vt:lpstr>PASFAA</vt:lpstr>
      <vt:lpstr> We Are:  an all-volunteer organization comprised of  861 members, affiliated with 224 different institutions  </vt:lpstr>
      <vt:lpstr>PASFAA Council Our Elected Leadership </vt:lpstr>
      <vt:lpstr>PASFAA Council Our Elected Leadership </vt:lpstr>
      <vt:lpstr>PASFAA Council Our Elected Leadership </vt:lpstr>
      <vt:lpstr>PASFAA Council Our Elected Leadership </vt:lpstr>
      <vt:lpstr>PASFAA Council Our Elected Leadership </vt:lpstr>
      <vt:lpstr>PASFAA Council Our Elected Leadership </vt:lpstr>
      <vt:lpstr>PASFAA  Standing Committees The Life Blood of PASFAA </vt:lpstr>
      <vt:lpstr>PASFAA  Standing Committees The Lifeblood of PASFAA </vt:lpstr>
      <vt:lpstr> </vt:lpstr>
      <vt:lpstr>A Sample of our Stories </vt:lpstr>
      <vt:lpstr>PASFAA 101/ First Timers Reception NextPAGE: What PASFAA Can do for You</vt:lpstr>
    </vt:vector>
  </TitlesOfParts>
  <Company>Gratz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Anderson</dc:creator>
  <cp:lastModifiedBy>Tonya Hsiung</cp:lastModifiedBy>
  <cp:revision>14</cp:revision>
  <dcterms:created xsi:type="dcterms:W3CDTF">2016-09-24T19:40:52Z</dcterms:created>
  <dcterms:modified xsi:type="dcterms:W3CDTF">2016-10-17T19:28:50Z</dcterms:modified>
</cp:coreProperties>
</file>