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56" r:id="rId2"/>
    <p:sldId id="258" r:id="rId3"/>
    <p:sldId id="262" r:id="rId4"/>
    <p:sldId id="263" r:id="rId5"/>
    <p:sldId id="289" r:id="rId6"/>
    <p:sldId id="264" r:id="rId7"/>
    <p:sldId id="266" r:id="rId8"/>
    <p:sldId id="268" r:id="rId9"/>
    <p:sldId id="300" r:id="rId10"/>
    <p:sldId id="302" r:id="rId11"/>
    <p:sldId id="303" r:id="rId12"/>
    <p:sldId id="304" r:id="rId13"/>
    <p:sldId id="271" r:id="rId14"/>
    <p:sldId id="305" r:id="rId15"/>
    <p:sldId id="312" r:id="rId16"/>
    <p:sldId id="314" r:id="rId17"/>
    <p:sldId id="270" r:id="rId18"/>
    <p:sldId id="324" r:id="rId19"/>
    <p:sldId id="272" r:id="rId20"/>
    <p:sldId id="273" r:id="rId21"/>
    <p:sldId id="274" r:id="rId22"/>
    <p:sldId id="275" r:id="rId23"/>
    <p:sldId id="276" r:id="rId24"/>
    <p:sldId id="290" r:id="rId25"/>
    <p:sldId id="291" r:id="rId26"/>
    <p:sldId id="299" r:id="rId27"/>
    <p:sldId id="328" r:id="rId28"/>
    <p:sldId id="321" r:id="rId29"/>
    <p:sldId id="277" r:id="rId30"/>
    <p:sldId id="311" r:id="rId31"/>
    <p:sldId id="327" r:id="rId32"/>
    <p:sldId id="306" r:id="rId33"/>
    <p:sldId id="315" r:id="rId34"/>
    <p:sldId id="316" r:id="rId35"/>
    <p:sldId id="317" r:id="rId36"/>
    <p:sldId id="318" r:id="rId37"/>
    <p:sldId id="325" r:id="rId38"/>
    <p:sldId id="319" r:id="rId39"/>
    <p:sldId id="329" r:id="rId40"/>
    <p:sldId id="287" r:id="rId41"/>
    <p:sldId id="31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BABA"/>
    <a:srgbClr val="E0DF00"/>
    <a:srgbClr val="005B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4" autoAdjust="0"/>
    <p:restoredTop sz="80334" autoAdjust="0"/>
  </p:normalViewPr>
  <p:slideViewPr>
    <p:cSldViewPr snapToGrid="0" snapToObjects="1">
      <p:cViewPr>
        <p:scale>
          <a:sx n="85" d="100"/>
          <a:sy n="85" d="100"/>
        </p:scale>
        <p:origin x="-35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92790-3AAA-694F-808A-34599B45AAA5}" type="doc">
      <dgm:prSet loTypeId="urn:microsoft.com/office/officeart/2005/8/layout/process4" loCatId="" qsTypeId="urn:microsoft.com/office/officeart/2005/8/quickstyle/simple4" qsCatId="simple" csTypeId="urn:microsoft.com/office/officeart/2005/8/colors/accent1_2" csCatId="accent1" phldr="1"/>
      <dgm:spPr/>
    </dgm:pt>
    <dgm:pt modelId="{87B502DE-78D6-5545-9583-93182CA6054E}">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President Proposes Budget</a:t>
          </a:r>
        </a:p>
      </dgm:t>
    </dgm:pt>
    <dgm:pt modelId="{2144ABF5-8773-2E42-AA62-8B4C94333498}" type="parTrans" cxnId="{2EAD2420-AA43-394B-BFDC-A08E4053BFCB}">
      <dgm:prSet/>
      <dgm:spPr/>
      <dgm:t>
        <a:bodyPr/>
        <a:lstStyle/>
        <a:p>
          <a:endParaRPr lang="en-US" b="1">
            <a:latin typeface="Verdana"/>
            <a:cs typeface="Verdana"/>
          </a:endParaRPr>
        </a:p>
      </dgm:t>
    </dgm:pt>
    <dgm:pt modelId="{54A9BFAF-E2AE-B841-AA9D-792BC7B4677C}" type="sibTrans" cxnId="{2EAD2420-AA43-394B-BFDC-A08E4053BFCB}">
      <dgm:prSet/>
      <dgm:spPr/>
      <dgm:t>
        <a:bodyPr/>
        <a:lstStyle/>
        <a:p>
          <a:endParaRPr lang="en-US" b="1">
            <a:latin typeface="Verdana"/>
            <a:cs typeface="Verdana"/>
          </a:endParaRPr>
        </a:p>
      </dgm:t>
    </dgm:pt>
    <dgm:pt modelId="{2F96ECB8-EEC4-CC4F-AE55-11201BA4582C}">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Congress Passes Budget Resolutions</a:t>
          </a:r>
          <a:endParaRPr lang="en-US" b="1" dirty="0">
            <a:latin typeface="Verdana"/>
            <a:cs typeface="Verdana"/>
          </a:endParaRPr>
        </a:p>
      </dgm:t>
    </dgm:pt>
    <dgm:pt modelId="{37C3F3F2-BC85-E44D-B2CA-08C09439DCD1}" type="parTrans" cxnId="{6DDDF52A-3E25-F348-B54B-BF7E0F421DCE}">
      <dgm:prSet/>
      <dgm:spPr/>
      <dgm:t>
        <a:bodyPr/>
        <a:lstStyle/>
        <a:p>
          <a:endParaRPr lang="en-US" b="1">
            <a:latin typeface="Verdana"/>
            <a:cs typeface="Verdana"/>
          </a:endParaRPr>
        </a:p>
      </dgm:t>
    </dgm:pt>
    <dgm:pt modelId="{63CADA6B-60B4-1D4B-9AE8-F1600910194F}" type="sibTrans" cxnId="{6DDDF52A-3E25-F348-B54B-BF7E0F421DCE}">
      <dgm:prSet/>
      <dgm:spPr/>
      <dgm:t>
        <a:bodyPr/>
        <a:lstStyle/>
        <a:p>
          <a:endParaRPr lang="en-US" b="1">
            <a:latin typeface="Verdana"/>
            <a:cs typeface="Verdana"/>
          </a:endParaRPr>
        </a:p>
      </dgm:t>
    </dgm:pt>
    <dgm:pt modelId="{C3F462DE-C734-7047-8628-52D0EE694F42}">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Appropriations Subcommittees Draft Spending Bills</a:t>
          </a:r>
          <a:endParaRPr lang="en-US" b="1" dirty="0">
            <a:latin typeface="Verdana"/>
            <a:cs typeface="Verdana"/>
          </a:endParaRPr>
        </a:p>
      </dgm:t>
    </dgm:pt>
    <dgm:pt modelId="{0937413E-A52F-6A48-B900-6E6EC9FFA66D}" type="parTrans" cxnId="{7DFADC09-60FB-4E4D-8C1E-C5A47EA1F20E}">
      <dgm:prSet/>
      <dgm:spPr/>
      <dgm:t>
        <a:bodyPr/>
        <a:lstStyle/>
        <a:p>
          <a:endParaRPr lang="en-US" b="1">
            <a:latin typeface="Verdana"/>
            <a:cs typeface="Verdana"/>
          </a:endParaRPr>
        </a:p>
      </dgm:t>
    </dgm:pt>
    <dgm:pt modelId="{92B4E05D-C6D1-CF4F-B234-D737BEDE8C1B}" type="sibTrans" cxnId="{7DFADC09-60FB-4E4D-8C1E-C5A47EA1F20E}">
      <dgm:prSet/>
      <dgm:spPr/>
      <dgm:t>
        <a:bodyPr/>
        <a:lstStyle/>
        <a:p>
          <a:endParaRPr lang="en-US" b="1">
            <a:latin typeface="Verdana"/>
            <a:cs typeface="Verdana"/>
          </a:endParaRPr>
        </a:p>
      </dgm:t>
    </dgm:pt>
    <dgm:pt modelId="{5DDA6CE3-3A18-344D-822A-B30417D5488D}">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Full Appropriations Committee Approves Draft Bills</a:t>
          </a:r>
          <a:endParaRPr lang="en-US" b="1" dirty="0">
            <a:latin typeface="Verdana"/>
            <a:cs typeface="Verdana"/>
          </a:endParaRPr>
        </a:p>
      </dgm:t>
    </dgm:pt>
    <dgm:pt modelId="{DED6E020-5490-524D-B92D-F4C4C4ED62A3}" type="parTrans" cxnId="{02A91EFC-2C45-4149-9179-0E63817CC8E9}">
      <dgm:prSet/>
      <dgm:spPr/>
      <dgm:t>
        <a:bodyPr/>
        <a:lstStyle/>
        <a:p>
          <a:endParaRPr lang="en-US" b="1">
            <a:latin typeface="Verdana"/>
            <a:cs typeface="Verdana"/>
          </a:endParaRPr>
        </a:p>
      </dgm:t>
    </dgm:pt>
    <dgm:pt modelId="{8D83C503-ED0B-F64C-BAA7-E659C65948B5}" type="sibTrans" cxnId="{02A91EFC-2C45-4149-9179-0E63817CC8E9}">
      <dgm:prSet/>
      <dgm:spPr/>
      <dgm:t>
        <a:bodyPr/>
        <a:lstStyle/>
        <a:p>
          <a:endParaRPr lang="en-US" b="1">
            <a:latin typeface="Verdana"/>
            <a:cs typeface="Verdana"/>
          </a:endParaRPr>
        </a:p>
      </dgm:t>
    </dgm:pt>
    <dgm:pt modelId="{39E020C1-A12D-5041-88F7-52BA23EB932B}">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Appropriations Bills Pass House and Senate</a:t>
          </a:r>
          <a:endParaRPr lang="en-US" b="1" dirty="0">
            <a:latin typeface="Verdana"/>
            <a:cs typeface="Verdana"/>
          </a:endParaRPr>
        </a:p>
      </dgm:t>
    </dgm:pt>
    <dgm:pt modelId="{0D602FB8-604E-BC43-92E8-EA335D4F83BC}" type="parTrans" cxnId="{23EDDFA5-68AC-9044-847F-D17A0231B1B0}">
      <dgm:prSet/>
      <dgm:spPr/>
      <dgm:t>
        <a:bodyPr/>
        <a:lstStyle/>
        <a:p>
          <a:endParaRPr lang="en-US" b="1">
            <a:latin typeface="Verdana"/>
            <a:cs typeface="Verdana"/>
          </a:endParaRPr>
        </a:p>
      </dgm:t>
    </dgm:pt>
    <dgm:pt modelId="{69E1D909-44C4-E84A-8DA7-0A964FCC172A}" type="sibTrans" cxnId="{23EDDFA5-68AC-9044-847F-D17A0231B1B0}">
      <dgm:prSet/>
      <dgm:spPr/>
      <dgm:t>
        <a:bodyPr/>
        <a:lstStyle/>
        <a:p>
          <a:endParaRPr lang="en-US" b="1">
            <a:latin typeface="Verdana"/>
            <a:cs typeface="Verdana"/>
          </a:endParaRPr>
        </a:p>
      </dgm:t>
    </dgm:pt>
    <dgm:pt modelId="{035139A5-BA37-7F40-B2B4-25501E315AF9}">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President Signs Appropriations Bills Into Law by October 1</a:t>
          </a:r>
          <a:endParaRPr lang="en-US" b="1" dirty="0">
            <a:latin typeface="Verdana"/>
            <a:cs typeface="Verdana"/>
          </a:endParaRPr>
        </a:p>
      </dgm:t>
    </dgm:pt>
    <dgm:pt modelId="{835F3D71-5039-5945-8E31-5F380AD052DC}" type="parTrans" cxnId="{0F2DB00D-E8F3-BB41-8040-96E95AE9A41E}">
      <dgm:prSet/>
      <dgm:spPr/>
      <dgm:t>
        <a:bodyPr/>
        <a:lstStyle/>
        <a:p>
          <a:endParaRPr lang="en-US" b="1">
            <a:latin typeface="Verdana"/>
            <a:cs typeface="Verdana"/>
          </a:endParaRPr>
        </a:p>
      </dgm:t>
    </dgm:pt>
    <dgm:pt modelId="{36B5612E-B0B3-484B-8467-65C115CBB515}" type="sibTrans" cxnId="{0F2DB00D-E8F3-BB41-8040-96E95AE9A41E}">
      <dgm:prSet/>
      <dgm:spPr/>
      <dgm:t>
        <a:bodyPr/>
        <a:lstStyle/>
        <a:p>
          <a:endParaRPr lang="en-US" b="1">
            <a:latin typeface="Verdana"/>
            <a:cs typeface="Verdana"/>
          </a:endParaRPr>
        </a:p>
      </dgm:t>
    </dgm:pt>
    <dgm:pt modelId="{5DDE2BDD-D8BE-1440-936A-6546D4575755}" type="pres">
      <dgm:prSet presAssocID="{A6B92790-3AAA-694F-808A-34599B45AAA5}" presName="Name0" presStyleCnt="0">
        <dgm:presLayoutVars>
          <dgm:dir/>
          <dgm:animLvl val="lvl"/>
          <dgm:resizeHandles val="exact"/>
        </dgm:presLayoutVars>
      </dgm:prSet>
      <dgm:spPr/>
    </dgm:pt>
    <dgm:pt modelId="{6AC2DD8B-A559-F949-80E7-51D809E5FB76}" type="pres">
      <dgm:prSet presAssocID="{035139A5-BA37-7F40-B2B4-25501E315AF9}" presName="boxAndChildren" presStyleCnt="0"/>
      <dgm:spPr/>
    </dgm:pt>
    <dgm:pt modelId="{5C38673C-B0A0-0043-A445-E7A44B87AFF0}" type="pres">
      <dgm:prSet presAssocID="{035139A5-BA37-7F40-B2B4-25501E315AF9}" presName="parentTextBox" presStyleLbl="node1" presStyleIdx="0" presStyleCnt="6"/>
      <dgm:spPr/>
      <dgm:t>
        <a:bodyPr/>
        <a:lstStyle/>
        <a:p>
          <a:endParaRPr lang="en-US"/>
        </a:p>
      </dgm:t>
    </dgm:pt>
    <dgm:pt modelId="{5DB6557C-286E-A74A-AC2E-6F4046B9EB84}" type="pres">
      <dgm:prSet presAssocID="{69E1D909-44C4-E84A-8DA7-0A964FCC172A}" presName="sp" presStyleCnt="0"/>
      <dgm:spPr/>
    </dgm:pt>
    <dgm:pt modelId="{33D58176-5A1C-A348-9202-E9B0E533D90F}" type="pres">
      <dgm:prSet presAssocID="{39E020C1-A12D-5041-88F7-52BA23EB932B}" presName="arrowAndChildren" presStyleCnt="0"/>
      <dgm:spPr/>
    </dgm:pt>
    <dgm:pt modelId="{540EA64E-784D-264C-831E-CCE879CE989A}" type="pres">
      <dgm:prSet presAssocID="{39E020C1-A12D-5041-88F7-52BA23EB932B}" presName="parentTextArrow" presStyleLbl="node1" presStyleIdx="1" presStyleCnt="6"/>
      <dgm:spPr/>
      <dgm:t>
        <a:bodyPr/>
        <a:lstStyle/>
        <a:p>
          <a:endParaRPr lang="en-US"/>
        </a:p>
      </dgm:t>
    </dgm:pt>
    <dgm:pt modelId="{9F720B5C-B1FC-4B46-AEB9-F43CCAE38B26}" type="pres">
      <dgm:prSet presAssocID="{8D83C503-ED0B-F64C-BAA7-E659C65948B5}" presName="sp" presStyleCnt="0"/>
      <dgm:spPr/>
    </dgm:pt>
    <dgm:pt modelId="{C29D75B9-F137-9642-A8B1-91C2DF9F2D2F}" type="pres">
      <dgm:prSet presAssocID="{5DDA6CE3-3A18-344D-822A-B30417D5488D}" presName="arrowAndChildren" presStyleCnt="0"/>
      <dgm:spPr/>
    </dgm:pt>
    <dgm:pt modelId="{5EF1DE1A-6C82-9843-B40F-B551D043456E}" type="pres">
      <dgm:prSet presAssocID="{5DDA6CE3-3A18-344D-822A-B30417D5488D}" presName="parentTextArrow" presStyleLbl="node1" presStyleIdx="2" presStyleCnt="6"/>
      <dgm:spPr/>
      <dgm:t>
        <a:bodyPr/>
        <a:lstStyle/>
        <a:p>
          <a:endParaRPr lang="en-US"/>
        </a:p>
      </dgm:t>
    </dgm:pt>
    <dgm:pt modelId="{9437F21C-AD8E-DB48-9E7C-A024C95FBEEA}" type="pres">
      <dgm:prSet presAssocID="{92B4E05D-C6D1-CF4F-B234-D737BEDE8C1B}" presName="sp" presStyleCnt="0"/>
      <dgm:spPr/>
    </dgm:pt>
    <dgm:pt modelId="{FDAA906A-C8AC-BB4F-97AD-9B243E190D76}" type="pres">
      <dgm:prSet presAssocID="{C3F462DE-C734-7047-8628-52D0EE694F42}" presName="arrowAndChildren" presStyleCnt="0"/>
      <dgm:spPr/>
    </dgm:pt>
    <dgm:pt modelId="{64A03BD2-8436-6640-BEA6-045B5E0D23DD}" type="pres">
      <dgm:prSet presAssocID="{C3F462DE-C734-7047-8628-52D0EE694F42}" presName="parentTextArrow" presStyleLbl="node1" presStyleIdx="3" presStyleCnt="6"/>
      <dgm:spPr/>
      <dgm:t>
        <a:bodyPr/>
        <a:lstStyle/>
        <a:p>
          <a:endParaRPr lang="en-US"/>
        </a:p>
      </dgm:t>
    </dgm:pt>
    <dgm:pt modelId="{C5DF1BA7-A6DB-BE41-81C7-C1CCD1A85536}" type="pres">
      <dgm:prSet presAssocID="{63CADA6B-60B4-1D4B-9AE8-F1600910194F}" presName="sp" presStyleCnt="0"/>
      <dgm:spPr/>
    </dgm:pt>
    <dgm:pt modelId="{48A0B98F-93E8-1249-9585-CD33CA3BBCA2}" type="pres">
      <dgm:prSet presAssocID="{2F96ECB8-EEC4-CC4F-AE55-11201BA4582C}" presName="arrowAndChildren" presStyleCnt="0"/>
      <dgm:spPr/>
    </dgm:pt>
    <dgm:pt modelId="{769C3CDC-B9C9-E345-8FC8-6C2E2A0378FE}" type="pres">
      <dgm:prSet presAssocID="{2F96ECB8-EEC4-CC4F-AE55-11201BA4582C}" presName="parentTextArrow" presStyleLbl="node1" presStyleIdx="4" presStyleCnt="6"/>
      <dgm:spPr/>
      <dgm:t>
        <a:bodyPr/>
        <a:lstStyle/>
        <a:p>
          <a:endParaRPr lang="en-US"/>
        </a:p>
      </dgm:t>
    </dgm:pt>
    <dgm:pt modelId="{77066480-8C07-9C4E-AD8E-FA194ACA099D}" type="pres">
      <dgm:prSet presAssocID="{54A9BFAF-E2AE-B841-AA9D-792BC7B4677C}" presName="sp" presStyleCnt="0"/>
      <dgm:spPr/>
    </dgm:pt>
    <dgm:pt modelId="{738E63A5-B035-9946-907F-8CEE9CF8EDE2}" type="pres">
      <dgm:prSet presAssocID="{87B502DE-78D6-5545-9583-93182CA6054E}" presName="arrowAndChildren" presStyleCnt="0"/>
      <dgm:spPr/>
    </dgm:pt>
    <dgm:pt modelId="{C8D48B59-F9BC-E84E-8A85-EEC5B7354947}" type="pres">
      <dgm:prSet presAssocID="{87B502DE-78D6-5545-9583-93182CA6054E}" presName="parentTextArrow" presStyleLbl="node1" presStyleIdx="5" presStyleCnt="6" custLinFactNeighborX="-279" custLinFactNeighborY="-265"/>
      <dgm:spPr/>
      <dgm:t>
        <a:bodyPr/>
        <a:lstStyle/>
        <a:p>
          <a:endParaRPr lang="en-US"/>
        </a:p>
      </dgm:t>
    </dgm:pt>
  </dgm:ptLst>
  <dgm:cxnLst>
    <dgm:cxn modelId="{23EDDFA5-68AC-9044-847F-D17A0231B1B0}" srcId="{A6B92790-3AAA-694F-808A-34599B45AAA5}" destId="{39E020C1-A12D-5041-88F7-52BA23EB932B}" srcOrd="4" destOrd="0" parTransId="{0D602FB8-604E-BC43-92E8-EA335D4F83BC}" sibTransId="{69E1D909-44C4-E84A-8DA7-0A964FCC172A}"/>
    <dgm:cxn modelId="{EE6318E1-10A3-5A46-A85C-9C25126B498A}" type="presOf" srcId="{87B502DE-78D6-5545-9583-93182CA6054E}" destId="{C8D48B59-F9BC-E84E-8A85-EEC5B7354947}" srcOrd="0" destOrd="0" presId="urn:microsoft.com/office/officeart/2005/8/layout/process4"/>
    <dgm:cxn modelId="{1486A020-CF0A-A94E-B1F9-1CAE2FCCDD09}" type="presOf" srcId="{39E020C1-A12D-5041-88F7-52BA23EB932B}" destId="{540EA64E-784D-264C-831E-CCE879CE989A}" srcOrd="0" destOrd="0" presId="urn:microsoft.com/office/officeart/2005/8/layout/process4"/>
    <dgm:cxn modelId="{6951BFAA-EF74-3D49-ACD6-9AA8F5B87E3B}" type="presOf" srcId="{C3F462DE-C734-7047-8628-52D0EE694F42}" destId="{64A03BD2-8436-6640-BEA6-045B5E0D23DD}" srcOrd="0" destOrd="0" presId="urn:microsoft.com/office/officeart/2005/8/layout/process4"/>
    <dgm:cxn modelId="{D5CC1853-183A-6845-BA7C-26DA99A6D763}" type="presOf" srcId="{2F96ECB8-EEC4-CC4F-AE55-11201BA4582C}" destId="{769C3CDC-B9C9-E345-8FC8-6C2E2A0378FE}" srcOrd="0" destOrd="0" presId="urn:microsoft.com/office/officeart/2005/8/layout/process4"/>
    <dgm:cxn modelId="{AB5CF6D6-496B-F04E-BB4F-D83B63CBAA61}" type="presOf" srcId="{5DDA6CE3-3A18-344D-822A-B30417D5488D}" destId="{5EF1DE1A-6C82-9843-B40F-B551D043456E}" srcOrd="0" destOrd="0" presId="urn:microsoft.com/office/officeart/2005/8/layout/process4"/>
    <dgm:cxn modelId="{0F2DB00D-E8F3-BB41-8040-96E95AE9A41E}" srcId="{A6B92790-3AAA-694F-808A-34599B45AAA5}" destId="{035139A5-BA37-7F40-B2B4-25501E315AF9}" srcOrd="5" destOrd="0" parTransId="{835F3D71-5039-5945-8E31-5F380AD052DC}" sibTransId="{36B5612E-B0B3-484B-8467-65C115CBB515}"/>
    <dgm:cxn modelId="{2EAD2420-AA43-394B-BFDC-A08E4053BFCB}" srcId="{A6B92790-3AAA-694F-808A-34599B45AAA5}" destId="{87B502DE-78D6-5545-9583-93182CA6054E}" srcOrd="0" destOrd="0" parTransId="{2144ABF5-8773-2E42-AA62-8B4C94333498}" sibTransId="{54A9BFAF-E2AE-B841-AA9D-792BC7B4677C}"/>
    <dgm:cxn modelId="{AA2C3AD3-F4E2-9442-8188-85E0DF9F2B66}" type="presOf" srcId="{A6B92790-3AAA-694F-808A-34599B45AAA5}" destId="{5DDE2BDD-D8BE-1440-936A-6546D4575755}" srcOrd="0" destOrd="0" presId="urn:microsoft.com/office/officeart/2005/8/layout/process4"/>
    <dgm:cxn modelId="{02A91EFC-2C45-4149-9179-0E63817CC8E9}" srcId="{A6B92790-3AAA-694F-808A-34599B45AAA5}" destId="{5DDA6CE3-3A18-344D-822A-B30417D5488D}" srcOrd="3" destOrd="0" parTransId="{DED6E020-5490-524D-B92D-F4C4C4ED62A3}" sibTransId="{8D83C503-ED0B-F64C-BAA7-E659C65948B5}"/>
    <dgm:cxn modelId="{6DDDF52A-3E25-F348-B54B-BF7E0F421DCE}" srcId="{A6B92790-3AAA-694F-808A-34599B45AAA5}" destId="{2F96ECB8-EEC4-CC4F-AE55-11201BA4582C}" srcOrd="1" destOrd="0" parTransId="{37C3F3F2-BC85-E44D-B2CA-08C09439DCD1}" sibTransId="{63CADA6B-60B4-1D4B-9AE8-F1600910194F}"/>
    <dgm:cxn modelId="{7DFADC09-60FB-4E4D-8C1E-C5A47EA1F20E}" srcId="{A6B92790-3AAA-694F-808A-34599B45AAA5}" destId="{C3F462DE-C734-7047-8628-52D0EE694F42}" srcOrd="2" destOrd="0" parTransId="{0937413E-A52F-6A48-B900-6E6EC9FFA66D}" sibTransId="{92B4E05D-C6D1-CF4F-B234-D737BEDE8C1B}"/>
    <dgm:cxn modelId="{5E67D29D-0051-B547-ADCB-FCFC12DBE392}" type="presOf" srcId="{035139A5-BA37-7F40-B2B4-25501E315AF9}" destId="{5C38673C-B0A0-0043-A445-E7A44B87AFF0}" srcOrd="0" destOrd="0" presId="urn:microsoft.com/office/officeart/2005/8/layout/process4"/>
    <dgm:cxn modelId="{1CC5348C-1D68-3442-A8B0-10E337B8D47F}" type="presParOf" srcId="{5DDE2BDD-D8BE-1440-936A-6546D4575755}" destId="{6AC2DD8B-A559-F949-80E7-51D809E5FB76}" srcOrd="0" destOrd="0" presId="urn:microsoft.com/office/officeart/2005/8/layout/process4"/>
    <dgm:cxn modelId="{CA79F251-189E-9D49-8687-0B29B94523EC}" type="presParOf" srcId="{6AC2DD8B-A559-F949-80E7-51D809E5FB76}" destId="{5C38673C-B0A0-0043-A445-E7A44B87AFF0}" srcOrd="0" destOrd="0" presId="urn:microsoft.com/office/officeart/2005/8/layout/process4"/>
    <dgm:cxn modelId="{A385FD23-AE82-1A40-AF31-96C64E590125}" type="presParOf" srcId="{5DDE2BDD-D8BE-1440-936A-6546D4575755}" destId="{5DB6557C-286E-A74A-AC2E-6F4046B9EB84}" srcOrd="1" destOrd="0" presId="urn:microsoft.com/office/officeart/2005/8/layout/process4"/>
    <dgm:cxn modelId="{F87DB675-D112-C145-BD2F-4EC5FA0CFA7C}" type="presParOf" srcId="{5DDE2BDD-D8BE-1440-936A-6546D4575755}" destId="{33D58176-5A1C-A348-9202-E9B0E533D90F}" srcOrd="2" destOrd="0" presId="urn:microsoft.com/office/officeart/2005/8/layout/process4"/>
    <dgm:cxn modelId="{DB157E3A-765A-5D4C-99CA-3F21443C045C}" type="presParOf" srcId="{33D58176-5A1C-A348-9202-E9B0E533D90F}" destId="{540EA64E-784D-264C-831E-CCE879CE989A}" srcOrd="0" destOrd="0" presId="urn:microsoft.com/office/officeart/2005/8/layout/process4"/>
    <dgm:cxn modelId="{102A2B86-465E-D54C-81BB-5BCF6778EAC6}" type="presParOf" srcId="{5DDE2BDD-D8BE-1440-936A-6546D4575755}" destId="{9F720B5C-B1FC-4B46-AEB9-F43CCAE38B26}" srcOrd="3" destOrd="0" presId="urn:microsoft.com/office/officeart/2005/8/layout/process4"/>
    <dgm:cxn modelId="{6093F9B9-76D3-4C4E-96B5-1E373CF2D015}" type="presParOf" srcId="{5DDE2BDD-D8BE-1440-936A-6546D4575755}" destId="{C29D75B9-F137-9642-A8B1-91C2DF9F2D2F}" srcOrd="4" destOrd="0" presId="urn:microsoft.com/office/officeart/2005/8/layout/process4"/>
    <dgm:cxn modelId="{42AC2683-1C3C-E84D-ADF3-180745819AC7}" type="presParOf" srcId="{C29D75B9-F137-9642-A8B1-91C2DF9F2D2F}" destId="{5EF1DE1A-6C82-9843-B40F-B551D043456E}" srcOrd="0" destOrd="0" presId="urn:microsoft.com/office/officeart/2005/8/layout/process4"/>
    <dgm:cxn modelId="{33A0F7C9-5D49-1548-B978-34681472B99F}" type="presParOf" srcId="{5DDE2BDD-D8BE-1440-936A-6546D4575755}" destId="{9437F21C-AD8E-DB48-9E7C-A024C95FBEEA}" srcOrd="5" destOrd="0" presId="urn:microsoft.com/office/officeart/2005/8/layout/process4"/>
    <dgm:cxn modelId="{4CDF1E44-4F90-0048-8EAF-A95298123103}" type="presParOf" srcId="{5DDE2BDD-D8BE-1440-936A-6546D4575755}" destId="{FDAA906A-C8AC-BB4F-97AD-9B243E190D76}" srcOrd="6" destOrd="0" presId="urn:microsoft.com/office/officeart/2005/8/layout/process4"/>
    <dgm:cxn modelId="{97B552D7-C7BC-0C40-8455-3E6942A6D446}" type="presParOf" srcId="{FDAA906A-C8AC-BB4F-97AD-9B243E190D76}" destId="{64A03BD2-8436-6640-BEA6-045B5E0D23DD}" srcOrd="0" destOrd="0" presId="urn:microsoft.com/office/officeart/2005/8/layout/process4"/>
    <dgm:cxn modelId="{714BE4F1-4C02-2644-9A18-C34EA9A67D39}" type="presParOf" srcId="{5DDE2BDD-D8BE-1440-936A-6546D4575755}" destId="{C5DF1BA7-A6DB-BE41-81C7-C1CCD1A85536}" srcOrd="7" destOrd="0" presId="urn:microsoft.com/office/officeart/2005/8/layout/process4"/>
    <dgm:cxn modelId="{8E6C1F8B-34FF-B74E-9B22-EF8FD6156990}" type="presParOf" srcId="{5DDE2BDD-D8BE-1440-936A-6546D4575755}" destId="{48A0B98F-93E8-1249-9585-CD33CA3BBCA2}" srcOrd="8" destOrd="0" presId="urn:microsoft.com/office/officeart/2005/8/layout/process4"/>
    <dgm:cxn modelId="{5865E3E3-6840-654A-9459-AFE639FEE46E}" type="presParOf" srcId="{48A0B98F-93E8-1249-9585-CD33CA3BBCA2}" destId="{769C3CDC-B9C9-E345-8FC8-6C2E2A0378FE}" srcOrd="0" destOrd="0" presId="urn:microsoft.com/office/officeart/2005/8/layout/process4"/>
    <dgm:cxn modelId="{02C66371-3B7A-BD4E-AE55-F09F86D7F420}" type="presParOf" srcId="{5DDE2BDD-D8BE-1440-936A-6546D4575755}" destId="{77066480-8C07-9C4E-AD8E-FA194ACA099D}" srcOrd="9" destOrd="0" presId="urn:microsoft.com/office/officeart/2005/8/layout/process4"/>
    <dgm:cxn modelId="{DEAFAF24-ABE6-184F-A68B-2EF9D7C4C17B}" type="presParOf" srcId="{5DDE2BDD-D8BE-1440-936A-6546D4575755}" destId="{738E63A5-B035-9946-907F-8CEE9CF8EDE2}" srcOrd="10" destOrd="0" presId="urn:microsoft.com/office/officeart/2005/8/layout/process4"/>
    <dgm:cxn modelId="{A9E30F5C-76B8-AA41-A114-02E54BC6D95B}" type="presParOf" srcId="{738E63A5-B035-9946-907F-8CEE9CF8EDE2}" destId="{C8D48B59-F9BC-E84E-8A85-EEC5B735494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B92790-3AAA-694F-808A-34599B45AAA5}" type="doc">
      <dgm:prSet loTypeId="urn:microsoft.com/office/officeart/2005/8/layout/process4" loCatId="" qsTypeId="urn:microsoft.com/office/officeart/2005/8/quickstyle/simple4" qsCatId="simple" csTypeId="urn:microsoft.com/office/officeart/2005/8/colors/accent1_2" csCatId="accent1" phldr="1"/>
      <dgm:spPr/>
    </dgm:pt>
    <dgm:pt modelId="{87B502DE-78D6-5545-9583-93182CA6054E}">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President Proposes Budget</a:t>
          </a:r>
        </a:p>
      </dgm:t>
    </dgm:pt>
    <dgm:pt modelId="{2144ABF5-8773-2E42-AA62-8B4C94333498}" type="parTrans" cxnId="{2EAD2420-AA43-394B-BFDC-A08E4053BFCB}">
      <dgm:prSet/>
      <dgm:spPr/>
      <dgm:t>
        <a:bodyPr/>
        <a:lstStyle/>
        <a:p>
          <a:endParaRPr lang="en-US" b="1">
            <a:latin typeface="Verdana"/>
            <a:cs typeface="Verdana"/>
          </a:endParaRPr>
        </a:p>
      </dgm:t>
    </dgm:pt>
    <dgm:pt modelId="{54A9BFAF-E2AE-B841-AA9D-792BC7B4677C}" type="sibTrans" cxnId="{2EAD2420-AA43-394B-BFDC-A08E4053BFCB}">
      <dgm:prSet/>
      <dgm:spPr/>
      <dgm:t>
        <a:bodyPr/>
        <a:lstStyle/>
        <a:p>
          <a:endParaRPr lang="en-US" b="1">
            <a:latin typeface="Verdana"/>
            <a:cs typeface="Verdana"/>
          </a:endParaRPr>
        </a:p>
      </dgm:t>
    </dgm:pt>
    <dgm:pt modelId="{2F96ECB8-EEC4-CC4F-AE55-11201BA4582C}">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Congress Passes Budget Resolutions</a:t>
          </a:r>
          <a:endParaRPr lang="en-US" b="1" dirty="0">
            <a:latin typeface="Verdana"/>
            <a:cs typeface="Verdana"/>
          </a:endParaRPr>
        </a:p>
      </dgm:t>
    </dgm:pt>
    <dgm:pt modelId="{37C3F3F2-BC85-E44D-B2CA-08C09439DCD1}" type="parTrans" cxnId="{6DDDF52A-3E25-F348-B54B-BF7E0F421DCE}">
      <dgm:prSet/>
      <dgm:spPr/>
      <dgm:t>
        <a:bodyPr/>
        <a:lstStyle/>
        <a:p>
          <a:endParaRPr lang="en-US" b="1">
            <a:latin typeface="Verdana"/>
            <a:cs typeface="Verdana"/>
          </a:endParaRPr>
        </a:p>
      </dgm:t>
    </dgm:pt>
    <dgm:pt modelId="{63CADA6B-60B4-1D4B-9AE8-F1600910194F}" type="sibTrans" cxnId="{6DDDF52A-3E25-F348-B54B-BF7E0F421DCE}">
      <dgm:prSet/>
      <dgm:spPr/>
      <dgm:t>
        <a:bodyPr/>
        <a:lstStyle/>
        <a:p>
          <a:endParaRPr lang="en-US" b="1">
            <a:latin typeface="Verdana"/>
            <a:cs typeface="Verdana"/>
          </a:endParaRPr>
        </a:p>
      </dgm:t>
    </dgm:pt>
    <dgm:pt modelId="{C3F462DE-C734-7047-8628-52D0EE694F42}">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Appropriations Subcommittees Draft Spending Bills</a:t>
          </a:r>
          <a:endParaRPr lang="en-US" b="1" dirty="0">
            <a:latin typeface="Verdana"/>
            <a:cs typeface="Verdana"/>
          </a:endParaRPr>
        </a:p>
      </dgm:t>
    </dgm:pt>
    <dgm:pt modelId="{0937413E-A52F-6A48-B900-6E6EC9FFA66D}" type="parTrans" cxnId="{7DFADC09-60FB-4E4D-8C1E-C5A47EA1F20E}">
      <dgm:prSet/>
      <dgm:spPr/>
      <dgm:t>
        <a:bodyPr/>
        <a:lstStyle/>
        <a:p>
          <a:endParaRPr lang="en-US" b="1">
            <a:latin typeface="Verdana"/>
            <a:cs typeface="Verdana"/>
          </a:endParaRPr>
        </a:p>
      </dgm:t>
    </dgm:pt>
    <dgm:pt modelId="{92B4E05D-C6D1-CF4F-B234-D737BEDE8C1B}" type="sibTrans" cxnId="{7DFADC09-60FB-4E4D-8C1E-C5A47EA1F20E}">
      <dgm:prSet/>
      <dgm:spPr/>
      <dgm:t>
        <a:bodyPr/>
        <a:lstStyle/>
        <a:p>
          <a:endParaRPr lang="en-US" b="1">
            <a:latin typeface="Verdana"/>
            <a:cs typeface="Verdana"/>
          </a:endParaRPr>
        </a:p>
      </dgm:t>
    </dgm:pt>
    <dgm:pt modelId="{5DDA6CE3-3A18-344D-822A-B30417D5488D}">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Full Appropriations Committee Approves Draft Bills</a:t>
          </a:r>
          <a:endParaRPr lang="en-US" b="1" dirty="0">
            <a:latin typeface="Verdana"/>
            <a:cs typeface="Verdana"/>
          </a:endParaRPr>
        </a:p>
      </dgm:t>
    </dgm:pt>
    <dgm:pt modelId="{DED6E020-5490-524D-B92D-F4C4C4ED62A3}" type="parTrans" cxnId="{02A91EFC-2C45-4149-9179-0E63817CC8E9}">
      <dgm:prSet/>
      <dgm:spPr/>
      <dgm:t>
        <a:bodyPr/>
        <a:lstStyle/>
        <a:p>
          <a:endParaRPr lang="en-US" b="1">
            <a:latin typeface="Verdana"/>
            <a:cs typeface="Verdana"/>
          </a:endParaRPr>
        </a:p>
      </dgm:t>
    </dgm:pt>
    <dgm:pt modelId="{8D83C503-ED0B-F64C-BAA7-E659C65948B5}" type="sibTrans" cxnId="{02A91EFC-2C45-4149-9179-0E63817CC8E9}">
      <dgm:prSet/>
      <dgm:spPr/>
      <dgm:t>
        <a:bodyPr/>
        <a:lstStyle/>
        <a:p>
          <a:endParaRPr lang="en-US" b="1">
            <a:latin typeface="Verdana"/>
            <a:cs typeface="Verdana"/>
          </a:endParaRPr>
        </a:p>
      </dgm:t>
    </dgm:pt>
    <dgm:pt modelId="{39E020C1-A12D-5041-88F7-52BA23EB932B}">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Appropriations Bills Pass House and Senate</a:t>
          </a:r>
          <a:endParaRPr lang="en-US" b="1" dirty="0">
            <a:latin typeface="Verdana"/>
            <a:cs typeface="Verdana"/>
          </a:endParaRPr>
        </a:p>
      </dgm:t>
    </dgm:pt>
    <dgm:pt modelId="{0D602FB8-604E-BC43-92E8-EA335D4F83BC}" type="parTrans" cxnId="{23EDDFA5-68AC-9044-847F-D17A0231B1B0}">
      <dgm:prSet/>
      <dgm:spPr/>
      <dgm:t>
        <a:bodyPr/>
        <a:lstStyle/>
        <a:p>
          <a:endParaRPr lang="en-US" b="1">
            <a:latin typeface="Verdana"/>
            <a:cs typeface="Verdana"/>
          </a:endParaRPr>
        </a:p>
      </dgm:t>
    </dgm:pt>
    <dgm:pt modelId="{69E1D909-44C4-E84A-8DA7-0A964FCC172A}" type="sibTrans" cxnId="{23EDDFA5-68AC-9044-847F-D17A0231B1B0}">
      <dgm:prSet/>
      <dgm:spPr/>
      <dgm:t>
        <a:bodyPr/>
        <a:lstStyle/>
        <a:p>
          <a:endParaRPr lang="en-US" b="1">
            <a:latin typeface="Verdana"/>
            <a:cs typeface="Verdana"/>
          </a:endParaRPr>
        </a:p>
      </dgm:t>
    </dgm:pt>
    <dgm:pt modelId="{035139A5-BA37-7F40-B2B4-25501E315AF9}">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President Signs Appropriations Bills Into Law by October 1</a:t>
          </a:r>
          <a:endParaRPr lang="en-US" b="1" dirty="0">
            <a:latin typeface="Verdana"/>
            <a:cs typeface="Verdana"/>
          </a:endParaRPr>
        </a:p>
      </dgm:t>
    </dgm:pt>
    <dgm:pt modelId="{835F3D71-5039-5945-8E31-5F380AD052DC}" type="parTrans" cxnId="{0F2DB00D-E8F3-BB41-8040-96E95AE9A41E}">
      <dgm:prSet/>
      <dgm:spPr/>
      <dgm:t>
        <a:bodyPr/>
        <a:lstStyle/>
        <a:p>
          <a:endParaRPr lang="en-US" b="1">
            <a:latin typeface="Verdana"/>
            <a:cs typeface="Verdana"/>
          </a:endParaRPr>
        </a:p>
      </dgm:t>
    </dgm:pt>
    <dgm:pt modelId="{36B5612E-B0B3-484B-8467-65C115CBB515}" type="sibTrans" cxnId="{0F2DB00D-E8F3-BB41-8040-96E95AE9A41E}">
      <dgm:prSet/>
      <dgm:spPr/>
      <dgm:t>
        <a:bodyPr/>
        <a:lstStyle/>
        <a:p>
          <a:endParaRPr lang="en-US" b="1">
            <a:latin typeface="Verdana"/>
            <a:cs typeface="Verdana"/>
          </a:endParaRPr>
        </a:p>
      </dgm:t>
    </dgm:pt>
    <dgm:pt modelId="{5DDE2BDD-D8BE-1440-936A-6546D4575755}" type="pres">
      <dgm:prSet presAssocID="{A6B92790-3AAA-694F-808A-34599B45AAA5}" presName="Name0" presStyleCnt="0">
        <dgm:presLayoutVars>
          <dgm:dir/>
          <dgm:animLvl val="lvl"/>
          <dgm:resizeHandles val="exact"/>
        </dgm:presLayoutVars>
      </dgm:prSet>
      <dgm:spPr/>
    </dgm:pt>
    <dgm:pt modelId="{6AC2DD8B-A559-F949-80E7-51D809E5FB76}" type="pres">
      <dgm:prSet presAssocID="{035139A5-BA37-7F40-B2B4-25501E315AF9}" presName="boxAndChildren" presStyleCnt="0"/>
      <dgm:spPr/>
    </dgm:pt>
    <dgm:pt modelId="{5C38673C-B0A0-0043-A445-E7A44B87AFF0}" type="pres">
      <dgm:prSet presAssocID="{035139A5-BA37-7F40-B2B4-25501E315AF9}" presName="parentTextBox" presStyleLbl="node1" presStyleIdx="0" presStyleCnt="6"/>
      <dgm:spPr/>
      <dgm:t>
        <a:bodyPr/>
        <a:lstStyle/>
        <a:p>
          <a:endParaRPr lang="en-US"/>
        </a:p>
      </dgm:t>
    </dgm:pt>
    <dgm:pt modelId="{5DB6557C-286E-A74A-AC2E-6F4046B9EB84}" type="pres">
      <dgm:prSet presAssocID="{69E1D909-44C4-E84A-8DA7-0A964FCC172A}" presName="sp" presStyleCnt="0"/>
      <dgm:spPr/>
    </dgm:pt>
    <dgm:pt modelId="{33D58176-5A1C-A348-9202-E9B0E533D90F}" type="pres">
      <dgm:prSet presAssocID="{39E020C1-A12D-5041-88F7-52BA23EB932B}" presName="arrowAndChildren" presStyleCnt="0"/>
      <dgm:spPr/>
    </dgm:pt>
    <dgm:pt modelId="{540EA64E-784D-264C-831E-CCE879CE989A}" type="pres">
      <dgm:prSet presAssocID="{39E020C1-A12D-5041-88F7-52BA23EB932B}" presName="parentTextArrow" presStyleLbl="node1" presStyleIdx="1" presStyleCnt="6"/>
      <dgm:spPr/>
      <dgm:t>
        <a:bodyPr/>
        <a:lstStyle/>
        <a:p>
          <a:endParaRPr lang="en-US"/>
        </a:p>
      </dgm:t>
    </dgm:pt>
    <dgm:pt modelId="{9F720B5C-B1FC-4B46-AEB9-F43CCAE38B26}" type="pres">
      <dgm:prSet presAssocID="{8D83C503-ED0B-F64C-BAA7-E659C65948B5}" presName="sp" presStyleCnt="0"/>
      <dgm:spPr/>
    </dgm:pt>
    <dgm:pt modelId="{C29D75B9-F137-9642-A8B1-91C2DF9F2D2F}" type="pres">
      <dgm:prSet presAssocID="{5DDA6CE3-3A18-344D-822A-B30417D5488D}" presName="arrowAndChildren" presStyleCnt="0"/>
      <dgm:spPr/>
    </dgm:pt>
    <dgm:pt modelId="{5EF1DE1A-6C82-9843-B40F-B551D043456E}" type="pres">
      <dgm:prSet presAssocID="{5DDA6CE3-3A18-344D-822A-B30417D5488D}" presName="parentTextArrow" presStyleLbl="node1" presStyleIdx="2" presStyleCnt="6"/>
      <dgm:spPr/>
      <dgm:t>
        <a:bodyPr/>
        <a:lstStyle/>
        <a:p>
          <a:endParaRPr lang="en-US"/>
        </a:p>
      </dgm:t>
    </dgm:pt>
    <dgm:pt modelId="{9437F21C-AD8E-DB48-9E7C-A024C95FBEEA}" type="pres">
      <dgm:prSet presAssocID="{92B4E05D-C6D1-CF4F-B234-D737BEDE8C1B}" presName="sp" presStyleCnt="0"/>
      <dgm:spPr/>
    </dgm:pt>
    <dgm:pt modelId="{FDAA906A-C8AC-BB4F-97AD-9B243E190D76}" type="pres">
      <dgm:prSet presAssocID="{C3F462DE-C734-7047-8628-52D0EE694F42}" presName="arrowAndChildren" presStyleCnt="0"/>
      <dgm:spPr/>
    </dgm:pt>
    <dgm:pt modelId="{64A03BD2-8436-6640-BEA6-045B5E0D23DD}" type="pres">
      <dgm:prSet presAssocID="{C3F462DE-C734-7047-8628-52D0EE694F42}" presName="parentTextArrow" presStyleLbl="node1" presStyleIdx="3" presStyleCnt="6"/>
      <dgm:spPr/>
      <dgm:t>
        <a:bodyPr/>
        <a:lstStyle/>
        <a:p>
          <a:endParaRPr lang="en-US"/>
        </a:p>
      </dgm:t>
    </dgm:pt>
    <dgm:pt modelId="{C5DF1BA7-A6DB-BE41-81C7-C1CCD1A85536}" type="pres">
      <dgm:prSet presAssocID="{63CADA6B-60B4-1D4B-9AE8-F1600910194F}" presName="sp" presStyleCnt="0"/>
      <dgm:spPr/>
    </dgm:pt>
    <dgm:pt modelId="{48A0B98F-93E8-1249-9585-CD33CA3BBCA2}" type="pres">
      <dgm:prSet presAssocID="{2F96ECB8-EEC4-CC4F-AE55-11201BA4582C}" presName="arrowAndChildren" presStyleCnt="0"/>
      <dgm:spPr/>
    </dgm:pt>
    <dgm:pt modelId="{769C3CDC-B9C9-E345-8FC8-6C2E2A0378FE}" type="pres">
      <dgm:prSet presAssocID="{2F96ECB8-EEC4-CC4F-AE55-11201BA4582C}" presName="parentTextArrow" presStyleLbl="node1" presStyleIdx="4" presStyleCnt="6"/>
      <dgm:spPr/>
      <dgm:t>
        <a:bodyPr/>
        <a:lstStyle/>
        <a:p>
          <a:endParaRPr lang="en-US"/>
        </a:p>
      </dgm:t>
    </dgm:pt>
    <dgm:pt modelId="{77066480-8C07-9C4E-AD8E-FA194ACA099D}" type="pres">
      <dgm:prSet presAssocID="{54A9BFAF-E2AE-B841-AA9D-792BC7B4677C}" presName="sp" presStyleCnt="0"/>
      <dgm:spPr/>
    </dgm:pt>
    <dgm:pt modelId="{738E63A5-B035-9946-907F-8CEE9CF8EDE2}" type="pres">
      <dgm:prSet presAssocID="{87B502DE-78D6-5545-9583-93182CA6054E}" presName="arrowAndChildren" presStyleCnt="0"/>
      <dgm:spPr/>
    </dgm:pt>
    <dgm:pt modelId="{C8D48B59-F9BC-E84E-8A85-EEC5B7354947}" type="pres">
      <dgm:prSet presAssocID="{87B502DE-78D6-5545-9583-93182CA6054E}" presName="parentTextArrow" presStyleLbl="node1" presStyleIdx="5" presStyleCnt="6" custLinFactNeighborX="-279" custLinFactNeighborY="-265"/>
      <dgm:spPr/>
      <dgm:t>
        <a:bodyPr/>
        <a:lstStyle/>
        <a:p>
          <a:endParaRPr lang="en-US"/>
        </a:p>
      </dgm:t>
    </dgm:pt>
  </dgm:ptLst>
  <dgm:cxnLst>
    <dgm:cxn modelId="{23EDDFA5-68AC-9044-847F-D17A0231B1B0}" srcId="{A6B92790-3AAA-694F-808A-34599B45AAA5}" destId="{39E020C1-A12D-5041-88F7-52BA23EB932B}" srcOrd="4" destOrd="0" parTransId="{0D602FB8-604E-BC43-92E8-EA335D4F83BC}" sibTransId="{69E1D909-44C4-E84A-8DA7-0A964FCC172A}"/>
    <dgm:cxn modelId="{0B60980B-2841-0B4A-A7CF-F68193E00CE7}" type="presOf" srcId="{87B502DE-78D6-5545-9583-93182CA6054E}" destId="{C8D48B59-F9BC-E84E-8A85-EEC5B7354947}" srcOrd="0" destOrd="0" presId="urn:microsoft.com/office/officeart/2005/8/layout/process4"/>
    <dgm:cxn modelId="{8841441A-3FC9-CC4F-BCC4-700B24FB7887}" type="presOf" srcId="{2F96ECB8-EEC4-CC4F-AE55-11201BA4582C}" destId="{769C3CDC-B9C9-E345-8FC8-6C2E2A0378FE}" srcOrd="0" destOrd="0" presId="urn:microsoft.com/office/officeart/2005/8/layout/process4"/>
    <dgm:cxn modelId="{F4A340C9-9D09-4D45-8D95-EC2058F45B5F}" type="presOf" srcId="{035139A5-BA37-7F40-B2B4-25501E315AF9}" destId="{5C38673C-B0A0-0043-A445-E7A44B87AFF0}" srcOrd="0" destOrd="0" presId="urn:microsoft.com/office/officeart/2005/8/layout/process4"/>
    <dgm:cxn modelId="{0F2DB00D-E8F3-BB41-8040-96E95AE9A41E}" srcId="{A6B92790-3AAA-694F-808A-34599B45AAA5}" destId="{035139A5-BA37-7F40-B2B4-25501E315AF9}" srcOrd="5" destOrd="0" parTransId="{835F3D71-5039-5945-8E31-5F380AD052DC}" sibTransId="{36B5612E-B0B3-484B-8467-65C115CBB515}"/>
    <dgm:cxn modelId="{2EAD2420-AA43-394B-BFDC-A08E4053BFCB}" srcId="{A6B92790-3AAA-694F-808A-34599B45AAA5}" destId="{87B502DE-78D6-5545-9583-93182CA6054E}" srcOrd="0" destOrd="0" parTransId="{2144ABF5-8773-2E42-AA62-8B4C94333498}" sibTransId="{54A9BFAF-E2AE-B841-AA9D-792BC7B4677C}"/>
    <dgm:cxn modelId="{4AEC5669-091C-B443-A6EF-5B1A517168A7}" type="presOf" srcId="{A6B92790-3AAA-694F-808A-34599B45AAA5}" destId="{5DDE2BDD-D8BE-1440-936A-6546D4575755}" srcOrd="0" destOrd="0" presId="urn:microsoft.com/office/officeart/2005/8/layout/process4"/>
    <dgm:cxn modelId="{9A2B2786-5CDE-F441-84B6-FD97E0802E7C}" type="presOf" srcId="{C3F462DE-C734-7047-8628-52D0EE694F42}" destId="{64A03BD2-8436-6640-BEA6-045B5E0D23DD}" srcOrd="0" destOrd="0" presId="urn:microsoft.com/office/officeart/2005/8/layout/process4"/>
    <dgm:cxn modelId="{657497F5-6C38-5A42-AB51-F2665E15B964}" type="presOf" srcId="{39E020C1-A12D-5041-88F7-52BA23EB932B}" destId="{540EA64E-784D-264C-831E-CCE879CE989A}" srcOrd="0" destOrd="0" presId="urn:microsoft.com/office/officeart/2005/8/layout/process4"/>
    <dgm:cxn modelId="{02A91EFC-2C45-4149-9179-0E63817CC8E9}" srcId="{A6B92790-3AAA-694F-808A-34599B45AAA5}" destId="{5DDA6CE3-3A18-344D-822A-B30417D5488D}" srcOrd="3" destOrd="0" parTransId="{DED6E020-5490-524D-B92D-F4C4C4ED62A3}" sibTransId="{8D83C503-ED0B-F64C-BAA7-E659C65948B5}"/>
    <dgm:cxn modelId="{9B2975B9-5912-9742-A733-E8FF8B6A891C}" type="presOf" srcId="{5DDA6CE3-3A18-344D-822A-B30417D5488D}" destId="{5EF1DE1A-6C82-9843-B40F-B551D043456E}" srcOrd="0" destOrd="0" presId="urn:microsoft.com/office/officeart/2005/8/layout/process4"/>
    <dgm:cxn modelId="{6DDDF52A-3E25-F348-B54B-BF7E0F421DCE}" srcId="{A6B92790-3AAA-694F-808A-34599B45AAA5}" destId="{2F96ECB8-EEC4-CC4F-AE55-11201BA4582C}" srcOrd="1" destOrd="0" parTransId="{37C3F3F2-BC85-E44D-B2CA-08C09439DCD1}" sibTransId="{63CADA6B-60B4-1D4B-9AE8-F1600910194F}"/>
    <dgm:cxn modelId="{7DFADC09-60FB-4E4D-8C1E-C5A47EA1F20E}" srcId="{A6B92790-3AAA-694F-808A-34599B45AAA5}" destId="{C3F462DE-C734-7047-8628-52D0EE694F42}" srcOrd="2" destOrd="0" parTransId="{0937413E-A52F-6A48-B900-6E6EC9FFA66D}" sibTransId="{92B4E05D-C6D1-CF4F-B234-D737BEDE8C1B}"/>
    <dgm:cxn modelId="{74203C15-1997-7F48-8CBA-0E12D7430B63}" type="presParOf" srcId="{5DDE2BDD-D8BE-1440-936A-6546D4575755}" destId="{6AC2DD8B-A559-F949-80E7-51D809E5FB76}" srcOrd="0" destOrd="0" presId="urn:microsoft.com/office/officeart/2005/8/layout/process4"/>
    <dgm:cxn modelId="{2B4805FD-EA17-8749-B068-6461DED4766B}" type="presParOf" srcId="{6AC2DD8B-A559-F949-80E7-51D809E5FB76}" destId="{5C38673C-B0A0-0043-A445-E7A44B87AFF0}" srcOrd="0" destOrd="0" presId="urn:microsoft.com/office/officeart/2005/8/layout/process4"/>
    <dgm:cxn modelId="{222DDC09-221B-6E43-8AB6-9ED5C8F9DFB5}" type="presParOf" srcId="{5DDE2BDD-D8BE-1440-936A-6546D4575755}" destId="{5DB6557C-286E-A74A-AC2E-6F4046B9EB84}" srcOrd="1" destOrd="0" presId="urn:microsoft.com/office/officeart/2005/8/layout/process4"/>
    <dgm:cxn modelId="{D627B9EF-208A-3A4E-AFF1-3C057F0712C1}" type="presParOf" srcId="{5DDE2BDD-D8BE-1440-936A-6546D4575755}" destId="{33D58176-5A1C-A348-9202-E9B0E533D90F}" srcOrd="2" destOrd="0" presId="urn:microsoft.com/office/officeart/2005/8/layout/process4"/>
    <dgm:cxn modelId="{E6183AAF-A528-7043-AFD1-512B6BB7C45D}" type="presParOf" srcId="{33D58176-5A1C-A348-9202-E9B0E533D90F}" destId="{540EA64E-784D-264C-831E-CCE879CE989A}" srcOrd="0" destOrd="0" presId="urn:microsoft.com/office/officeart/2005/8/layout/process4"/>
    <dgm:cxn modelId="{F26FB50A-77AC-8140-B21F-EF769D5CE311}" type="presParOf" srcId="{5DDE2BDD-D8BE-1440-936A-6546D4575755}" destId="{9F720B5C-B1FC-4B46-AEB9-F43CCAE38B26}" srcOrd="3" destOrd="0" presId="urn:microsoft.com/office/officeart/2005/8/layout/process4"/>
    <dgm:cxn modelId="{B53D6ACC-2CF6-7B4D-B476-7E2DF4A1B715}" type="presParOf" srcId="{5DDE2BDD-D8BE-1440-936A-6546D4575755}" destId="{C29D75B9-F137-9642-A8B1-91C2DF9F2D2F}" srcOrd="4" destOrd="0" presId="urn:microsoft.com/office/officeart/2005/8/layout/process4"/>
    <dgm:cxn modelId="{FF8D49D4-638E-514A-B719-D96DBAD355A7}" type="presParOf" srcId="{C29D75B9-F137-9642-A8B1-91C2DF9F2D2F}" destId="{5EF1DE1A-6C82-9843-B40F-B551D043456E}" srcOrd="0" destOrd="0" presId="urn:microsoft.com/office/officeart/2005/8/layout/process4"/>
    <dgm:cxn modelId="{2DCEF820-725C-8845-B703-A1733091A707}" type="presParOf" srcId="{5DDE2BDD-D8BE-1440-936A-6546D4575755}" destId="{9437F21C-AD8E-DB48-9E7C-A024C95FBEEA}" srcOrd="5" destOrd="0" presId="urn:microsoft.com/office/officeart/2005/8/layout/process4"/>
    <dgm:cxn modelId="{A66AF0F4-74BE-E144-8C8F-A8D964A3B7D0}" type="presParOf" srcId="{5DDE2BDD-D8BE-1440-936A-6546D4575755}" destId="{FDAA906A-C8AC-BB4F-97AD-9B243E190D76}" srcOrd="6" destOrd="0" presId="urn:microsoft.com/office/officeart/2005/8/layout/process4"/>
    <dgm:cxn modelId="{22E9B9CC-6CB8-8D4E-AEAC-BD0F5EF39BD9}" type="presParOf" srcId="{FDAA906A-C8AC-BB4F-97AD-9B243E190D76}" destId="{64A03BD2-8436-6640-BEA6-045B5E0D23DD}" srcOrd="0" destOrd="0" presId="urn:microsoft.com/office/officeart/2005/8/layout/process4"/>
    <dgm:cxn modelId="{614A07BA-7D08-F644-9C55-3F78EB4070E8}" type="presParOf" srcId="{5DDE2BDD-D8BE-1440-936A-6546D4575755}" destId="{C5DF1BA7-A6DB-BE41-81C7-C1CCD1A85536}" srcOrd="7" destOrd="0" presId="urn:microsoft.com/office/officeart/2005/8/layout/process4"/>
    <dgm:cxn modelId="{24B848EB-9312-7849-B44D-0605FA157045}" type="presParOf" srcId="{5DDE2BDD-D8BE-1440-936A-6546D4575755}" destId="{48A0B98F-93E8-1249-9585-CD33CA3BBCA2}" srcOrd="8" destOrd="0" presId="urn:microsoft.com/office/officeart/2005/8/layout/process4"/>
    <dgm:cxn modelId="{8B3BA90E-0267-DA43-88AB-8228435354FA}" type="presParOf" srcId="{48A0B98F-93E8-1249-9585-CD33CA3BBCA2}" destId="{769C3CDC-B9C9-E345-8FC8-6C2E2A0378FE}" srcOrd="0" destOrd="0" presId="urn:microsoft.com/office/officeart/2005/8/layout/process4"/>
    <dgm:cxn modelId="{8FBF4812-4A4A-2F46-8D42-B288C36AD348}" type="presParOf" srcId="{5DDE2BDD-D8BE-1440-936A-6546D4575755}" destId="{77066480-8C07-9C4E-AD8E-FA194ACA099D}" srcOrd="9" destOrd="0" presId="urn:microsoft.com/office/officeart/2005/8/layout/process4"/>
    <dgm:cxn modelId="{40666987-3A15-4645-A558-3F9A7EC143D3}" type="presParOf" srcId="{5DDE2BDD-D8BE-1440-936A-6546D4575755}" destId="{738E63A5-B035-9946-907F-8CEE9CF8EDE2}" srcOrd="10" destOrd="0" presId="urn:microsoft.com/office/officeart/2005/8/layout/process4"/>
    <dgm:cxn modelId="{6D4A2261-C98E-DB4E-A8D9-73F7DCAF4EBF}" type="presParOf" srcId="{738E63A5-B035-9946-907F-8CEE9CF8EDE2}" destId="{C8D48B59-F9BC-E84E-8A85-EEC5B735494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92790-3AAA-694F-808A-34599B45AAA5}" type="doc">
      <dgm:prSet loTypeId="urn:microsoft.com/office/officeart/2005/8/layout/process4" loCatId="" qsTypeId="urn:microsoft.com/office/officeart/2005/8/quickstyle/simple4" qsCatId="simple" csTypeId="urn:microsoft.com/office/officeart/2005/8/colors/accent1_2" csCatId="accent1" phldr="1"/>
      <dgm:spPr/>
    </dgm:pt>
    <dgm:pt modelId="{87B502DE-78D6-5545-9583-93182CA6054E}">
      <dgm:prSet phldrT="[Text]">
        <dgm:style>
          <a:lnRef idx="3">
            <a:schemeClr val="lt1"/>
          </a:lnRef>
          <a:fillRef idx="1">
            <a:schemeClr val="dk1"/>
          </a:fillRef>
          <a:effectRef idx="1">
            <a:schemeClr val="dk1"/>
          </a:effectRef>
          <a:fontRef idx="minor">
            <a:schemeClr val="lt1"/>
          </a:fontRef>
        </dgm:style>
      </dgm:prSet>
      <dgm:spPr/>
      <dgm:t>
        <a:bodyPr/>
        <a:lstStyle/>
        <a:p>
          <a:r>
            <a:rPr lang="en-US" b="1" dirty="0" smtClean="0">
              <a:latin typeface="Verdana"/>
              <a:cs typeface="Verdana"/>
            </a:rPr>
            <a:t>President Proposes Budget</a:t>
          </a:r>
        </a:p>
      </dgm:t>
    </dgm:pt>
    <dgm:pt modelId="{2144ABF5-8773-2E42-AA62-8B4C94333498}" type="parTrans" cxnId="{2EAD2420-AA43-394B-BFDC-A08E4053BFCB}">
      <dgm:prSet/>
      <dgm:spPr/>
      <dgm:t>
        <a:bodyPr/>
        <a:lstStyle/>
        <a:p>
          <a:endParaRPr lang="en-US" b="1">
            <a:latin typeface="Verdana"/>
            <a:cs typeface="Verdana"/>
          </a:endParaRPr>
        </a:p>
      </dgm:t>
    </dgm:pt>
    <dgm:pt modelId="{54A9BFAF-E2AE-B841-AA9D-792BC7B4677C}" type="sibTrans" cxnId="{2EAD2420-AA43-394B-BFDC-A08E4053BFCB}">
      <dgm:prSet/>
      <dgm:spPr/>
      <dgm:t>
        <a:bodyPr/>
        <a:lstStyle/>
        <a:p>
          <a:endParaRPr lang="en-US" b="1">
            <a:latin typeface="Verdana"/>
            <a:cs typeface="Verdana"/>
          </a:endParaRPr>
        </a:p>
      </dgm:t>
    </dgm:pt>
    <dgm:pt modelId="{2F96ECB8-EEC4-CC4F-AE55-11201BA4582C}">
      <dgm:prSet phldrT="[Text]">
        <dgm:style>
          <a:lnRef idx="3">
            <a:schemeClr val="lt1"/>
          </a:lnRef>
          <a:fillRef idx="1">
            <a:schemeClr val="dk1"/>
          </a:fillRef>
          <a:effectRef idx="1">
            <a:schemeClr val="dk1"/>
          </a:effectRef>
          <a:fontRef idx="minor">
            <a:schemeClr val="lt1"/>
          </a:fontRef>
        </dgm:style>
      </dgm:prSet>
      <dgm:spPr>
        <a:gradFill flip="none" rotWithShape="1">
          <a:gsLst>
            <a:gs pos="46000">
              <a:schemeClr val="tx1"/>
            </a:gs>
            <a:gs pos="58000">
              <a:srgbClr val="005B99"/>
            </a:gs>
          </a:gsLst>
          <a:lin ang="10800000" scaled="0"/>
          <a:tileRect/>
        </a:gradFill>
      </dgm:spPr>
      <dgm:t>
        <a:bodyPr/>
        <a:lstStyle/>
        <a:p>
          <a:r>
            <a:rPr lang="en-US" b="1" dirty="0" smtClean="0">
              <a:latin typeface="Verdana"/>
              <a:cs typeface="Verdana"/>
            </a:rPr>
            <a:t>Congress Passes Budget Resolutions</a:t>
          </a:r>
          <a:endParaRPr lang="en-US" b="1" dirty="0">
            <a:latin typeface="Verdana"/>
            <a:cs typeface="Verdana"/>
          </a:endParaRPr>
        </a:p>
      </dgm:t>
    </dgm:pt>
    <dgm:pt modelId="{37C3F3F2-BC85-E44D-B2CA-08C09439DCD1}" type="parTrans" cxnId="{6DDDF52A-3E25-F348-B54B-BF7E0F421DCE}">
      <dgm:prSet/>
      <dgm:spPr/>
      <dgm:t>
        <a:bodyPr/>
        <a:lstStyle/>
        <a:p>
          <a:endParaRPr lang="en-US" b="1">
            <a:latin typeface="Verdana"/>
            <a:cs typeface="Verdana"/>
          </a:endParaRPr>
        </a:p>
      </dgm:t>
    </dgm:pt>
    <dgm:pt modelId="{63CADA6B-60B4-1D4B-9AE8-F1600910194F}" type="sibTrans" cxnId="{6DDDF52A-3E25-F348-B54B-BF7E0F421DCE}">
      <dgm:prSet/>
      <dgm:spPr/>
      <dgm:t>
        <a:bodyPr/>
        <a:lstStyle/>
        <a:p>
          <a:endParaRPr lang="en-US" b="1">
            <a:latin typeface="Verdana"/>
            <a:cs typeface="Verdana"/>
          </a:endParaRPr>
        </a:p>
      </dgm:t>
    </dgm:pt>
    <dgm:pt modelId="{C3F462DE-C734-7047-8628-52D0EE694F42}">
      <dgm:prSet phldrT="[Text]">
        <dgm:style>
          <a:lnRef idx="3">
            <a:schemeClr val="lt1"/>
          </a:lnRef>
          <a:fillRef idx="1">
            <a:schemeClr val="dk1"/>
          </a:fillRef>
          <a:effectRef idx="1">
            <a:schemeClr val="dk1"/>
          </a:effectRef>
          <a:fontRef idx="minor">
            <a:schemeClr val="lt1"/>
          </a:fontRef>
        </dgm:style>
      </dgm:prSet>
      <dgm:spPr>
        <a:solidFill>
          <a:schemeClr val="tx1"/>
        </a:solidFill>
      </dgm:spPr>
      <dgm:t>
        <a:bodyPr/>
        <a:lstStyle/>
        <a:p>
          <a:r>
            <a:rPr lang="en-US" b="1" dirty="0" smtClean="0">
              <a:latin typeface="Verdana"/>
              <a:cs typeface="Verdana"/>
            </a:rPr>
            <a:t>Appropriations Subcommittees Draft Spending Bills</a:t>
          </a:r>
          <a:endParaRPr lang="en-US" b="1" dirty="0">
            <a:latin typeface="Verdana"/>
            <a:cs typeface="Verdana"/>
          </a:endParaRPr>
        </a:p>
      </dgm:t>
    </dgm:pt>
    <dgm:pt modelId="{0937413E-A52F-6A48-B900-6E6EC9FFA66D}" type="parTrans" cxnId="{7DFADC09-60FB-4E4D-8C1E-C5A47EA1F20E}">
      <dgm:prSet/>
      <dgm:spPr/>
      <dgm:t>
        <a:bodyPr/>
        <a:lstStyle/>
        <a:p>
          <a:endParaRPr lang="en-US" b="1">
            <a:latin typeface="Verdana"/>
            <a:cs typeface="Verdana"/>
          </a:endParaRPr>
        </a:p>
      </dgm:t>
    </dgm:pt>
    <dgm:pt modelId="{92B4E05D-C6D1-CF4F-B234-D737BEDE8C1B}" type="sibTrans" cxnId="{7DFADC09-60FB-4E4D-8C1E-C5A47EA1F20E}">
      <dgm:prSet/>
      <dgm:spPr/>
      <dgm:t>
        <a:bodyPr/>
        <a:lstStyle/>
        <a:p>
          <a:endParaRPr lang="en-US" b="1">
            <a:latin typeface="Verdana"/>
            <a:cs typeface="Verdana"/>
          </a:endParaRPr>
        </a:p>
      </dgm:t>
    </dgm:pt>
    <dgm:pt modelId="{5DDA6CE3-3A18-344D-822A-B30417D5488D}">
      <dgm:prSet phldrT="[Text]">
        <dgm:style>
          <a:lnRef idx="3">
            <a:schemeClr val="lt1"/>
          </a:lnRef>
          <a:fillRef idx="1">
            <a:schemeClr val="dk1"/>
          </a:fillRef>
          <a:effectRef idx="1">
            <a:schemeClr val="dk1"/>
          </a:effectRef>
          <a:fontRef idx="minor">
            <a:schemeClr val="lt1"/>
          </a:fontRef>
        </dgm:style>
      </dgm:prSet>
      <dgm:spPr>
        <a:solidFill>
          <a:srgbClr val="000000"/>
        </a:solidFill>
      </dgm:spPr>
      <dgm:t>
        <a:bodyPr/>
        <a:lstStyle/>
        <a:p>
          <a:r>
            <a:rPr lang="en-US" b="1" dirty="0" smtClean="0">
              <a:latin typeface="Verdana"/>
              <a:cs typeface="Verdana"/>
            </a:rPr>
            <a:t>Full Appropriations Committee Approves Draft Bills</a:t>
          </a:r>
          <a:endParaRPr lang="en-US" b="1" dirty="0">
            <a:latin typeface="Verdana"/>
            <a:cs typeface="Verdana"/>
          </a:endParaRPr>
        </a:p>
      </dgm:t>
    </dgm:pt>
    <dgm:pt modelId="{DED6E020-5490-524D-B92D-F4C4C4ED62A3}" type="parTrans" cxnId="{02A91EFC-2C45-4149-9179-0E63817CC8E9}">
      <dgm:prSet/>
      <dgm:spPr/>
      <dgm:t>
        <a:bodyPr/>
        <a:lstStyle/>
        <a:p>
          <a:endParaRPr lang="en-US" b="1">
            <a:latin typeface="Verdana"/>
            <a:cs typeface="Verdana"/>
          </a:endParaRPr>
        </a:p>
      </dgm:t>
    </dgm:pt>
    <dgm:pt modelId="{8D83C503-ED0B-F64C-BAA7-E659C65948B5}" type="sibTrans" cxnId="{02A91EFC-2C45-4149-9179-0E63817CC8E9}">
      <dgm:prSet/>
      <dgm:spPr/>
      <dgm:t>
        <a:bodyPr/>
        <a:lstStyle/>
        <a:p>
          <a:endParaRPr lang="en-US" b="1">
            <a:latin typeface="Verdana"/>
            <a:cs typeface="Verdana"/>
          </a:endParaRPr>
        </a:p>
      </dgm:t>
    </dgm:pt>
    <dgm:pt modelId="{39E020C1-A12D-5041-88F7-52BA23EB932B}">
      <dgm:prSet phldrT="[Text]">
        <dgm:style>
          <a:lnRef idx="3">
            <a:schemeClr val="lt1"/>
          </a:lnRef>
          <a:fillRef idx="1">
            <a:schemeClr val="accent1"/>
          </a:fillRef>
          <a:effectRef idx="1">
            <a:schemeClr val="accent1"/>
          </a:effectRef>
          <a:fontRef idx="minor">
            <a:schemeClr val="lt1"/>
          </a:fontRef>
        </dgm:style>
      </dgm:prSet>
      <dgm:spPr>
        <a:gradFill flip="none" rotWithShape="1">
          <a:gsLst>
            <a:gs pos="0">
              <a:srgbClr val="005B99"/>
            </a:gs>
            <a:gs pos="92000">
              <a:schemeClr val="tx1"/>
            </a:gs>
          </a:gsLst>
          <a:lin ang="0" scaled="1"/>
          <a:tileRect/>
        </a:gradFill>
      </dgm:spPr>
      <dgm:t>
        <a:bodyPr/>
        <a:lstStyle/>
        <a:p>
          <a:r>
            <a:rPr lang="en-US" b="1" dirty="0" smtClean="0">
              <a:latin typeface="Verdana"/>
              <a:cs typeface="Verdana"/>
            </a:rPr>
            <a:t>Appropriations Bills Pass House and Senate</a:t>
          </a:r>
          <a:endParaRPr lang="en-US" b="1" dirty="0">
            <a:latin typeface="Verdana"/>
            <a:cs typeface="Verdana"/>
          </a:endParaRPr>
        </a:p>
      </dgm:t>
    </dgm:pt>
    <dgm:pt modelId="{0D602FB8-604E-BC43-92E8-EA335D4F83BC}" type="parTrans" cxnId="{23EDDFA5-68AC-9044-847F-D17A0231B1B0}">
      <dgm:prSet/>
      <dgm:spPr/>
      <dgm:t>
        <a:bodyPr/>
        <a:lstStyle/>
        <a:p>
          <a:endParaRPr lang="en-US" b="1">
            <a:latin typeface="Verdana"/>
            <a:cs typeface="Verdana"/>
          </a:endParaRPr>
        </a:p>
      </dgm:t>
    </dgm:pt>
    <dgm:pt modelId="{69E1D909-44C4-E84A-8DA7-0A964FCC172A}" type="sibTrans" cxnId="{23EDDFA5-68AC-9044-847F-D17A0231B1B0}">
      <dgm:prSet/>
      <dgm:spPr/>
      <dgm:t>
        <a:bodyPr/>
        <a:lstStyle/>
        <a:p>
          <a:endParaRPr lang="en-US" b="1">
            <a:latin typeface="Verdana"/>
            <a:cs typeface="Verdana"/>
          </a:endParaRPr>
        </a:p>
      </dgm:t>
    </dgm:pt>
    <dgm:pt modelId="{035139A5-BA37-7F40-B2B4-25501E315AF9}">
      <dgm:prSet phldrT="[Text]">
        <dgm:style>
          <a:lnRef idx="3">
            <a:schemeClr val="lt1"/>
          </a:lnRef>
          <a:fillRef idx="1">
            <a:schemeClr val="accent1"/>
          </a:fillRef>
          <a:effectRef idx="1">
            <a:schemeClr val="accent1"/>
          </a:effectRef>
          <a:fontRef idx="minor">
            <a:schemeClr val="lt1"/>
          </a:fontRef>
        </dgm:style>
      </dgm:prSet>
      <dgm:spPr>
        <a:solidFill>
          <a:srgbClr val="005B99"/>
        </a:solidFill>
      </dgm:spPr>
      <dgm:t>
        <a:bodyPr/>
        <a:lstStyle/>
        <a:p>
          <a:r>
            <a:rPr lang="en-US" b="1" dirty="0" smtClean="0">
              <a:latin typeface="Verdana"/>
              <a:cs typeface="Verdana"/>
            </a:rPr>
            <a:t>President Signs Appropriations Bills Into Law by October 1</a:t>
          </a:r>
          <a:endParaRPr lang="en-US" b="1" dirty="0">
            <a:latin typeface="Verdana"/>
            <a:cs typeface="Verdana"/>
          </a:endParaRPr>
        </a:p>
      </dgm:t>
    </dgm:pt>
    <dgm:pt modelId="{835F3D71-5039-5945-8E31-5F380AD052DC}" type="parTrans" cxnId="{0F2DB00D-E8F3-BB41-8040-96E95AE9A41E}">
      <dgm:prSet/>
      <dgm:spPr/>
      <dgm:t>
        <a:bodyPr/>
        <a:lstStyle/>
        <a:p>
          <a:endParaRPr lang="en-US" b="1">
            <a:latin typeface="Verdana"/>
            <a:cs typeface="Verdana"/>
          </a:endParaRPr>
        </a:p>
      </dgm:t>
    </dgm:pt>
    <dgm:pt modelId="{36B5612E-B0B3-484B-8467-65C115CBB515}" type="sibTrans" cxnId="{0F2DB00D-E8F3-BB41-8040-96E95AE9A41E}">
      <dgm:prSet/>
      <dgm:spPr/>
      <dgm:t>
        <a:bodyPr/>
        <a:lstStyle/>
        <a:p>
          <a:endParaRPr lang="en-US" b="1">
            <a:latin typeface="Verdana"/>
            <a:cs typeface="Verdana"/>
          </a:endParaRPr>
        </a:p>
      </dgm:t>
    </dgm:pt>
    <dgm:pt modelId="{5DDE2BDD-D8BE-1440-936A-6546D4575755}" type="pres">
      <dgm:prSet presAssocID="{A6B92790-3AAA-694F-808A-34599B45AAA5}" presName="Name0" presStyleCnt="0">
        <dgm:presLayoutVars>
          <dgm:dir/>
          <dgm:animLvl val="lvl"/>
          <dgm:resizeHandles val="exact"/>
        </dgm:presLayoutVars>
      </dgm:prSet>
      <dgm:spPr/>
    </dgm:pt>
    <dgm:pt modelId="{6AC2DD8B-A559-F949-80E7-51D809E5FB76}" type="pres">
      <dgm:prSet presAssocID="{035139A5-BA37-7F40-B2B4-25501E315AF9}" presName="boxAndChildren" presStyleCnt="0"/>
      <dgm:spPr/>
    </dgm:pt>
    <dgm:pt modelId="{5C38673C-B0A0-0043-A445-E7A44B87AFF0}" type="pres">
      <dgm:prSet presAssocID="{035139A5-BA37-7F40-B2B4-25501E315AF9}" presName="parentTextBox" presStyleLbl="node1" presStyleIdx="0" presStyleCnt="6"/>
      <dgm:spPr/>
      <dgm:t>
        <a:bodyPr/>
        <a:lstStyle/>
        <a:p>
          <a:endParaRPr lang="en-US"/>
        </a:p>
      </dgm:t>
    </dgm:pt>
    <dgm:pt modelId="{5DB6557C-286E-A74A-AC2E-6F4046B9EB84}" type="pres">
      <dgm:prSet presAssocID="{69E1D909-44C4-E84A-8DA7-0A964FCC172A}" presName="sp" presStyleCnt="0"/>
      <dgm:spPr/>
    </dgm:pt>
    <dgm:pt modelId="{33D58176-5A1C-A348-9202-E9B0E533D90F}" type="pres">
      <dgm:prSet presAssocID="{39E020C1-A12D-5041-88F7-52BA23EB932B}" presName="arrowAndChildren" presStyleCnt="0"/>
      <dgm:spPr/>
    </dgm:pt>
    <dgm:pt modelId="{540EA64E-784D-264C-831E-CCE879CE989A}" type="pres">
      <dgm:prSet presAssocID="{39E020C1-A12D-5041-88F7-52BA23EB932B}" presName="parentTextArrow" presStyleLbl="node1" presStyleIdx="1" presStyleCnt="6"/>
      <dgm:spPr/>
      <dgm:t>
        <a:bodyPr/>
        <a:lstStyle/>
        <a:p>
          <a:endParaRPr lang="en-US"/>
        </a:p>
      </dgm:t>
    </dgm:pt>
    <dgm:pt modelId="{9F720B5C-B1FC-4B46-AEB9-F43CCAE38B26}" type="pres">
      <dgm:prSet presAssocID="{8D83C503-ED0B-F64C-BAA7-E659C65948B5}" presName="sp" presStyleCnt="0"/>
      <dgm:spPr/>
    </dgm:pt>
    <dgm:pt modelId="{C29D75B9-F137-9642-A8B1-91C2DF9F2D2F}" type="pres">
      <dgm:prSet presAssocID="{5DDA6CE3-3A18-344D-822A-B30417D5488D}" presName="arrowAndChildren" presStyleCnt="0"/>
      <dgm:spPr/>
    </dgm:pt>
    <dgm:pt modelId="{5EF1DE1A-6C82-9843-B40F-B551D043456E}" type="pres">
      <dgm:prSet presAssocID="{5DDA6CE3-3A18-344D-822A-B30417D5488D}" presName="parentTextArrow" presStyleLbl="node1" presStyleIdx="2" presStyleCnt="6"/>
      <dgm:spPr/>
      <dgm:t>
        <a:bodyPr/>
        <a:lstStyle/>
        <a:p>
          <a:endParaRPr lang="en-US"/>
        </a:p>
      </dgm:t>
    </dgm:pt>
    <dgm:pt modelId="{9437F21C-AD8E-DB48-9E7C-A024C95FBEEA}" type="pres">
      <dgm:prSet presAssocID="{92B4E05D-C6D1-CF4F-B234-D737BEDE8C1B}" presName="sp" presStyleCnt="0"/>
      <dgm:spPr/>
    </dgm:pt>
    <dgm:pt modelId="{FDAA906A-C8AC-BB4F-97AD-9B243E190D76}" type="pres">
      <dgm:prSet presAssocID="{C3F462DE-C734-7047-8628-52D0EE694F42}" presName="arrowAndChildren" presStyleCnt="0"/>
      <dgm:spPr/>
    </dgm:pt>
    <dgm:pt modelId="{64A03BD2-8436-6640-BEA6-045B5E0D23DD}" type="pres">
      <dgm:prSet presAssocID="{C3F462DE-C734-7047-8628-52D0EE694F42}" presName="parentTextArrow" presStyleLbl="node1" presStyleIdx="3" presStyleCnt="6"/>
      <dgm:spPr/>
      <dgm:t>
        <a:bodyPr/>
        <a:lstStyle/>
        <a:p>
          <a:endParaRPr lang="en-US"/>
        </a:p>
      </dgm:t>
    </dgm:pt>
    <dgm:pt modelId="{C5DF1BA7-A6DB-BE41-81C7-C1CCD1A85536}" type="pres">
      <dgm:prSet presAssocID="{63CADA6B-60B4-1D4B-9AE8-F1600910194F}" presName="sp" presStyleCnt="0"/>
      <dgm:spPr/>
    </dgm:pt>
    <dgm:pt modelId="{48A0B98F-93E8-1249-9585-CD33CA3BBCA2}" type="pres">
      <dgm:prSet presAssocID="{2F96ECB8-EEC4-CC4F-AE55-11201BA4582C}" presName="arrowAndChildren" presStyleCnt="0"/>
      <dgm:spPr/>
    </dgm:pt>
    <dgm:pt modelId="{769C3CDC-B9C9-E345-8FC8-6C2E2A0378FE}" type="pres">
      <dgm:prSet presAssocID="{2F96ECB8-EEC4-CC4F-AE55-11201BA4582C}" presName="parentTextArrow" presStyleLbl="node1" presStyleIdx="4" presStyleCnt="6"/>
      <dgm:spPr/>
      <dgm:t>
        <a:bodyPr/>
        <a:lstStyle/>
        <a:p>
          <a:endParaRPr lang="en-US"/>
        </a:p>
      </dgm:t>
    </dgm:pt>
    <dgm:pt modelId="{77066480-8C07-9C4E-AD8E-FA194ACA099D}" type="pres">
      <dgm:prSet presAssocID="{54A9BFAF-E2AE-B841-AA9D-792BC7B4677C}" presName="sp" presStyleCnt="0"/>
      <dgm:spPr/>
    </dgm:pt>
    <dgm:pt modelId="{738E63A5-B035-9946-907F-8CEE9CF8EDE2}" type="pres">
      <dgm:prSet presAssocID="{87B502DE-78D6-5545-9583-93182CA6054E}" presName="arrowAndChildren" presStyleCnt="0"/>
      <dgm:spPr/>
    </dgm:pt>
    <dgm:pt modelId="{C8D48B59-F9BC-E84E-8A85-EEC5B7354947}" type="pres">
      <dgm:prSet presAssocID="{87B502DE-78D6-5545-9583-93182CA6054E}" presName="parentTextArrow" presStyleLbl="node1" presStyleIdx="5" presStyleCnt="6"/>
      <dgm:spPr/>
      <dgm:t>
        <a:bodyPr/>
        <a:lstStyle/>
        <a:p>
          <a:endParaRPr lang="en-US"/>
        </a:p>
      </dgm:t>
    </dgm:pt>
  </dgm:ptLst>
  <dgm:cxnLst>
    <dgm:cxn modelId="{23EDDFA5-68AC-9044-847F-D17A0231B1B0}" srcId="{A6B92790-3AAA-694F-808A-34599B45AAA5}" destId="{39E020C1-A12D-5041-88F7-52BA23EB932B}" srcOrd="4" destOrd="0" parTransId="{0D602FB8-604E-BC43-92E8-EA335D4F83BC}" sibTransId="{69E1D909-44C4-E84A-8DA7-0A964FCC172A}"/>
    <dgm:cxn modelId="{D30F5835-8976-C741-9BE1-89F41AC4636B}" type="presOf" srcId="{5DDA6CE3-3A18-344D-822A-B30417D5488D}" destId="{5EF1DE1A-6C82-9843-B40F-B551D043456E}" srcOrd="0" destOrd="0" presId="urn:microsoft.com/office/officeart/2005/8/layout/process4"/>
    <dgm:cxn modelId="{AA8EBD73-A555-D246-9649-3B8AD4B667B6}" type="presOf" srcId="{2F96ECB8-EEC4-CC4F-AE55-11201BA4582C}" destId="{769C3CDC-B9C9-E345-8FC8-6C2E2A0378FE}" srcOrd="0" destOrd="0" presId="urn:microsoft.com/office/officeart/2005/8/layout/process4"/>
    <dgm:cxn modelId="{0F2DB00D-E8F3-BB41-8040-96E95AE9A41E}" srcId="{A6B92790-3AAA-694F-808A-34599B45AAA5}" destId="{035139A5-BA37-7F40-B2B4-25501E315AF9}" srcOrd="5" destOrd="0" parTransId="{835F3D71-5039-5945-8E31-5F380AD052DC}" sibTransId="{36B5612E-B0B3-484B-8467-65C115CBB515}"/>
    <dgm:cxn modelId="{2EAD2420-AA43-394B-BFDC-A08E4053BFCB}" srcId="{A6B92790-3AAA-694F-808A-34599B45AAA5}" destId="{87B502DE-78D6-5545-9583-93182CA6054E}" srcOrd="0" destOrd="0" parTransId="{2144ABF5-8773-2E42-AA62-8B4C94333498}" sibTransId="{54A9BFAF-E2AE-B841-AA9D-792BC7B4677C}"/>
    <dgm:cxn modelId="{04629A13-85FF-1740-BBCE-4A92DFA74AAD}" type="presOf" srcId="{C3F462DE-C734-7047-8628-52D0EE694F42}" destId="{64A03BD2-8436-6640-BEA6-045B5E0D23DD}" srcOrd="0" destOrd="0" presId="urn:microsoft.com/office/officeart/2005/8/layout/process4"/>
    <dgm:cxn modelId="{EC00BDC1-981C-694C-9D14-C113C375AB65}" type="presOf" srcId="{035139A5-BA37-7F40-B2B4-25501E315AF9}" destId="{5C38673C-B0A0-0043-A445-E7A44B87AFF0}" srcOrd="0" destOrd="0" presId="urn:microsoft.com/office/officeart/2005/8/layout/process4"/>
    <dgm:cxn modelId="{A8C1D4D6-5502-DF43-B350-3E9141B96657}" type="presOf" srcId="{87B502DE-78D6-5545-9583-93182CA6054E}" destId="{C8D48B59-F9BC-E84E-8A85-EEC5B7354947}" srcOrd="0" destOrd="0" presId="urn:microsoft.com/office/officeart/2005/8/layout/process4"/>
    <dgm:cxn modelId="{02A91EFC-2C45-4149-9179-0E63817CC8E9}" srcId="{A6B92790-3AAA-694F-808A-34599B45AAA5}" destId="{5DDA6CE3-3A18-344D-822A-B30417D5488D}" srcOrd="3" destOrd="0" parTransId="{DED6E020-5490-524D-B92D-F4C4C4ED62A3}" sibTransId="{8D83C503-ED0B-F64C-BAA7-E659C65948B5}"/>
    <dgm:cxn modelId="{8BE0490C-9225-C242-BE31-93614DD44AE4}" type="presOf" srcId="{39E020C1-A12D-5041-88F7-52BA23EB932B}" destId="{540EA64E-784D-264C-831E-CCE879CE989A}" srcOrd="0" destOrd="0" presId="urn:microsoft.com/office/officeart/2005/8/layout/process4"/>
    <dgm:cxn modelId="{6DDDF52A-3E25-F348-B54B-BF7E0F421DCE}" srcId="{A6B92790-3AAA-694F-808A-34599B45AAA5}" destId="{2F96ECB8-EEC4-CC4F-AE55-11201BA4582C}" srcOrd="1" destOrd="0" parTransId="{37C3F3F2-BC85-E44D-B2CA-08C09439DCD1}" sibTransId="{63CADA6B-60B4-1D4B-9AE8-F1600910194F}"/>
    <dgm:cxn modelId="{C1D1357C-6158-A84D-A092-33B798B9658F}" type="presOf" srcId="{A6B92790-3AAA-694F-808A-34599B45AAA5}" destId="{5DDE2BDD-D8BE-1440-936A-6546D4575755}" srcOrd="0" destOrd="0" presId="urn:microsoft.com/office/officeart/2005/8/layout/process4"/>
    <dgm:cxn modelId="{7DFADC09-60FB-4E4D-8C1E-C5A47EA1F20E}" srcId="{A6B92790-3AAA-694F-808A-34599B45AAA5}" destId="{C3F462DE-C734-7047-8628-52D0EE694F42}" srcOrd="2" destOrd="0" parTransId="{0937413E-A52F-6A48-B900-6E6EC9FFA66D}" sibTransId="{92B4E05D-C6D1-CF4F-B234-D737BEDE8C1B}"/>
    <dgm:cxn modelId="{202D0D10-522B-DE42-AA09-3056A19D01AC}" type="presParOf" srcId="{5DDE2BDD-D8BE-1440-936A-6546D4575755}" destId="{6AC2DD8B-A559-F949-80E7-51D809E5FB76}" srcOrd="0" destOrd="0" presId="urn:microsoft.com/office/officeart/2005/8/layout/process4"/>
    <dgm:cxn modelId="{98A07F1F-EDE5-7F4B-BD29-AC6C735A7BEB}" type="presParOf" srcId="{6AC2DD8B-A559-F949-80E7-51D809E5FB76}" destId="{5C38673C-B0A0-0043-A445-E7A44B87AFF0}" srcOrd="0" destOrd="0" presId="urn:microsoft.com/office/officeart/2005/8/layout/process4"/>
    <dgm:cxn modelId="{C8436C65-1153-BA4F-A074-A3F76FF27524}" type="presParOf" srcId="{5DDE2BDD-D8BE-1440-936A-6546D4575755}" destId="{5DB6557C-286E-A74A-AC2E-6F4046B9EB84}" srcOrd="1" destOrd="0" presId="urn:microsoft.com/office/officeart/2005/8/layout/process4"/>
    <dgm:cxn modelId="{B162AB83-8649-F94A-94F4-FC52837FA048}" type="presParOf" srcId="{5DDE2BDD-D8BE-1440-936A-6546D4575755}" destId="{33D58176-5A1C-A348-9202-E9B0E533D90F}" srcOrd="2" destOrd="0" presId="urn:microsoft.com/office/officeart/2005/8/layout/process4"/>
    <dgm:cxn modelId="{295C0895-66E7-284F-A2EC-430AA833F94A}" type="presParOf" srcId="{33D58176-5A1C-A348-9202-E9B0E533D90F}" destId="{540EA64E-784D-264C-831E-CCE879CE989A}" srcOrd="0" destOrd="0" presId="urn:microsoft.com/office/officeart/2005/8/layout/process4"/>
    <dgm:cxn modelId="{A226C5F4-4275-4C40-8A07-17F4B8A0477C}" type="presParOf" srcId="{5DDE2BDD-D8BE-1440-936A-6546D4575755}" destId="{9F720B5C-B1FC-4B46-AEB9-F43CCAE38B26}" srcOrd="3" destOrd="0" presId="urn:microsoft.com/office/officeart/2005/8/layout/process4"/>
    <dgm:cxn modelId="{4F21CBEC-CC94-574C-A854-88315B973085}" type="presParOf" srcId="{5DDE2BDD-D8BE-1440-936A-6546D4575755}" destId="{C29D75B9-F137-9642-A8B1-91C2DF9F2D2F}" srcOrd="4" destOrd="0" presId="urn:microsoft.com/office/officeart/2005/8/layout/process4"/>
    <dgm:cxn modelId="{C0A28751-DF18-AE46-AF4E-0A0E98ED5207}" type="presParOf" srcId="{C29D75B9-F137-9642-A8B1-91C2DF9F2D2F}" destId="{5EF1DE1A-6C82-9843-B40F-B551D043456E}" srcOrd="0" destOrd="0" presId="urn:microsoft.com/office/officeart/2005/8/layout/process4"/>
    <dgm:cxn modelId="{0375B565-FBC1-6545-9E24-75DE5DF9C8E2}" type="presParOf" srcId="{5DDE2BDD-D8BE-1440-936A-6546D4575755}" destId="{9437F21C-AD8E-DB48-9E7C-A024C95FBEEA}" srcOrd="5" destOrd="0" presId="urn:microsoft.com/office/officeart/2005/8/layout/process4"/>
    <dgm:cxn modelId="{997C685D-0A3D-B347-83C8-3CDE3D9394F8}" type="presParOf" srcId="{5DDE2BDD-D8BE-1440-936A-6546D4575755}" destId="{FDAA906A-C8AC-BB4F-97AD-9B243E190D76}" srcOrd="6" destOrd="0" presId="urn:microsoft.com/office/officeart/2005/8/layout/process4"/>
    <dgm:cxn modelId="{47774017-267B-B54A-B3B9-41EAB64F63A1}" type="presParOf" srcId="{FDAA906A-C8AC-BB4F-97AD-9B243E190D76}" destId="{64A03BD2-8436-6640-BEA6-045B5E0D23DD}" srcOrd="0" destOrd="0" presId="urn:microsoft.com/office/officeart/2005/8/layout/process4"/>
    <dgm:cxn modelId="{6E8BF65D-A506-984F-B8CB-EAEE4F8B3A17}" type="presParOf" srcId="{5DDE2BDD-D8BE-1440-936A-6546D4575755}" destId="{C5DF1BA7-A6DB-BE41-81C7-C1CCD1A85536}" srcOrd="7" destOrd="0" presId="urn:microsoft.com/office/officeart/2005/8/layout/process4"/>
    <dgm:cxn modelId="{8ED0F5F4-0C5D-0F4F-AEA3-F59ADDD6B84E}" type="presParOf" srcId="{5DDE2BDD-D8BE-1440-936A-6546D4575755}" destId="{48A0B98F-93E8-1249-9585-CD33CA3BBCA2}" srcOrd="8" destOrd="0" presId="urn:microsoft.com/office/officeart/2005/8/layout/process4"/>
    <dgm:cxn modelId="{B9C50B68-6B77-9742-BBE0-C94D3C6EA372}" type="presParOf" srcId="{48A0B98F-93E8-1249-9585-CD33CA3BBCA2}" destId="{769C3CDC-B9C9-E345-8FC8-6C2E2A0378FE}" srcOrd="0" destOrd="0" presId="urn:microsoft.com/office/officeart/2005/8/layout/process4"/>
    <dgm:cxn modelId="{BAE1920A-F323-FD4A-9421-FF6EFB4B2FC9}" type="presParOf" srcId="{5DDE2BDD-D8BE-1440-936A-6546D4575755}" destId="{77066480-8C07-9C4E-AD8E-FA194ACA099D}" srcOrd="9" destOrd="0" presId="urn:microsoft.com/office/officeart/2005/8/layout/process4"/>
    <dgm:cxn modelId="{0055052D-96C8-5D45-8DAD-088C3257E340}" type="presParOf" srcId="{5DDE2BDD-D8BE-1440-936A-6546D4575755}" destId="{738E63A5-B035-9946-907F-8CEE9CF8EDE2}" srcOrd="10" destOrd="0" presId="urn:microsoft.com/office/officeart/2005/8/layout/process4"/>
    <dgm:cxn modelId="{470E4EF1-E128-B84F-80F6-A5601713CC6A}" type="presParOf" srcId="{738E63A5-B035-9946-907F-8CEE9CF8EDE2}" destId="{C8D48B59-F9BC-E84E-8A85-EEC5B735494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8673C-B0A0-0043-A445-E7A44B87AFF0}">
      <dsp:nvSpPr>
        <dsp:cNvPr id="0" name=""/>
        <dsp:cNvSpPr/>
      </dsp:nvSpPr>
      <dsp:spPr>
        <a:xfrm>
          <a:off x="0" y="4763838"/>
          <a:ext cx="6417379" cy="625251"/>
        </a:xfrm>
        <a:prstGeom prst="rec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President Signs Appropriations Bills Into Law by October 1</a:t>
          </a:r>
          <a:endParaRPr lang="en-US" sz="1400" b="1" kern="1200" dirty="0">
            <a:latin typeface="Verdana"/>
            <a:cs typeface="Verdana"/>
          </a:endParaRPr>
        </a:p>
      </dsp:txBody>
      <dsp:txXfrm>
        <a:off x="0" y="4763838"/>
        <a:ext cx="6417379" cy="625251"/>
      </dsp:txXfrm>
    </dsp:sp>
    <dsp:sp modelId="{540EA64E-784D-264C-831E-CCE879CE989A}">
      <dsp:nvSpPr>
        <dsp:cNvPr id="0" name=""/>
        <dsp:cNvSpPr/>
      </dsp:nvSpPr>
      <dsp:spPr>
        <a:xfrm rot="10800000">
          <a:off x="0" y="3811580"/>
          <a:ext cx="6417379" cy="961636"/>
        </a:xfrm>
        <a:prstGeom prst="upArrowCallou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Appropriations Bills Pass House and Senate</a:t>
          </a:r>
          <a:endParaRPr lang="en-US" sz="1400" b="1" kern="1200" dirty="0">
            <a:latin typeface="Verdana"/>
            <a:cs typeface="Verdana"/>
          </a:endParaRPr>
        </a:p>
      </dsp:txBody>
      <dsp:txXfrm rot="10800000">
        <a:off x="0" y="3811580"/>
        <a:ext cx="6417379" cy="624842"/>
      </dsp:txXfrm>
    </dsp:sp>
    <dsp:sp modelId="{5EF1DE1A-6C82-9843-B40F-B551D043456E}">
      <dsp:nvSpPr>
        <dsp:cNvPr id="0" name=""/>
        <dsp:cNvSpPr/>
      </dsp:nvSpPr>
      <dsp:spPr>
        <a:xfrm rot="10800000">
          <a:off x="0" y="2859323"/>
          <a:ext cx="6417379" cy="961636"/>
        </a:xfrm>
        <a:prstGeom prst="upArrowCallou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Full Appropriations Committee Approves Draft Bills</a:t>
          </a:r>
          <a:endParaRPr lang="en-US" sz="1400" b="1" kern="1200" dirty="0">
            <a:latin typeface="Verdana"/>
            <a:cs typeface="Verdana"/>
          </a:endParaRPr>
        </a:p>
      </dsp:txBody>
      <dsp:txXfrm rot="10800000">
        <a:off x="0" y="2859323"/>
        <a:ext cx="6417379" cy="624842"/>
      </dsp:txXfrm>
    </dsp:sp>
    <dsp:sp modelId="{64A03BD2-8436-6640-BEA6-045B5E0D23DD}">
      <dsp:nvSpPr>
        <dsp:cNvPr id="0" name=""/>
        <dsp:cNvSpPr/>
      </dsp:nvSpPr>
      <dsp:spPr>
        <a:xfrm rot="10800000">
          <a:off x="0" y="1907065"/>
          <a:ext cx="6417379" cy="961636"/>
        </a:xfrm>
        <a:prstGeom prst="upArrowCallou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Appropriations Subcommittees Draft Spending Bills</a:t>
          </a:r>
          <a:endParaRPr lang="en-US" sz="1400" b="1" kern="1200" dirty="0">
            <a:latin typeface="Verdana"/>
            <a:cs typeface="Verdana"/>
          </a:endParaRPr>
        </a:p>
      </dsp:txBody>
      <dsp:txXfrm rot="10800000">
        <a:off x="0" y="1907065"/>
        <a:ext cx="6417379" cy="624842"/>
      </dsp:txXfrm>
    </dsp:sp>
    <dsp:sp modelId="{769C3CDC-B9C9-E345-8FC8-6C2E2A0378FE}">
      <dsp:nvSpPr>
        <dsp:cNvPr id="0" name=""/>
        <dsp:cNvSpPr/>
      </dsp:nvSpPr>
      <dsp:spPr>
        <a:xfrm rot="10800000">
          <a:off x="0" y="954807"/>
          <a:ext cx="6417379" cy="961636"/>
        </a:xfrm>
        <a:prstGeom prst="upArrowCallou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Congress Passes Budget Resolutions</a:t>
          </a:r>
          <a:endParaRPr lang="en-US" sz="1400" b="1" kern="1200" dirty="0">
            <a:latin typeface="Verdana"/>
            <a:cs typeface="Verdana"/>
          </a:endParaRPr>
        </a:p>
      </dsp:txBody>
      <dsp:txXfrm rot="10800000">
        <a:off x="0" y="954807"/>
        <a:ext cx="6417379" cy="624842"/>
      </dsp:txXfrm>
    </dsp:sp>
    <dsp:sp modelId="{C8D48B59-F9BC-E84E-8A85-EEC5B7354947}">
      <dsp:nvSpPr>
        <dsp:cNvPr id="0" name=""/>
        <dsp:cNvSpPr/>
      </dsp:nvSpPr>
      <dsp:spPr>
        <a:xfrm rot="10800000">
          <a:off x="0" y="2"/>
          <a:ext cx="6417379" cy="961636"/>
        </a:xfrm>
        <a:prstGeom prst="upArrowCallou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President Proposes Budget</a:t>
          </a:r>
        </a:p>
      </dsp:txBody>
      <dsp:txXfrm rot="10800000">
        <a:off x="0" y="2"/>
        <a:ext cx="6417379" cy="624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8673C-B0A0-0043-A445-E7A44B87AFF0}">
      <dsp:nvSpPr>
        <dsp:cNvPr id="0" name=""/>
        <dsp:cNvSpPr/>
      </dsp:nvSpPr>
      <dsp:spPr>
        <a:xfrm>
          <a:off x="0" y="4763838"/>
          <a:ext cx="6417379" cy="625251"/>
        </a:xfrm>
        <a:prstGeom prst="rec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President Signs Appropriations Bills Into Law by October 1</a:t>
          </a:r>
          <a:endParaRPr lang="en-US" sz="1400" b="1" kern="1200" dirty="0">
            <a:latin typeface="Verdana"/>
            <a:cs typeface="Verdana"/>
          </a:endParaRPr>
        </a:p>
      </dsp:txBody>
      <dsp:txXfrm>
        <a:off x="0" y="4763838"/>
        <a:ext cx="6417379" cy="625251"/>
      </dsp:txXfrm>
    </dsp:sp>
    <dsp:sp modelId="{540EA64E-784D-264C-831E-CCE879CE989A}">
      <dsp:nvSpPr>
        <dsp:cNvPr id="0" name=""/>
        <dsp:cNvSpPr/>
      </dsp:nvSpPr>
      <dsp:spPr>
        <a:xfrm rot="10800000">
          <a:off x="0" y="3811580"/>
          <a:ext cx="6417379" cy="961636"/>
        </a:xfrm>
        <a:prstGeom prst="upArrowCallou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Appropriations Bills Pass House and Senate</a:t>
          </a:r>
          <a:endParaRPr lang="en-US" sz="1400" b="1" kern="1200" dirty="0">
            <a:latin typeface="Verdana"/>
            <a:cs typeface="Verdana"/>
          </a:endParaRPr>
        </a:p>
      </dsp:txBody>
      <dsp:txXfrm rot="10800000">
        <a:off x="0" y="3811580"/>
        <a:ext cx="6417379" cy="624842"/>
      </dsp:txXfrm>
    </dsp:sp>
    <dsp:sp modelId="{5EF1DE1A-6C82-9843-B40F-B551D043456E}">
      <dsp:nvSpPr>
        <dsp:cNvPr id="0" name=""/>
        <dsp:cNvSpPr/>
      </dsp:nvSpPr>
      <dsp:spPr>
        <a:xfrm rot="10800000">
          <a:off x="0" y="2859323"/>
          <a:ext cx="6417379" cy="961636"/>
        </a:xfrm>
        <a:prstGeom prst="upArrowCallou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Full Appropriations Committee Approves Draft Bills</a:t>
          </a:r>
          <a:endParaRPr lang="en-US" sz="1400" b="1" kern="1200" dirty="0">
            <a:latin typeface="Verdana"/>
            <a:cs typeface="Verdana"/>
          </a:endParaRPr>
        </a:p>
      </dsp:txBody>
      <dsp:txXfrm rot="10800000">
        <a:off x="0" y="2859323"/>
        <a:ext cx="6417379" cy="624842"/>
      </dsp:txXfrm>
    </dsp:sp>
    <dsp:sp modelId="{64A03BD2-8436-6640-BEA6-045B5E0D23DD}">
      <dsp:nvSpPr>
        <dsp:cNvPr id="0" name=""/>
        <dsp:cNvSpPr/>
      </dsp:nvSpPr>
      <dsp:spPr>
        <a:xfrm rot="10800000">
          <a:off x="0" y="1907065"/>
          <a:ext cx="6417379" cy="961636"/>
        </a:xfrm>
        <a:prstGeom prst="upArrowCallou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Appropriations Subcommittees Draft Spending Bills</a:t>
          </a:r>
          <a:endParaRPr lang="en-US" sz="1400" b="1" kern="1200" dirty="0">
            <a:latin typeface="Verdana"/>
            <a:cs typeface="Verdana"/>
          </a:endParaRPr>
        </a:p>
      </dsp:txBody>
      <dsp:txXfrm rot="10800000">
        <a:off x="0" y="1907065"/>
        <a:ext cx="6417379" cy="624842"/>
      </dsp:txXfrm>
    </dsp:sp>
    <dsp:sp modelId="{769C3CDC-B9C9-E345-8FC8-6C2E2A0378FE}">
      <dsp:nvSpPr>
        <dsp:cNvPr id="0" name=""/>
        <dsp:cNvSpPr/>
      </dsp:nvSpPr>
      <dsp:spPr>
        <a:xfrm rot="10800000">
          <a:off x="0" y="954807"/>
          <a:ext cx="6417379" cy="961636"/>
        </a:xfrm>
        <a:prstGeom prst="upArrowCallou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Congress Passes Budget Resolutions</a:t>
          </a:r>
          <a:endParaRPr lang="en-US" sz="1400" b="1" kern="1200" dirty="0">
            <a:latin typeface="Verdana"/>
            <a:cs typeface="Verdana"/>
          </a:endParaRPr>
        </a:p>
      </dsp:txBody>
      <dsp:txXfrm rot="10800000">
        <a:off x="0" y="954807"/>
        <a:ext cx="6417379" cy="624842"/>
      </dsp:txXfrm>
    </dsp:sp>
    <dsp:sp modelId="{C8D48B59-F9BC-E84E-8A85-EEC5B7354947}">
      <dsp:nvSpPr>
        <dsp:cNvPr id="0" name=""/>
        <dsp:cNvSpPr/>
      </dsp:nvSpPr>
      <dsp:spPr>
        <a:xfrm rot="10800000">
          <a:off x="0" y="2"/>
          <a:ext cx="6417379" cy="961636"/>
        </a:xfrm>
        <a:prstGeom prst="upArrowCallou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President Proposes Budget</a:t>
          </a:r>
        </a:p>
      </dsp:txBody>
      <dsp:txXfrm rot="10800000">
        <a:off x="0" y="2"/>
        <a:ext cx="6417379" cy="624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8673C-B0A0-0043-A445-E7A44B87AFF0}">
      <dsp:nvSpPr>
        <dsp:cNvPr id="0" name=""/>
        <dsp:cNvSpPr/>
      </dsp:nvSpPr>
      <dsp:spPr>
        <a:xfrm>
          <a:off x="0" y="4775254"/>
          <a:ext cx="3982880" cy="626749"/>
        </a:xfrm>
        <a:prstGeom prst="rect">
          <a:avLst/>
        </a:prstGeom>
        <a:solidFill>
          <a:srgbClr val="005B99"/>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President Signs Appropriations Bills Into Law by October 1</a:t>
          </a:r>
          <a:endParaRPr lang="en-US" sz="1400" b="1" kern="1200" dirty="0">
            <a:latin typeface="Verdana"/>
            <a:cs typeface="Verdana"/>
          </a:endParaRPr>
        </a:p>
      </dsp:txBody>
      <dsp:txXfrm>
        <a:off x="0" y="4775254"/>
        <a:ext cx="3982880" cy="626749"/>
      </dsp:txXfrm>
    </dsp:sp>
    <dsp:sp modelId="{540EA64E-784D-264C-831E-CCE879CE989A}">
      <dsp:nvSpPr>
        <dsp:cNvPr id="0" name=""/>
        <dsp:cNvSpPr/>
      </dsp:nvSpPr>
      <dsp:spPr>
        <a:xfrm rot="10800000">
          <a:off x="0" y="3820714"/>
          <a:ext cx="3982880" cy="963940"/>
        </a:xfrm>
        <a:prstGeom prst="upArrowCallout">
          <a:avLst/>
        </a:prstGeom>
        <a:gradFill flip="none" rotWithShape="1">
          <a:gsLst>
            <a:gs pos="0">
              <a:srgbClr val="005B99"/>
            </a:gs>
            <a:gs pos="92000">
              <a:schemeClr val="tx1"/>
            </a:gs>
          </a:gsLst>
          <a:lin ang="0" scaled="1"/>
          <a:tileRect/>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Appropriations Bills Pass House and Senate</a:t>
          </a:r>
          <a:endParaRPr lang="en-US" sz="1400" b="1" kern="1200" dirty="0">
            <a:latin typeface="Verdana"/>
            <a:cs typeface="Verdana"/>
          </a:endParaRPr>
        </a:p>
      </dsp:txBody>
      <dsp:txXfrm rot="10800000">
        <a:off x="0" y="3820714"/>
        <a:ext cx="3982880" cy="626339"/>
      </dsp:txXfrm>
    </dsp:sp>
    <dsp:sp modelId="{5EF1DE1A-6C82-9843-B40F-B551D043456E}">
      <dsp:nvSpPr>
        <dsp:cNvPr id="0" name=""/>
        <dsp:cNvSpPr/>
      </dsp:nvSpPr>
      <dsp:spPr>
        <a:xfrm rot="10800000">
          <a:off x="0" y="2866174"/>
          <a:ext cx="3982880" cy="963940"/>
        </a:xfrm>
        <a:prstGeom prst="upArrowCallout">
          <a:avLst/>
        </a:prstGeom>
        <a:solidFill>
          <a:srgbClr val="00000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Full Appropriations Committee Approves Draft Bills</a:t>
          </a:r>
          <a:endParaRPr lang="en-US" sz="1400" b="1" kern="1200" dirty="0">
            <a:latin typeface="Verdana"/>
            <a:cs typeface="Verdana"/>
          </a:endParaRPr>
        </a:p>
      </dsp:txBody>
      <dsp:txXfrm rot="10800000">
        <a:off x="0" y="2866174"/>
        <a:ext cx="3982880" cy="626339"/>
      </dsp:txXfrm>
    </dsp:sp>
    <dsp:sp modelId="{64A03BD2-8436-6640-BEA6-045B5E0D23DD}">
      <dsp:nvSpPr>
        <dsp:cNvPr id="0" name=""/>
        <dsp:cNvSpPr/>
      </dsp:nvSpPr>
      <dsp:spPr>
        <a:xfrm rot="10800000">
          <a:off x="0" y="1911635"/>
          <a:ext cx="3982880" cy="963940"/>
        </a:xfrm>
        <a:prstGeom prst="upArrowCallout">
          <a:avLst/>
        </a:prstGeom>
        <a:solidFill>
          <a:schemeClr val="tx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Appropriations Subcommittees Draft Spending Bills</a:t>
          </a:r>
          <a:endParaRPr lang="en-US" sz="1400" b="1" kern="1200" dirty="0">
            <a:latin typeface="Verdana"/>
            <a:cs typeface="Verdana"/>
          </a:endParaRPr>
        </a:p>
      </dsp:txBody>
      <dsp:txXfrm rot="10800000">
        <a:off x="0" y="1911635"/>
        <a:ext cx="3982880" cy="626339"/>
      </dsp:txXfrm>
    </dsp:sp>
    <dsp:sp modelId="{769C3CDC-B9C9-E345-8FC8-6C2E2A0378FE}">
      <dsp:nvSpPr>
        <dsp:cNvPr id="0" name=""/>
        <dsp:cNvSpPr/>
      </dsp:nvSpPr>
      <dsp:spPr>
        <a:xfrm rot="10800000">
          <a:off x="0" y="957095"/>
          <a:ext cx="3982880" cy="963940"/>
        </a:xfrm>
        <a:prstGeom prst="upArrowCallout">
          <a:avLst/>
        </a:prstGeom>
        <a:gradFill flip="none" rotWithShape="1">
          <a:gsLst>
            <a:gs pos="46000">
              <a:schemeClr val="tx1"/>
            </a:gs>
            <a:gs pos="58000">
              <a:srgbClr val="005B99"/>
            </a:gs>
          </a:gsLst>
          <a:lin ang="10800000" scaled="0"/>
          <a:tileRect/>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Congress Passes Budget Resolutions</a:t>
          </a:r>
          <a:endParaRPr lang="en-US" sz="1400" b="1" kern="1200" dirty="0">
            <a:latin typeface="Verdana"/>
            <a:cs typeface="Verdana"/>
          </a:endParaRPr>
        </a:p>
      </dsp:txBody>
      <dsp:txXfrm rot="10800000">
        <a:off x="0" y="957095"/>
        <a:ext cx="3982880" cy="626339"/>
      </dsp:txXfrm>
    </dsp:sp>
    <dsp:sp modelId="{C8D48B59-F9BC-E84E-8A85-EEC5B7354947}">
      <dsp:nvSpPr>
        <dsp:cNvPr id="0" name=""/>
        <dsp:cNvSpPr/>
      </dsp:nvSpPr>
      <dsp:spPr>
        <a:xfrm rot="10800000">
          <a:off x="0" y="2556"/>
          <a:ext cx="3982880" cy="963940"/>
        </a:xfrm>
        <a:prstGeom prst="upArrowCallout">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a:cs typeface="Verdana"/>
            </a:rPr>
            <a:t>President Proposes Budget</a:t>
          </a:r>
        </a:p>
      </dsp:txBody>
      <dsp:txXfrm rot="10800000">
        <a:off x="0" y="2556"/>
        <a:ext cx="3982880" cy="6263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932F0-2060-D940-A3BE-D1AA66423524}" type="datetimeFigureOut">
              <a:rPr lang="en-US" smtClean="0"/>
              <a:t>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DEDB8-2CE2-F446-909B-C8AF761C5471}" type="slidenum">
              <a:rPr lang="en-US" smtClean="0"/>
              <a:t>‹#›</a:t>
            </a:fld>
            <a:endParaRPr lang="en-US"/>
          </a:p>
        </p:txBody>
      </p:sp>
    </p:spTree>
    <p:extLst>
      <p:ext uri="{BB962C8B-B14F-4D97-AF65-F5344CB8AC3E}">
        <p14:creationId xmlns:p14="http://schemas.microsoft.com/office/powerpoint/2010/main" val="2796808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4932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553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9454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FWS notes:</a:t>
            </a:r>
          </a:p>
          <a:p>
            <a:endParaRPr lang="en-US" dirty="0" smtClean="0"/>
          </a:p>
          <a:p>
            <a:r>
              <a:rPr lang="en-US" dirty="0" smtClean="0"/>
              <a:t>Components include:</a:t>
            </a:r>
          </a:p>
          <a:p>
            <a:r>
              <a:rPr lang="en-US" sz="1200" kern="1200" dirty="0" smtClean="0">
                <a:solidFill>
                  <a:schemeClr val="tx1"/>
                </a:solidFill>
                <a:latin typeface="+mn-lt"/>
                <a:ea typeface="+mn-ea"/>
                <a:cs typeface="+mn-cs"/>
              </a:rPr>
              <a:t>Area #1: Identify Function Locations</a:t>
            </a:r>
          </a:p>
          <a:p>
            <a:r>
              <a:rPr lang="en-US" sz="1200" kern="1200" dirty="0" smtClean="0">
                <a:solidFill>
                  <a:schemeClr val="tx1"/>
                </a:solidFill>
                <a:latin typeface="+mn-lt"/>
                <a:ea typeface="+mn-ea"/>
                <a:cs typeface="+mn-cs"/>
              </a:rPr>
              <a:t>Area #2: Address Award/Employment Disconnect</a:t>
            </a:r>
          </a:p>
          <a:p>
            <a:r>
              <a:rPr lang="en-US" sz="1200" kern="1200" dirty="0" smtClean="0">
                <a:solidFill>
                  <a:schemeClr val="tx1"/>
                </a:solidFill>
                <a:latin typeface="+mn-lt"/>
                <a:ea typeface="+mn-ea"/>
                <a:cs typeface="+mn-cs"/>
              </a:rPr>
              <a:t>Area #3: Advertise</a:t>
            </a:r>
          </a:p>
          <a:p>
            <a:r>
              <a:rPr lang="en-US" sz="1200" kern="1200" dirty="0" smtClean="0">
                <a:solidFill>
                  <a:schemeClr val="tx1"/>
                </a:solidFill>
                <a:latin typeface="+mn-lt"/>
                <a:ea typeface="+mn-ea"/>
                <a:cs typeface="+mn-cs"/>
              </a:rPr>
              <a:t>Area #4: Match Students with Jobs</a:t>
            </a:r>
          </a:p>
          <a:p>
            <a:r>
              <a:rPr lang="en-US" sz="1200" kern="1200" dirty="0" smtClean="0">
                <a:solidFill>
                  <a:schemeClr val="tx1"/>
                </a:solidFill>
                <a:latin typeface="+mn-lt"/>
                <a:ea typeface="+mn-ea"/>
                <a:cs typeface="+mn-cs"/>
              </a:rPr>
              <a:t>Area #5: Monitor Award Usage</a:t>
            </a:r>
          </a:p>
          <a:p>
            <a:r>
              <a:rPr lang="en-US" sz="1200" kern="1200" dirty="0" smtClean="0">
                <a:solidFill>
                  <a:schemeClr val="tx1"/>
                </a:solidFill>
                <a:latin typeface="+mn-lt"/>
                <a:ea typeface="+mn-ea"/>
                <a:cs typeface="+mn-cs"/>
              </a:rPr>
              <a:t>Area #6: Address Logistical Obstacles</a:t>
            </a:r>
          </a:p>
          <a:p>
            <a:r>
              <a:rPr lang="en-US" sz="1200" kern="1200" dirty="0" smtClean="0">
                <a:solidFill>
                  <a:schemeClr val="tx1"/>
                </a:solidFill>
                <a:latin typeface="+mn-lt"/>
                <a:ea typeface="+mn-ea"/>
                <a:cs typeface="+mn-cs"/>
              </a:rPr>
              <a:t>Area #7: Measure Program Effectiveness</a:t>
            </a:r>
            <a:endParaRPr lang="en-US" dirty="0"/>
          </a:p>
        </p:txBody>
      </p:sp>
      <p:sp>
        <p:nvSpPr>
          <p:cNvPr id="4" name="Slide Number Placeholder 3"/>
          <p:cNvSpPr>
            <a:spLocks noGrp="1"/>
          </p:cNvSpPr>
          <p:nvPr>
            <p:ph type="sldNum" sz="quarter" idx="10"/>
          </p:nvPr>
        </p:nvSpPr>
        <p:spPr/>
        <p:txBody>
          <a:bodyPr/>
          <a:lstStyle/>
          <a:p>
            <a:fld id="{673DEDB8-2CE2-F446-909B-C8AF761C5471}" type="slidenum">
              <a:rPr lang="en-US" smtClean="0"/>
              <a:t>34</a:t>
            </a:fld>
            <a:endParaRPr lang="en-US"/>
          </a:p>
        </p:txBody>
      </p:sp>
    </p:spTree>
    <p:extLst>
      <p:ext uri="{BB962C8B-B14F-4D97-AF65-F5344CB8AC3E}">
        <p14:creationId xmlns:p14="http://schemas.microsoft.com/office/powerpoint/2010/main" val="166909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Reserve Board study on Loan Counseling: Focus groups at National Conference, membership survey in late 2016</a:t>
            </a:r>
          </a:p>
          <a:p>
            <a:endParaRPr lang="en-US" dirty="0" smtClean="0"/>
          </a:p>
          <a:p>
            <a:r>
              <a:rPr lang="en-US" dirty="0" smtClean="0"/>
              <a:t>The Institute for College Access and Success study on verification: Focus groups at National Conference, membership survey in September, 2016, report released in late 2016/early 2017.</a:t>
            </a:r>
          </a:p>
          <a:p>
            <a:endParaRPr lang="en-US" dirty="0" smtClean="0"/>
          </a:p>
          <a:p>
            <a:r>
              <a:rPr lang="en-US" dirty="0" err="1" smtClean="0"/>
              <a:t>Tyton</a:t>
            </a:r>
            <a:r>
              <a:rPr lang="en-US" dirty="0" smtClean="0"/>
              <a:t> Partners study on financial aid software market – membership survey later in 2016. Report TBD</a:t>
            </a:r>
          </a:p>
          <a:p>
            <a:endParaRPr lang="en-US" dirty="0"/>
          </a:p>
        </p:txBody>
      </p:sp>
      <p:sp>
        <p:nvSpPr>
          <p:cNvPr id="4" name="Slide Number Placeholder 3"/>
          <p:cNvSpPr>
            <a:spLocks noGrp="1"/>
          </p:cNvSpPr>
          <p:nvPr>
            <p:ph type="sldNum" sz="quarter" idx="10"/>
          </p:nvPr>
        </p:nvSpPr>
        <p:spPr/>
        <p:txBody>
          <a:bodyPr/>
          <a:lstStyle/>
          <a:p>
            <a:fld id="{673DEDB8-2CE2-F446-909B-C8AF761C5471}" type="slidenum">
              <a:rPr lang="en-US" smtClean="0"/>
              <a:t>35</a:t>
            </a:fld>
            <a:endParaRPr lang="en-US"/>
          </a:p>
        </p:txBody>
      </p:sp>
    </p:spTree>
    <p:extLst>
      <p:ext uri="{BB962C8B-B14F-4D97-AF65-F5344CB8AC3E}">
        <p14:creationId xmlns:p14="http://schemas.microsoft.com/office/powerpoint/2010/main" val="3745359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DEDB8-2CE2-F446-909B-C8AF761C5471}" type="slidenum">
              <a:rPr lang="en-US" smtClean="0"/>
              <a:t>36</a:t>
            </a:fld>
            <a:endParaRPr lang="en-US"/>
          </a:p>
        </p:txBody>
      </p:sp>
    </p:spTree>
    <p:extLst>
      <p:ext uri="{BB962C8B-B14F-4D97-AF65-F5344CB8AC3E}">
        <p14:creationId xmlns:p14="http://schemas.microsoft.com/office/powerpoint/2010/main" val="1669090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3350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9116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3CA0F2F-E892-4196-AD13-110937E49902}" type="slidenum">
              <a:rPr lang="en-US"/>
              <a:pPr/>
              <a:t>41</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7169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1138" indent="-171450" eaLnBrk="1">
              <a:buClr>
                <a:srgbClr val="000000"/>
              </a:buClr>
              <a:buFont typeface="Gill Sans" pitchFamily="-84" charset="0"/>
              <a:buChar char="-"/>
              <a:defRPr/>
            </a:pPr>
            <a:endParaRPr lang="en-US" altLang="en-US" dirty="0" smtClean="0">
              <a:latin typeface="Gill Sans" pitchFamily="-84" charset="0"/>
            </a:endParaRPr>
          </a:p>
          <a:p>
            <a:endParaRPr lang="en-US" dirty="0"/>
          </a:p>
        </p:txBody>
      </p:sp>
    </p:spTree>
    <p:extLst>
      <p:ext uri="{BB962C8B-B14F-4D97-AF65-F5344CB8AC3E}">
        <p14:creationId xmlns:p14="http://schemas.microsoft.com/office/powerpoint/2010/main" val="201029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1138" marR="0" lvl="1" indent="-171450" defTabSz="457200" eaLnBrk="1" fontAlgn="auto" latinLnBrk="0" hangingPunct="1">
              <a:lnSpc>
                <a:spcPct val="125000"/>
              </a:lnSpc>
              <a:spcBef>
                <a:spcPts val="0"/>
              </a:spcBef>
              <a:spcAft>
                <a:spcPts val="0"/>
              </a:spcAft>
              <a:buClr>
                <a:srgbClr val="000000"/>
              </a:buClr>
              <a:buSzTx/>
              <a:buFont typeface="Gill Sans" pitchFamily="-84" charset="0"/>
              <a:buChar char="-"/>
              <a:tabLst/>
              <a:defRPr/>
            </a:pPr>
            <a:r>
              <a:rPr lang="en-US" altLang="en-US" dirty="0" smtClean="0">
                <a:solidFill>
                  <a:srgbClr val="000000"/>
                </a:solidFill>
              </a:rPr>
              <a:t>Does not allow for committee experts to thoughtfully and carefully debate spending levels for the issues they are most well versed in—cuts against democratic process</a:t>
            </a:r>
            <a:endParaRPr lang="en-US" altLang="en-US" dirty="0" smtClean="0"/>
          </a:p>
          <a:p>
            <a:pPr marL="211138" indent="-171450" eaLnBrk="1">
              <a:buClr>
                <a:srgbClr val="000000"/>
              </a:buClr>
              <a:buFont typeface="Gill Sans" pitchFamily="-84" charset="0"/>
              <a:buChar char="-"/>
              <a:defRPr/>
            </a:pPr>
            <a:endParaRPr lang="en-US" altLang="en-US" dirty="0" smtClean="0">
              <a:latin typeface="Gill Sans" pitchFamily="-84" charset="0"/>
            </a:endParaRPr>
          </a:p>
          <a:p>
            <a:endParaRPr lang="en-US" dirty="0"/>
          </a:p>
        </p:txBody>
      </p:sp>
    </p:spTree>
    <p:extLst>
      <p:ext uri="{BB962C8B-B14F-4D97-AF65-F5344CB8AC3E}">
        <p14:creationId xmlns:p14="http://schemas.microsoft.com/office/powerpoint/2010/main" val="201029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pPr lvl="0"/>
            <a:endParaRPr/>
          </a:p>
        </p:txBody>
      </p:sp>
      <p:sp>
        <p:nvSpPr>
          <p:cNvPr id="78" name="Shape 78"/>
          <p:cNvSpPr>
            <a:spLocks noGrp="1"/>
          </p:cNvSpPr>
          <p:nvPr>
            <p:ph type="body" sz="quarter" idx="1"/>
          </p:nvPr>
        </p:nvSpPr>
        <p:spPr>
          <a:prstGeom prst="rect">
            <a:avLst/>
          </a:prstGeom>
        </p:spPr>
        <p:txBody>
          <a:bodyPr/>
          <a:lstStyle>
            <a:lvl1pPr indent="39687" defTabSz="914400">
              <a:lnSpc>
                <a:spcPct val="100000"/>
              </a:lnSpc>
              <a:defRPr sz="1200">
                <a:latin typeface="Calibri"/>
                <a:ea typeface="Calibri"/>
                <a:cs typeface="Calibri"/>
                <a:sym typeface="Calibri"/>
              </a:defRPr>
            </a:lvl1pPr>
          </a:lstStyle>
          <a:p>
            <a:pPr lvl="0">
              <a:defRPr sz="1800"/>
            </a:pPr>
            <a:r>
              <a:rPr sz="1200"/>
              <a:t>- Its kind of crazy to think about how important we know our programs are and how they have to compete with programs in health and labor (two other very important areas)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65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65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195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553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55346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png"/><Relationship Id="rId5" Type="http://schemas.microsoft.com/office/2007/relationships/hdphoto" Target="../media/hdphoto3.wdp"/><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037 US Capitol.jpg"/>
          <p:cNvPicPr>
            <a:picLocks noChangeAspect="1"/>
          </p:cNvPicPr>
          <p:nvPr userDrawn="1"/>
        </p:nvPicPr>
        <p:blipFill rotWithShape="1">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2502"/>
          <a:stretch/>
        </p:blipFill>
        <p:spPr>
          <a:xfrm>
            <a:off x="0" y="918210"/>
            <a:ext cx="9144000" cy="593979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solidFill>
                  <a:srgbClr val="005B99"/>
                </a:solidFill>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bwMode="auto">
          <a:xfrm>
            <a:off x="0" y="6705600"/>
            <a:ext cx="9144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Text Box 18"/>
          <p:cNvSpPr txBox="1">
            <a:spLocks noChangeArrowheads="1"/>
          </p:cNvSpPr>
          <p:nvPr userDrawn="1"/>
        </p:nvSpPr>
        <p:spPr bwMode="auto">
          <a:xfrm>
            <a:off x="381000" y="120650"/>
            <a:ext cx="8382000" cy="946150"/>
          </a:xfrm>
          <a:prstGeom prst="rect">
            <a:avLst/>
          </a:prstGeom>
          <a:noFill/>
          <a:ln w="9525">
            <a:noFill/>
            <a:miter lim="800000"/>
            <a:headEnd/>
            <a:tailEnd/>
          </a:ln>
          <a:effectLst/>
        </p:spPr>
        <p:txBody>
          <a:bodyPr>
            <a:spAutoFit/>
          </a:bodyPr>
          <a:lstStyle/>
          <a:p>
            <a:pPr algn="ctr">
              <a:spcBef>
                <a:spcPct val="50000"/>
              </a:spcBef>
              <a:defRPr/>
            </a:pPr>
            <a:r>
              <a:rPr lang="en-US" sz="2800" b="1" dirty="0">
                <a:solidFill>
                  <a:srgbClr val="005B99"/>
                </a:solidFill>
                <a:latin typeface="Verdana"/>
                <a:cs typeface="Verdana"/>
              </a:rPr>
              <a:t>National Association of Student </a:t>
            </a:r>
            <a:br>
              <a:rPr lang="en-US" sz="2800" b="1" dirty="0">
                <a:solidFill>
                  <a:srgbClr val="005B99"/>
                </a:solidFill>
                <a:latin typeface="Verdana"/>
                <a:cs typeface="Verdana"/>
              </a:rPr>
            </a:br>
            <a:r>
              <a:rPr lang="en-US" sz="2800" b="1" dirty="0">
                <a:solidFill>
                  <a:srgbClr val="005B99"/>
                </a:solidFill>
                <a:latin typeface="Verdana"/>
                <a:cs typeface="Verdana"/>
              </a:rPr>
              <a:t>Financial Aid Administrators</a:t>
            </a:r>
          </a:p>
        </p:txBody>
      </p:sp>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0" b="99375" l="0" r="99125">
                        <a14:foregroundMark x1="86625" y1="81125" x2="86625" y2="81125"/>
                        <a14:foregroundMark x1="69500" y1="81125" x2="69500" y2="81125"/>
                        <a14:foregroundMark x1="29625" y1="81375" x2="29625" y2="81375"/>
                      </a14:backgroundRemoval>
                    </a14:imgEffect>
                  </a14:imgLayer>
                </a14:imgProps>
              </a:ext>
            </a:extLst>
          </a:blip>
          <a:stretch>
            <a:fillRect/>
          </a:stretch>
        </p:blipFill>
        <p:spPr>
          <a:xfrm>
            <a:off x="152400" y="5562600"/>
            <a:ext cx="1092200" cy="1092200"/>
          </a:xfrm>
          <a:prstGeom prst="rect">
            <a:avLst/>
          </a:prstGeom>
        </p:spPr>
      </p:pic>
      <p:sp>
        <p:nvSpPr>
          <p:cNvPr id="9" name="Rectangle 70"/>
          <p:cNvSpPr>
            <a:spLocks noChangeArrowheads="1"/>
          </p:cNvSpPr>
          <p:nvPr userDrawn="1"/>
        </p:nvSpPr>
        <p:spPr bwMode="auto">
          <a:xfrm>
            <a:off x="6400800" y="6400800"/>
            <a:ext cx="2743200" cy="228600"/>
          </a:xfrm>
          <a:prstGeom prst="rect">
            <a:avLst/>
          </a:prstGeom>
          <a:noFill/>
          <a:ln w="9525">
            <a:noFill/>
            <a:miter lim="800000"/>
            <a:headEnd/>
            <a:tailEnd/>
          </a:ln>
          <a:effectLst/>
        </p:spPr>
        <p:txBody>
          <a:bodyPr/>
          <a:lstStyle/>
          <a:p>
            <a:pPr algn="r" fontAlgn="base">
              <a:spcBef>
                <a:spcPct val="0"/>
              </a:spcBef>
              <a:spcAft>
                <a:spcPct val="0"/>
              </a:spcAft>
              <a:defRPr/>
            </a:pPr>
            <a:r>
              <a:rPr lang="en-US" sz="1400" dirty="0" smtClean="0">
                <a:solidFill>
                  <a:srgbClr val="000000"/>
                </a:solidFill>
                <a:latin typeface="Arial" charset="0"/>
                <a:cs typeface="Arial" charset="0"/>
              </a:rPr>
              <a:t>© 2016 NASFAA</a:t>
            </a:r>
            <a:endParaRPr lang="en-US" sz="1400" dirty="0">
              <a:solidFill>
                <a:srgbClr val="000000"/>
              </a:solidFill>
              <a:latin typeface="Arial" charset="0"/>
              <a:cs typeface="Arial" charset="0"/>
            </a:endParaRPr>
          </a:p>
          <a:p>
            <a:pPr algn="r" fontAlgn="base">
              <a:spcBef>
                <a:spcPct val="0"/>
              </a:spcBef>
              <a:spcAft>
                <a:spcPct val="0"/>
              </a:spcAft>
              <a:defRPr/>
            </a:pPr>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3053050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990600"/>
            <a:ext cx="8686800" cy="4343400"/>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4523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613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66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65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81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62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63694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595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12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3200" dirty="0">
                <a:solidFill>
                  <a:srgbClr val="00659E"/>
                </a:solidFill>
              </a:rPr>
              <a:t>Title Text</a:t>
            </a:r>
          </a:p>
        </p:txBody>
      </p:sp>
      <p:sp>
        <p:nvSpPr>
          <p:cNvPr id="18" name="Shape 18"/>
          <p:cNvSpPr>
            <a:spLocks noGrp="1"/>
          </p:cNvSpPr>
          <p:nvPr>
            <p:ph type="body" idx="1"/>
          </p:nvPr>
        </p:nvSpPr>
        <p:spPr>
          <a:xfrm>
            <a:off x="228600" y="1265237"/>
            <a:ext cx="8610600" cy="4678363"/>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extLst>
      <p:ext uri="{BB962C8B-B14F-4D97-AF65-F5344CB8AC3E}">
        <p14:creationId xmlns:p14="http://schemas.microsoft.com/office/powerpoint/2010/main" val="1852227097"/>
      </p:ext>
    </p:extLst>
  </p:cSld>
  <p:clrMapOvr>
    <a:masterClrMapping/>
  </p:clrMapOvr>
  <p:transition xmlns:p14="http://schemas.microsoft.com/office/powerpoint/2010/mai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990600"/>
            <a:ext cx="8686800" cy="4724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bwMode="auto">
          <a:xfrm>
            <a:off x="0" y="6705600"/>
            <a:ext cx="9144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8" name="Picture 7"/>
          <p:cNvPicPr>
            <a:picLocks noChangeAspect="1"/>
          </p:cNvPicPr>
          <p:nvPr userDrawn="1"/>
        </p:nvPicPr>
        <p:blipFill>
          <a:blip r:embed="rId10">
            <a:extLst>
              <a:ext uri="{BEBA8EAE-BF5A-486C-A8C5-ECC9F3942E4B}">
                <a14:imgProps xmlns:a14="http://schemas.microsoft.com/office/drawing/2010/main">
                  <a14:imgLayer r:embed="rId11">
                    <a14:imgEffect>
                      <a14:backgroundRemoval t="0" b="99375" l="0" r="99125">
                        <a14:foregroundMark x1="86625" y1="81125" x2="86625" y2="81125"/>
                        <a14:foregroundMark x1="69500" y1="81125" x2="69500" y2="81125"/>
                        <a14:foregroundMark x1="29625" y1="81375" x2="29625" y2="81375"/>
                      </a14:backgroundRemoval>
                    </a14:imgEffect>
                  </a14:imgLayer>
                </a14:imgProps>
              </a:ext>
            </a:extLst>
          </a:blip>
          <a:stretch>
            <a:fillRect/>
          </a:stretch>
        </p:blipFill>
        <p:spPr>
          <a:xfrm>
            <a:off x="152400" y="5562600"/>
            <a:ext cx="1092200" cy="1092200"/>
          </a:xfrm>
          <a:prstGeom prst="rect">
            <a:avLst/>
          </a:prstGeom>
        </p:spPr>
      </p:pic>
      <p:sp>
        <p:nvSpPr>
          <p:cNvPr id="7" name="Rectangle 70"/>
          <p:cNvSpPr>
            <a:spLocks noChangeArrowheads="1"/>
          </p:cNvSpPr>
          <p:nvPr userDrawn="1"/>
        </p:nvSpPr>
        <p:spPr bwMode="auto">
          <a:xfrm>
            <a:off x="6400800" y="6400800"/>
            <a:ext cx="2743200" cy="228600"/>
          </a:xfrm>
          <a:prstGeom prst="rect">
            <a:avLst/>
          </a:prstGeom>
          <a:noFill/>
          <a:ln w="9525">
            <a:noFill/>
            <a:miter lim="800000"/>
            <a:headEnd/>
            <a:tailEnd/>
          </a:ln>
          <a:effectLst/>
        </p:spPr>
        <p:txBody>
          <a:bodyPr/>
          <a:lstStyle/>
          <a:p>
            <a:pPr algn="r" fontAlgn="base">
              <a:spcBef>
                <a:spcPct val="0"/>
              </a:spcBef>
              <a:spcAft>
                <a:spcPct val="0"/>
              </a:spcAft>
              <a:defRPr/>
            </a:pPr>
            <a:r>
              <a:rPr lang="en-US" sz="1400" dirty="0">
                <a:solidFill>
                  <a:srgbClr val="000000"/>
                </a:solidFill>
                <a:latin typeface="Arial" charset="0"/>
                <a:cs typeface="Arial" charset="0"/>
              </a:rPr>
              <a:t>Slide </a:t>
            </a:r>
            <a:fld id="{332CC476-2813-4999-AD2E-AFFB4AB2D294}" type="slidenum">
              <a:rPr lang="en-US" sz="1400" smtClean="0">
                <a:solidFill>
                  <a:srgbClr val="000000"/>
                </a:solidFill>
                <a:latin typeface="Arial" charset="0"/>
                <a:cs typeface="Arial" charset="0"/>
              </a:rPr>
              <a:pPr algn="r" fontAlgn="base">
                <a:spcBef>
                  <a:spcPct val="0"/>
                </a:spcBef>
                <a:spcAft>
                  <a:spcPct val="0"/>
                </a:spcAft>
                <a:defRPr/>
              </a:pPr>
              <a:t>‹#›</a:t>
            </a:fld>
            <a:r>
              <a:rPr lang="en-US" sz="1400" dirty="0" smtClean="0">
                <a:solidFill>
                  <a:srgbClr val="000000"/>
                </a:solidFill>
                <a:latin typeface="Arial" charset="0"/>
                <a:cs typeface="Arial" charset="0"/>
              </a:rPr>
              <a:t>   </a:t>
            </a:r>
            <a:r>
              <a:rPr lang="en-US" sz="1400" dirty="0">
                <a:solidFill>
                  <a:srgbClr val="000000"/>
                </a:solidFill>
                <a:latin typeface="Arial" charset="0"/>
                <a:cs typeface="Arial" charset="0"/>
              </a:rPr>
              <a:t>© </a:t>
            </a:r>
            <a:r>
              <a:rPr lang="en-US" sz="1400" dirty="0" smtClean="0">
                <a:solidFill>
                  <a:srgbClr val="000000"/>
                </a:solidFill>
                <a:latin typeface="Arial" charset="0"/>
                <a:cs typeface="Arial" charset="0"/>
              </a:rPr>
              <a:t>2016 NASFAA</a:t>
            </a:r>
            <a:endParaRPr lang="en-US" sz="1400" dirty="0">
              <a:solidFill>
                <a:srgbClr val="000000"/>
              </a:solidFill>
              <a:latin typeface="Arial" charset="0"/>
              <a:cs typeface="Arial" charset="0"/>
            </a:endParaRPr>
          </a:p>
          <a:p>
            <a:pPr algn="r" fontAlgn="base">
              <a:spcBef>
                <a:spcPct val="0"/>
              </a:spcBef>
              <a:spcAft>
                <a:spcPct val="0"/>
              </a:spcAft>
              <a:defRPr/>
            </a:pPr>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1491455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3400" b="1" kern="1200" dirty="0" smtClean="0">
          <a:solidFill>
            <a:srgbClr val="005B99"/>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005B99"/>
        </a:buClr>
        <a:buFont typeface="Arial" pitchFamily="34" charset="0"/>
        <a:buChar char="•"/>
        <a:defRPr lang="en-US" sz="3200" kern="1200" dirty="0" smtClean="0">
          <a:solidFill>
            <a:schemeClr val="tx1"/>
          </a:solidFill>
          <a:latin typeface="Verdana"/>
          <a:ea typeface="+mn-ea"/>
          <a:cs typeface="Verdana"/>
        </a:defRPr>
      </a:lvl1pPr>
      <a:lvl2pPr marL="804863" indent="-347663" algn="l" defTabSz="914400" rtl="0" eaLnBrk="1" latinLnBrk="0" hangingPunct="1">
        <a:spcBef>
          <a:spcPct val="20000"/>
        </a:spcBef>
        <a:buClr>
          <a:srgbClr val="005B99"/>
        </a:buClr>
        <a:buFont typeface="Arial" pitchFamily="34" charset="0"/>
        <a:buChar char="–"/>
        <a:defRPr sz="2800" kern="1200">
          <a:solidFill>
            <a:schemeClr val="tx1"/>
          </a:solidFill>
          <a:latin typeface="Verdana"/>
          <a:ea typeface="+mn-ea"/>
          <a:cs typeface="Verdana"/>
        </a:defRPr>
      </a:lvl2pPr>
      <a:lvl3pPr marL="1260475" indent="-346075" algn="l" defTabSz="914400" rtl="0" eaLnBrk="1" latinLnBrk="0" hangingPunct="1">
        <a:spcBef>
          <a:spcPct val="20000"/>
        </a:spcBef>
        <a:buClr>
          <a:srgbClr val="005B99"/>
        </a:buClr>
        <a:buSzPct val="85000"/>
        <a:buFont typeface="Wingdings" panose="05000000000000000000" pitchFamily="2" charset="2"/>
        <a:buChar char="Ø"/>
        <a:defRPr sz="2400" kern="1200">
          <a:solidFill>
            <a:schemeClr val="tx1"/>
          </a:solidFill>
          <a:latin typeface="Verdana"/>
          <a:ea typeface="+mn-ea"/>
          <a:cs typeface="Verdana"/>
        </a:defRPr>
      </a:lvl3pPr>
      <a:lvl4pPr marL="1600200" indent="-228600" algn="l" defTabSz="914400" rtl="0" eaLnBrk="1" latinLnBrk="0" hangingPunct="1">
        <a:spcBef>
          <a:spcPct val="20000"/>
        </a:spcBef>
        <a:buClr>
          <a:srgbClr val="005B99"/>
        </a:buClr>
        <a:buFont typeface="Arial" pitchFamily="34" charset="0"/>
        <a:buChar char="–"/>
        <a:defRPr sz="2000" kern="1200">
          <a:solidFill>
            <a:schemeClr val="tx1"/>
          </a:solidFill>
          <a:latin typeface="Verdana"/>
          <a:ea typeface="+mn-ea"/>
          <a:cs typeface="Verdana"/>
        </a:defRPr>
      </a:lvl4pPr>
      <a:lvl5pPr marL="2057400" indent="-228600" algn="l" defTabSz="914400" rtl="0" eaLnBrk="1" latinLnBrk="0" hangingPunct="1">
        <a:spcBef>
          <a:spcPct val="20000"/>
        </a:spcBef>
        <a:buClr>
          <a:srgbClr val="005B99"/>
        </a:buClr>
        <a:buFont typeface="Arial" pitchFamily="34" charset="0"/>
        <a:buChar char="»"/>
        <a:defRPr sz="2000" kern="1200">
          <a:solidFill>
            <a:schemeClr val="tx1"/>
          </a:solidFill>
          <a:latin typeface="Verdana"/>
          <a:ea typeface="+mn-ea"/>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policy@nasfaa.org"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www.nasfaa.org/ppy_toolki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1.png"/><Relationship Id="rId5"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nasfaa.org/volunteer_signup"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8.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ctrTitle"/>
          </p:nvPr>
        </p:nvSpPr>
        <p:spPr>
          <a:xfrm>
            <a:off x="457200" y="1828800"/>
            <a:ext cx="8305800" cy="4114800"/>
          </a:xfrm>
        </p:spPr>
        <p:txBody>
          <a:bodyPr>
            <a:normAutofit/>
          </a:bodyPr>
          <a:lstStyle/>
          <a:p>
            <a:pPr algn="ctr" fontAlgn="base">
              <a:lnSpc>
                <a:spcPct val="150000"/>
              </a:lnSpc>
              <a:spcBef>
                <a:spcPts val="3000"/>
              </a:spcBef>
              <a:spcAft>
                <a:spcPct val="0"/>
              </a:spcAft>
              <a:defRPr/>
            </a:pPr>
            <a:r>
              <a:rPr lang="en-US" sz="6600" b="1" dirty="0" smtClean="0">
                <a:solidFill>
                  <a:srgbClr val="005B99"/>
                </a:solidFill>
                <a:effectLst>
                  <a:outerShdw blurRad="38100" dist="38100" dir="2700000" algn="tl">
                    <a:srgbClr val="000000">
                      <a:alpha val="43137"/>
                    </a:srgbClr>
                  </a:outerShdw>
                </a:effectLst>
              </a:rPr>
              <a:t>Federal Update</a:t>
            </a:r>
            <a:br>
              <a:rPr lang="en-US" sz="6600" b="1" dirty="0" smtClean="0">
                <a:solidFill>
                  <a:srgbClr val="005B99"/>
                </a:solidFill>
                <a:effectLst>
                  <a:outerShdw blurRad="38100" dist="38100" dir="2700000" algn="tl">
                    <a:srgbClr val="000000">
                      <a:alpha val="43137"/>
                    </a:srgbClr>
                  </a:outerShdw>
                </a:effectLst>
              </a:rPr>
            </a:br>
            <a:r>
              <a:rPr lang="en-US" sz="4400" b="1" dirty="0" smtClean="0">
                <a:solidFill>
                  <a:srgbClr val="005B99"/>
                </a:solidFill>
                <a:effectLst>
                  <a:outerShdw blurRad="38100" dist="38100" dir="2700000" algn="tl">
                    <a:srgbClr val="000000">
                      <a:alpha val="43137"/>
                    </a:srgbClr>
                  </a:outerShdw>
                </a:effectLst>
              </a:rPr>
              <a:t/>
            </a:r>
            <a:br>
              <a:rPr lang="en-US" sz="4400" b="1" dirty="0" smtClean="0">
                <a:solidFill>
                  <a:srgbClr val="005B99"/>
                </a:solidFill>
                <a:effectLst>
                  <a:outerShdw blurRad="38100" dist="38100" dir="2700000" algn="tl">
                    <a:srgbClr val="000000">
                      <a:alpha val="43137"/>
                    </a:srgbClr>
                  </a:outerShdw>
                </a:effectLst>
              </a:rPr>
            </a:br>
            <a:r>
              <a:rPr lang="en-US" sz="3100" b="1" dirty="0" smtClean="0">
                <a:solidFill>
                  <a:srgbClr val="000000"/>
                </a:solidFill>
                <a:effectLst>
                  <a:outerShdw blurRad="38100" dist="38100" dir="2700000" algn="tl">
                    <a:srgbClr val="000000">
                      <a:alpha val="43137"/>
                    </a:srgbClr>
                  </a:outerShdw>
                </a:effectLst>
              </a:rPr>
              <a:t>Stephen Payne</a:t>
            </a:r>
            <a:r>
              <a:rPr lang="en-US" sz="3100" b="1" dirty="0" smtClean="0">
                <a:solidFill>
                  <a:srgbClr val="000000"/>
                </a:solidFill>
                <a:effectLst>
                  <a:outerShdw blurRad="38100" dist="38100" dir="2700000" algn="tl">
                    <a:srgbClr val="000000">
                      <a:alpha val="43137"/>
                    </a:srgbClr>
                  </a:outerShdw>
                </a:effectLst>
              </a:rPr>
              <a:t/>
            </a:r>
            <a:br>
              <a:rPr lang="en-US" sz="3100" b="1" dirty="0" smtClean="0">
                <a:solidFill>
                  <a:srgbClr val="000000"/>
                </a:solidFill>
                <a:effectLst>
                  <a:outerShdw blurRad="38100" dist="38100" dir="2700000" algn="tl">
                    <a:srgbClr val="000000">
                      <a:alpha val="43137"/>
                    </a:srgbClr>
                  </a:outerShdw>
                </a:effectLst>
              </a:rPr>
            </a:br>
            <a:r>
              <a:rPr lang="en-US" sz="3100" b="1" dirty="0" smtClean="0">
                <a:solidFill>
                  <a:srgbClr val="000000"/>
                </a:solidFill>
                <a:effectLst>
                  <a:outerShdw blurRad="38100" dist="38100" dir="2700000" algn="tl">
                    <a:srgbClr val="000000">
                      <a:alpha val="43137"/>
                    </a:srgbClr>
                  </a:outerShdw>
                </a:effectLst>
              </a:rPr>
              <a:t>PASFAA – October 2016</a:t>
            </a:r>
            <a:endParaRPr lang="en-US" sz="3100"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99375" l="0" r="99125">
                        <a14:foregroundMark x1="86625" y1="81125" x2="86625" y2="81125"/>
                        <a14:foregroundMark x1="69500" y1="81125" x2="69500" y2="81125"/>
                        <a14:foregroundMark x1="29625" y1="81375" x2="29625" y2="81375"/>
                      </a14:backgroundRemoval>
                    </a14:imgEffect>
                  </a14:imgLayer>
                </a14:imgProps>
              </a:ext>
            </a:extLst>
          </a:blip>
          <a:stretch>
            <a:fillRect/>
          </a:stretch>
        </p:blipFill>
        <p:spPr>
          <a:xfrm>
            <a:off x="152400" y="5562600"/>
            <a:ext cx="1092200" cy="1092200"/>
          </a:xfrm>
          <a:prstGeom prst="rect">
            <a:avLst/>
          </a:prstGeom>
        </p:spPr>
      </p:pic>
    </p:spTree>
    <p:extLst>
      <p:ext uri="{BB962C8B-B14F-4D97-AF65-F5344CB8AC3E}">
        <p14:creationId xmlns:p14="http://schemas.microsoft.com/office/powerpoint/2010/main" val="892540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Obama’s FY2017 (AY 17-18) Budget</a:t>
            </a:r>
          </a:p>
        </p:txBody>
      </p:sp>
      <p:sp>
        <p:nvSpPr>
          <p:cNvPr id="3" name="Text Placeholder 2"/>
          <p:cNvSpPr>
            <a:spLocks noGrp="1"/>
          </p:cNvSpPr>
          <p:nvPr>
            <p:ph type="body" idx="1"/>
          </p:nvPr>
        </p:nvSpPr>
        <p:spPr>
          <a:xfrm>
            <a:off x="228600" y="907567"/>
            <a:ext cx="8610600" cy="4678363"/>
          </a:xfrm>
        </p:spPr>
        <p:txBody>
          <a:bodyPr>
            <a:normAutofit fontScale="62500" lnSpcReduction="20000"/>
          </a:bodyPr>
          <a:lstStyle/>
          <a:p>
            <a:pPr lvl="0">
              <a:lnSpc>
                <a:spcPct val="120000"/>
              </a:lnSpc>
              <a:spcBef>
                <a:spcPts val="0"/>
              </a:spcBef>
              <a:defRPr sz="1800"/>
            </a:pPr>
            <a:r>
              <a:rPr lang="en-US" sz="4000" b="1" dirty="0"/>
              <a:t>Grants</a:t>
            </a:r>
          </a:p>
          <a:p>
            <a:pPr lvl="1">
              <a:lnSpc>
                <a:spcPct val="120000"/>
              </a:lnSpc>
              <a:spcBef>
                <a:spcPts val="0"/>
              </a:spcBef>
              <a:defRPr sz="1800"/>
            </a:pPr>
            <a:r>
              <a:rPr lang="en-US" sz="4000" dirty="0"/>
              <a:t>Maximum Pell Grant of $</a:t>
            </a:r>
            <a:r>
              <a:rPr lang="en-US" sz="4000" dirty="0" smtClean="0"/>
              <a:t>5,935 (+$120)</a:t>
            </a:r>
          </a:p>
          <a:p>
            <a:pPr lvl="1">
              <a:lnSpc>
                <a:spcPct val="120000"/>
              </a:lnSpc>
              <a:spcBef>
                <a:spcPts val="0"/>
              </a:spcBef>
              <a:defRPr sz="1800"/>
            </a:pPr>
            <a:r>
              <a:rPr lang="en-US" sz="4000" dirty="0" smtClean="0"/>
              <a:t>Year-Round Pell, a “Super Pell” ($150/semester bonus), and Second-Chance Pell</a:t>
            </a:r>
            <a:endParaRPr lang="en-US" sz="4000" dirty="0"/>
          </a:p>
          <a:p>
            <a:pPr lvl="1">
              <a:lnSpc>
                <a:spcPct val="120000"/>
              </a:lnSpc>
              <a:spcBef>
                <a:spcPts val="0"/>
              </a:spcBef>
              <a:defRPr sz="1800"/>
            </a:pPr>
            <a:r>
              <a:rPr lang="en-US" sz="4000" dirty="0"/>
              <a:t>Continue to index Pell to inflation beyond </a:t>
            </a:r>
            <a:r>
              <a:rPr lang="en-US" sz="4000" dirty="0" smtClean="0"/>
              <a:t>FY17</a:t>
            </a:r>
          </a:p>
          <a:p>
            <a:pPr marL="457200" lvl="1" indent="0">
              <a:lnSpc>
                <a:spcPct val="120000"/>
              </a:lnSpc>
              <a:spcBef>
                <a:spcPts val="0"/>
              </a:spcBef>
              <a:buNone/>
              <a:defRPr sz="1800"/>
            </a:pPr>
            <a:endParaRPr lang="en-US" sz="4000" dirty="0"/>
          </a:p>
          <a:p>
            <a:pPr lvl="0">
              <a:lnSpc>
                <a:spcPct val="120000"/>
              </a:lnSpc>
              <a:spcBef>
                <a:spcPts val="0"/>
              </a:spcBef>
              <a:defRPr sz="1800"/>
            </a:pPr>
            <a:r>
              <a:rPr lang="en-US" sz="4000" b="1" dirty="0"/>
              <a:t>Campus-Based Aid</a:t>
            </a:r>
          </a:p>
          <a:p>
            <a:pPr lvl="1">
              <a:lnSpc>
                <a:spcPct val="120000"/>
              </a:lnSpc>
              <a:spcBef>
                <a:spcPts val="0"/>
              </a:spcBef>
              <a:defRPr sz="1800"/>
            </a:pPr>
            <a:r>
              <a:rPr lang="en-US" sz="4000" dirty="0"/>
              <a:t>Level fund FSEOG and FWS (FY 2015 levels)</a:t>
            </a:r>
          </a:p>
          <a:p>
            <a:pPr lvl="1">
              <a:lnSpc>
                <a:spcPct val="120000"/>
              </a:lnSpc>
              <a:spcBef>
                <a:spcPts val="0"/>
              </a:spcBef>
              <a:defRPr sz="1800"/>
            </a:pPr>
            <a:r>
              <a:rPr lang="en-US" sz="4000" dirty="0"/>
              <a:t>Revise allocation formula to direct dollars to schools that enroll and graduate high number of Pell Grant students</a:t>
            </a:r>
          </a:p>
          <a:p>
            <a:pPr lvl="1">
              <a:lnSpc>
                <a:spcPct val="120000"/>
              </a:lnSpc>
              <a:spcBef>
                <a:spcPts val="0"/>
              </a:spcBef>
              <a:defRPr sz="1800"/>
            </a:pPr>
            <a:r>
              <a:rPr lang="en-US" sz="4000" dirty="0"/>
              <a:t>Expand/Reform the Perkins Loan </a:t>
            </a:r>
            <a:r>
              <a:rPr lang="en-US" sz="4000" dirty="0" smtClean="0"/>
              <a:t>Program</a:t>
            </a:r>
            <a:endParaRPr lang="en-US" sz="4000" dirty="0"/>
          </a:p>
        </p:txBody>
      </p:sp>
    </p:spTree>
    <p:extLst>
      <p:ext uri="{BB962C8B-B14F-4D97-AF65-F5344CB8AC3E}">
        <p14:creationId xmlns:p14="http://schemas.microsoft.com/office/powerpoint/2010/main" val="364868201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Obama’s FY2017 (AY 17-18) Budget</a:t>
            </a:r>
          </a:p>
        </p:txBody>
      </p:sp>
      <p:sp>
        <p:nvSpPr>
          <p:cNvPr id="3" name="Text Placeholder 2"/>
          <p:cNvSpPr>
            <a:spLocks noGrp="1"/>
          </p:cNvSpPr>
          <p:nvPr>
            <p:ph type="body" idx="1"/>
          </p:nvPr>
        </p:nvSpPr>
        <p:spPr>
          <a:xfrm>
            <a:off x="228600" y="880871"/>
            <a:ext cx="8610600" cy="4678363"/>
          </a:xfrm>
        </p:spPr>
        <p:txBody>
          <a:bodyPr>
            <a:normAutofit fontScale="70000" lnSpcReduction="20000"/>
          </a:bodyPr>
          <a:lstStyle/>
          <a:p>
            <a:pPr lvl="0">
              <a:lnSpc>
                <a:spcPct val="120000"/>
              </a:lnSpc>
              <a:spcBef>
                <a:spcPts val="0"/>
              </a:spcBef>
              <a:defRPr sz="1800"/>
            </a:pPr>
            <a:r>
              <a:rPr lang="en-US" sz="4000" b="1" dirty="0" smtClean="0"/>
              <a:t>Loans and Repayment</a:t>
            </a:r>
            <a:endParaRPr lang="en-US" sz="4000" b="1" dirty="0"/>
          </a:p>
          <a:p>
            <a:pPr lvl="1">
              <a:lnSpc>
                <a:spcPct val="120000"/>
              </a:lnSpc>
              <a:spcBef>
                <a:spcPts val="0"/>
              </a:spcBef>
              <a:defRPr sz="1800"/>
            </a:pPr>
            <a:r>
              <a:rPr lang="en-US" sz="4000" dirty="0" smtClean="0"/>
              <a:t>REPAYE would be only IDR option for all borrowers</a:t>
            </a:r>
          </a:p>
          <a:p>
            <a:pPr lvl="1">
              <a:lnSpc>
                <a:spcPct val="120000"/>
              </a:lnSpc>
              <a:spcBef>
                <a:spcPts val="0"/>
              </a:spcBef>
              <a:defRPr sz="1800"/>
            </a:pPr>
            <a:r>
              <a:rPr lang="en-US" sz="4000" dirty="0" smtClean="0"/>
              <a:t>PSLF cap at $57,500</a:t>
            </a:r>
          </a:p>
          <a:p>
            <a:pPr lvl="1">
              <a:lnSpc>
                <a:spcPct val="120000"/>
              </a:lnSpc>
              <a:spcBef>
                <a:spcPts val="0"/>
              </a:spcBef>
              <a:defRPr sz="1800"/>
            </a:pPr>
            <a:r>
              <a:rPr lang="en-US" sz="4000" dirty="0" smtClean="0"/>
              <a:t>Simplification </a:t>
            </a:r>
            <a:r>
              <a:rPr lang="en-US" sz="4000" dirty="0"/>
              <a:t>of tax </a:t>
            </a:r>
            <a:r>
              <a:rPr lang="en-US" sz="4000" dirty="0" smtClean="0"/>
              <a:t>credits</a:t>
            </a:r>
          </a:p>
          <a:p>
            <a:pPr lvl="1">
              <a:lnSpc>
                <a:spcPct val="120000"/>
              </a:lnSpc>
              <a:spcBef>
                <a:spcPts val="0"/>
              </a:spcBef>
              <a:defRPr sz="1800"/>
            </a:pPr>
            <a:r>
              <a:rPr lang="en-US" sz="4000" dirty="0" smtClean="0"/>
              <a:t>Consolidation of teacher grant and forgiveness programs (including TEACH Grants) into a single loan forgiveness program with a cap of $25,000 beginning in 2021</a:t>
            </a:r>
          </a:p>
          <a:p>
            <a:pPr marL="457200" lvl="1" indent="0">
              <a:lnSpc>
                <a:spcPct val="120000"/>
              </a:lnSpc>
              <a:spcBef>
                <a:spcPts val="0"/>
              </a:spcBef>
              <a:buNone/>
              <a:defRPr sz="1800"/>
            </a:pPr>
            <a:endParaRPr lang="en-US" sz="4000" dirty="0"/>
          </a:p>
        </p:txBody>
      </p:sp>
    </p:spTree>
    <p:extLst>
      <p:ext uri="{BB962C8B-B14F-4D97-AF65-F5344CB8AC3E}">
        <p14:creationId xmlns:p14="http://schemas.microsoft.com/office/powerpoint/2010/main" val="3010218631"/>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Obama’s FY2017 (AY 17-18) Budget</a:t>
            </a:r>
          </a:p>
        </p:txBody>
      </p:sp>
      <p:sp>
        <p:nvSpPr>
          <p:cNvPr id="3" name="Text Placeholder 2"/>
          <p:cNvSpPr>
            <a:spLocks noGrp="1"/>
          </p:cNvSpPr>
          <p:nvPr>
            <p:ph type="body" idx="1"/>
          </p:nvPr>
        </p:nvSpPr>
        <p:spPr>
          <a:xfrm>
            <a:off x="228600" y="902423"/>
            <a:ext cx="8915400" cy="5041177"/>
          </a:xfrm>
        </p:spPr>
        <p:txBody>
          <a:bodyPr>
            <a:normAutofit fontScale="47500" lnSpcReduction="20000"/>
          </a:bodyPr>
          <a:lstStyle/>
          <a:p>
            <a:pPr lvl="0">
              <a:lnSpc>
                <a:spcPct val="120000"/>
              </a:lnSpc>
              <a:spcBef>
                <a:spcPts val="0"/>
              </a:spcBef>
              <a:defRPr sz="1800"/>
            </a:pPr>
            <a:r>
              <a:rPr lang="en-US" sz="5400" b="1" dirty="0">
                <a:solidFill>
                  <a:schemeClr val="tx1"/>
                </a:solidFill>
              </a:rPr>
              <a:t>Access and Affordability Proposals</a:t>
            </a:r>
          </a:p>
          <a:p>
            <a:pPr lvl="1">
              <a:lnSpc>
                <a:spcPct val="120000"/>
              </a:lnSpc>
              <a:spcBef>
                <a:spcPts val="0"/>
              </a:spcBef>
              <a:defRPr sz="1800"/>
            </a:pPr>
            <a:r>
              <a:rPr lang="en-US" sz="5400" dirty="0"/>
              <a:t>America’s College Promise ($60 billion/10 </a:t>
            </a:r>
            <a:r>
              <a:rPr lang="en-US" sz="5400" dirty="0" err="1"/>
              <a:t>yrs</a:t>
            </a:r>
            <a:r>
              <a:rPr lang="en-US" sz="5400" dirty="0"/>
              <a:t>)</a:t>
            </a:r>
          </a:p>
          <a:p>
            <a:pPr lvl="1">
              <a:lnSpc>
                <a:spcPct val="120000"/>
              </a:lnSpc>
              <a:spcBef>
                <a:spcPts val="0"/>
              </a:spcBef>
              <a:defRPr sz="1800"/>
            </a:pPr>
            <a:r>
              <a:rPr lang="en-US" sz="5400" dirty="0"/>
              <a:t>College Opportunity Bonus Program ($5.7 billion/10 </a:t>
            </a:r>
            <a:r>
              <a:rPr lang="en-US" sz="5400" dirty="0" err="1" smtClean="0"/>
              <a:t>yrs</a:t>
            </a:r>
            <a:r>
              <a:rPr lang="en-US" sz="5400" dirty="0"/>
              <a:t>)</a:t>
            </a:r>
          </a:p>
          <a:p>
            <a:pPr lvl="2">
              <a:lnSpc>
                <a:spcPct val="120000"/>
              </a:lnSpc>
              <a:spcBef>
                <a:spcPts val="0"/>
              </a:spcBef>
              <a:defRPr sz="1800"/>
            </a:pPr>
            <a:r>
              <a:rPr lang="en-US" sz="5400" dirty="0"/>
              <a:t>Rewards colleges that enroll and graduate low-income </a:t>
            </a:r>
            <a:r>
              <a:rPr lang="en-US" sz="5400" dirty="0" smtClean="0"/>
              <a:t>students</a:t>
            </a:r>
          </a:p>
          <a:p>
            <a:pPr marL="914400" lvl="2" indent="0">
              <a:lnSpc>
                <a:spcPct val="120000"/>
              </a:lnSpc>
              <a:spcBef>
                <a:spcPts val="0"/>
              </a:spcBef>
              <a:buNone/>
              <a:defRPr sz="1800"/>
            </a:pPr>
            <a:endParaRPr lang="en-US" sz="5400" b="1" dirty="0" smtClean="0"/>
          </a:p>
          <a:p>
            <a:pPr lvl="0">
              <a:lnSpc>
                <a:spcPct val="120000"/>
              </a:lnSpc>
              <a:spcBef>
                <a:spcPts val="0"/>
              </a:spcBef>
              <a:defRPr sz="1800"/>
            </a:pPr>
            <a:r>
              <a:rPr lang="en-US" sz="5400" b="1" dirty="0" smtClean="0"/>
              <a:t>Other Items of Note</a:t>
            </a:r>
            <a:endParaRPr lang="en-US" sz="5400" b="1" dirty="0"/>
          </a:p>
          <a:p>
            <a:pPr lvl="1">
              <a:lnSpc>
                <a:spcPct val="120000"/>
              </a:lnSpc>
              <a:spcBef>
                <a:spcPts val="0"/>
              </a:spcBef>
            </a:pPr>
            <a:r>
              <a:rPr lang="en-US" sz="5400" dirty="0" smtClean="0"/>
              <a:t>“Student Aid Enforcement Unit”</a:t>
            </a:r>
          </a:p>
          <a:p>
            <a:pPr lvl="1">
              <a:lnSpc>
                <a:spcPct val="120000"/>
              </a:lnSpc>
              <a:spcBef>
                <a:spcPts val="0"/>
              </a:spcBef>
            </a:pPr>
            <a:r>
              <a:rPr lang="en-US" sz="5400" dirty="0" smtClean="0"/>
              <a:t>Return to 85/15 ratio from current 90/10 Rule for proprietary schools</a:t>
            </a:r>
            <a:endParaRPr lang="en-US" sz="5400" dirty="0"/>
          </a:p>
        </p:txBody>
      </p:sp>
    </p:spTree>
    <p:extLst>
      <p:ext uri="{BB962C8B-B14F-4D97-AF65-F5344CB8AC3E}">
        <p14:creationId xmlns:p14="http://schemas.microsoft.com/office/powerpoint/2010/main" val="100163365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in Context</a:t>
            </a:r>
            <a:endParaRPr lang="en-US" dirty="0"/>
          </a:p>
        </p:txBody>
      </p:sp>
      <p:pic>
        <p:nvPicPr>
          <p:cNvPr id="5" name="Picture 4" descr="Screen Shot 2016-02-18 at 4.12.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42728"/>
            <a:ext cx="5605230" cy="5105400"/>
          </a:xfrm>
          <a:prstGeom prst="rect">
            <a:avLst/>
          </a:prstGeom>
        </p:spPr>
      </p:pic>
    </p:spTree>
    <p:extLst>
      <p:ext uri="{BB962C8B-B14F-4D97-AF65-F5344CB8AC3E}">
        <p14:creationId xmlns:p14="http://schemas.microsoft.com/office/powerpoint/2010/main" val="84797275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Budget Resolution </a:t>
            </a:r>
            <a:endParaRPr lang="en-US" dirty="0"/>
          </a:p>
        </p:txBody>
      </p:sp>
      <p:sp>
        <p:nvSpPr>
          <p:cNvPr id="3" name="Text Placeholder 2"/>
          <p:cNvSpPr>
            <a:spLocks noGrp="1"/>
          </p:cNvSpPr>
          <p:nvPr>
            <p:ph type="body" idx="1"/>
          </p:nvPr>
        </p:nvSpPr>
        <p:spPr>
          <a:xfrm>
            <a:off x="228600" y="807294"/>
            <a:ext cx="8610600" cy="4814725"/>
          </a:xfrm>
        </p:spPr>
        <p:txBody>
          <a:bodyPr>
            <a:normAutofit fontScale="85000" lnSpcReduction="10000"/>
          </a:bodyPr>
          <a:lstStyle/>
          <a:p>
            <a:r>
              <a:rPr lang="en-US" dirty="0" smtClean="0"/>
              <a:t>$6.5 trillion in spending cuts over 10 years</a:t>
            </a:r>
          </a:p>
          <a:p>
            <a:r>
              <a:rPr lang="en-US" dirty="0" smtClean="0"/>
              <a:t>Freeze Pell maximum for 10 years and eliminate mandatory inflation add-on</a:t>
            </a:r>
          </a:p>
          <a:p>
            <a:r>
              <a:rPr lang="en-US" dirty="0" smtClean="0"/>
              <a:t>Eliminate Administrative Cost Allowance (ACA)</a:t>
            </a:r>
          </a:p>
          <a:p>
            <a:r>
              <a:rPr lang="en-US" dirty="0" smtClean="0"/>
              <a:t>Switch to “fair value scoring” of federal student loans</a:t>
            </a:r>
          </a:p>
          <a:p>
            <a:r>
              <a:rPr lang="en-US" dirty="0" smtClean="0"/>
              <a:t>Eliminate in-school interest subsidy</a:t>
            </a:r>
          </a:p>
          <a:p>
            <a:r>
              <a:rPr lang="en-US" dirty="0" smtClean="0"/>
              <a:t>Phase out TEACH Grants</a:t>
            </a:r>
          </a:p>
          <a:p>
            <a:r>
              <a:rPr lang="en-US" dirty="0" smtClean="0"/>
              <a:t>Ultimately, House Republican leadership could not get the votes to pass</a:t>
            </a:r>
          </a:p>
          <a:p>
            <a:r>
              <a:rPr lang="en-US" dirty="0" smtClean="0"/>
              <a:t>Senate skips work on budget resolution</a:t>
            </a:r>
          </a:p>
          <a:p>
            <a:endParaRPr lang="en-US" dirty="0" smtClean="0"/>
          </a:p>
        </p:txBody>
      </p:sp>
    </p:spTree>
    <p:extLst>
      <p:ext uri="{BB962C8B-B14F-4D97-AF65-F5344CB8AC3E}">
        <p14:creationId xmlns:p14="http://schemas.microsoft.com/office/powerpoint/2010/main" val="363764779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 Appropriations Bill</a:t>
            </a:r>
            <a:endParaRPr lang="en-US" dirty="0"/>
          </a:p>
        </p:txBody>
      </p:sp>
      <p:sp>
        <p:nvSpPr>
          <p:cNvPr id="3" name="Text Placeholder 2"/>
          <p:cNvSpPr>
            <a:spLocks noGrp="1"/>
          </p:cNvSpPr>
          <p:nvPr>
            <p:ph type="body" idx="1"/>
          </p:nvPr>
        </p:nvSpPr>
        <p:spPr/>
        <p:txBody>
          <a:bodyPr/>
          <a:lstStyle/>
          <a:p>
            <a:r>
              <a:rPr lang="en-US" dirty="0" smtClean="0"/>
              <a:t>Return of Year-Round Pell</a:t>
            </a:r>
          </a:p>
          <a:p>
            <a:pPr marL="0" indent="0">
              <a:buNone/>
            </a:pPr>
            <a:endParaRPr lang="en-US" dirty="0" smtClean="0"/>
          </a:p>
          <a:p>
            <a:r>
              <a:rPr lang="en-US" dirty="0" smtClean="0"/>
              <a:t>Use of Pell Surplus for other programs</a:t>
            </a:r>
          </a:p>
          <a:p>
            <a:pPr marL="0" indent="0">
              <a:buNone/>
            </a:pPr>
            <a:endParaRPr lang="en-US" dirty="0" smtClean="0"/>
          </a:p>
          <a:p>
            <a:r>
              <a:rPr lang="en-US" dirty="0" smtClean="0"/>
              <a:t>Flat funding for FWS, FSEOG, TRIO, GEAR UP</a:t>
            </a:r>
          </a:p>
          <a:p>
            <a:endParaRPr lang="en-US" dirty="0" smtClean="0"/>
          </a:p>
          <a:p>
            <a:endParaRPr lang="en-US" dirty="0" smtClean="0"/>
          </a:p>
          <a:p>
            <a:endParaRPr lang="en-US" dirty="0"/>
          </a:p>
        </p:txBody>
      </p:sp>
    </p:spTree>
    <p:extLst>
      <p:ext uri="{BB962C8B-B14F-4D97-AF65-F5344CB8AC3E}">
        <p14:creationId xmlns:p14="http://schemas.microsoft.com/office/powerpoint/2010/main" val="1571176838"/>
      </p:ext>
    </p:extLst>
  </p:cSld>
  <p:clrMapOvr>
    <a:masterClrMapping/>
  </p:clrMapOvr>
  <p:transition xmlns:p14="http://schemas.microsoft.com/office/powerpoint/2010/mai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Appropriations Bill</a:t>
            </a:r>
            <a:endParaRPr lang="en-US" dirty="0"/>
          </a:p>
        </p:txBody>
      </p:sp>
      <p:sp>
        <p:nvSpPr>
          <p:cNvPr id="3" name="Text Placeholder 2"/>
          <p:cNvSpPr>
            <a:spLocks noGrp="1"/>
          </p:cNvSpPr>
          <p:nvPr>
            <p:ph type="body" idx="1"/>
          </p:nvPr>
        </p:nvSpPr>
        <p:spPr/>
        <p:txBody>
          <a:bodyPr/>
          <a:lstStyle/>
          <a:p>
            <a:r>
              <a:rPr lang="en-US" dirty="0" smtClean="0"/>
              <a:t>No Year-Round Pell</a:t>
            </a:r>
          </a:p>
          <a:p>
            <a:pPr marL="0" indent="0">
              <a:buNone/>
            </a:pPr>
            <a:endParaRPr lang="en-US" dirty="0" smtClean="0"/>
          </a:p>
          <a:p>
            <a:r>
              <a:rPr lang="en-US" dirty="0" smtClean="0"/>
              <a:t>Cut to Pell Appropriation</a:t>
            </a:r>
          </a:p>
          <a:p>
            <a:pPr marL="0" indent="0">
              <a:buNone/>
            </a:pPr>
            <a:endParaRPr lang="en-US" dirty="0" smtClean="0"/>
          </a:p>
          <a:p>
            <a:r>
              <a:rPr lang="en-US" dirty="0" smtClean="0"/>
              <a:t>Flat funding for FWS, FSEOG, TRIO, GEAR UP</a:t>
            </a:r>
          </a:p>
          <a:p>
            <a:endParaRPr lang="en-US" dirty="0" smtClean="0"/>
          </a:p>
          <a:p>
            <a:endParaRPr lang="en-US" dirty="0" smtClean="0"/>
          </a:p>
          <a:p>
            <a:endParaRPr lang="en-US" dirty="0"/>
          </a:p>
        </p:txBody>
      </p:sp>
    </p:spTree>
    <p:extLst>
      <p:ext uri="{BB962C8B-B14F-4D97-AF65-F5344CB8AC3E}">
        <p14:creationId xmlns:p14="http://schemas.microsoft.com/office/powerpoint/2010/main" val="2523635202"/>
      </p:ext>
    </p:extLst>
  </p:cSld>
  <p:clrMapOvr>
    <a:masterClrMapping/>
  </p:clrMapOvr>
  <p:transition xmlns:p14="http://schemas.microsoft.com/office/powerpoint/2010/mai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pPr lvl="0">
              <a:defRPr sz="1800">
                <a:solidFill>
                  <a:srgbClr val="000000"/>
                </a:solidFill>
              </a:defRPr>
            </a:pPr>
            <a:r>
              <a:rPr lang="en-US" sz="3200" dirty="0" smtClean="0">
                <a:solidFill>
                  <a:srgbClr val="00659E"/>
                </a:solidFill>
              </a:rPr>
              <a:t>What’s Next?</a:t>
            </a:r>
            <a:endParaRPr sz="3200" dirty="0">
              <a:solidFill>
                <a:srgbClr val="00659E"/>
              </a:solidFill>
            </a:endParaRPr>
          </a:p>
        </p:txBody>
      </p:sp>
      <p:sp>
        <p:nvSpPr>
          <p:cNvPr id="81" name="Shape 81"/>
          <p:cNvSpPr>
            <a:spLocks noGrp="1"/>
          </p:cNvSpPr>
          <p:nvPr>
            <p:ph type="body" idx="1"/>
          </p:nvPr>
        </p:nvSpPr>
        <p:spPr>
          <a:xfrm>
            <a:off x="228600" y="773872"/>
            <a:ext cx="8610600" cy="4623958"/>
          </a:xfrm>
          <a:prstGeom prst="rect">
            <a:avLst/>
          </a:prstGeom>
        </p:spPr>
        <p:txBody>
          <a:bodyPr>
            <a:normAutofit fontScale="85000" lnSpcReduction="10000"/>
          </a:bodyPr>
          <a:lstStyle/>
          <a:p>
            <a:pPr rtl="0">
              <a:lnSpc>
                <a:spcPct val="120000"/>
              </a:lnSpc>
              <a:buSzPts val="2800"/>
            </a:pPr>
            <a:r>
              <a:rPr lang="en-US" dirty="0" smtClean="0"/>
              <a:t>Continuing Resolution (CR) funds the federal government through Dec. 9.</a:t>
            </a:r>
          </a:p>
          <a:p>
            <a:pPr rtl="0">
              <a:lnSpc>
                <a:spcPct val="120000"/>
              </a:lnSpc>
              <a:buSzPts val="2800"/>
            </a:pPr>
            <a:r>
              <a:rPr lang="en-US" dirty="0" smtClean="0"/>
              <a:t>Following the election, the winning (or most winning) party will hold some leverage over the other in negotiations on a funding package for the rest of FY17.</a:t>
            </a:r>
          </a:p>
          <a:p>
            <a:pPr rtl="0">
              <a:lnSpc>
                <a:spcPct val="120000"/>
              </a:lnSpc>
              <a:buSzPts val="2800"/>
            </a:pPr>
            <a:r>
              <a:rPr lang="en-US" dirty="0" smtClean="0"/>
              <a:t>To avoid a vote on a large spending package, spending bills could be moved in smaller “mini-buses” (as opposed to one “omnibus”). </a:t>
            </a:r>
          </a:p>
          <a:p>
            <a:pPr rtl="0">
              <a:lnSpc>
                <a:spcPct val="120000"/>
              </a:lnSpc>
              <a:buSzPts val="2800"/>
            </a:pPr>
            <a:endParaRPr lang="en-US" dirty="0"/>
          </a:p>
        </p:txBody>
      </p:sp>
    </p:spTree>
    <p:extLst>
      <p:ext uri="{BB962C8B-B14F-4D97-AF65-F5344CB8AC3E}">
        <p14:creationId xmlns:p14="http://schemas.microsoft.com/office/powerpoint/2010/main" val="374777138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normAutofit/>
          </a:bodyPr>
          <a:lstStyle/>
          <a:p>
            <a:pPr lvl="0">
              <a:defRPr sz="1800">
                <a:solidFill>
                  <a:srgbClr val="000000"/>
                </a:solidFill>
              </a:defRPr>
            </a:pPr>
            <a:r>
              <a:rPr lang="en-US" sz="3200" dirty="0" smtClean="0">
                <a:solidFill>
                  <a:srgbClr val="00659E"/>
                </a:solidFill>
              </a:rPr>
              <a:t>What’s Next? (cont.)</a:t>
            </a:r>
            <a:endParaRPr sz="3200" dirty="0">
              <a:solidFill>
                <a:srgbClr val="00659E"/>
              </a:solidFill>
            </a:endParaRPr>
          </a:p>
        </p:txBody>
      </p:sp>
      <p:sp>
        <p:nvSpPr>
          <p:cNvPr id="81" name="Shape 81"/>
          <p:cNvSpPr>
            <a:spLocks noGrp="1"/>
          </p:cNvSpPr>
          <p:nvPr>
            <p:ph type="body" idx="1"/>
          </p:nvPr>
        </p:nvSpPr>
        <p:spPr>
          <a:xfrm>
            <a:off x="228600" y="773872"/>
            <a:ext cx="8610600" cy="4895964"/>
          </a:xfrm>
          <a:prstGeom prst="rect">
            <a:avLst/>
          </a:prstGeom>
        </p:spPr>
        <p:txBody>
          <a:bodyPr>
            <a:normAutofit fontScale="85000" lnSpcReduction="20000"/>
          </a:bodyPr>
          <a:lstStyle/>
          <a:p>
            <a:pPr>
              <a:lnSpc>
                <a:spcPct val="120000"/>
              </a:lnSpc>
              <a:buSzPts val="2800"/>
            </a:pPr>
            <a:r>
              <a:rPr lang="en-US" dirty="0" smtClean="0"/>
              <a:t>Considerations as negotiations begin again</a:t>
            </a:r>
            <a:r>
              <a:rPr lang="is-IS" dirty="0" smtClean="0"/>
              <a:t>…</a:t>
            </a:r>
            <a:endParaRPr lang="en-US" dirty="0"/>
          </a:p>
          <a:p>
            <a:pPr lvl="1">
              <a:lnSpc>
                <a:spcPct val="120000"/>
              </a:lnSpc>
              <a:buSzPts val="2800"/>
            </a:pPr>
            <a:r>
              <a:rPr lang="en-US" dirty="0"/>
              <a:t>Bipartisan interest in increasing NIH funding, which will impact student aid programs because that money will have to be found within the Labor-H pool</a:t>
            </a:r>
          </a:p>
          <a:p>
            <a:pPr lvl="1">
              <a:lnSpc>
                <a:spcPct val="120000"/>
              </a:lnSpc>
              <a:buSzPts val="2800"/>
            </a:pPr>
            <a:r>
              <a:rPr lang="en-US" dirty="0"/>
              <a:t>Pell Grant Program surplus tempting for appropriators </a:t>
            </a:r>
          </a:p>
          <a:p>
            <a:pPr lvl="1">
              <a:lnSpc>
                <a:spcPct val="120000"/>
              </a:lnSpc>
              <a:buSzPts val="2800"/>
            </a:pPr>
            <a:r>
              <a:rPr lang="en-US" dirty="0"/>
              <a:t>Year-Round Pell could return, but a procedural hurdle to overcome </a:t>
            </a:r>
            <a:r>
              <a:rPr lang="en-US" dirty="0" smtClean="0"/>
              <a:t>first between House and Senate </a:t>
            </a:r>
            <a:endParaRPr lang="en-US" dirty="0"/>
          </a:p>
          <a:p>
            <a:pPr lvl="1">
              <a:lnSpc>
                <a:spcPct val="120000"/>
              </a:lnSpc>
              <a:buSzPts val="2800"/>
            </a:pPr>
            <a:r>
              <a:rPr lang="en-US" dirty="0"/>
              <a:t>Best Case Scenario: Flat-funding to student aid and other higher education programs</a:t>
            </a:r>
            <a:r>
              <a:rPr lang="en-US" dirty="0" smtClean="0"/>
              <a:t>.</a:t>
            </a:r>
            <a:endParaRPr lang="en-US" dirty="0"/>
          </a:p>
        </p:txBody>
      </p:sp>
    </p:spTree>
    <p:extLst>
      <p:ext uri="{BB962C8B-B14F-4D97-AF65-F5344CB8AC3E}">
        <p14:creationId xmlns:p14="http://schemas.microsoft.com/office/powerpoint/2010/main" val="233746239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schemeClr val="bg2">
                <a:shade val="45000"/>
                <a:satMod val="135000"/>
              </a:schemeClr>
              <a:prstClr val="white"/>
            </a:duotone>
          </a:blip>
          <a:srcRect t="3706" b="8617"/>
          <a:stretch/>
        </p:blipFill>
        <p:spPr>
          <a:xfrm>
            <a:off x="0" y="902420"/>
            <a:ext cx="9144000" cy="5812424"/>
          </a:xfrm>
          <a:prstGeom prst="rect">
            <a:avLst/>
          </a:prstGeom>
        </p:spPr>
      </p:pic>
      <p:sp>
        <p:nvSpPr>
          <p:cNvPr id="107" name="Shape 107"/>
          <p:cNvSpPr>
            <a:spLocks noGrp="1"/>
          </p:cNvSpPr>
          <p:nvPr>
            <p:ph type="title"/>
          </p:nvPr>
        </p:nvSpPr>
        <p:spPr>
          <a:prstGeom prst="rect">
            <a:avLst/>
          </a:prstGeom>
        </p:spPr>
        <p:txBody>
          <a:bodyPr/>
          <a:lstStyle>
            <a:lvl1pPr>
              <a:lnSpc>
                <a:spcPct val="90000"/>
              </a:lnSpc>
              <a:defRPr>
                <a:solidFill>
                  <a:srgbClr val="00659E"/>
                </a:solidFill>
              </a:defRPr>
            </a:lvl1pPr>
          </a:lstStyle>
          <a:p>
            <a:pPr lvl="0">
              <a:defRPr sz="1800">
                <a:solidFill>
                  <a:srgbClr val="000000"/>
                </a:solidFill>
              </a:defRPr>
            </a:pPr>
            <a:r>
              <a:rPr lang="en-US" sz="3200" dirty="0" smtClean="0">
                <a:solidFill>
                  <a:srgbClr val="00659E"/>
                </a:solidFill>
              </a:rPr>
              <a:t>HEA </a:t>
            </a:r>
            <a:r>
              <a:rPr sz="3200" dirty="0" smtClean="0">
                <a:solidFill>
                  <a:srgbClr val="00659E"/>
                </a:solidFill>
              </a:rPr>
              <a:t>Reauthorization</a:t>
            </a:r>
            <a:r>
              <a:rPr lang="en-US" sz="3200" dirty="0" smtClean="0">
                <a:solidFill>
                  <a:srgbClr val="00659E"/>
                </a:solidFill>
              </a:rPr>
              <a:t> Update</a:t>
            </a:r>
            <a:endParaRPr sz="3200" dirty="0">
              <a:solidFill>
                <a:srgbClr val="00659E"/>
              </a:solidFill>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9375" l="0" r="99125">
                        <a14:foregroundMark x1="86625" y1="81125" x2="86625" y2="81125"/>
                        <a14:foregroundMark x1="69500" y1="81125" x2="69500" y2="81125"/>
                        <a14:foregroundMark x1="29625" y1="81375" x2="29625" y2="81375"/>
                      </a14:backgroundRemoval>
                    </a14:imgEffect>
                  </a14:imgLayer>
                </a14:imgProps>
              </a:ext>
            </a:extLst>
          </a:blip>
          <a:stretch>
            <a:fillRect/>
          </a:stretch>
        </p:blipFill>
        <p:spPr>
          <a:xfrm>
            <a:off x="152400" y="5562600"/>
            <a:ext cx="1092200" cy="1092200"/>
          </a:xfrm>
          <a:prstGeom prst="rect">
            <a:avLst/>
          </a:prstGeom>
        </p:spPr>
      </p:pic>
    </p:spTree>
    <p:extLst>
      <p:ext uri="{BB962C8B-B14F-4D97-AF65-F5344CB8AC3E}">
        <p14:creationId xmlns:p14="http://schemas.microsoft.com/office/powerpoint/2010/main" val="18426644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pPr lvl="0">
              <a:defRPr sz="1800">
                <a:solidFill>
                  <a:srgbClr val="000000"/>
                </a:solidFill>
              </a:defRPr>
            </a:pPr>
            <a:r>
              <a:rPr sz="3200">
                <a:solidFill>
                  <a:srgbClr val="00659E"/>
                </a:solidFill>
              </a:rPr>
              <a:t>Agenda</a:t>
            </a:r>
          </a:p>
        </p:txBody>
      </p:sp>
      <p:sp>
        <p:nvSpPr>
          <p:cNvPr id="58" name="Shape 58"/>
          <p:cNvSpPr>
            <a:spLocks noGrp="1"/>
          </p:cNvSpPr>
          <p:nvPr>
            <p:ph type="body" idx="1"/>
          </p:nvPr>
        </p:nvSpPr>
        <p:spPr>
          <a:xfrm>
            <a:off x="228600" y="1122133"/>
            <a:ext cx="8610600" cy="4830763"/>
          </a:xfrm>
          <a:prstGeom prst="rect">
            <a:avLst/>
          </a:prstGeom>
        </p:spPr>
        <p:txBody>
          <a:bodyPr>
            <a:normAutofit/>
          </a:bodyPr>
          <a:lstStyle/>
          <a:p>
            <a:pPr>
              <a:spcBef>
                <a:spcPts val="1000"/>
              </a:spcBef>
              <a:defRPr sz="1800"/>
            </a:pPr>
            <a:r>
              <a:rPr lang="en-US" sz="2600" dirty="0" smtClean="0"/>
              <a:t>Federal </a:t>
            </a:r>
            <a:r>
              <a:rPr lang="en-US" sz="2600" dirty="0" smtClean="0"/>
              <a:t>Budget and Funding </a:t>
            </a:r>
          </a:p>
          <a:p>
            <a:pPr>
              <a:spcBef>
                <a:spcPts val="1000"/>
              </a:spcBef>
              <a:defRPr sz="1800"/>
            </a:pPr>
            <a:r>
              <a:rPr lang="en-US" sz="2600" dirty="0" smtClean="0"/>
              <a:t>HEA Reauthorization</a:t>
            </a:r>
          </a:p>
          <a:p>
            <a:pPr>
              <a:spcBef>
                <a:spcPts val="1000"/>
              </a:spcBef>
              <a:defRPr sz="1800"/>
            </a:pPr>
            <a:r>
              <a:rPr lang="en-US" sz="2600" dirty="0"/>
              <a:t>Prior-Prior </a:t>
            </a:r>
            <a:r>
              <a:rPr lang="en-US" sz="2600" dirty="0" smtClean="0"/>
              <a:t>Year </a:t>
            </a:r>
          </a:p>
          <a:p>
            <a:pPr>
              <a:spcBef>
                <a:spcPts val="1000"/>
              </a:spcBef>
              <a:defRPr sz="1800"/>
            </a:pPr>
            <a:r>
              <a:rPr lang="en-US" sz="2600" dirty="0"/>
              <a:t>ED </a:t>
            </a:r>
            <a:r>
              <a:rPr lang="en-US" sz="2600" dirty="0" smtClean="0"/>
              <a:t>Update</a:t>
            </a:r>
          </a:p>
          <a:p>
            <a:pPr>
              <a:spcBef>
                <a:spcPts val="1000"/>
              </a:spcBef>
              <a:defRPr sz="1800"/>
            </a:pPr>
            <a:r>
              <a:rPr lang="en-US" sz="2600" dirty="0" smtClean="0"/>
              <a:t>ED Rulemaking Update</a:t>
            </a:r>
          </a:p>
          <a:p>
            <a:pPr>
              <a:spcBef>
                <a:spcPts val="1000"/>
              </a:spcBef>
              <a:defRPr sz="1800"/>
            </a:pPr>
            <a:r>
              <a:rPr lang="en-US" sz="2600" dirty="0" smtClean="0"/>
              <a:t>NASFAA Research Update</a:t>
            </a:r>
          </a:p>
          <a:p>
            <a:pPr>
              <a:spcBef>
                <a:spcPts val="1000"/>
              </a:spcBef>
              <a:defRPr sz="1800"/>
            </a:pPr>
            <a:r>
              <a:rPr lang="en-US" sz="2600" dirty="0" smtClean="0"/>
              <a:t>Advocacy &amp; You!</a:t>
            </a:r>
            <a:endParaRPr sz="2600" dirty="0"/>
          </a:p>
        </p:txBody>
      </p:sp>
    </p:spTree>
    <p:extLst>
      <p:ext uri="{BB962C8B-B14F-4D97-AF65-F5344CB8AC3E}">
        <p14:creationId xmlns:p14="http://schemas.microsoft.com/office/powerpoint/2010/main" val="143931172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body" idx="1"/>
          </p:nvPr>
        </p:nvSpPr>
        <p:spPr>
          <a:xfrm>
            <a:off x="228600" y="1031275"/>
            <a:ext cx="8610600" cy="4830763"/>
          </a:xfrm>
          <a:prstGeom prst="rect">
            <a:avLst/>
          </a:prstGeom>
        </p:spPr>
        <p:txBody>
          <a:bodyPr>
            <a:normAutofit/>
          </a:bodyPr>
          <a:lstStyle/>
          <a:p>
            <a:pPr marL="293914" lvl="0" indent="-293914">
              <a:spcBef>
                <a:spcPts val="1200"/>
              </a:spcBef>
              <a:defRPr sz="1800"/>
            </a:pPr>
            <a:r>
              <a:rPr lang="en-US" sz="2400" dirty="0" smtClean="0"/>
              <a:t>Theme: </a:t>
            </a:r>
            <a:r>
              <a:rPr lang="en-US" sz="2400" i="1" dirty="0" smtClean="0"/>
              <a:t>Hurry Up and Wait!</a:t>
            </a:r>
          </a:p>
          <a:p>
            <a:pPr marL="293914" lvl="0" indent="-293914">
              <a:spcBef>
                <a:spcPts val="1200"/>
              </a:spcBef>
              <a:defRPr sz="1800"/>
            </a:pPr>
            <a:r>
              <a:rPr lang="en-US" sz="2400" dirty="0" smtClean="0"/>
              <a:t>Technically supposed to occur in 2014</a:t>
            </a:r>
            <a:endParaRPr lang="en-US" sz="2400" dirty="0"/>
          </a:p>
          <a:p>
            <a:pPr marL="293914" lvl="0" indent="-293914">
              <a:spcBef>
                <a:spcPts val="1200"/>
              </a:spcBef>
              <a:defRPr sz="1800"/>
            </a:pPr>
            <a:r>
              <a:rPr sz="2400" dirty="0" smtClean="0"/>
              <a:t>NASFAA's </a:t>
            </a:r>
            <a:r>
              <a:rPr sz="2400" dirty="0"/>
              <a:t>Reauthorization Task Force submitted recommendations to House and Senate </a:t>
            </a:r>
            <a:r>
              <a:rPr sz="2400" dirty="0" smtClean="0"/>
              <a:t>E</a:t>
            </a:r>
            <a:r>
              <a:rPr lang="en-US" sz="2400" dirty="0" smtClean="0"/>
              <a:t>ucation</a:t>
            </a:r>
            <a:r>
              <a:rPr sz="2400" dirty="0" smtClean="0"/>
              <a:t> Committees</a:t>
            </a:r>
            <a:r>
              <a:rPr lang="en-US" sz="2400" dirty="0" smtClean="0"/>
              <a:t> in 2013</a:t>
            </a:r>
          </a:p>
          <a:p>
            <a:pPr marL="293914" lvl="0" indent="-293914">
              <a:spcBef>
                <a:spcPts val="1200"/>
              </a:spcBef>
              <a:defRPr sz="1800"/>
            </a:pPr>
            <a:r>
              <a:rPr lang="en-US" sz="2400" dirty="0" smtClean="0"/>
              <a:t>Movement beyond committee work not happening until 2017 at the earliest. </a:t>
            </a:r>
          </a:p>
          <a:p>
            <a:pPr marL="0" lvl="0" indent="0">
              <a:spcBef>
                <a:spcPts val="1200"/>
              </a:spcBef>
              <a:buNone/>
              <a:defRPr sz="1800"/>
            </a:pPr>
            <a:endParaRPr lang="en-US" sz="2400" dirty="0" smtClean="0"/>
          </a:p>
        </p:txBody>
      </p:sp>
      <p:sp>
        <p:nvSpPr>
          <p:cNvPr id="2" name="Title 1"/>
          <p:cNvSpPr>
            <a:spLocks noGrp="1"/>
          </p:cNvSpPr>
          <p:nvPr>
            <p:ph type="title"/>
          </p:nvPr>
        </p:nvSpPr>
        <p:spPr/>
        <p:txBody>
          <a:bodyPr/>
          <a:lstStyle/>
          <a:p>
            <a:r>
              <a:rPr lang="en-US" dirty="0" smtClean="0"/>
              <a:t>Reauthorization</a:t>
            </a:r>
            <a:endParaRPr lang="en-US" dirty="0"/>
          </a:p>
        </p:txBody>
      </p:sp>
    </p:spTree>
    <p:extLst>
      <p:ext uri="{BB962C8B-B14F-4D97-AF65-F5344CB8AC3E}">
        <p14:creationId xmlns:p14="http://schemas.microsoft.com/office/powerpoint/2010/main" val="1162158651"/>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659E"/>
                </a:solidFill>
              </a:rPr>
              <a:t>Reauthorization: Emerging Themes</a:t>
            </a:r>
            <a:endParaRPr lang="en-US" dirty="0">
              <a:solidFill>
                <a:srgbClr val="00659E"/>
              </a:solidFill>
            </a:endParaRPr>
          </a:p>
        </p:txBody>
      </p:sp>
      <p:sp>
        <p:nvSpPr>
          <p:cNvPr id="2" name="Content Placeholder 1"/>
          <p:cNvSpPr>
            <a:spLocks noGrp="1"/>
          </p:cNvSpPr>
          <p:nvPr>
            <p:ph idx="1"/>
          </p:nvPr>
        </p:nvSpPr>
        <p:spPr/>
        <p:txBody>
          <a:bodyPr>
            <a:normAutofit/>
          </a:bodyPr>
          <a:lstStyle/>
          <a:p>
            <a:pPr marL="0" lvl="0" indent="0">
              <a:spcBef>
                <a:spcPts val="0"/>
              </a:spcBef>
              <a:buNone/>
              <a:defRPr sz="1800"/>
            </a:pPr>
            <a:r>
              <a:rPr lang="en-US" sz="2800" u="sng" dirty="0"/>
              <a:t>Broad Themes</a:t>
            </a:r>
            <a:r>
              <a:rPr lang="en-US" sz="2800" dirty="0"/>
              <a:t>:   Simplification;  Affordability; Accountability;  Transparency</a:t>
            </a:r>
          </a:p>
          <a:p>
            <a:pPr marL="0" lvl="0" indent="0">
              <a:spcBef>
                <a:spcPts val="0"/>
              </a:spcBef>
              <a:buNone/>
              <a:defRPr sz="1800"/>
            </a:pPr>
            <a:endParaRPr lang="en-US" sz="2800" dirty="0"/>
          </a:p>
          <a:p>
            <a:pPr marL="0" lvl="0" indent="0">
              <a:spcBef>
                <a:spcPts val="0"/>
              </a:spcBef>
              <a:buNone/>
              <a:defRPr sz="1800"/>
            </a:pPr>
            <a:r>
              <a:rPr lang="en-US" sz="2800" u="sng" dirty="0"/>
              <a:t>Specific Proposals</a:t>
            </a:r>
            <a:r>
              <a:rPr lang="en-US" sz="2800" dirty="0"/>
              <a:t>:</a:t>
            </a:r>
          </a:p>
          <a:p>
            <a:pPr>
              <a:spcBef>
                <a:spcPts val="0"/>
              </a:spcBef>
              <a:defRPr sz="1800"/>
            </a:pPr>
            <a:r>
              <a:rPr lang="en-US" sz="2800" dirty="0"/>
              <a:t>Year-Round Pell</a:t>
            </a:r>
          </a:p>
          <a:p>
            <a:pPr>
              <a:spcBef>
                <a:spcPts val="0"/>
              </a:spcBef>
              <a:defRPr sz="1800"/>
            </a:pPr>
            <a:r>
              <a:rPr lang="en-US" sz="2800" dirty="0"/>
              <a:t>Simplification (Application &amp; Repayment)</a:t>
            </a:r>
          </a:p>
          <a:p>
            <a:pPr>
              <a:spcBef>
                <a:spcPts val="0"/>
              </a:spcBef>
              <a:defRPr sz="1800"/>
            </a:pPr>
            <a:r>
              <a:rPr lang="en-US" sz="2800" dirty="0"/>
              <a:t>Improvement of loan counseling</a:t>
            </a:r>
          </a:p>
          <a:p>
            <a:pPr>
              <a:spcBef>
                <a:spcPts val="0"/>
              </a:spcBef>
              <a:defRPr sz="1800"/>
            </a:pPr>
            <a:r>
              <a:rPr lang="en-US" sz="2800" dirty="0"/>
              <a:t>Authority to limit loans</a:t>
            </a:r>
          </a:p>
          <a:p>
            <a:pPr>
              <a:spcBef>
                <a:spcPts val="0"/>
              </a:spcBef>
              <a:defRPr sz="1800"/>
            </a:pPr>
            <a:r>
              <a:rPr lang="en-US" sz="2800" dirty="0"/>
              <a:t>One grant/one </a:t>
            </a:r>
            <a:r>
              <a:rPr lang="en-US" sz="2800" dirty="0" smtClean="0"/>
              <a:t>loan</a:t>
            </a:r>
            <a:endParaRPr lang="en-US" sz="2800" dirty="0"/>
          </a:p>
        </p:txBody>
      </p:sp>
      <p:sp>
        <p:nvSpPr>
          <p:cNvPr id="3" name="TextBox 2"/>
          <p:cNvSpPr txBox="1"/>
          <p:nvPr/>
        </p:nvSpPr>
        <p:spPr>
          <a:xfrm>
            <a:off x="5954889" y="4953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8823412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4889" y="4953000"/>
            <a:ext cx="184666"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p:txBody>
          <a:bodyPr/>
          <a:lstStyle/>
          <a:p>
            <a:r>
              <a:rPr lang="en-US" dirty="0" smtClean="0"/>
              <a:t>Reauthorization: What’s Next?</a:t>
            </a:r>
            <a:endParaRPr lang="en-US" dirty="0"/>
          </a:p>
        </p:txBody>
      </p:sp>
      <p:sp>
        <p:nvSpPr>
          <p:cNvPr id="4" name="Content Placeholder 3"/>
          <p:cNvSpPr>
            <a:spLocks noGrp="1"/>
          </p:cNvSpPr>
          <p:nvPr>
            <p:ph idx="1"/>
          </p:nvPr>
        </p:nvSpPr>
        <p:spPr>
          <a:xfrm>
            <a:off x="152400" y="990599"/>
            <a:ext cx="8686800" cy="4607767"/>
          </a:xfrm>
        </p:spPr>
        <p:txBody>
          <a:bodyPr>
            <a:normAutofit fontScale="85000" lnSpcReduction="10000"/>
          </a:bodyPr>
          <a:lstStyle/>
          <a:p>
            <a:pPr>
              <a:lnSpc>
                <a:spcPct val="110000"/>
              </a:lnSpc>
              <a:spcBef>
                <a:spcPts val="1800"/>
              </a:spcBef>
              <a:defRPr sz="1800"/>
            </a:pPr>
            <a:r>
              <a:rPr lang="en-US" sz="2800" dirty="0" smtClean="0"/>
              <a:t>Election results will have a significant impact on the prospects of an HEA reauthorization in the 115</a:t>
            </a:r>
            <a:r>
              <a:rPr lang="en-US" sz="2800" baseline="30000" dirty="0" smtClean="0"/>
              <a:t>th</a:t>
            </a:r>
            <a:r>
              <a:rPr lang="en-US" sz="2800" dirty="0" smtClean="0"/>
              <a:t> Congress (2017-2018).</a:t>
            </a:r>
          </a:p>
          <a:p>
            <a:pPr>
              <a:spcBef>
                <a:spcPts val="1800"/>
              </a:spcBef>
              <a:defRPr sz="1800"/>
            </a:pPr>
            <a:r>
              <a:rPr lang="en-US" sz="2800" dirty="0" smtClean="0"/>
              <a:t>There are many unanswered questions</a:t>
            </a:r>
            <a:r>
              <a:rPr lang="is-IS" sz="2800" dirty="0" smtClean="0"/>
              <a:t>…</a:t>
            </a:r>
            <a:endParaRPr lang="en-US" sz="2800" dirty="0" smtClean="0"/>
          </a:p>
          <a:p>
            <a:pPr lvl="1">
              <a:spcBef>
                <a:spcPts val="1800"/>
              </a:spcBef>
              <a:defRPr sz="1800"/>
            </a:pPr>
            <a:r>
              <a:rPr lang="en-US" sz="2000" dirty="0" smtClean="0"/>
              <a:t>Who will take the White House?</a:t>
            </a:r>
          </a:p>
          <a:p>
            <a:pPr lvl="1">
              <a:spcBef>
                <a:spcPts val="1800"/>
              </a:spcBef>
              <a:defRPr sz="1800"/>
            </a:pPr>
            <a:r>
              <a:rPr lang="en-US" sz="2000" dirty="0" smtClean="0"/>
              <a:t>Will Democrats take back the Senate? House?</a:t>
            </a:r>
          </a:p>
          <a:p>
            <a:pPr lvl="1">
              <a:spcBef>
                <a:spcPts val="1800"/>
              </a:spcBef>
              <a:defRPr sz="1800"/>
            </a:pPr>
            <a:r>
              <a:rPr lang="en-US" sz="2000" dirty="0"/>
              <a:t>Who will be the new House education committee chair</a:t>
            </a:r>
            <a:r>
              <a:rPr lang="en-US" sz="2000" dirty="0" smtClean="0"/>
              <a:t>? Rep. Foxx?</a:t>
            </a:r>
          </a:p>
          <a:p>
            <a:pPr lvl="1">
              <a:spcBef>
                <a:spcPts val="1800"/>
              </a:spcBef>
              <a:defRPr sz="1800"/>
            </a:pPr>
            <a:r>
              <a:rPr lang="en-US" sz="2000" dirty="0" smtClean="0"/>
              <a:t>Who will be the Senate Democratic education committee leader? Sen. Murray? Sen. Sanders?</a:t>
            </a:r>
          </a:p>
          <a:p>
            <a:pPr lvl="1">
              <a:spcBef>
                <a:spcPts val="1800"/>
              </a:spcBef>
              <a:defRPr sz="1800"/>
            </a:pPr>
            <a:r>
              <a:rPr lang="en-US" sz="2000" dirty="0" smtClean="0"/>
              <a:t>If Clinton/</a:t>
            </a:r>
            <a:r>
              <a:rPr lang="en-US" sz="2000" dirty="0" err="1" smtClean="0"/>
              <a:t>Kaine</a:t>
            </a:r>
            <a:r>
              <a:rPr lang="en-US" sz="2000" dirty="0" smtClean="0"/>
              <a:t> win, will Rep. Scott take Sen. </a:t>
            </a:r>
            <a:r>
              <a:rPr lang="en-US" sz="2000" dirty="0" err="1" smtClean="0"/>
              <a:t>Kaine’s</a:t>
            </a:r>
            <a:r>
              <a:rPr lang="en-US" sz="2000" dirty="0" smtClean="0"/>
              <a:t> seat? If so, who will be the new House Democratic education committee leader?</a:t>
            </a:r>
          </a:p>
          <a:p>
            <a:pPr>
              <a:spcBef>
                <a:spcPts val="1800"/>
              </a:spcBef>
              <a:defRPr sz="1800"/>
            </a:pPr>
            <a:endParaRPr lang="en-US" dirty="0"/>
          </a:p>
          <a:p>
            <a:endParaRPr lang="en-US" sz="2800" dirty="0"/>
          </a:p>
        </p:txBody>
      </p:sp>
    </p:spTree>
    <p:extLst>
      <p:ext uri="{BB962C8B-B14F-4D97-AF65-F5344CB8AC3E}">
        <p14:creationId xmlns:p14="http://schemas.microsoft.com/office/powerpoint/2010/main" val="701644201"/>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659E"/>
                </a:solidFill>
              </a:rPr>
              <a:t>NASFAA Influence </a:t>
            </a:r>
            <a:endParaRPr lang="en-US" dirty="0">
              <a:solidFill>
                <a:srgbClr val="00659E"/>
              </a:solidFill>
            </a:endParaRPr>
          </a:p>
        </p:txBody>
      </p:sp>
      <p:pic>
        <p:nvPicPr>
          <p:cNvPr id="3" name="pasted-image.png"/>
          <p:cNvPicPr/>
          <p:nvPr/>
        </p:nvPicPr>
        <p:blipFill rotWithShape="1">
          <a:blip r:embed="rId3">
            <a:extLst/>
          </a:blip>
          <a:srcRect l="2428" t="9275" r="1979" b="9288"/>
          <a:stretch/>
        </p:blipFill>
        <p:spPr>
          <a:xfrm>
            <a:off x="6148146" y="1072789"/>
            <a:ext cx="2387908" cy="1274104"/>
          </a:xfrm>
          <a:prstGeom prst="rect">
            <a:avLst/>
          </a:prstGeom>
          <a:ln w="3175">
            <a:miter lim="400000"/>
          </a:ln>
        </p:spPr>
      </p:pic>
      <p:pic>
        <p:nvPicPr>
          <p:cNvPr id="4" name="pasted-image.png"/>
          <p:cNvPicPr/>
          <p:nvPr/>
        </p:nvPicPr>
        <p:blipFill rotWithShape="1">
          <a:blip r:embed="rId4">
            <a:extLst/>
          </a:blip>
          <a:srcRect l="1771" t="8444" r="1901" b="5933"/>
          <a:stretch/>
        </p:blipFill>
        <p:spPr>
          <a:xfrm>
            <a:off x="3249094" y="2961148"/>
            <a:ext cx="2362200" cy="1295400"/>
          </a:xfrm>
          <a:prstGeom prst="rect">
            <a:avLst/>
          </a:prstGeom>
          <a:ln w="3175">
            <a:miter lim="400000"/>
          </a:ln>
        </p:spPr>
      </p:pic>
      <p:pic>
        <p:nvPicPr>
          <p:cNvPr id="5" name="pasted-image.png"/>
          <p:cNvPicPr/>
          <p:nvPr/>
        </p:nvPicPr>
        <p:blipFill rotWithShape="1">
          <a:blip r:embed="rId5">
            <a:extLst/>
          </a:blip>
          <a:srcRect t="21884" r="2549" b="2618"/>
          <a:stretch/>
        </p:blipFill>
        <p:spPr>
          <a:xfrm>
            <a:off x="713892" y="3771900"/>
            <a:ext cx="2150895" cy="1561117"/>
          </a:xfrm>
          <a:prstGeom prst="rect">
            <a:avLst/>
          </a:prstGeom>
          <a:ln w="3175">
            <a:miter lim="400000"/>
          </a:ln>
        </p:spPr>
      </p:pic>
      <p:pic>
        <p:nvPicPr>
          <p:cNvPr id="6" name="pasted-image.png"/>
          <p:cNvPicPr/>
          <p:nvPr/>
        </p:nvPicPr>
        <p:blipFill rotWithShape="1">
          <a:blip r:embed="rId6">
            <a:extLst/>
          </a:blip>
          <a:srcRect l="2045" t="13375" b="13505"/>
          <a:stretch/>
        </p:blipFill>
        <p:spPr>
          <a:xfrm>
            <a:off x="3249094" y="4522265"/>
            <a:ext cx="2362200" cy="1295400"/>
          </a:xfrm>
          <a:prstGeom prst="rect">
            <a:avLst/>
          </a:prstGeom>
          <a:ln w="25400">
            <a:round/>
          </a:ln>
        </p:spPr>
      </p:pic>
      <p:pic>
        <p:nvPicPr>
          <p:cNvPr id="7" name="pasted-image.png"/>
          <p:cNvPicPr/>
          <p:nvPr/>
        </p:nvPicPr>
        <p:blipFill rotWithShape="1">
          <a:blip r:embed="rId7">
            <a:extLst/>
          </a:blip>
          <a:srcRect t="14153" b="12728"/>
          <a:stretch/>
        </p:blipFill>
        <p:spPr>
          <a:xfrm>
            <a:off x="3249094" y="1452518"/>
            <a:ext cx="2362200" cy="1269938"/>
          </a:xfrm>
          <a:prstGeom prst="rect">
            <a:avLst/>
          </a:prstGeom>
          <a:ln w="25400">
            <a:round/>
          </a:ln>
        </p:spPr>
      </p:pic>
      <p:pic>
        <p:nvPicPr>
          <p:cNvPr id="8" name="pasted-image.png"/>
          <p:cNvPicPr/>
          <p:nvPr/>
        </p:nvPicPr>
        <p:blipFill>
          <a:blip r:embed="rId8">
            <a:extLst/>
          </a:blip>
          <a:stretch>
            <a:fillRect/>
          </a:stretch>
        </p:blipFill>
        <p:spPr>
          <a:xfrm>
            <a:off x="914400" y="1072789"/>
            <a:ext cx="1749426" cy="2382197"/>
          </a:xfrm>
          <a:prstGeom prst="rect">
            <a:avLst/>
          </a:prstGeom>
          <a:ln w="3175">
            <a:miter lim="400000"/>
          </a:ln>
        </p:spPr>
      </p:pic>
      <p:pic>
        <p:nvPicPr>
          <p:cNvPr id="9" name="Picture 8"/>
          <p:cNvPicPr>
            <a:picLocks noChangeAspect="1"/>
          </p:cNvPicPr>
          <p:nvPr/>
        </p:nvPicPr>
        <p:blipFill>
          <a:blip r:embed="rId9"/>
          <a:stretch>
            <a:fillRect/>
          </a:stretch>
        </p:blipFill>
        <p:spPr>
          <a:xfrm>
            <a:off x="6387608" y="2818417"/>
            <a:ext cx="1897811" cy="2514600"/>
          </a:xfrm>
          <a:prstGeom prst="rect">
            <a:avLst/>
          </a:prstGeom>
        </p:spPr>
      </p:pic>
    </p:spTree>
    <p:extLst>
      <p:ext uri="{BB962C8B-B14F-4D97-AF65-F5344CB8AC3E}">
        <p14:creationId xmlns:p14="http://schemas.microsoft.com/office/powerpoint/2010/main" val="60550354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Prior-Prior Year (PPY) Update</a:t>
            </a:r>
            <a:endParaRPr lang="en-US" dirty="0"/>
          </a:p>
        </p:txBody>
      </p:sp>
      <p:pic>
        <p:nvPicPr>
          <p:cNvPr id="4" name="Picture 3"/>
          <p:cNvPicPr>
            <a:picLocks noChangeAspect="1"/>
          </p:cNvPicPr>
          <p:nvPr/>
        </p:nvPicPr>
        <p:blipFill rotWithShape="1">
          <a:blip r:embed="rId2">
            <a:duotone>
              <a:schemeClr val="bg2">
                <a:shade val="45000"/>
                <a:satMod val="135000"/>
              </a:schemeClr>
              <a:prstClr val="white"/>
            </a:duotone>
          </a:blip>
          <a:srcRect t="6360"/>
          <a:stretch/>
        </p:blipFill>
        <p:spPr>
          <a:xfrm>
            <a:off x="0" y="1002692"/>
            <a:ext cx="9144000" cy="5708269"/>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9375" l="0" r="99125">
                        <a14:foregroundMark x1="86625" y1="81125" x2="86625" y2="81125"/>
                        <a14:foregroundMark x1="69500" y1="81125" x2="69500" y2="81125"/>
                        <a14:foregroundMark x1="29625" y1="81375" x2="29625" y2="81375"/>
                      </a14:backgroundRemoval>
                    </a14:imgEffect>
                  </a14:imgLayer>
                </a14:imgProps>
              </a:ext>
            </a:extLst>
          </a:blip>
          <a:stretch>
            <a:fillRect/>
          </a:stretch>
        </p:blipFill>
        <p:spPr>
          <a:xfrm>
            <a:off x="152400" y="5562600"/>
            <a:ext cx="1092200" cy="1092200"/>
          </a:xfrm>
          <a:prstGeom prst="rect">
            <a:avLst/>
          </a:prstGeom>
        </p:spPr>
      </p:pic>
    </p:spTree>
    <p:extLst>
      <p:ext uri="{BB962C8B-B14F-4D97-AF65-F5344CB8AC3E}">
        <p14:creationId xmlns:p14="http://schemas.microsoft.com/office/powerpoint/2010/main" val="318056496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NASFAA and PPY Background</a:t>
            </a:r>
            <a:endParaRPr lang="en-US" dirty="0"/>
          </a:p>
        </p:txBody>
      </p:sp>
      <p:sp>
        <p:nvSpPr>
          <p:cNvPr id="3" name="Content Placeholder 2"/>
          <p:cNvSpPr>
            <a:spLocks noGrp="1"/>
          </p:cNvSpPr>
          <p:nvPr>
            <p:ph idx="1"/>
          </p:nvPr>
        </p:nvSpPr>
        <p:spPr>
          <a:xfrm>
            <a:off x="152400" y="990600"/>
            <a:ext cx="8686800" cy="4624479"/>
          </a:xfrm>
        </p:spPr>
        <p:txBody>
          <a:bodyPr>
            <a:normAutofit fontScale="85000" lnSpcReduction="20000"/>
          </a:bodyPr>
          <a:lstStyle/>
          <a:p>
            <a:r>
              <a:rPr lang="en-US" dirty="0" smtClean="0"/>
              <a:t>NASFAA advocacy for PPY</a:t>
            </a:r>
          </a:p>
          <a:p>
            <a:pPr lvl="1"/>
            <a:r>
              <a:rPr lang="en-US" dirty="0" smtClean="0"/>
              <a:t>Reduced </a:t>
            </a:r>
            <a:r>
              <a:rPr lang="en-US" dirty="0"/>
              <a:t>verification burden </a:t>
            </a:r>
            <a:endParaRPr lang="en-US" dirty="0" smtClean="0"/>
          </a:p>
          <a:p>
            <a:pPr lvl="1"/>
            <a:r>
              <a:rPr lang="en-US" dirty="0" smtClean="0"/>
              <a:t>More </a:t>
            </a:r>
            <a:r>
              <a:rPr lang="en-US" dirty="0"/>
              <a:t>time to make college going </a:t>
            </a:r>
            <a:r>
              <a:rPr lang="en-US" dirty="0" smtClean="0"/>
              <a:t>decisions</a:t>
            </a:r>
          </a:p>
          <a:p>
            <a:r>
              <a:rPr lang="en-US" dirty="0" smtClean="0"/>
              <a:t>After </a:t>
            </a:r>
            <a:r>
              <a:rPr lang="en-US" dirty="0"/>
              <a:t>much research </a:t>
            </a:r>
            <a:r>
              <a:rPr lang="en-US" dirty="0" smtClean="0"/>
              <a:t>NASFAA discovered…</a:t>
            </a:r>
          </a:p>
          <a:p>
            <a:pPr lvl="1"/>
            <a:r>
              <a:rPr lang="en-US" dirty="0" smtClean="0"/>
              <a:t>Most students did </a:t>
            </a:r>
            <a:r>
              <a:rPr lang="en-US" dirty="0"/>
              <a:t>not see significant change in Pell Awards</a:t>
            </a:r>
          </a:p>
          <a:p>
            <a:pPr lvl="1"/>
            <a:r>
              <a:rPr lang="en-US" dirty="0" smtClean="0"/>
              <a:t>About </a:t>
            </a:r>
            <a:r>
              <a:rPr lang="en-US" dirty="0"/>
              <a:t>16-18% </a:t>
            </a:r>
            <a:r>
              <a:rPr lang="en-US" dirty="0" smtClean="0"/>
              <a:t>would </a:t>
            </a:r>
            <a:r>
              <a:rPr lang="en-US" dirty="0"/>
              <a:t>see large changes in their </a:t>
            </a:r>
            <a:r>
              <a:rPr lang="en-US" dirty="0" smtClean="0"/>
              <a:t>Pell </a:t>
            </a:r>
            <a:r>
              <a:rPr lang="en-US" dirty="0"/>
              <a:t>Grants (more than $</a:t>
            </a:r>
            <a:r>
              <a:rPr lang="en-US" dirty="0" smtClean="0"/>
              <a:t>1,000 </a:t>
            </a:r>
            <a:r>
              <a:rPr lang="en-US" dirty="0"/>
              <a:t>in either direction)</a:t>
            </a:r>
          </a:p>
          <a:p>
            <a:pPr lvl="1"/>
            <a:r>
              <a:rPr lang="en-US" dirty="0"/>
              <a:t>Shift to PPY </a:t>
            </a:r>
            <a:r>
              <a:rPr lang="en-US" dirty="0" smtClean="0"/>
              <a:t>appears </a:t>
            </a:r>
            <a:r>
              <a:rPr lang="en-US" dirty="0"/>
              <a:t>to work best for students from lowest-income </a:t>
            </a:r>
            <a:r>
              <a:rPr lang="en-US" dirty="0" smtClean="0"/>
              <a:t>families</a:t>
            </a:r>
          </a:p>
          <a:p>
            <a:r>
              <a:rPr lang="en-US" dirty="0" smtClean="0"/>
              <a:t>President Obama announced change to Early FAFSA and PPY in October 2015 </a:t>
            </a:r>
          </a:p>
          <a:p>
            <a:endParaRPr lang="en-US" dirty="0"/>
          </a:p>
          <a:p>
            <a:endParaRPr lang="en-US" sz="2400" dirty="0"/>
          </a:p>
        </p:txBody>
      </p:sp>
    </p:spTree>
    <p:extLst>
      <p:ext uri="{BB962C8B-B14F-4D97-AF65-F5344CB8AC3E}">
        <p14:creationId xmlns:p14="http://schemas.microsoft.com/office/powerpoint/2010/main" val="1174413049"/>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NASFAA and PPY</a:t>
            </a:r>
            <a:endParaRPr lang="en-US" dirty="0"/>
          </a:p>
        </p:txBody>
      </p:sp>
      <p:sp>
        <p:nvSpPr>
          <p:cNvPr id="3" name="Content Placeholder 2"/>
          <p:cNvSpPr>
            <a:spLocks noGrp="1"/>
          </p:cNvSpPr>
          <p:nvPr>
            <p:ph idx="1"/>
          </p:nvPr>
        </p:nvSpPr>
        <p:spPr>
          <a:xfrm>
            <a:off x="152400" y="990599"/>
            <a:ext cx="8686800" cy="4708037"/>
          </a:xfrm>
        </p:spPr>
        <p:txBody>
          <a:bodyPr>
            <a:normAutofit fontScale="92500" lnSpcReduction="20000"/>
          </a:bodyPr>
          <a:lstStyle/>
          <a:p>
            <a:r>
              <a:rPr lang="en-US" dirty="0" smtClean="0"/>
              <a:t>Immediate formation of PPY Implementation Task Force following President’s Announcement</a:t>
            </a:r>
          </a:p>
          <a:p>
            <a:r>
              <a:rPr lang="en-US" dirty="0" smtClean="0"/>
              <a:t>PPY Task Force working to identify implementation issues, solicit feedback, identify best practices, facilitate collaboration, develop resources, and evaluate implementation</a:t>
            </a:r>
          </a:p>
          <a:p>
            <a:r>
              <a:rPr lang="en-US" dirty="0" smtClean="0"/>
              <a:t>PPY Toolkit on NASFAA website </a:t>
            </a:r>
            <a:r>
              <a:rPr lang="en-US" dirty="0">
                <a:hlinkClick r:id="rId2"/>
              </a:rPr>
              <a:t>www.nasfaa.org/</a:t>
            </a:r>
            <a:r>
              <a:rPr lang="en-US" dirty="0" smtClean="0">
                <a:hlinkClick r:id="rId2"/>
              </a:rPr>
              <a:t>ppy_toolkit</a:t>
            </a:r>
            <a:r>
              <a:rPr lang="en-US" dirty="0" smtClean="0"/>
              <a:t> </a:t>
            </a:r>
          </a:p>
          <a:p>
            <a:r>
              <a:rPr lang="en-US" dirty="0" smtClean="0"/>
              <a:t>Send feedback to </a:t>
            </a:r>
            <a:r>
              <a:rPr lang="en-US" dirty="0" smtClean="0">
                <a:hlinkClick r:id="rId3"/>
              </a:rPr>
              <a:t>policy@nasfaa.org</a:t>
            </a:r>
            <a:r>
              <a:rPr lang="en-US" dirty="0" smtClean="0"/>
              <a:t>. </a:t>
            </a:r>
            <a:endParaRPr lang="en-US" dirty="0"/>
          </a:p>
        </p:txBody>
      </p:sp>
      <p:pic>
        <p:nvPicPr>
          <p:cNvPr id="4" name="Picture 3"/>
          <p:cNvPicPr>
            <a:picLocks noChangeAspect="1"/>
          </p:cNvPicPr>
          <p:nvPr/>
        </p:nvPicPr>
        <p:blipFill>
          <a:blip r:embed="rId4"/>
          <a:stretch>
            <a:fillRect/>
          </a:stretch>
        </p:blipFill>
        <p:spPr>
          <a:xfrm>
            <a:off x="6847565" y="3758512"/>
            <a:ext cx="2067835" cy="1042189"/>
          </a:xfrm>
          <a:prstGeom prst="rect">
            <a:avLst/>
          </a:prstGeom>
        </p:spPr>
      </p:pic>
    </p:spTree>
    <p:extLst>
      <p:ext uri="{BB962C8B-B14F-4D97-AF65-F5344CB8AC3E}">
        <p14:creationId xmlns:p14="http://schemas.microsoft.com/office/powerpoint/2010/main" val="269389457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FAFSA/PPY News</a:t>
            </a:r>
            <a:endParaRPr lang="en-US" dirty="0"/>
          </a:p>
        </p:txBody>
      </p:sp>
      <p:sp>
        <p:nvSpPr>
          <p:cNvPr id="3" name="Content Placeholder 2"/>
          <p:cNvSpPr>
            <a:spLocks noGrp="1"/>
          </p:cNvSpPr>
          <p:nvPr>
            <p:ph idx="1"/>
          </p:nvPr>
        </p:nvSpPr>
        <p:spPr>
          <a:xfrm>
            <a:off x="152400" y="990599"/>
            <a:ext cx="8686800" cy="4708037"/>
          </a:xfrm>
        </p:spPr>
        <p:txBody>
          <a:bodyPr>
            <a:normAutofit lnSpcReduction="10000"/>
          </a:bodyPr>
          <a:lstStyle/>
          <a:p>
            <a:r>
              <a:rPr lang="en-US" b="1" u="sng" dirty="0" smtClean="0"/>
              <a:t>THIS JUST IN</a:t>
            </a:r>
            <a:r>
              <a:rPr lang="en-US" b="1" dirty="0" smtClean="0"/>
              <a:t>: </a:t>
            </a:r>
            <a:r>
              <a:rPr lang="en-US" dirty="0" smtClean="0"/>
              <a:t>Full 2017-2018 Pell Grant Payment Schedules posted on IFAP </a:t>
            </a:r>
            <a:r>
              <a:rPr lang="en-US" dirty="0" smtClean="0"/>
              <a:t>last week </a:t>
            </a:r>
            <a:r>
              <a:rPr lang="en-US" dirty="0" smtClean="0"/>
              <a:t>(10/18)</a:t>
            </a:r>
          </a:p>
          <a:p>
            <a:pPr lvl="1"/>
            <a:r>
              <a:rPr lang="en-US" dirty="0" smtClean="0"/>
              <a:t>Maximum award rises to $5,920, a $105 increase from $5,815</a:t>
            </a:r>
          </a:p>
          <a:p>
            <a:r>
              <a:rPr lang="en-US" dirty="0" smtClean="0"/>
              <a:t>NASFAA sent a letter on 10/13 </a:t>
            </a:r>
            <a:r>
              <a:rPr lang="en-US" dirty="0" smtClean="0">
                <a:solidFill>
                  <a:srgbClr val="000000"/>
                </a:solidFill>
              </a:rPr>
              <a:t>congratulating Department of Education for a successful roll-out of Early FAFSA</a:t>
            </a:r>
          </a:p>
          <a:p>
            <a:r>
              <a:rPr lang="en-US" dirty="0" smtClean="0">
                <a:solidFill>
                  <a:srgbClr val="000000"/>
                </a:solidFill>
              </a:rPr>
              <a:t>Priority Deadline concerns</a:t>
            </a:r>
          </a:p>
          <a:p>
            <a:pPr lvl="1"/>
            <a:endParaRPr lang="en-US" dirty="0" smtClean="0"/>
          </a:p>
        </p:txBody>
      </p:sp>
    </p:spTree>
    <p:extLst>
      <p:ext uri="{BB962C8B-B14F-4D97-AF65-F5344CB8AC3E}">
        <p14:creationId xmlns:p14="http://schemas.microsoft.com/office/powerpoint/2010/main" val="87894755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blip>
          <a:srcRect t="10475" b="6290"/>
          <a:stretch/>
        </p:blipFill>
        <p:spPr>
          <a:xfrm>
            <a:off x="0" y="1002694"/>
            <a:ext cx="9144000" cy="5708268"/>
          </a:xfrm>
          <a:prstGeom prst="rect">
            <a:avLst/>
          </a:prstGeom>
        </p:spPr>
      </p:pic>
      <p:sp>
        <p:nvSpPr>
          <p:cNvPr id="2" name="Title 1"/>
          <p:cNvSpPr>
            <a:spLocks noGrp="1"/>
          </p:cNvSpPr>
          <p:nvPr>
            <p:ph type="title"/>
          </p:nvPr>
        </p:nvSpPr>
        <p:spPr/>
        <p:txBody>
          <a:bodyPr/>
          <a:lstStyle/>
          <a:p>
            <a:r>
              <a:rPr lang="en-US" dirty="0" smtClean="0"/>
              <a:t>ED Update</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9375" l="0" r="99125">
                        <a14:foregroundMark x1="86625" y1="81125" x2="86625" y2="81125"/>
                        <a14:foregroundMark x1="69500" y1="81125" x2="69500" y2="81125"/>
                        <a14:foregroundMark x1="29625" y1="81375" x2="29625" y2="81375"/>
                      </a14:backgroundRemoval>
                    </a14:imgEffect>
                  </a14:imgLayer>
                </a14:imgProps>
              </a:ext>
            </a:extLst>
          </a:blip>
          <a:stretch>
            <a:fillRect/>
          </a:stretch>
        </p:blipFill>
        <p:spPr>
          <a:xfrm>
            <a:off x="152400" y="5562600"/>
            <a:ext cx="1092200" cy="1092200"/>
          </a:xfrm>
          <a:prstGeom prst="rect">
            <a:avLst/>
          </a:prstGeom>
        </p:spPr>
      </p:pic>
    </p:spTree>
    <p:extLst>
      <p:ext uri="{BB962C8B-B14F-4D97-AF65-F5344CB8AC3E}">
        <p14:creationId xmlns:p14="http://schemas.microsoft.com/office/powerpoint/2010/main" val="329978992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NASFAA and FSA</a:t>
            </a:r>
            <a:endParaRPr lang="en-US" dirty="0"/>
          </a:p>
        </p:txBody>
      </p:sp>
      <p:sp>
        <p:nvSpPr>
          <p:cNvPr id="3" name="Text Placeholder 2"/>
          <p:cNvSpPr>
            <a:spLocks noGrp="1"/>
          </p:cNvSpPr>
          <p:nvPr>
            <p:ph type="body" idx="1"/>
          </p:nvPr>
        </p:nvSpPr>
        <p:spPr>
          <a:xfrm>
            <a:off x="152400" y="964429"/>
            <a:ext cx="8610600" cy="4719236"/>
          </a:xfrm>
        </p:spPr>
        <p:txBody>
          <a:bodyPr>
            <a:normAutofit fontScale="77500" lnSpcReduction="20000"/>
          </a:bodyPr>
          <a:lstStyle/>
          <a:p>
            <a:r>
              <a:rPr lang="en-US" dirty="0" smtClean="0"/>
              <a:t>In November 2015, NASFAA testified in a hearing before both the House Oversight and Education Committees on the Department of Education’s Office of Federal Student Aid (FSA) </a:t>
            </a:r>
            <a:endParaRPr lang="en-US" dirty="0"/>
          </a:p>
          <a:p>
            <a:pPr lvl="1"/>
            <a:r>
              <a:rPr lang="en-US" dirty="0" smtClean="0"/>
              <a:t>The hearing reviewed FSA’s status as a Performance-Based Organization (PBO)</a:t>
            </a:r>
          </a:p>
          <a:p>
            <a:pPr lvl="1"/>
            <a:r>
              <a:rPr lang="en-US" dirty="0" smtClean="0"/>
              <a:t>NASFAA focused on complications in the GE reporting process, the strained relationship between FAAs and FSA, and the lack of accountability at FSA</a:t>
            </a:r>
          </a:p>
          <a:p>
            <a:r>
              <a:rPr lang="en-US" dirty="0" smtClean="0"/>
              <a:t>In April, NASFAA surveyed institutions about their operational experiences with FSA in response to a request from the House of Representatives.</a:t>
            </a:r>
          </a:p>
          <a:p>
            <a:r>
              <a:rPr lang="en-US" dirty="0" smtClean="0"/>
              <a:t>In May, NASFAA replied to the committee leaders with the results of the survey.</a:t>
            </a:r>
          </a:p>
          <a:p>
            <a:pPr lvl="1"/>
            <a:endParaRPr lang="en-US" dirty="0" smtClean="0"/>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891276500"/>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990600"/>
          </a:xfrm>
        </p:spPr>
        <p:txBody>
          <a:bodyPr/>
          <a:lstStyle/>
          <a:p>
            <a:r>
              <a:rPr lang="en-US" dirty="0" smtClean="0"/>
              <a:t>Federal Budget &amp; Funding Update</a:t>
            </a:r>
            <a:endParaRPr lang="en-US" dirty="0"/>
          </a:p>
        </p:txBody>
      </p:sp>
      <p:pic>
        <p:nvPicPr>
          <p:cNvPr id="5" name="Picture 4"/>
          <p:cNvPicPr>
            <a:picLocks noChangeAspect="1"/>
          </p:cNvPicPr>
          <p:nvPr/>
        </p:nvPicPr>
        <p:blipFill rotWithShape="1">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saturation sat="83000"/>
                    </a14:imgEffect>
                  </a14:imgLayer>
                </a14:imgProps>
              </a:ext>
            </a:extLst>
          </a:blip>
          <a:srcRect l="6230" r="6349" b="18067"/>
          <a:stretch/>
        </p:blipFill>
        <p:spPr>
          <a:xfrm>
            <a:off x="-1" y="982829"/>
            <a:ext cx="9144001" cy="5718506"/>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9375" l="0" r="99125">
                        <a14:foregroundMark x1="86625" y1="81125" x2="86625" y2="81125"/>
                        <a14:foregroundMark x1="69500" y1="81125" x2="69500" y2="81125"/>
                        <a14:foregroundMark x1="29625" y1="81375" x2="29625" y2="81375"/>
                      </a14:backgroundRemoval>
                    </a14:imgEffect>
                  </a14:imgLayer>
                </a14:imgProps>
              </a:ext>
            </a:extLst>
          </a:blip>
          <a:stretch>
            <a:fillRect/>
          </a:stretch>
        </p:blipFill>
        <p:spPr>
          <a:xfrm>
            <a:off x="152400" y="5562600"/>
            <a:ext cx="1092200" cy="1092200"/>
          </a:xfrm>
          <a:prstGeom prst="rect">
            <a:avLst/>
          </a:prstGeom>
        </p:spPr>
      </p:pic>
    </p:spTree>
    <p:extLst>
      <p:ext uri="{BB962C8B-B14F-4D97-AF65-F5344CB8AC3E}">
        <p14:creationId xmlns:p14="http://schemas.microsoft.com/office/powerpoint/2010/main" val="44493974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NASFAA and FSA: FSA Survey</a:t>
            </a:r>
            <a:endParaRPr lang="en-US" dirty="0"/>
          </a:p>
        </p:txBody>
      </p:sp>
      <p:sp>
        <p:nvSpPr>
          <p:cNvPr id="3" name="Text Placeholder 2"/>
          <p:cNvSpPr>
            <a:spLocks noGrp="1"/>
          </p:cNvSpPr>
          <p:nvPr>
            <p:ph type="body" idx="1"/>
          </p:nvPr>
        </p:nvSpPr>
        <p:spPr>
          <a:xfrm>
            <a:off x="228600" y="969341"/>
            <a:ext cx="8610600" cy="4678363"/>
          </a:xfrm>
        </p:spPr>
        <p:txBody>
          <a:bodyPr>
            <a:normAutofit lnSpcReduction="10000"/>
          </a:bodyPr>
          <a:lstStyle/>
          <a:p>
            <a:r>
              <a:rPr lang="en-US" dirty="0" smtClean="0"/>
              <a:t>789 respondents; representative of membership</a:t>
            </a:r>
          </a:p>
          <a:p>
            <a:r>
              <a:rPr lang="en-US" dirty="0" smtClean="0"/>
              <a:t>Looked at processing time, outstanding items, impact of processing time, and areas in which ED and FSA provide high level of service</a:t>
            </a:r>
          </a:p>
          <a:p>
            <a:r>
              <a:rPr lang="en-US" dirty="0" smtClean="0"/>
              <a:t>Included 5 recommendations</a:t>
            </a:r>
          </a:p>
          <a:p>
            <a:r>
              <a:rPr lang="en-US" dirty="0" smtClean="0"/>
              <a:t>Full report available on the NASFAA website</a:t>
            </a:r>
          </a:p>
          <a:p>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3406382306"/>
      </p:ext>
    </p:extLst>
  </p:cSld>
  <p:clrMapOvr>
    <a:masterClrMapping/>
  </p:clrMapOvr>
  <p:transition xmlns:p14="http://schemas.microsoft.com/office/powerpoint/2010/mai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 Accreditation, and ACICS</a:t>
            </a:r>
            <a:endParaRPr lang="en-US" dirty="0"/>
          </a:p>
        </p:txBody>
      </p:sp>
      <p:sp>
        <p:nvSpPr>
          <p:cNvPr id="3" name="Text Placeholder 2"/>
          <p:cNvSpPr>
            <a:spLocks noGrp="1"/>
          </p:cNvSpPr>
          <p:nvPr>
            <p:ph type="body" idx="1"/>
          </p:nvPr>
        </p:nvSpPr>
        <p:spPr>
          <a:xfrm>
            <a:off x="228600" y="969341"/>
            <a:ext cx="8610600" cy="4678363"/>
          </a:xfrm>
        </p:spPr>
        <p:txBody>
          <a:bodyPr>
            <a:normAutofit/>
          </a:bodyPr>
          <a:lstStyle/>
          <a:p>
            <a:r>
              <a:rPr lang="en-US" dirty="0" smtClean="0"/>
              <a:t>ED terminated recognition of ACICS on September 22. </a:t>
            </a:r>
          </a:p>
          <a:p>
            <a:r>
              <a:rPr lang="en-US" dirty="0" smtClean="0"/>
              <a:t>ACICS indicated intent to appeal.</a:t>
            </a:r>
          </a:p>
          <a:p>
            <a:r>
              <a:rPr lang="en-US" dirty="0" smtClean="0"/>
              <a:t>Institutions will have 18 months to find a new accreditor following appeal.</a:t>
            </a:r>
          </a:p>
          <a:p>
            <a:pPr lvl="1"/>
            <a:r>
              <a:rPr lang="en-US" dirty="0" smtClean="0"/>
              <a:t>243 institutions</a:t>
            </a:r>
          </a:p>
          <a:p>
            <a:pPr lvl="1"/>
            <a:r>
              <a:rPr lang="en-US" dirty="0" smtClean="0"/>
              <a:t>$4.76 billion of Title IV aid</a:t>
            </a:r>
          </a:p>
          <a:p>
            <a:pPr marL="457200" lvl="1" indent="0">
              <a:buNone/>
            </a:pPr>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379140549"/>
      </p:ext>
    </p:extLst>
  </p:cSld>
  <p:clrMapOvr>
    <a:masterClrMapping/>
  </p:clrMapOvr>
  <p:transition xmlns:p14="http://schemas.microsoft.com/office/powerpoint/2010/mai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NASFAA Updates</a:t>
            </a:r>
            <a:endParaRPr lang="en-US" dirty="0"/>
          </a:p>
        </p:txBody>
      </p:sp>
      <p:pic>
        <p:nvPicPr>
          <p:cNvPr id="7" name="Picture 6"/>
          <p:cNvPicPr>
            <a:picLocks noChangeAspect="1"/>
          </p:cNvPicPr>
          <p:nvPr/>
        </p:nvPicPr>
        <p:blipFill rotWithShape="1">
          <a:blip r:embed="rId2">
            <a:duotone>
              <a:schemeClr val="bg2">
                <a:shade val="45000"/>
                <a:satMod val="135000"/>
              </a:schemeClr>
              <a:prstClr val="white"/>
            </a:duotone>
          </a:blip>
          <a:srcRect t="19788" b="2594"/>
          <a:stretch/>
        </p:blipFill>
        <p:spPr>
          <a:xfrm>
            <a:off x="0" y="885712"/>
            <a:ext cx="9144000" cy="5819843"/>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375" l="0" r="99125">
                        <a14:foregroundMark x1="86625" y1="81125" x2="86625" y2="81125"/>
                        <a14:foregroundMark x1="69500" y1="81125" x2="69500" y2="81125"/>
                        <a14:foregroundMark x1="29625" y1="81375" x2="29625" y2="81375"/>
                      </a14:backgroundRemoval>
                    </a14:imgEffect>
                  </a14:imgLayer>
                </a14:imgProps>
              </a:ext>
            </a:extLst>
          </a:blip>
          <a:stretch>
            <a:fillRect/>
          </a:stretch>
        </p:blipFill>
        <p:spPr>
          <a:xfrm>
            <a:off x="152400" y="5562600"/>
            <a:ext cx="1092200" cy="1092200"/>
          </a:xfrm>
          <a:prstGeom prst="rect">
            <a:avLst/>
          </a:prstGeom>
        </p:spPr>
      </p:pic>
    </p:spTree>
    <p:extLst>
      <p:ext uri="{BB962C8B-B14F-4D97-AF65-F5344CB8AC3E}">
        <p14:creationId xmlns:p14="http://schemas.microsoft.com/office/powerpoint/2010/main" val="1546030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NASFAA Research Update</a:t>
            </a:r>
            <a:endParaRPr lang="en-US" dirty="0"/>
          </a:p>
        </p:txBody>
      </p:sp>
      <p:sp>
        <p:nvSpPr>
          <p:cNvPr id="3" name="Text Placeholder 2"/>
          <p:cNvSpPr>
            <a:spLocks noGrp="1"/>
          </p:cNvSpPr>
          <p:nvPr>
            <p:ph type="body" idx="1"/>
          </p:nvPr>
        </p:nvSpPr>
        <p:spPr>
          <a:xfrm>
            <a:off x="228600" y="929116"/>
            <a:ext cx="8610600" cy="4843341"/>
          </a:xfrm>
        </p:spPr>
        <p:txBody>
          <a:bodyPr>
            <a:normAutofit fontScale="55000" lnSpcReduction="20000"/>
          </a:bodyPr>
          <a:lstStyle/>
          <a:p>
            <a:pPr marL="0" indent="0">
              <a:buNone/>
            </a:pPr>
            <a:r>
              <a:rPr lang="en-US" dirty="0" smtClean="0"/>
              <a:t>Task Force Reports:</a:t>
            </a:r>
          </a:p>
          <a:p>
            <a:r>
              <a:rPr lang="en-US" dirty="0" smtClean="0"/>
              <a:t>Consumer Information and Law Student Indebtedness Second Task Force Report=  (September, 2016)</a:t>
            </a:r>
          </a:p>
          <a:p>
            <a:pPr lvl="1"/>
            <a:r>
              <a:rPr lang="en-US" dirty="0" smtClean="0"/>
              <a:t>Set out to identify through consumer testing what information on the award letter and ED’s shopping sheet could be modified to create a document that would better assist current or prospective law students</a:t>
            </a:r>
          </a:p>
          <a:p>
            <a:pPr lvl="1"/>
            <a:r>
              <a:rPr lang="en-US" dirty="0" smtClean="0"/>
              <a:t>Recommendations included:</a:t>
            </a:r>
          </a:p>
          <a:p>
            <a:pPr lvl="2"/>
            <a:r>
              <a:rPr lang="en-US" dirty="0" smtClean="0"/>
              <a:t>G/P schools should move towards standardizing financial aid terminology and ED should develop a portal through which all information is shared with students</a:t>
            </a:r>
          </a:p>
          <a:p>
            <a:pPr lvl="2"/>
            <a:r>
              <a:rPr lang="en-US" dirty="0" smtClean="0"/>
              <a:t>Additional consumer testing is needed to determine if G/P students understand basic financial aid terminology and concepts</a:t>
            </a:r>
          </a:p>
          <a:p>
            <a:pPr lvl="2"/>
            <a:r>
              <a:rPr lang="en-US" dirty="0" smtClean="0"/>
              <a:t>G/P institution should list Graduate PLUS Loan eligibility on a student’s award letter</a:t>
            </a:r>
            <a:endParaRPr lang="en-US" dirty="0"/>
          </a:p>
          <a:p>
            <a:r>
              <a:rPr lang="en-US" dirty="0" smtClean="0"/>
              <a:t>Graduate-Specific Data Task Force Report (August, 2016)</a:t>
            </a:r>
          </a:p>
          <a:p>
            <a:pPr lvl="1"/>
            <a:r>
              <a:rPr lang="en-US" dirty="0" smtClean="0"/>
              <a:t>Examined current data being collected and what new data the community would like to see collected in the future.</a:t>
            </a:r>
          </a:p>
          <a:p>
            <a:pPr lvl="1"/>
            <a:r>
              <a:rPr lang="en-US" dirty="0" smtClean="0"/>
              <a:t>Recommendations included:</a:t>
            </a:r>
          </a:p>
          <a:p>
            <a:pPr lvl="2"/>
            <a:r>
              <a:rPr lang="en-US" dirty="0" smtClean="0"/>
              <a:t>Enhancing NSLDS reporting capabilities</a:t>
            </a:r>
          </a:p>
          <a:p>
            <a:pPr lvl="2"/>
            <a:r>
              <a:rPr lang="en-US" dirty="0" smtClean="0"/>
              <a:t>Streamlining and adding consistency to CIP codes</a:t>
            </a:r>
          </a:p>
          <a:p>
            <a:pPr lvl="2"/>
            <a:r>
              <a:rPr lang="en-US" dirty="0" smtClean="0"/>
              <a:t>Conducting additional consumer testing to better understand the needs of graduate/professional students</a:t>
            </a:r>
          </a:p>
          <a:p>
            <a:pPr lvl="2"/>
            <a:r>
              <a:rPr lang="en-US" dirty="0" smtClean="0"/>
              <a:t>Working with the National Center for Education Statistics to organize training for the G/P community on how to use federal data sets that contain information on G/P students</a:t>
            </a:r>
          </a:p>
          <a:p>
            <a:pPr lvl="2"/>
            <a:endParaRPr lang="en-US" dirty="0" smtClean="0"/>
          </a:p>
          <a:p>
            <a:pPr lvl="1"/>
            <a:endParaRPr lang="en-US" dirty="0"/>
          </a:p>
        </p:txBody>
      </p:sp>
    </p:spTree>
    <p:extLst>
      <p:ext uri="{BB962C8B-B14F-4D97-AF65-F5344CB8AC3E}">
        <p14:creationId xmlns:p14="http://schemas.microsoft.com/office/powerpoint/2010/main" val="3159991692"/>
      </p:ext>
    </p:extLst>
  </p:cSld>
  <p:clrMapOvr>
    <a:masterClrMapping/>
  </p:clrMapOvr>
  <p:transition xmlns:p14="http://schemas.microsoft.com/office/powerpoint/2010/mai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NASFAA Research Update (cont.)</a:t>
            </a:r>
            <a:endParaRPr lang="en-US" dirty="0"/>
          </a:p>
        </p:txBody>
      </p:sp>
      <p:sp>
        <p:nvSpPr>
          <p:cNvPr id="3" name="Text Placeholder 2"/>
          <p:cNvSpPr>
            <a:spLocks noGrp="1"/>
          </p:cNvSpPr>
          <p:nvPr>
            <p:ph type="body" idx="1"/>
          </p:nvPr>
        </p:nvSpPr>
        <p:spPr>
          <a:xfrm>
            <a:off x="228600" y="1036118"/>
            <a:ext cx="8610600" cy="4645808"/>
          </a:xfrm>
        </p:spPr>
        <p:txBody>
          <a:bodyPr>
            <a:normAutofit fontScale="47500" lnSpcReduction="20000"/>
          </a:bodyPr>
          <a:lstStyle/>
          <a:p>
            <a:pPr marL="0" indent="0">
              <a:buNone/>
            </a:pPr>
            <a:r>
              <a:rPr lang="en-US" sz="3800" dirty="0" smtClean="0"/>
              <a:t>Recently released studies:</a:t>
            </a:r>
          </a:p>
          <a:p>
            <a:r>
              <a:rPr lang="en-US" dirty="0" smtClean="0"/>
              <a:t>Study </a:t>
            </a:r>
            <a:r>
              <a:rPr lang="en-US" dirty="0"/>
              <a:t>on College </a:t>
            </a:r>
            <a:r>
              <a:rPr lang="en-US" dirty="0" smtClean="0"/>
              <a:t>Presidents (August, 2016)</a:t>
            </a:r>
            <a:endParaRPr lang="en-US" dirty="0"/>
          </a:p>
          <a:p>
            <a:pPr lvl="1"/>
            <a:r>
              <a:rPr lang="en-US" dirty="0" smtClean="0"/>
              <a:t>A research study </a:t>
            </a:r>
            <a:r>
              <a:rPr lang="en-US" dirty="0"/>
              <a:t>focused on gaining a greater understanding of college presidents' perceptions of their financial aid offices, administrators, and the profession at large. </a:t>
            </a:r>
            <a:endParaRPr lang="en-US" dirty="0" smtClean="0"/>
          </a:p>
          <a:p>
            <a:pPr lvl="1"/>
            <a:r>
              <a:rPr lang="en-US" dirty="0" smtClean="0"/>
              <a:t>Key Findings included: College presidents felt </a:t>
            </a:r>
            <a:r>
              <a:rPr lang="en-US" dirty="0"/>
              <a:t>that the most important function of a financial aid administrator is to act as "a technical partner that administers financial aid and ensures compliance with </a:t>
            </a:r>
            <a:r>
              <a:rPr lang="en-US" dirty="0" smtClean="0"/>
              <a:t>regulations” are </a:t>
            </a:r>
            <a:r>
              <a:rPr lang="en-US" dirty="0"/>
              <a:t>satisfied with their financial aid administrators' ability to perform their expected job functions.</a:t>
            </a:r>
          </a:p>
          <a:p>
            <a:pPr lvl="1"/>
            <a:r>
              <a:rPr lang="en-US" dirty="0" smtClean="0"/>
              <a:t>Based on the findings it was recommended that NASFAA develop an email series targeted at presidents and explore programming jointly focused on presidents and financial aid directors.</a:t>
            </a:r>
          </a:p>
          <a:p>
            <a:r>
              <a:rPr lang="en-US" dirty="0" smtClean="0"/>
              <a:t>Study </a:t>
            </a:r>
            <a:r>
              <a:rPr lang="en-US" dirty="0"/>
              <a:t>on Federal Work </a:t>
            </a:r>
            <a:r>
              <a:rPr lang="en-US" dirty="0" smtClean="0"/>
              <a:t>Study (FWS) (June, 2016)</a:t>
            </a:r>
            <a:endParaRPr lang="en-US" dirty="0"/>
          </a:p>
          <a:p>
            <a:pPr lvl="1"/>
            <a:r>
              <a:rPr lang="en-US" dirty="0"/>
              <a:t>Funded by a grant from the Bill &amp; Melinda Gates Foundation to </a:t>
            </a:r>
            <a:r>
              <a:rPr lang="en-US" dirty="0" smtClean="0"/>
              <a:t>study the components needed to efficiently and effectively administer FWS and ways in which schools can strengthen their FWS programs.</a:t>
            </a:r>
          </a:p>
          <a:p>
            <a:pPr lvl="1"/>
            <a:r>
              <a:rPr lang="en-US" dirty="0" smtClean="0"/>
              <a:t>Research was conducted in conjunction with Public Agenda, and included members from the National Student Employment Association.</a:t>
            </a:r>
            <a:endParaRPr lang="en-US" dirty="0"/>
          </a:p>
          <a:p>
            <a:pPr lvl="1"/>
            <a:r>
              <a:rPr lang="en-US" dirty="0" smtClean="0"/>
              <a:t>Research included a literature review and policy scan, national survey, and in-person focus groups.</a:t>
            </a:r>
          </a:p>
          <a:p>
            <a:pPr lvl="1"/>
            <a:r>
              <a:rPr lang="en-US" dirty="0" smtClean="0"/>
              <a:t>Based on this work NASFAA put forth 17 recommendations for policymakers, NASFAA and/or the ED, and future research.</a:t>
            </a:r>
          </a:p>
          <a:p>
            <a:pPr lvl="1"/>
            <a:r>
              <a:rPr lang="en-US" dirty="0" smtClean="0"/>
              <a:t>NASFAA also created a step-by-step framework for the seven components needed to develop a robust FWS program, and included promising practices in each component.</a:t>
            </a:r>
          </a:p>
        </p:txBody>
      </p:sp>
    </p:spTree>
    <p:extLst>
      <p:ext uri="{BB962C8B-B14F-4D97-AF65-F5344CB8AC3E}">
        <p14:creationId xmlns:p14="http://schemas.microsoft.com/office/powerpoint/2010/main" val="2074551654"/>
      </p:ext>
    </p:extLst>
  </p:cSld>
  <p:clrMapOvr>
    <a:masterClrMapping/>
  </p:clrMapOvr>
  <p:transition xmlns:p14="http://schemas.microsoft.com/office/powerpoint/2010/mai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NASFAA Research Update (cont.)</a:t>
            </a:r>
            <a:endParaRPr lang="en-US" dirty="0"/>
          </a:p>
        </p:txBody>
      </p:sp>
      <p:sp>
        <p:nvSpPr>
          <p:cNvPr id="3" name="Text Placeholder 2"/>
          <p:cNvSpPr>
            <a:spLocks noGrp="1"/>
          </p:cNvSpPr>
          <p:nvPr>
            <p:ph type="body" idx="1"/>
          </p:nvPr>
        </p:nvSpPr>
        <p:spPr>
          <a:xfrm>
            <a:off x="228600" y="1031276"/>
            <a:ext cx="8610600" cy="4450111"/>
          </a:xfrm>
        </p:spPr>
        <p:txBody>
          <a:bodyPr>
            <a:normAutofit fontScale="85000" lnSpcReduction="20000"/>
          </a:bodyPr>
          <a:lstStyle/>
          <a:p>
            <a:pPr marL="0" indent="0">
              <a:buNone/>
            </a:pPr>
            <a:r>
              <a:rPr lang="en-US" dirty="0" smtClean="0"/>
              <a:t>Current Research Collaborations:</a:t>
            </a:r>
          </a:p>
          <a:p>
            <a:r>
              <a:rPr lang="en-US" dirty="0" smtClean="0"/>
              <a:t>Federal Reserve Board study on Loan Counseling</a:t>
            </a:r>
          </a:p>
          <a:p>
            <a:r>
              <a:rPr lang="en-US" dirty="0" smtClean="0"/>
              <a:t>The Institute for College Access and Success study on verification</a:t>
            </a:r>
          </a:p>
          <a:p>
            <a:pPr lvl="1"/>
            <a:r>
              <a:rPr lang="en-US" dirty="0" smtClean="0"/>
              <a:t>Funded by a grant from HCM Strategists</a:t>
            </a:r>
          </a:p>
          <a:p>
            <a:r>
              <a:rPr lang="en-US" dirty="0" err="1" smtClean="0"/>
              <a:t>Tyton</a:t>
            </a:r>
            <a:r>
              <a:rPr lang="en-US" dirty="0" smtClean="0"/>
              <a:t> Partners study on financial aid software market</a:t>
            </a:r>
          </a:p>
          <a:p>
            <a:pPr lvl="1"/>
            <a:r>
              <a:rPr lang="en-US" dirty="0" smtClean="0"/>
              <a:t>Funded by a grant from the Bill &amp; Melinda Gates Foundation</a:t>
            </a:r>
          </a:p>
          <a:p>
            <a:pPr lvl="1"/>
            <a:r>
              <a:rPr lang="en-US" dirty="0" smtClean="0"/>
              <a:t>Collaboration with </a:t>
            </a:r>
            <a:r>
              <a:rPr lang="en-US" dirty="0" err="1" smtClean="0"/>
              <a:t>Tyton</a:t>
            </a:r>
            <a:r>
              <a:rPr lang="en-US" dirty="0" smtClean="0"/>
              <a:t> Partners, NACAC, AACRAO, and NASFAA</a:t>
            </a:r>
            <a:endParaRPr lang="en-US" dirty="0"/>
          </a:p>
        </p:txBody>
      </p:sp>
    </p:spTree>
    <p:extLst>
      <p:ext uri="{BB962C8B-B14F-4D97-AF65-F5344CB8AC3E}">
        <p14:creationId xmlns:p14="http://schemas.microsoft.com/office/powerpoint/2010/main" val="2194230370"/>
      </p:ext>
    </p:extLst>
  </p:cSld>
  <p:clrMapOvr>
    <a:masterClrMapping/>
  </p:clrMapOvr>
  <p:transition xmlns:p14="http://schemas.microsoft.com/office/powerpoint/2010/mai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NASFAA Research Update (cont.)</a:t>
            </a:r>
            <a:endParaRPr lang="en-US" dirty="0"/>
          </a:p>
        </p:txBody>
      </p:sp>
      <p:sp>
        <p:nvSpPr>
          <p:cNvPr id="3" name="Text Placeholder 2"/>
          <p:cNvSpPr>
            <a:spLocks noGrp="1"/>
          </p:cNvSpPr>
          <p:nvPr>
            <p:ph type="body" idx="1"/>
          </p:nvPr>
        </p:nvSpPr>
        <p:spPr>
          <a:xfrm>
            <a:off x="228600" y="1036117"/>
            <a:ext cx="8610600" cy="4890273"/>
          </a:xfrm>
        </p:spPr>
        <p:txBody>
          <a:bodyPr>
            <a:normAutofit fontScale="62500" lnSpcReduction="20000"/>
          </a:bodyPr>
          <a:lstStyle/>
          <a:p>
            <a:pPr marL="0" indent="0">
              <a:buNone/>
            </a:pPr>
            <a:r>
              <a:rPr lang="en-US" sz="3800" dirty="0" smtClean="0"/>
              <a:t>Forthcoming projects:</a:t>
            </a:r>
          </a:p>
          <a:p>
            <a:r>
              <a:rPr lang="en-US" dirty="0" smtClean="0"/>
              <a:t>2017 NASFAA Benchmarking Report</a:t>
            </a:r>
          </a:p>
          <a:p>
            <a:pPr lvl="1"/>
            <a:r>
              <a:rPr lang="en-US" dirty="0" smtClean="0"/>
              <a:t>Also updates NASFAA’s Staffing Model and Salary Model</a:t>
            </a:r>
          </a:p>
          <a:p>
            <a:pPr lvl="1"/>
            <a:r>
              <a:rPr lang="en-US" dirty="0" smtClean="0"/>
              <a:t>Serves as update to our 2016, 2012, 2006, 1999, and 1995 reports</a:t>
            </a:r>
          </a:p>
          <a:p>
            <a:pPr lvl="1"/>
            <a:r>
              <a:rPr lang="en-US" dirty="0" smtClean="0"/>
              <a:t>Benchmarking Survey distributed in October, 2016, report to be released in early 2017</a:t>
            </a:r>
          </a:p>
          <a:p>
            <a:r>
              <a:rPr lang="en-US" dirty="0" smtClean="0"/>
              <a:t>Living Annotated Bibliography (New)</a:t>
            </a:r>
          </a:p>
          <a:p>
            <a:pPr lvl="1"/>
            <a:r>
              <a:rPr lang="en-US" dirty="0" smtClean="0"/>
              <a:t>Based on a findings from our </a:t>
            </a:r>
            <a:r>
              <a:rPr lang="en-US" i="1" dirty="0" smtClean="0"/>
              <a:t>Research Meets Practice</a:t>
            </a:r>
            <a:r>
              <a:rPr lang="en-US" dirty="0" smtClean="0"/>
              <a:t> study</a:t>
            </a:r>
          </a:p>
          <a:p>
            <a:pPr lvl="1"/>
            <a:r>
              <a:rPr lang="en-US" dirty="0" smtClean="0"/>
              <a:t>Will included brief synopsis and links to research studies on the five topics for use by financial aid practitioners </a:t>
            </a:r>
          </a:p>
          <a:p>
            <a:pPr lvl="2"/>
            <a:r>
              <a:rPr lang="en-US" dirty="0" smtClean="0"/>
              <a:t>Topics identified in our Research Meets Practice survey</a:t>
            </a:r>
          </a:p>
          <a:p>
            <a:pPr lvl="2"/>
            <a:r>
              <a:rPr lang="en-US" dirty="0" smtClean="0"/>
              <a:t>Continuously updated</a:t>
            </a:r>
          </a:p>
          <a:p>
            <a:pPr lvl="2"/>
            <a:r>
              <a:rPr lang="en-US" dirty="0" smtClean="0"/>
              <a:t>Topics included will be reevaluated annually</a:t>
            </a:r>
          </a:p>
          <a:p>
            <a:r>
              <a:rPr lang="en-US" dirty="0" smtClean="0"/>
              <a:t>Journal of Student Financial Aid, Special Edition</a:t>
            </a:r>
          </a:p>
          <a:p>
            <a:pPr lvl="1"/>
            <a:r>
              <a:rPr lang="en-US" dirty="0" smtClean="0"/>
              <a:t>Focus: Financial Aid Practitioner – Researcher Partners</a:t>
            </a:r>
          </a:p>
          <a:p>
            <a:pPr lvl="1"/>
            <a:r>
              <a:rPr lang="en-US" dirty="0" smtClean="0"/>
              <a:t>Call for proposals is until through 10/14/16</a:t>
            </a:r>
            <a:r>
              <a:rPr lang="en-US" dirty="0"/>
              <a:t> </a:t>
            </a:r>
            <a:r>
              <a:rPr lang="en-US" dirty="0" smtClean="0"/>
              <a:t>with Anticipated Publication in November, 2017</a:t>
            </a:r>
          </a:p>
          <a:p>
            <a:pPr lvl="1"/>
            <a:endParaRPr lang="en-US" dirty="0" smtClean="0"/>
          </a:p>
        </p:txBody>
      </p:sp>
    </p:spTree>
    <p:extLst>
      <p:ext uri="{BB962C8B-B14F-4D97-AF65-F5344CB8AC3E}">
        <p14:creationId xmlns:p14="http://schemas.microsoft.com/office/powerpoint/2010/main" val="137537422"/>
      </p:ext>
    </p:extLst>
  </p:cSld>
  <p:clrMapOvr>
    <a:masterClrMapping/>
  </p:clrMapOvr>
  <p:transition xmlns:p14="http://schemas.microsoft.com/office/powerpoint/2010/mai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Volunteer to Assist Displaced Students</a:t>
            </a:r>
            <a:endParaRPr lang="en-US" dirty="0"/>
          </a:p>
        </p:txBody>
      </p:sp>
      <p:sp>
        <p:nvSpPr>
          <p:cNvPr id="3" name="Text Placeholder 2"/>
          <p:cNvSpPr>
            <a:spLocks noGrp="1"/>
          </p:cNvSpPr>
          <p:nvPr>
            <p:ph type="body" idx="1"/>
          </p:nvPr>
        </p:nvSpPr>
        <p:spPr>
          <a:xfrm>
            <a:off x="228600" y="1034340"/>
            <a:ext cx="8915400" cy="4597014"/>
          </a:xfrm>
        </p:spPr>
        <p:txBody>
          <a:bodyPr>
            <a:normAutofit/>
          </a:bodyPr>
          <a:lstStyle/>
          <a:p>
            <a:r>
              <a:rPr lang="en-US" dirty="0" smtClean="0"/>
              <a:t>With the closing of ITT, NASFAA has renewed its partnership with Beyond12 to assist displaced students.  </a:t>
            </a:r>
          </a:p>
          <a:p>
            <a:pPr lvl="1"/>
            <a:r>
              <a:rPr lang="en-US" dirty="0" smtClean="0"/>
              <a:t>NASFAA previously partnered with Beyond12 after the closing of Corinthian.</a:t>
            </a:r>
          </a:p>
          <a:p>
            <a:r>
              <a:rPr lang="en-US" dirty="0" smtClean="0"/>
              <a:t>NASFAA is seeking volunteers to assist students. Volunteer at</a:t>
            </a:r>
            <a:r>
              <a:rPr lang="en-US" dirty="0"/>
              <a:t>: </a:t>
            </a:r>
            <a:endParaRPr lang="en-US" dirty="0" smtClean="0"/>
          </a:p>
          <a:p>
            <a:pPr marL="0" indent="0">
              <a:buNone/>
            </a:pPr>
            <a:r>
              <a:rPr lang="en-US" dirty="0" smtClean="0"/>
              <a:t> 	</a:t>
            </a:r>
            <a:r>
              <a:rPr lang="en-US" dirty="0" smtClean="0">
                <a:hlinkClick r:id="rId2"/>
              </a:rPr>
              <a:t>www.nasfaa.org/volunteer_signup</a:t>
            </a:r>
            <a:r>
              <a:rPr lang="en-US" dirty="0" smtClean="0"/>
              <a:t>  </a:t>
            </a:r>
          </a:p>
          <a:p>
            <a:pPr marL="0" indent="0">
              <a:buNone/>
            </a:pPr>
            <a:endParaRPr lang="en-US" dirty="0"/>
          </a:p>
        </p:txBody>
      </p:sp>
    </p:spTree>
    <p:extLst>
      <p:ext uri="{BB962C8B-B14F-4D97-AF65-F5344CB8AC3E}">
        <p14:creationId xmlns:p14="http://schemas.microsoft.com/office/powerpoint/2010/main" val="2984797809"/>
      </p:ext>
    </p:extLst>
  </p:cSld>
  <p:clrMapOvr>
    <a:masterClrMapping/>
  </p:clrMapOvr>
  <p:transition xmlns:p14="http://schemas.microsoft.com/office/powerpoint/2010/mai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Policy Task Forces</a:t>
            </a:r>
            <a:endParaRPr lang="en-US" dirty="0"/>
          </a:p>
        </p:txBody>
      </p:sp>
      <p:sp>
        <p:nvSpPr>
          <p:cNvPr id="2" name="Text Placeholder 1"/>
          <p:cNvSpPr>
            <a:spLocks noGrp="1"/>
          </p:cNvSpPr>
          <p:nvPr>
            <p:ph type="body" idx="1"/>
          </p:nvPr>
        </p:nvSpPr>
        <p:spPr>
          <a:xfrm>
            <a:off x="228599" y="1114833"/>
            <a:ext cx="4419601" cy="4592654"/>
          </a:xfrm>
        </p:spPr>
        <p:txBody>
          <a:bodyPr>
            <a:normAutofit fontScale="70000" lnSpcReduction="20000"/>
          </a:bodyPr>
          <a:lstStyle/>
          <a:p>
            <a:pPr marL="0" lvl="0" indent="0" defTabSz="584200">
              <a:spcBef>
                <a:spcPts val="300"/>
              </a:spcBef>
              <a:buNone/>
            </a:pPr>
            <a:r>
              <a:rPr lang="en-US" sz="2600" b="1" u="sng" dirty="0">
                <a:latin typeface="Arial" panose="020B0604020202020204" pitchFamily="34" charset="0"/>
                <a:ea typeface="Helvetica Light"/>
                <a:cs typeface="Arial" panose="020B0604020202020204" pitchFamily="34" charset="0"/>
                <a:sym typeface="Helvetica Light"/>
              </a:rPr>
              <a:t>Past</a:t>
            </a:r>
            <a:endParaRPr lang="en-US" sz="2600" u="sng" dirty="0">
              <a:latin typeface="Arial" panose="020B0604020202020204" pitchFamily="34" charset="0"/>
              <a:ea typeface="Helvetica Light"/>
              <a:cs typeface="Arial" panose="020B0604020202020204" pitchFamily="34" charset="0"/>
              <a:sym typeface="Helvetica Light"/>
            </a:endParaRPr>
          </a:p>
          <a:p>
            <a:pPr marL="233363" lvl="0" indent="-233363" defTabSz="584200">
              <a:spcBef>
                <a:spcPts val="300"/>
              </a:spcBef>
            </a:pPr>
            <a:r>
              <a:rPr lang="en-US" sz="2200" dirty="0">
                <a:latin typeface="Arial" panose="020B0604020202020204" pitchFamily="34" charset="0"/>
                <a:ea typeface="Helvetica Light"/>
                <a:cs typeface="Arial" panose="020B0604020202020204" pitchFamily="34" charset="0"/>
                <a:sym typeface="Helvetica Light"/>
              </a:rPr>
              <a:t>Reauthorization Task Force</a:t>
            </a:r>
          </a:p>
          <a:p>
            <a:pPr marL="233363" lvl="0" indent="-233363" defTabSz="584200">
              <a:spcBef>
                <a:spcPts val="300"/>
              </a:spcBef>
            </a:pPr>
            <a:r>
              <a:rPr lang="en-US" sz="2200" dirty="0">
                <a:latin typeface="Arial" panose="020B0604020202020204" pitchFamily="34" charset="0"/>
                <a:ea typeface="Helvetica Light"/>
                <a:cs typeface="Arial" panose="020B0604020202020204" pitchFamily="34" charset="0"/>
                <a:sym typeface="Helvetica Light"/>
              </a:rPr>
              <a:t>Reimagining Aid Design and Delivery (RADD) Task Force</a:t>
            </a:r>
          </a:p>
          <a:p>
            <a:pPr marL="233363" lvl="0" indent="-233363" defTabSz="584200">
              <a:spcBef>
                <a:spcPts val="300"/>
              </a:spcBef>
            </a:pPr>
            <a:r>
              <a:rPr lang="en-US" sz="2200" dirty="0">
                <a:latin typeface="Arial" panose="020B0604020202020204" pitchFamily="34" charset="0"/>
                <a:ea typeface="Helvetica Light"/>
                <a:cs typeface="Arial" panose="020B0604020202020204" pitchFamily="34" charset="0"/>
                <a:sym typeface="Helvetica Light"/>
              </a:rPr>
              <a:t>Task Force on Student Loan Indebtedness</a:t>
            </a:r>
          </a:p>
          <a:p>
            <a:pPr marL="233363" lvl="0" indent="-233363" defTabSz="584200">
              <a:spcBef>
                <a:spcPts val="300"/>
              </a:spcBef>
            </a:pPr>
            <a:r>
              <a:rPr lang="en-US" sz="2200" dirty="0">
                <a:latin typeface="Arial" panose="020B0604020202020204" pitchFamily="34" charset="0"/>
                <a:ea typeface="Helvetica Light"/>
                <a:cs typeface="Arial" panose="020B0604020202020204" pitchFamily="34" charset="0"/>
                <a:sym typeface="Helvetica Light"/>
              </a:rPr>
              <a:t>Task Force on Public Service Loan Forgiveness</a:t>
            </a:r>
          </a:p>
          <a:p>
            <a:pPr marL="233363" lvl="0" indent="-233363" defTabSz="584200">
              <a:spcBef>
                <a:spcPts val="300"/>
              </a:spcBef>
            </a:pPr>
            <a:r>
              <a:rPr lang="en-US" sz="2200" dirty="0">
                <a:latin typeface="Arial" panose="020B0604020202020204" pitchFamily="34" charset="0"/>
                <a:ea typeface="Helvetica Light"/>
                <a:cs typeface="Arial" panose="020B0604020202020204" pitchFamily="34" charset="0"/>
                <a:sym typeface="Helvetica Light"/>
              </a:rPr>
              <a:t>Task Force on Campus-Based Allocations</a:t>
            </a:r>
          </a:p>
          <a:p>
            <a:pPr marL="233363" lvl="0" indent="-233363" defTabSz="584200">
              <a:spcBef>
                <a:spcPts val="300"/>
              </a:spcBef>
            </a:pPr>
            <a:r>
              <a:rPr lang="en-US" sz="2200" dirty="0">
                <a:latin typeface="Arial" panose="020B0604020202020204" pitchFamily="34" charset="0"/>
                <a:ea typeface="Helvetica Light"/>
                <a:cs typeface="Arial" panose="020B0604020202020204" pitchFamily="34" charset="0"/>
                <a:sym typeface="Helvetica Light"/>
              </a:rPr>
              <a:t>Task Force on Consumer </a:t>
            </a:r>
            <a:r>
              <a:rPr lang="en-US" sz="2200" dirty="0" smtClean="0">
                <a:latin typeface="Arial" panose="020B0604020202020204" pitchFamily="34" charset="0"/>
                <a:ea typeface="Helvetica Light"/>
                <a:cs typeface="Arial" panose="020B0604020202020204" pitchFamily="34" charset="0"/>
                <a:sym typeface="Helvetica Light"/>
              </a:rPr>
              <a:t>Information</a:t>
            </a:r>
          </a:p>
          <a:p>
            <a:pPr marL="233363" indent="-233363" defTabSz="584200">
              <a:spcBef>
                <a:spcPts val="300"/>
              </a:spcBef>
            </a:pPr>
            <a:r>
              <a:rPr lang="en-US" sz="2200" dirty="0">
                <a:latin typeface="Arial" panose="020B0604020202020204" pitchFamily="34" charset="0"/>
                <a:ea typeface="Helvetica Light"/>
                <a:cs typeface="Arial" panose="020B0604020202020204" pitchFamily="34" charset="0"/>
                <a:sym typeface="Helvetica Light"/>
              </a:rPr>
              <a:t>Task Force on Loan </a:t>
            </a:r>
            <a:r>
              <a:rPr lang="en-US" sz="2200" dirty="0" smtClean="0">
                <a:latin typeface="Arial" panose="020B0604020202020204" pitchFamily="34" charset="0"/>
                <a:ea typeface="Helvetica Light"/>
                <a:cs typeface="Arial" panose="020B0604020202020204" pitchFamily="34" charset="0"/>
                <a:sym typeface="Helvetica Light"/>
              </a:rPr>
              <a:t>Servicing</a:t>
            </a:r>
          </a:p>
          <a:p>
            <a:pPr marL="233363" indent="-233363" defTabSz="584200">
              <a:spcBef>
                <a:spcPts val="300"/>
              </a:spcBef>
            </a:pPr>
            <a:r>
              <a:rPr lang="en-US" sz="2200" dirty="0" smtClean="0">
                <a:latin typeface="Arial" panose="020B0604020202020204" pitchFamily="34" charset="0"/>
                <a:ea typeface="Helvetica Light"/>
                <a:cs typeface="Arial" panose="020B0604020202020204" pitchFamily="34" charset="0"/>
                <a:sym typeface="Helvetica Light"/>
              </a:rPr>
              <a:t>Task Force on R2T4</a:t>
            </a:r>
          </a:p>
          <a:p>
            <a:pPr marL="233363" indent="-233363" defTabSz="584200">
              <a:spcBef>
                <a:spcPts val="300"/>
              </a:spcBef>
            </a:pPr>
            <a:r>
              <a:rPr lang="en-US" sz="2200" dirty="0" smtClean="0">
                <a:latin typeface="Arial" panose="020B0604020202020204" pitchFamily="34" charset="0"/>
                <a:ea typeface="Helvetica Light"/>
                <a:cs typeface="Arial" panose="020B0604020202020204" pitchFamily="34" charset="0"/>
                <a:sym typeface="Helvetica Light"/>
              </a:rPr>
              <a:t>Task Force on Innovative Learning Models</a:t>
            </a:r>
          </a:p>
          <a:p>
            <a:pPr marL="233363" indent="-233363" defTabSz="584200">
              <a:spcBef>
                <a:spcPts val="300"/>
              </a:spcBef>
            </a:pPr>
            <a:r>
              <a:rPr lang="en-US" sz="2200" dirty="0" smtClean="0">
                <a:latin typeface="Arial" panose="020B0604020202020204" pitchFamily="34" charset="0"/>
                <a:ea typeface="Helvetica Light"/>
                <a:cs typeface="Arial" panose="020B0604020202020204" pitchFamily="34" charset="0"/>
                <a:sym typeface="Helvetica Light"/>
              </a:rPr>
              <a:t>Task Force on Benchmarking</a:t>
            </a:r>
          </a:p>
          <a:p>
            <a:pPr marL="233363" lvl="0" indent="-233363" defTabSz="584200">
              <a:spcBef>
                <a:spcPts val="300"/>
              </a:spcBef>
            </a:pPr>
            <a:r>
              <a:rPr lang="en-US" sz="2200" dirty="0">
                <a:latin typeface="Arial" panose="020B0604020202020204" pitchFamily="34" charset="0"/>
                <a:ea typeface="Helvetica Light"/>
                <a:cs typeface="Arial" panose="020B0604020202020204" pitchFamily="34" charset="0"/>
                <a:sym typeface="Helvetica Light"/>
              </a:rPr>
              <a:t>Dynamic Loan Limit Working </a:t>
            </a:r>
            <a:r>
              <a:rPr lang="en-US" sz="2200" dirty="0" smtClean="0">
                <a:latin typeface="Arial" panose="020B0604020202020204" pitchFamily="34" charset="0"/>
                <a:ea typeface="Helvetica Light"/>
                <a:cs typeface="Arial" panose="020B0604020202020204" pitchFamily="34" charset="0"/>
                <a:sym typeface="Helvetica Light"/>
              </a:rPr>
              <a:t>Group</a:t>
            </a:r>
          </a:p>
          <a:p>
            <a:pPr marL="233363" lvl="0" indent="-233363" defTabSz="584200">
              <a:spcBef>
                <a:spcPts val="300"/>
              </a:spcBef>
            </a:pPr>
            <a:r>
              <a:rPr lang="en-US" sz="2200" dirty="0" smtClean="0">
                <a:latin typeface="Arial" panose="020B0604020202020204" pitchFamily="34" charset="0"/>
                <a:ea typeface="Helvetica Light"/>
                <a:cs typeface="Arial" panose="020B0604020202020204" pitchFamily="34" charset="0"/>
                <a:sym typeface="Helvetica Light"/>
              </a:rPr>
              <a:t>One Grant/One Loan Task Force</a:t>
            </a:r>
          </a:p>
          <a:p>
            <a:pPr marL="233363" lvl="0" indent="-233363" defTabSz="584200">
              <a:spcBef>
                <a:spcPts val="300"/>
              </a:spcBef>
            </a:pPr>
            <a:r>
              <a:rPr lang="en-US" sz="2200" dirty="0" smtClean="0">
                <a:latin typeface="Arial" panose="020B0604020202020204" pitchFamily="34" charset="0"/>
                <a:ea typeface="Helvetica Light"/>
                <a:cs typeface="Arial" panose="020B0604020202020204" pitchFamily="34" charset="0"/>
                <a:sym typeface="Helvetica Light"/>
              </a:rPr>
              <a:t>Task Force on Graduate-Specific Financial Aid Data</a:t>
            </a:r>
            <a:endParaRPr lang="en-US" sz="2200" dirty="0">
              <a:latin typeface="Arial" panose="020B0604020202020204" pitchFamily="34" charset="0"/>
              <a:ea typeface="Helvetica Light"/>
              <a:cs typeface="Arial" panose="020B0604020202020204" pitchFamily="34" charset="0"/>
              <a:sym typeface="Helvetica Light"/>
            </a:endParaRPr>
          </a:p>
          <a:p>
            <a:pPr marL="233363" indent="-233363" defTabSz="584200">
              <a:spcBef>
                <a:spcPts val="300"/>
              </a:spcBef>
            </a:pPr>
            <a:r>
              <a:rPr lang="en-US" sz="2200" dirty="0" smtClean="0">
                <a:latin typeface="Arial" panose="020B0604020202020204" pitchFamily="34" charset="0"/>
                <a:ea typeface="Helvetica Light"/>
                <a:cs typeface="Arial" panose="020B0604020202020204" pitchFamily="34" charset="0"/>
                <a:sym typeface="Helvetica Light"/>
              </a:rPr>
              <a:t>Consumer </a:t>
            </a:r>
            <a:r>
              <a:rPr lang="en-US" sz="2200" dirty="0">
                <a:latin typeface="Arial" panose="020B0604020202020204" pitchFamily="34" charset="0"/>
                <a:ea typeface="Helvetica Light"/>
                <a:cs typeface="Arial" panose="020B0604020202020204" pitchFamily="34" charset="0"/>
                <a:sym typeface="Helvetica Light"/>
              </a:rPr>
              <a:t>Information and Law Student </a:t>
            </a:r>
            <a:r>
              <a:rPr lang="en-US" sz="2200" dirty="0" smtClean="0">
                <a:latin typeface="Arial" panose="020B0604020202020204" pitchFamily="34" charset="0"/>
                <a:ea typeface="Helvetica Light"/>
                <a:cs typeface="Arial" panose="020B0604020202020204" pitchFamily="34" charset="0"/>
                <a:sym typeface="Helvetica Light"/>
              </a:rPr>
              <a:t>Indebtedness Task Force</a:t>
            </a:r>
            <a:endParaRPr lang="en-US" sz="2200" dirty="0">
              <a:latin typeface="Arial" panose="020B0604020202020204" pitchFamily="34" charset="0"/>
              <a:ea typeface="Helvetica Light"/>
              <a:cs typeface="Arial" panose="020B0604020202020204" pitchFamily="34" charset="0"/>
              <a:sym typeface="Helvetica Light"/>
            </a:endParaRPr>
          </a:p>
        </p:txBody>
      </p:sp>
      <p:sp>
        <p:nvSpPr>
          <p:cNvPr id="4" name="Text Placeholder 1"/>
          <p:cNvSpPr txBox="1">
            <a:spLocks/>
          </p:cNvSpPr>
          <p:nvPr/>
        </p:nvSpPr>
        <p:spPr>
          <a:xfrm>
            <a:off x="4648200" y="1114833"/>
            <a:ext cx="4038600" cy="296278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342900" indent="-342900">
              <a:spcBef>
                <a:spcPts val="600"/>
              </a:spcBef>
              <a:buClr>
                <a:srgbClr val="00659E"/>
              </a:buClr>
              <a:buSzPct val="100000"/>
              <a:buFont typeface="Arial"/>
              <a:buChar char="•"/>
              <a:defRPr sz="2800">
                <a:latin typeface="Arial"/>
                <a:ea typeface="Arial"/>
                <a:cs typeface="Arial"/>
                <a:sym typeface="Arial"/>
              </a:defRPr>
            </a:lvl1pPr>
            <a:lvl2pPr marL="790575" indent="-333375">
              <a:spcBef>
                <a:spcPts val="600"/>
              </a:spcBef>
              <a:buClr>
                <a:srgbClr val="00659E"/>
              </a:buClr>
              <a:buSzPct val="100000"/>
              <a:buFont typeface="Arial"/>
              <a:buChar char="–"/>
              <a:defRPr sz="2800">
                <a:latin typeface="Arial"/>
                <a:ea typeface="Arial"/>
                <a:cs typeface="Arial"/>
                <a:sym typeface="Arial"/>
              </a:defRPr>
            </a:lvl2pPr>
            <a:lvl3pPr marL="1234439" indent="-320039">
              <a:spcBef>
                <a:spcPts val="600"/>
              </a:spcBef>
              <a:buClr>
                <a:srgbClr val="00659E"/>
              </a:buClr>
              <a:buSzPct val="100000"/>
              <a:buFont typeface="Arial"/>
              <a:buChar char="•"/>
              <a:defRPr sz="2800">
                <a:latin typeface="Arial"/>
                <a:ea typeface="Arial"/>
                <a:cs typeface="Arial"/>
                <a:sym typeface="Arial"/>
              </a:defRPr>
            </a:lvl3pPr>
            <a:lvl4pPr marL="1727200" indent="-355600">
              <a:spcBef>
                <a:spcPts val="600"/>
              </a:spcBef>
              <a:buClr>
                <a:srgbClr val="00659E"/>
              </a:buClr>
              <a:buSzPct val="100000"/>
              <a:buFont typeface="Arial"/>
              <a:buChar char="–"/>
              <a:defRPr sz="2800">
                <a:latin typeface="Arial"/>
                <a:ea typeface="Arial"/>
                <a:cs typeface="Arial"/>
                <a:sym typeface="Arial"/>
              </a:defRPr>
            </a:lvl4pPr>
            <a:lvl5pPr marL="2184400" indent="-355600">
              <a:spcBef>
                <a:spcPts val="600"/>
              </a:spcBef>
              <a:buClr>
                <a:srgbClr val="00659E"/>
              </a:buClr>
              <a:buSzPct val="100000"/>
              <a:buFont typeface="Arial"/>
              <a:buChar char="»"/>
              <a:defRPr sz="2800">
                <a:latin typeface="Arial"/>
                <a:ea typeface="Arial"/>
                <a:cs typeface="Arial"/>
                <a:sym typeface="Arial"/>
              </a:defRPr>
            </a:lvl5pPr>
            <a:lvl6pPr marL="2606039" indent="-320039">
              <a:spcBef>
                <a:spcPts val="600"/>
              </a:spcBef>
              <a:buClr>
                <a:srgbClr val="00659E"/>
              </a:buClr>
              <a:buSzPct val="100000"/>
              <a:buFont typeface="Arial"/>
              <a:buChar char="•"/>
              <a:defRPr sz="2800">
                <a:latin typeface="Arial"/>
                <a:ea typeface="Arial"/>
                <a:cs typeface="Arial"/>
                <a:sym typeface="Arial"/>
              </a:defRPr>
            </a:lvl6pPr>
            <a:lvl7pPr marL="3063239" indent="-320039">
              <a:spcBef>
                <a:spcPts val="600"/>
              </a:spcBef>
              <a:buClr>
                <a:srgbClr val="00659E"/>
              </a:buClr>
              <a:buSzPct val="100000"/>
              <a:buFont typeface="Arial"/>
              <a:buChar char="•"/>
              <a:defRPr sz="2800">
                <a:latin typeface="Arial"/>
                <a:ea typeface="Arial"/>
                <a:cs typeface="Arial"/>
                <a:sym typeface="Arial"/>
              </a:defRPr>
            </a:lvl7pPr>
            <a:lvl8pPr marL="3520440" indent="-320040">
              <a:spcBef>
                <a:spcPts val="600"/>
              </a:spcBef>
              <a:buClr>
                <a:srgbClr val="00659E"/>
              </a:buClr>
              <a:buSzPct val="100000"/>
              <a:buFont typeface="Arial"/>
              <a:buChar char="•"/>
              <a:defRPr sz="2800">
                <a:latin typeface="Arial"/>
                <a:ea typeface="Arial"/>
                <a:cs typeface="Arial"/>
                <a:sym typeface="Arial"/>
              </a:defRPr>
            </a:lvl8pPr>
            <a:lvl9pPr marL="3977640" indent="-320040">
              <a:spcBef>
                <a:spcPts val="600"/>
              </a:spcBef>
              <a:buClr>
                <a:srgbClr val="00659E"/>
              </a:buClr>
              <a:buSzPct val="100000"/>
              <a:buFont typeface="Arial"/>
              <a:buChar char="•"/>
              <a:defRPr sz="2800">
                <a:latin typeface="Arial"/>
                <a:ea typeface="Arial"/>
                <a:cs typeface="Arial"/>
                <a:sym typeface="Arial"/>
              </a:defRPr>
            </a:lvl9pPr>
          </a:lstStyle>
          <a:p>
            <a:pPr marL="0" indent="0" defTabSz="584200">
              <a:spcBef>
                <a:spcPts val="300"/>
              </a:spcBef>
              <a:buFont typeface="Arial"/>
              <a:buNone/>
            </a:pPr>
            <a:r>
              <a:rPr lang="en-US" sz="2200" b="1" u="sng" dirty="0" smtClean="0">
                <a:latin typeface="Arial" panose="020B0604020202020204" pitchFamily="34" charset="0"/>
                <a:ea typeface="Helvetica Light"/>
                <a:cs typeface="Arial" panose="020B0604020202020204" pitchFamily="34" charset="0"/>
                <a:sym typeface="Helvetica Light"/>
              </a:rPr>
              <a:t>Existing</a:t>
            </a:r>
            <a:endParaRPr lang="en-US" sz="2200" dirty="0">
              <a:latin typeface="Arial" panose="020B0604020202020204" pitchFamily="34" charset="0"/>
              <a:ea typeface="Helvetica Light"/>
              <a:cs typeface="Arial" panose="020B0604020202020204" pitchFamily="34" charset="0"/>
              <a:sym typeface="Helvetica Light"/>
            </a:endParaRPr>
          </a:p>
          <a:p>
            <a:pPr marL="152400" lvl="0" indent="-152400" defTabSz="584200"/>
            <a:r>
              <a:rPr lang="en-US" sz="2200" dirty="0" smtClean="0">
                <a:latin typeface="Arial" panose="020B0604020202020204" pitchFamily="34" charset="0"/>
                <a:ea typeface="Helvetica Light"/>
                <a:cs typeface="Arial" panose="020B0604020202020204" pitchFamily="34" charset="0"/>
                <a:sym typeface="Helvetica Light"/>
              </a:rPr>
              <a:t>PPY Implementation Task Force</a:t>
            </a:r>
          </a:p>
          <a:p>
            <a:pPr marL="152400" indent="-152400" defTabSz="584200"/>
            <a:r>
              <a:rPr lang="en-US" sz="2200" dirty="0">
                <a:latin typeface="Arial" panose="020B0604020202020204" pitchFamily="34" charset="0"/>
                <a:ea typeface="Helvetica Light"/>
                <a:cs typeface="Arial" panose="020B0604020202020204" pitchFamily="34" charset="0"/>
                <a:sym typeface="Helvetica Light"/>
              </a:rPr>
              <a:t>Tuition- and Debt-Free College Proposals Task </a:t>
            </a:r>
            <a:r>
              <a:rPr lang="en-US" sz="2200" dirty="0" smtClean="0">
                <a:latin typeface="Arial" panose="020B0604020202020204" pitchFamily="34" charset="0"/>
                <a:ea typeface="Helvetica Light"/>
                <a:cs typeface="Arial" panose="020B0604020202020204" pitchFamily="34" charset="0"/>
                <a:sym typeface="Helvetica Light"/>
              </a:rPr>
              <a:t>Force</a:t>
            </a:r>
          </a:p>
          <a:p>
            <a:pPr marL="152400" lvl="0" indent="-152400" defTabSz="584200"/>
            <a:r>
              <a:rPr lang="en-US" sz="2200" dirty="0">
                <a:latin typeface="Arial" panose="020B0604020202020204" pitchFamily="34" charset="0"/>
                <a:ea typeface="Helvetica Light"/>
                <a:cs typeface="Arial" panose="020B0604020202020204" pitchFamily="34" charset="0"/>
                <a:sym typeface="Helvetica Light"/>
              </a:rPr>
              <a:t>Prerequisite Working Group</a:t>
            </a:r>
          </a:p>
          <a:p>
            <a:pPr marL="0" indent="0" defTabSz="584200">
              <a:buNone/>
            </a:pPr>
            <a:endParaRPr lang="en-US" sz="2200" dirty="0">
              <a:latin typeface="Arial" panose="020B0604020202020204" pitchFamily="34" charset="0"/>
              <a:ea typeface="Helvetica Light"/>
              <a:cs typeface="Arial" panose="020B0604020202020204" pitchFamily="34" charset="0"/>
              <a:sym typeface="Helvetica Light"/>
            </a:endParaRPr>
          </a:p>
          <a:p>
            <a:pPr marL="152400" lvl="0" indent="-152400" defTabSz="584200"/>
            <a:endParaRPr lang="en-US" sz="2200" dirty="0" smtClean="0">
              <a:latin typeface="Arial" panose="020B0604020202020204" pitchFamily="34" charset="0"/>
              <a:ea typeface="Helvetica Light"/>
              <a:cs typeface="Arial" panose="020B0604020202020204" pitchFamily="34" charset="0"/>
              <a:sym typeface="Helvetica Light"/>
            </a:endParaRPr>
          </a:p>
        </p:txBody>
      </p:sp>
      <p:sp>
        <p:nvSpPr>
          <p:cNvPr id="5" name="Text Placeholder 1"/>
          <p:cNvSpPr txBox="1">
            <a:spLocks/>
          </p:cNvSpPr>
          <p:nvPr/>
        </p:nvSpPr>
        <p:spPr>
          <a:xfrm>
            <a:off x="4648200" y="3653420"/>
            <a:ext cx="4038600" cy="241724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342900" indent="-342900">
              <a:spcBef>
                <a:spcPts val="600"/>
              </a:spcBef>
              <a:buClr>
                <a:srgbClr val="00659E"/>
              </a:buClr>
              <a:buSzPct val="100000"/>
              <a:buFont typeface="Arial"/>
              <a:buChar char="•"/>
              <a:defRPr sz="2800">
                <a:latin typeface="Arial"/>
                <a:ea typeface="Arial"/>
                <a:cs typeface="Arial"/>
                <a:sym typeface="Arial"/>
              </a:defRPr>
            </a:lvl1pPr>
            <a:lvl2pPr marL="790575" indent="-333375">
              <a:spcBef>
                <a:spcPts val="600"/>
              </a:spcBef>
              <a:buClr>
                <a:srgbClr val="00659E"/>
              </a:buClr>
              <a:buSzPct val="100000"/>
              <a:buFont typeface="Arial"/>
              <a:buChar char="–"/>
              <a:defRPr sz="2800">
                <a:latin typeface="Arial"/>
                <a:ea typeface="Arial"/>
                <a:cs typeface="Arial"/>
                <a:sym typeface="Arial"/>
              </a:defRPr>
            </a:lvl2pPr>
            <a:lvl3pPr marL="1234439" indent="-320039">
              <a:spcBef>
                <a:spcPts val="600"/>
              </a:spcBef>
              <a:buClr>
                <a:srgbClr val="00659E"/>
              </a:buClr>
              <a:buSzPct val="100000"/>
              <a:buFont typeface="Arial"/>
              <a:buChar char="•"/>
              <a:defRPr sz="2800">
                <a:latin typeface="Arial"/>
                <a:ea typeface="Arial"/>
                <a:cs typeface="Arial"/>
                <a:sym typeface="Arial"/>
              </a:defRPr>
            </a:lvl3pPr>
            <a:lvl4pPr marL="1727200" indent="-355600">
              <a:spcBef>
                <a:spcPts val="600"/>
              </a:spcBef>
              <a:buClr>
                <a:srgbClr val="00659E"/>
              </a:buClr>
              <a:buSzPct val="100000"/>
              <a:buFont typeface="Arial"/>
              <a:buChar char="–"/>
              <a:defRPr sz="2800">
                <a:latin typeface="Arial"/>
                <a:ea typeface="Arial"/>
                <a:cs typeface="Arial"/>
                <a:sym typeface="Arial"/>
              </a:defRPr>
            </a:lvl4pPr>
            <a:lvl5pPr marL="2184400" indent="-355600">
              <a:spcBef>
                <a:spcPts val="600"/>
              </a:spcBef>
              <a:buClr>
                <a:srgbClr val="00659E"/>
              </a:buClr>
              <a:buSzPct val="100000"/>
              <a:buFont typeface="Arial"/>
              <a:buChar char="»"/>
              <a:defRPr sz="2800">
                <a:latin typeface="Arial"/>
                <a:ea typeface="Arial"/>
                <a:cs typeface="Arial"/>
                <a:sym typeface="Arial"/>
              </a:defRPr>
            </a:lvl5pPr>
            <a:lvl6pPr marL="2606039" indent="-320039">
              <a:spcBef>
                <a:spcPts val="600"/>
              </a:spcBef>
              <a:buClr>
                <a:srgbClr val="00659E"/>
              </a:buClr>
              <a:buSzPct val="100000"/>
              <a:buFont typeface="Arial"/>
              <a:buChar char="•"/>
              <a:defRPr sz="2800">
                <a:latin typeface="Arial"/>
                <a:ea typeface="Arial"/>
                <a:cs typeface="Arial"/>
                <a:sym typeface="Arial"/>
              </a:defRPr>
            </a:lvl6pPr>
            <a:lvl7pPr marL="3063239" indent="-320039">
              <a:spcBef>
                <a:spcPts val="600"/>
              </a:spcBef>
              <a:buClr>
                <a:srgbClr val="00659E"/>
              </a:buClr>
              <a:buSzPct val="100000"/>
              <a:buFont typeface="Arial"/>
              <a:buChar char="•"/>
              <a:defRPr sz="2800">
                <a:latin typeface="Arial"/>
                <a:ea typeface="Arial"/>
                <a:cs typeface="Arial"/>
                <a:sym typeface="Arial"/>
              </a:defRPr>
            </a:lvl7pPr>
            <a:lvl8pPr marL="3520440" indent="-320040">
              <a:spcBef>
                <a:spcPts val="600"/>
              </a:spcBef>
              <a:buClr>
                <a:srgbClr val="00659E"/>
              </a:buClr>
              <a:buSzPct val="100000"/>
              <a:buFont typeface="Arial"/>
              <a:buChar char="•"/>
              <a:defRPr sz="2800">
                <a:latin typeface="Arial"/>
                <a:ea typeface="Arial"/>
                <a:cs typeface="Arial"/>
                <a:sym typeface="Arial"/>
              </a:defRPr>
            </a:lvl8pPr>
            <a:lvl9pPr marL="3977640" indent="-320040">
              <a:spcBef>
                <a:spcPts val="600"/>
              </a:spcBef>
              <a:buClr>
                <a:srgbClr val="00659E"/>
              </a:buClr>
              <a:buSzPct val="100000"/>
              <a:buFont typeface="Arial"/>
              <a:buChar char="•"/>
              <a:defRPr sz="2800">
                <a:latin typeface="Arial"/>
                <a:ea typeface="Arial"/>
                <a:cs typeface="Arial"/>
                <a:sym typeface="Arial"/>
              </a:defRPr>
            </a:lvl9pPr>
          </a:lstStyle>
          <a:p>
            <a:pPr marL="0" indent="0" defTabSz="584200">
              <a:spcBef>
                <a:spcPts val="300"/>
              </a:spcBef>
              <a:buFont typeface="Arial"/>
              <a:buNone/>
            </a:pPr>
            <a:r>
              <a:rPr lang="en-US" sz="2200" b="1" u="sng" dirty="0" smtClean="0">
                <a:latin typeface="Arial" panose="020B0604020202020204" pitchFamily="34" charset="0"/>
                <a:ea typeface="Helvetica Light"/>
                <a:cs typeface="Arial" panose="020B0604020202020204" pitchFamily="34" charset="0"/>
                <a:sym typeface="Helvetica Light"/>
              </a:rPr>
              <a:t>Future</a:t>
            </a:r>
          </a:p>
          <a:p>
            <a:pPr marL="152400" lvl="0" indent="-152400" defTabSz="584200"/>
            <a:r>
              <a:rPr lang="en-US" sz="2200" dirty="0" smtClean="0">
                <a:latin typeface="Arial" panose="020B0604020202020204" pitchFamily="34" charset="0"/>
                <a:ea typeface="Helvetica Light"/>
                <a:cs typeface="Arial" panose="020B0604020202020204" pitchFamily="34" charset="0"/>
                <a:sym typeface="Helvetica Light"/>
              </a:rPr>
              <a:t>Graduate/Professional Loan Limits</a:t>
            </a:r>
          </a:p>
          <a:p>
            <a:pPr marL="152400" lvl="0" indent="-152400" defTabSz="584200"/>
            <a:r>
              <a:rPr lang="en-US" sz="2200" dirty="0" smtClean="0">
                <a:latin typeface="Arial" panose="020B0604020202020204" pitchFamily="34" charset="0"/>
                <a:ea typeface="Helvetica Light"/>
                <a:cs typeface="Arial" panose="020B0604020202020204" pitchFamily="34" charset="0"/>
                <a:sym typeface="Helvetica Light"/>
              </a:rPr>
              <a:t>COA </a:t>
            </a:r>
            <a:r>
              <a:rPr lang="en-US" sz="2200" dirty="0" smtClean="0">
                <a:latin typeface="Arial" panose="020B0604020202020204" pitchFamily="34" charset="0"/>
                <a:ea typeface="Helvetica Light"/>
                <a:cs typeface="Arial" panose="020B0604020202020204" pitchFamily="34" charset="0"/>
                <a:sym typeface="Helvetica Light"/>
              </a:rPr>
              <a:t>Construction Working Group</a:t>
            </a:r>
            <a:endParaRPr lang="en-US" sz="2200" dirty="0" smtClean="0">
              <a:latin typeface="Arial" panose="020B0604020202020204" pitchFamily="34" charset="0"/>
              <a:ea typeface="Helvetica Light"/>
              <a:cs typeface="Arial" panose="020B0604020202020204" pitchFamily="34" charset="0"/>
              <a:sym typeface="Helvetica Light"/>
            </a:endParaRPr>
          </a:p>
        </p:txBody>
      </p:sp>
    </p:spTree>
    <p:extLst>
      <p:ext uri="{BB962C8B-B14F-4D97-AF65-F5344CB8AC3E}">
        <p14:creationId xmlns:p14="http://schemas.microsoft.com/office/powerpoint/2010/main" val="393181029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Grant/One Loan Task Force</a:t>
            </a:r>
            <a:endParaRPr lang="en-US" dirty="0"/>
          </a:p>
        </p:txBody>
      </p:sp>
      <p:sp>
        <p:nvSpPr>
          <p:cNvPr id="3" name="Text Placeholder 2"/>
          <p:cNvSpPr>
            <a:spLocks noGrp="1"/>
          </p:cNvSpPr>
          <p:nvPr>
            <p:ph type="body" idx="1"/>
          </p:nvPr>
        </p:nvSpPr>
        <p:spPr/>
        <p:txBody>
          <a:bodyPr>
            <a:normAutofit lnSpcReduction="10000"/>
          </a:bodyPr>
          <a:lstStyle/>
          <a:p>
            <a:r>
              <a:rPr lang="en-US" dirty="0" smtClean="0"/>
              <a:t>Report released in August 2016</a:t>
            </a:r>
          </a:p>
          <a:p>
            <a:r>
              <a:rPr lang="en-US" dirty="0" smtClean="0"/>
              <a:t>Offered 12 considerations and 11 recommendations should Congress decide to pursue a “one grant, one loan” model</a:t>
            </a:r>
          </a:p>
          <a:p>
            <a:pPr lvl="1"/>
            <a:r>
              <a:rPr lang="en-US" dirty="0" smtClean="0"/>
              <a:t>Key consideration: Will federal program consolidation truly make the financial aid process simpler for students and families, given the existence of other sources of financial aid?”</a:t>
            </a:r>
          </a:p>
          <a:p>
            <a:endParaRPr lang="en-US" dirty="0"/>
          </a:p>
        </p:txBody>
      </p:sp>
    </p:spTree>
    <p:extLst>
      <p:ext uri="{BB962C8B-B14F-4D97-AF65-F5344CB8AC3E}">
        <p14:creationId xmlns:p14="http://schemas.microsoft.com/office/powerpoint/2010/main" val="98085200"/>
      </p:ext>
    </p:extLst>
  </p:cSld>
  <p:clrMapOvr>
    <a:masterClrMapping/>
  </p:clrMapOvr>
  <p:transition xmlns:p14="http://schemas.microsoft.com/office/powerpoint/2010/mai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Process </a:t>
            </a:r>
            <a:r>
              <a:rPr lang="en-US" i="1" dirty="0" smtClean="0"/>
              <a:t>Should</a:t>
            </a:r>
            <a:r>
              <a:rPr lang="en-US" dirty="0" smtClean="0"/>
              <a:t> Work</a:t>
            </a:r>
            <a:r>
              <a:rPr lang="is-IS" dirty="0" smtClean="0"/>
              <a:t>…</a:t>
            </a:r>
            <a:endParaRPr lang="en-US" dirty="0"/>
          </a:p>
        </p:txBody>
      </p:sp>
      <p:graphicFrame>
        <p:nvGraphicFramePr>
          <p:cNvPr id="6" name="Diagram 5"/>
          <p:cNvGraphicFramePr/>
          <p:nvPr>
            <p:extLst>
              <p:ext uri="{D42A27DB-BD31-4B8C-83A1-F6EECF244321}">
                <p14:modId xmlns:p14="http://schemas.microsoft.com/office/powerpoint/2010/main" val="877437105"/>
              </p:ext>
            </p:extLst>
          </p:nvPr>
        </p:nvGraphicFramePr>
        <p:xfrm>
          <a:off x="1484489" y="815665"/>
          <a:ext cx="6417379" cy="5391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506195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p>
            <a:pPr lvl="0">
              <a:defRPr sz="1800">
                <a:solidFill>
                  <a:srgbClr val="000000"/>
                </a:solidFill>
              </a:defRPr>
            </a:pPr>
            <a:r>
              <a:rPr lang="en-US" sz="3200" dirty="0" smtClean="0">
                <a:solidFill>
                  <a:srgbClr val="00659E"/>
                </a:solidFill>
              </a:rPr>
              <a:t>Advocacy and You! </a:t>
            </a:r>
            <a:endParaRPr sz="3200" dirty="0">
              <a:solidFill>
                <a:srgbClr val="00659E"/>
              </a:solidFill>
            </a:endParaRPr>
          </a:p>
        </p:txBody>
      </p:sp>
      <p:sp>
        <p:nvSpPr>
          <p:cNvPr id="186" name="Shape 186"/>
          <p:cNvSpPr>
            <a:spLocks noGrp="1"/>
          </p:cNvSpPr>
          <p:nvPr>
            <p:ph type="body" idx="1"/>
          </p:nvPr>
        </p:nvSpPr>
        <p:spPr>
          <a:xfrm>
            <a:off x="228600" y="997853"/>
            <a:ext cx="8610600" cy="4830763"/>
          </a:xfrm>
          <a:prstGeom prst="rect">
            <a:avLst/>
          </a:prstGeom>
        </p:spPr>
        <p:txBody>
          <a:bodyPr/>
          <a:lstStyle/>
          <a:p>
            <a:pPr marL="0" lvl="0" indent="0" algn="ctr">
              <a:lnSpc>
                <a:spcPct val="90000"/>
              </a:lnSpc>
              <a:spcBef>
                <a:spcPts val="1200"/>
              </a:spcBef>
              <a:buNone/>
              <a:defRPr sz="1800"/>
            </a:pPr>
            <a:r>
              <a:rPr lang="en-US" sz="2400" b="1" dirty="0" smtClean="0"/>
              <a:t>How can you get involved?</a:t>
            </a:r>
          </a:p>
          <a:p>
            <a:pPr marL="0" lvl="0" indent="0" algn="ctr">
              <a:lnSpc>
                <a:spcPct val="90000"/>
              </a:lnSpc>
              <a:spcBef>
                <a:spcPts val="1200"/>
              </a:spcBef>
              <a:buNone/>
              <a:defRPr sz="1800"/>
            </a:pPr>
            <a:endParaRPr lang="en-US" sz="2400" b="1" dirty="0" smtClean="0"/>
          </a:p>
          <a:p>
            <a:pPr marL="293914" lvl="0" indent="-293914">
              <a:lnSpc>
                <a:spcPct val="90000"/>
              </a:lnSpc>
              <a:spcBef>
                <a:spcPts val="1200"/>
              </a:spcBef>
              <a:defRPr sz="1800"/>
            </a:pPr>
            <a:r>
              <a:rPr lang="en-US" sz="2400" dirty="0" smtClean="0"/>
              <a:t>Volunteer to </a:t>
            </a:r>
            <a:r>
              <a:rPr lang="en-US" sz="2400" dirty="0"/>
              <a:t>j</a:t>
            </a:r>
            <a:r>
              <a:rPr lang="en-US" sz="2400" dirty="0" smtClean="0"/>
              <a:t>oin a task force or for the Advocacy Pipeline!</a:t>
            </a:r>
          </a:p>
          <a:p>
            <a:pPr marL="0" lvl="0" indent="0">
              <a:lnSpc>
                <a:spcPct val="90000"/>
              </a:lnSpc>
              <a:spcBef>
                <a:spcPts val="1200"/>
              </a:spcBef>
              <a:buNone/>
              <a:defRPr sz="1800"/>
            </a:pPr>
            <a:endParaRPr lang="en-US" sz="2400" dirty="0" smtClean="0"/>
          </a:p>
          <a:p>
            <a:pPr marL="293914" lvl="0" indent="-293914">
              <a:lnSpc>
                <a:spcPct val="90000"/>
              </a:lnSpc>
              <a:spcBef>
                <a:spcPts val="1200"/>
              </a:spcBef>
              <a:defRPr sz="1800"/>
            </a:pPr>
            <a:r>
              <a:rPr lang="en-US" sz="2400" dirty="0" smtClean="0"/>
              <a:t>Visit with or write to your member of Congress, either locally or in DC!</a:t>
            </a:r>
          </a:p>
          <a:p>
            <a:pPr marL="0" lvl="0" indent="0">
              <a:lnSpc>
                <a:spcPct val="90000"/>
              </a:lnSpc>
              <a:spcBef>
                <a:spcPts val="1200"/>
              </a:spcBef>
              <a:buNone/>
              <a:defRPr sz="1800"/>
            </a:pPr>
            <a:endParaRPr lang="en-US" sz="2400" dirty="0" smtClean="0"/>
          </a:p>
          <a:p>
            <a:pPr marL="293914" lvl="0" indent="-293914">
              <a:lnSpc>
                <a:spcPct val="90000"/>
              </a:lnSpc>
              <a:spcBef>
                <a:spcPts val="1200"/>
              </a:spcBef>
              <a:defRPr sz="1800"/>
            </a:pPr>
            <a:r>
              <a:rPr lang="en-US" sz="2400" dirty="0" smtClean="0"/>
              <a:t>Monitor new legislation with the                                        NASFAA Legislative Tracker!</a:t>
            </a:r>
          </a:p>
          <a:p>
            <a:pPr marL="293914" lvl="0" indent="-293914">
              <a:lnSpc>
                <a:spcPct val="90000"/>
              </a:lnSpc>
              <a:spcBef>
                <a:spcPts val="1200"/>
              </a:spcBef>
              <a:defRPr sz="1800"/>
            </a:pPr>
            <a:endParaRPr lang="en-US" sz="2400" dirty="0"/>
          </a:p>
        </p:txBody>
      </p:sp>
      <p:pic>
        <p:nvPicPr>
          <p:cNvPr id="2" name="Picture 1" descr="legislative_track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605" y="4131426"/>
            <a:ext cx="2924214" cy="1309232"/>
          </a:xfrm>
          <a:prstGeom prst="rect">
            <a:avLst/>
          </a:prstGeom>
        </p:spPr>
      </p:pic>
    </p:spTree>
    <p:extLst>
      <p:ext uri="{BB962C8B-B14F-4D97-AF65-F5344CB8AC3E}">
        <p14:creationId xmlns:p14="http://schemas.microsoft.com/office/powerpoint/2010/main" val="330611869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dirty="0"/>
          </a:p>
        </p:txBody>
      </p:sp>
      <p:pic>
        <p:nvPicPr>
          <p:cNvPr id="2" name="Picture 1" descr="nasfaa_whit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9578" y="2438400"/>
            <a:ext cx="6419022" cy="1587500"/>
          </a:xfrm>
          <a:prstGeom prst="rect">
            <a:avLst/>
          </a:prstGeom>
        </p:spPr>
      </p:pic>
    </p:spTree>
    <p:extLst>
      <p:ext uri="{BB962C8B-B14F-4D97-AF65-F5344CB8AC3E}">
        <p14:creationId xmlns:p14="http://schemas.microsoft.com/office/powerpoint/2010/main" val="2421446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Process </a:t>
            </a:r>
            <a:r>
              <a:rPr lang="en-US" i="1" dirty="0" smtClean="0"/>
              <a:t>Should</a:t>
            </a:r>
            <a:r>
              <a:rPr lang="en-US" dirty="0" smtClean="0"/>
              <a:t> Work</a:t>
            </a:r>
            <a:r>
              <a:rPr lang="is-IS" dirty="0" smtClean="0"/>
              <a:t>…</a:t>
            </a:r>
            <a:endParaRPr lang="en-US" dirty="0"/>
          </a:p>
        </p:txBody>
      </p:sp>
      <p:graphicFrame>
        <p:nvGraphicFramePr>
          <p:cNvPr id="6" name="Diagram 5"/>
          <p:cNvGraphicFramePr/>
          <p:nvPr>
            <p:extLst>
              <p:ext uri="{D42A27DB-BD31-4B8C-83A1-F6EECF244321}">
                <p14:modId xmlns:p14="http://schemas.microsoft.com/office/powerpoint/2010/main" val="3619216025"/>
              </p:ext>
            </p:extLst>
          </p:nvPr>
        </p:nvGraphicFramePr>
        <p:xfrm>
          <a:off x="1484489" y="815665"/>
          <a:ext cx="6417379" cy="5391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rot="194887">
            <a:off x="511553" y="1869963"/>
            <a:ext cx="8227450" cy="3087202"/>
          </a:xfrm>
          <a:prstGeom prst="rect">
            <a:avLst/>
          </a:prstGeom>
          <a:solidFill>
            <a:srgbClr val="E0DF00">
              <a:alpha val="9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latin typeface="Verdana"/>
                <a:cs typeface="Verdana"/>
              </a:rPr>
              <a:t>But…Congress rarely follows this process.</a:t>
            </a:r>
          </a:p>
          <a:p>
            <a:pPr marL="800100" lvl="1" indent="-342900">
              <a:buFont typeface="Wingdings" charset="2"/>
              <a:buChar char="Ø"/>
            </a:pPr>
            <a:r>
              <a:rPr lang="en-US" sz="2200" dirty="0" smtClean="0">
                <a:solidFill>
                  <a:schemeClr val="tx1"/>
                </a:solidFill>
                <a:latin typeface="Verdana"/>
                <a:cs typeface="Verdana"/>
              </a:rPr>
              <a:t>Politics jam the gears, no punishment for not following order</a:t>
            </a:r>
          </a:p>
          <a:p>
            <a:pPr marL="800100" lvl="1" indent="-342900">
              <a:buFont typeface="Wingdings" charset="2"/>
              <a:buChar char="Ø"/>
            </a:pPr>
            <a:r>
              <a:rPr lang="en-US" sz="2200" dirty="0" smtClean="0">
                <a:solidFill>
                  <a:schemeClr val="tx1"/>
                </a:solidFill>
                <a:latin typeface="Verdana"/>
                <a:cs typeface="Verdana"/>
              </a:rPr>
              <a:t>Instead, we more often than not see mechanisms that help to patch the inability to pass separate appropriations bills</a:t>
            </a:r>
          </a:p>
          <a:p>
            <a:pPr marL="1257300" lvl="2" indent="-342900">
              <a:buFont typeface="Wingdings" charset="2"/>
              <a:buChar char="§"/>
            </a:pPr>
            <a:r>
              <a:rPr lang="en-US" sz="2200" dirty="0" smtClean="0">
                <a:solidFill>
                  <a:schemeClr val="tx1"/>
                </a:solidFill>
                <a:latin typeface="Verdana"/>
                <a:cs typeface="Verdana"/>
              </a:rPr>
              <a:t>Continuing Resolution (CR)</a:t>
            </a:r>
          </a:p>
          <a:p>
            <a:pPr marL="1257300" lvl="2" indent="-342900">
              <a:buFont typeface="Wingdings" charset="2"/>
              <a:buChar char="§"/>
            </a:pPr>
            <a:r>
              <a:rPr lang="en-US" sz="2200" dirty="0" smtClean="0">
                <a:solidFill>
                  <a:schemeClr val="tx1"/>
                </a:solidFill>
                <a:latin typeface="Verdana"/>
                <a:cs typeface="Verdana"/>
              </a:rPr>
              <a:t>Omnibus</a:t>
            </a:r>
          </a:p>
        </p:txBody>
      </p:sp>
    </p:spTree>
    <p:extLst>
      <p:ext uri="{BB962C8B-B14F-4D97-AF65-F5344CB8AC3E}">
        <p14:creationId xmlns:p14="http://schemas.microsoft.com/office/powerpoint/2010/main" val="184510970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228600" y="0"/>
            <a:ext cx="8610600" cy="990600"/>
          </a:xfrm>
          <a:prstGeom prst="rect">
            <a:avLst/>
          </a:prstGeom>
        </p:spPr>
        <p:txBody>
          <a:bodyPr lIns="0" tIns="0" rIns="0" bIns="0">
            <a:normAutofit/>
          </a:bodyPr>
          <a:lstStyle>
            <a:lvl1pPr indent="39687"/>
          </a:lstStyle>
          <a:p>
            <a:pPr lvl="0">
              <a:defRPr sz="1800">
                <a:solidFill>
                  <a:srgbClr val="000000"/>
                </a:solidFill>
              </a:defRPr>
            </a:pPr>
            <a:r>
              <a:rPr sz="3200" dirty="0">
                <a:solidFill>
                  <a:srgbClr val="00659E"/>
                </a:solidFill>
              </a:rPr>
              <a:t>Student </a:t>
            </a:r>
            <a:r>
              <a:rPr sz="3200" dirty="0" smtClean="0">
                <a:solidFill>
                  <a:srgbClr val="00659E"/>
                </a:solidFill>
              </a:rPr>
              <a:t>Aid</a:t>
            </a:r>
            <a:r>
              <a:rPr lang="en-US" sz="3200" dirty="0" smtClean="0">
                <a:solidFill>
                  <a:srgbClr val="00659E"/>
                </a:solidFill>
              </a:rPr>
              <a:t>, Congress,</a:t>
            </a:r>
            <a:r>
              <a:rPr sz="3200" dirty="0" smtClean="0">
                <a:solidFill>
                  <a:srgbClr val="00659E"/>
                </a:solidFill>
              </a:rPr>
              <a:t> </a:t>
            </a:r>
            <a:r>
              <a:rPr lang="en-US" sz="3200" dirty="0" smtClean="0">
                <a:solidFill>
                  <a:srgbClr val="00659E"/>
                </a:solidFill>
              </a:rPr>
              <a:t>&amp; </a:t>
            </a:r>
            <a:r>
              <a:rPr sz="3200" dirty="0" smtClean="0">
                <a:solidFill>
                  <a:srgbClr val="00659E"/>
                </a:solidFill>
              </a:rPr>
              <a:t>the Budget</a:t>
            </a:r>
            <a:endParaRPr sz="3200" dirty="0">
              <a:solidFill>
                <a:srgbClr val="00659E"/>
              </a:solidFill>
            </a:endParaRPr>
          </a:p>
        </p:txBody>
      </p:sp>
      <p:sp>
        <p:nvSpPr>
          <p:cNvPr id="76" name="Shape 76"/>
          <p:cNvSpPr>
            <a:spLocks noGrp="1"/>
          </p:cNvSpPr>
          <p:nvPr>
            <p:ph type="body" idx="1"/>
          </p:nvPr>
        </p:nvSpPr>
        <p:spPr>
          <a:xfrm>
            <a:off x="228599" y="914286"/>
            <a:ext cx="8794261" cy="4817774"/>
          </a:xfrm>
          <a:prstGeom prst="rect">
            <a:avLst/>
          </a:prstGeom>
        </p:spPr>
        <p:txBody>
          <a:bodyPr lIns="0" tIns="0" rIns="0" bIns="0">
            <a:normAutofit fontScale="85000" lnSpcReduction="20000"/>
          </a:bodyPr>
          <a:lstStyle/>
          <a:p>
            <a:pPr marL="367279" lvl="0" indent="-327591" defTabSz="904875">
              <a:lnSpc>
                <a:spcPct val="110000"/>
              </a:lnSpc>
              <a:defRPr sz="1800"/>
            </a:pPr>
            <a:r>
              <a:rPr sz="2700" dirty="0"/>
              <a:t>Funding for student aid falls into the Labor, Health, Human Services, and Education Appropriations Subcommittee (Labor-H</a:t>
            </a:r>
            <a:r>
              <a:rPr sz="2700" dirty="0" smtClean="0"/>
              <a:t>)</a:t>
            </a:r>
            <a:r>
              <a:rPr lang="en-US" sz="2700" dirty="0" smtClean="0"/>
              <a:t>, one of 12 subcommittees</a:t>
            </a:r>
            <a:endParaRPr sz="2700" dirty="0"/>
          </a:p>
          <a:p>
            <a:pPr marL="367279" lvl="0" indent="-327591" defTabSz="904875">
              <a:lnSpc>
                <a:spcPct val="110000"/>
              </a:lnSpc>
              <a:defRPr sz="1800"/>
            </a:pPr>
            <a:r>
              <a:rPr lang="en-US" sz="2700" dirty="0" smtClean="0"/>
              <a:t>The Labor-H bill is sometimes the most controversial and complex, which often makes it the last bill to see action</a:t>
            </a:r>
          </a:p>
          <a:p>
            <a:pPr marL="824479" lvl="1" indent="-327591" defTabSz="904875">
              <a:lnSpc>
                <a:spcPct val="110000"/>
              </a:lnSpc>
              <a:defRPr sz="1800"/>
            </a:pPr>
            <a:r>
              <a:rPr lang="en-US" sz="2700" dirty="0"/>
              <a:t>M</a:t>
            </a:r>
            <a:r>
              <a:rPr sz="2700" dirty="0" smtClean="0"/>
              <a:t>any </a:t>
            </a:r>
            <a:r>
              <a:rPr sz="2700" dirty="0"/>
              <a:t>important programs share the same pot of </a:t>
            </a:r>
            <a:r>
              <a:rPr sz="2700" dirty="0" smtClean="0"/>
              <a:t>funds</a:t>
            </a:r>
            <a:endParaRPr lang="en-US" sz="2700" dirty="0" smtClean="0"/>
          </a:p>
          <a:p>
            <a:pPr marL="824479" lvl="1" indent="-327591" defTabSz="904875">
              <a:lnSpc>
                <a:spcPct val="110000"/>
              </a:lnSpc>
              <a:defRPr sz="1800"/>
            </a:pPr>
            <a:r>
              <a:rPr lang="en-US" sz="2700" dirty="0" smtClean="0"/>
              <a:t>Several contentious programs land in the bill, including funding for </a:t>
            </a:r>
            <a:r>
              <a:rPr lang="en-US" sz="2700" dirty="0" err="1" smtClean="0"/>
              <a:t>Obamacare</a:t>
            </a:r>
            <a:r>
              <a:rPr lang="en-US" sz="2700" dirty="0" smtClean="0"/>
              <a:t> and certain labor programs</a:t>
            </a:r>
            <a:endParaRPr sz="2700" dirty="0"/>
          </a:p>
          <a:p>
            <a:pPr marL="367279" lvl="0" indent="-327591" defTabSz="904875">
              <a:lnSpc>
                <a:spcPct val="110000"/>
              </a:lnSpc>
              <a:defRPr sz="1800"/>
            </a:pPr>
            <a:r>
              <a:rPr sz="2700" dirty="0"/>
              <a:t>Most student aid funds are “forward funded” meaning they fund the following award year</a:t>
            </a:r>
          </a:p>
          <a:p>
            <a:pPr marL="724240" lvl="1" indent="-232115" defTabSz="904875">
              <a:lnSpc>
                <a:spcPct val="110000"/>
              </a:lnSpc>
              <a:defRPr sz="1800"/>
            </a:pPr>
            <a:r>
              <a:rPr sz="2300" dirty="0"/>
              <a:t>Ex: FY </a:t>
            </a:r>
            <a:r>
              <a:rPr sz="2300" dirty="0" smtClean="0"/>
              <a:t>201</a:t>
            </a:r>
            <a:r>
              <a:rPr lang="en-US" sz="2300" dirty="0"/>
              <a:t>7</a:t>
            </a:r>
            <a:r>
              <a:rPr sz="2300" dirty="0" smtClean="0"/>
              <a:t> </a:t>
            </a:r>
            <a:r>
              <a:rPr sz="2300" dirty="0"/>
              <a:t>funds the </a:t>
            </a:r>
            <a:r>
              <a:rPr sz="2300" dirty="0" smtClean="0"/>
              <a:t>201</a:t>
            </a:r>
            <a:r>
              <a:rPr lang="en-US" sz="2300" dirty="0"/>
              <a:t>7</a:t>
            </a:r>
            <a:r>
              <a:rPr sz="2300" dirty="0" smtClean="0"/>
              <a:t>–1</a:t>
            </a:r>
            <a:r>
              <a:rPr lang="en-US" sz="2300" dirty="0"/>
              <a:t>8</a:t>
            </a:r>
            <a:r>
              <a:rPr sz="2300" dirty="0" smtClean="0"/>
              <a:t> </a:t>
            </a:r>
            <a:r>
              <a:rPr sz="2300" dirty="0"/>
              <a:t>award year</a:t>
            </a:r>
          </a:p>
        </p:txBody>
      </p:sp>
    </p:spTree>
    <p:extLst>
      <p:ext uri="{BB962C8B-B14F-4D97-AF65-F5344CB8AC3E}">
        <p14:creationId xmlns:p14="http://schemas.microsoft.com/office/powerpoint/2010/main" val="344556776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2015 Budget Agreement </a:t>
            </a:r>
            <a:endParaRPr lang="en-US" dirty="0"/>
          </a:p>
        </p:txBody>
      </p:sp>
      <p:sp>
        <p:nvSpPr>
          <p:cNvPr id="3" name="Text Placeholder 2"/>
          <p:cNvSpPr>
            <a:spLocks noGrp="1"/>
          </p:cNvSpPr>
          <p:nvPr>
            <p:ph type="body" idx="1"/>
          </p:nvPr>
        </p:nvSpPr>
        <p:spPr>
          <a:xfrm>
            <a:off x="228600" y="981139"/>
            <a:ext cx="8610600" cy="4678363"/>
          </a:xfrm>
        </p:spPr>
        <p:txBody>
          <a:bodyPr>
            <a:normAutofit fontScale="92500"/>
          </a:bodyPr>
          <a:lstStyle/>
          <a:p>
            <a:pPr>
              <a:spcBef>
                <a:spcPts val="1200"/>
              </a:spcBef>
            </a:pPr>
            <a:r>
              <a:rPr lang="en-US" dirty="0" smtClean="0"/>
              <a:t>2-year deal that raised domestic spending caps imposed under sequestration</a:t>
            </a:r>
          </a:p>
          <a:p>
            <a:pPr>
              <a:spcBef>
                <a:spcPts val="1200"/>
              </a:spcBef>
            </a:pPr>
            <a:r>
              <a:rPr lang="en-US" dirty="0" smtClean="0"/>
              <a:t>Suspends debt ceiling until March 2017</a:t>
            </a:r>
          </a:p>
          <a:p>
            <a:pPr>
              <a:spcBef>
                <a:spcPts val="1200"/>
              </a:spcBef>
            </a:pPr>
            <a:r>
              <a:rPr lang="en-US" dirty="0" smtClean="0"/>
              <a:t>Without budget agreement, some student aid programs would likely see cuts</a:t>
            </a:r>
          </a:p>
          <a:p>
            <a:pPr>
              <a:spcBef>
                <a:spcPts val="1200"/>
              </a:spcBef>
            </a:pPr>
            <a:r>
              <a:rPr lang="en-US" dirty="0" smtClean="0"/>
              <a:t>Compromised top-level spending numbers cleared the way for negotiations over a FY16 funding bill</a:t>
            </a:r>
            <a:endParaRPr lang="en-US" dirty="0"/>
          </a:p>
        </p:txBody>
      </p:sp>
    </p:spTree>
    <p:extLst>
      <p:ext uri="{BB962C8B-B14F-4D97-AF65-F5344CB8AC3E}">
        <p14:creationId xmlns:p14="http://schemas.microsoft.com/office/powerpoint/2010/main" val="3099442348"/>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FY16 Omnibus</a:t>
            </a:r>
            <a:endParaRPr lang="en-US" dirty="0"/>
          </a:p>
        </p:txBody>
      </p:sp>
      <p:sp>
        <p:nvSpPr>
          <p:cNvPr id="3" name="Text Placeholder 2"/>
          <p:cNvSpPr>
            <a:spLocks noGrp="1"/>
          </p:cNvSpPr>
          <p:nvPr>
            <p:ph type="body" idx="1"/>
          </p:nvPr>
        </p:nvSpPr>
        <p:spPr>
          <a:xfrm>
            <a:off x="228600" y="890855"/>
            <a:ext cx="8686800" cy="4678363"/>
          </a:xfrm>
        </p:spPr>
        <p:txBody>
          <a:bodyPr>
            <a:normAutofit fontScale="92500" lnSpcReduction="10000"/>
          </a:bodyPr>
          <a:lstStyle/>
          <a:p>
            <a:r>
              <a:rPr lang="en-US" dirty="0" smtClean="0"/>
              <a:t>$1.1 trillion agreement</a:t>
            </a:r>
          </a:p>
          <a:p>
            <a:r>
              <a:rPr lang="en-US" dirty="0" smtClean="0"/>
              <a:t>Flat funds most student aid programs </a:t>
            </a:r>
          </a:p>
          <a:p>
            <a:r>
              <a:rPr lang="en-US" dirty="0" smtClean="0"/>
              <a:t>Increases for TRIO and GEAR UP</a:t>
            </a:r>
          </a:p>
          <a:p>
            <a:r>
              <a:rPr lang="en-US" dirty="0" smtClean="0"/>
              <a:t>Pell Grant maximum increases to $5,815, a $40 increase over FY15</a:t>
            </a:r>
          </a:p>
          <a:p>
            <a:r>
              <a:rPr lang="en-US" dirty="0" smtClean="0"/>
              <a:t>No $370 million cut to Pell discretionary fund, as proposed in original House Labor-H bill</a:t>
            </a:r>
          </a:p>
          <a:p>
            <a:r>
              <a:rPr lang="en-US" dirty="0" smtClean="0"/>
              <a:t>No cuts to FWS or FSEOG, as proposed in original Senate Labor-H bill</a:t>
            </a:r>
          </a:p>
        </p:txBody>
      </p:sp>
    </p:spTree>
    <p:extLst>
      <p:ext uri="{BB962C8B-B14F-4D97-AF65-F5344CB8AC3E}">
        <p14:creationId xmlns:p14="http://schemas.microsoft.com/office/powerpoint/2010/main" val="93188555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 for FY17?</a:t>
            </a:r>
            <a:endParaRPr lang="en-US" dirty="0"/>
          </a:p>
        </p:txBody>
      </p:sp>
      <p:sp>
        <p:nvSpPr>
          <p:cNvPr id="3" name="Text Placeholder 2"/>
          <p:cNvSpPr>
            <a:spLocks noGrp="1"/>
          </p:cNvSpPr>
          <p:nvPr>
            <p:ph type="body" idx="1"/>
          </p:nvPr>
        </p:nvSpPr>
        <p:spPr>
          <a:xfrm>
            <a:off x="152400" y="1036116"/>
            <a:ext cx="4703920" cy="4562251"/>
          </a:xfrm>
        </p:spPr>
        <p:txBody>
          <a:bodyPr>
            <a:normAutofit fontScale="62500" lnSpcReduction="20000"/>
          </a:bodyPr>
          <a:lstStyle/>
          <a:p>
            <a:pPr>
              <a:lnSpc>
                <a:spcPct val="120000"/>
              </a:lnSpc>
              <a:buSzPts val="2800"/>
            </a:pPr>
            <a:r>
              <a:rPr lang="en-US" dirty="0"/>
              <a:t>President Obama’s </a:t>
            </a:r>
            <a:r>
              <a:rPr lang="en-US" dirty="0" smtClean="0"/>
              <a:t>final </a:t>
            </a:r>
            <a:r>
              <a:rPr lang="en-US" dirty="0"/>
              <a:t>Budget released </a:t>
            </a:r>
            <a:r>
              <a:rPr lang="en-US" dirty="0" smtClean="0"/>
              <a:t>in February.</a:t>
            </a:r>
            <a:endParaRPr lang="en-US" dirty="0"/>
          </a:p>
          <a:p>
            <a:pPr>
              <a:lnSpc>
                <a:spcPct val="120000"/>
              </a:lnSpc>
              <a:buSzPts val="2800"/>
            </a:pPr>
            <a:r>
              <a:rPr lang="en-US" dirty="0" smtClean="0"/>
              <a:t>House passes Budget Resolution in March; Senate skips Budget Resolution.</a:t>
            </a:r>
          </a:p>
          <a:p>
            <a:pPr>
              <a:lnSpc>
                <a:spcPct val="120000"/>
              </a:lnSpc>
              <a:buSzPts val="2800"/>
            </a:pPr>
            <a:r>
              <a:rPr lang="en-US" dirty="0" smtClean="0"/>
              <a:t>Internal disagreement among Republicans about spending levels. </a:t>
            </a:r>
          </a:p>
          <a:p>
            <a:pPr>
              <a:lnSpc>
                <a:spcPct val="120000"/>
              </a:lnSpc>
              <a:buSzPts val="2800"/>
            </a:pPr>
            <a:r>
              <a:rPr lang="en-US" dirty="0" smtClean="0"/>
              <a:t>Speaker Ryan intends to push all bills through House under “regular order”</a:t>
            </a:r>
          </a:p>
          <a:p>
            <a:pPr>
              <a:lnSpc>
                <a:spcPct val="120000"/>
              </a:lnSpc>
              <a:buSzPts val="2800"/>
            </a:pPr>
            <a:r>
              <a:rPr lang="en-US" dirty="0" smtClean="0"/>
              <a:t>Continuing Resolution (CR) through 12/9</a:t>
            </a:r>
          </a:p>
        </p:txBody>
      </p:sp>
      <p:graphicFrame>
        <p:nvGraphicFramePr>
          <p:cNvPr id="4" name="Diagram 3"/>
          <p:cNvGraphicFramePr/>
          <p:nvPr>
            <p:extLst>
              <p:ext uri="{D42A27DB-BD31-4B8C-83A1-F6EECF244321}">
                <p14:modId xmlns:p14="http://schemas.microsoft.com/office/powerpoint/2010/main" val="465979655"/>
              </p:ext>
            </p:extLst>
          </p:nvPr>
        </p:nvGraphicFramePr>
        <p:xfrm>
          <a:off x="4932520" y="762000"/>
          <a:ext cx="3982880" cy="5404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69058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859</TotalTime>
  <Words>2727</Words>
  <Application>Microsoft Macintosh PowerPoint</Application>
  <PresentationFormat>On-screen Show (4:3)</PresentationFormat>
  <Paragraphs>297</Paragraphs>
  <Slides>41</Slides>
  <Notes>17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1_Office Theme</vt:lpstr>
      <vt:lpstr>Federal Update  Stephen Payne PASFAA – October 2016</vt:lpstr>
      <vt:lpstr>Agenda</vt:lpstr>
      <vt:lpstr>Federal Budget &amp; Funding Update</vt:lpstr>
      <vt:lpstr>How the Process Should Work…</vt:lpstr>
      <vt:lpstr>How the Process Should Work…</vt:lpstr>
      <vt:lpstr>Student Aid, Congress, &amp; the Budget</vt:lpstr>
      <vt:lpstr>October 2015 Budget Agreement </vt:lpstr>
      <vt:lpstr>FY16 Omnibus</vt:lpstr>
      <vt:lpstr>Where are we now for FY17?</vt:lpstr>
      <vt:lpstr>Obama’s FY2017 (AY 17-18) Budget</vt:lpstr>
      <vt:lpstr>Obama’s FY2017 (AY 17-18) Budget</vt:lpstr>
      <vt:lpstr>Obama’s FY2017 (AY 17-18) Budget</vt:lpstr>
      <vt:lpstr>Education in Context</vt:lpstr>
      <vt:lpstr>House Budget Resolution </vt:lpstr>
      <vt:lpstr>Senate Appropriations Bill</vt:lpstr>
      <vt:lpstr>House Appropriations Bill</vt:lpstr>
      <vt:lpstr>What’s Next?</vt:lpstr>
      <vt:lpstr>What’s Next? (cont.)</vt:lpstr>
      <vt:lpstr>HEA Reauthorization Update</vt:lpstr>
      <vt:lpstr>Reauthorization</vt:lpstr>
      <vt:lpstr>Reauthorization: Emerging Themes</vt:lpstr>
      <vt:lpstr>Reauthorization: What’s Next?</vt:lpstr>
      <vt:lpstr>NASFAA Influence </vt:lpstr>
      <vt:lpstr>Prior-Prior Year (PPY) Update</vt:lpstr>
      <vt:lpstr>NASFAA and PPY Background</vt:lpstr>
      <vt:lpstr>NASFAA and PPY</vt:lpstr>
      <vt:lpstr>Early FAFSA/PPY News</vt:lpstr>
      <vt:lpstr>ED Update</vt:lpstr>
      <vt:lpstr>NASFAA and FSA</vt:lpstr>
      <vt:lpstr>NASFAA and FSA: FSA Survey</vt:lpstr>
      <vt:lpstr>ED, Accreditation, and ACICS</vt:lpstr>
      <vt:lpstr>NASFAA Updates</vt:lpstr>
      <vt:lpstr>NASFAA Research Update</vt:lpstr>
      <vt:lpstr>NASFAA Research Update (cont.)</vt:lpstr>
      <vt:lpstr>NASFAA Research Update (cont.)</vt:lpstr>
      <vt:lpstr>NASFAA Research Update (cont.)</vt:lpstr>
      <vt:lpstr>Volunteer to Assist Displaced Students</vt:lpstr>
      <vt:lpstr>Policy Task Forces</vt:lpstr>
      <vt:lpstr>One Grant/One Loan Task Force</vt:lpstr>
      <vt:lpstr>Advocacy and You!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Update  [Presenter] [Conference] </dc:title>
  <dc:creator>Stephen Payne</dc:creator>
  <cp:lastModifiedBy>Stephen Payne</cp:lastModifiedBy>
  <cp:revision>46</cp:revision>
  <dcterms:created xsi:type="dcterms:W3CDTF">2016-04-01T15:25:13Z</dcterms:created>
  <dcterms:modified xsi:type="dcterms:W3CDTF">2016-10-21T03:23:50Z</dcterms:modified>
</cp:coreProperties>
</file>