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4"/>
    <p:sldMasterId id="2147483953" r:id="rId5"/>
  </p:sldMasterIdLst>
  <p:notesMasterIdLst>
    <p:notesMasterId r:id="rId58"/>
  </p:notesMasterIdLst>
  <p:handoutMasterIdLst>
    <p:handoutMasterId r:id="rId59"/>
  </p:handoutMasterIdLst>
  <p:sldIdLst>
    <p:sldId id="257" r:id="rId6"/>
    <p:sldId id="264" r:id="rId7"/>
    <p:sldId id="323" r:id="rId8"/>
    <p:sldId id="319" r:id="rId9"/>
    <p:sldId id="324" r:id="rId10"/>
    <p:sldId id="321" r:id="rId11"/>
    <p:sldId id="296" r:id="rId12"/>
    <p:sldId id="320" r:id="rId13"/>
    <p:sldId id="267" r:id="rId14"/>
    <p:sldId id="258" r:id="rId15"/>
    <p:sldId id="269" r:id="rId16"/>
    <p:sldId id="275" r:id="rId17"/>
    <p:sldId id="288" r:id="rId18"/>
    <p:sldId id="290" r:id="rId19"/>
    <p:sldId id="312" r:id="rId20"/>
    <p:sldId id="291" r:id="rId21"/>
    <p:sldId id="313" r:id="rId22"/>
    <p:sldId id="270" r:id="rId23"/>
    <p:sldId id="273" r:id="rId24"/>
    <p:sldId id="274" r:id="rId25"/>
    <p:sldId id="271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6" r:id="rId36"/>
    <p:sldId id="287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0" r:id="rId45"/>
    <p:sldId id="302" r:id="rId46"/>
    <p:sldId id="303" r:id="rId47"/>
    <p:sldId id="304" r:id="rId48"/>
    <p:sldId id="325" r:id="rId49"/>
    <p:sldId id="327" r:id="rId50"/>
    <p:sldId id="328" r:id="rId51"/>
    <p:sldId id="329" r:id="rId52"/>
    <p:sldId id="305" r:id="rId53"/>
    <p:sldId id="306" r:id="rId54"/>
    <p:sldId id="308" r:id="rId55"/>
    <p:sldId id="330" r:id="rId56"/>
    <p:sldId id="314" r:id="rId5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9888"/>
    <a:srgbClr val="FAC294"/>
    <a:srgbClr val="EFA22E"/>
    <a:srgbClr val="93CDDD"/>
    <a:srgbClr val="A9C1DF"/>
    <a:srgbClr val="AC9AC2"/>
    <a:srgbClr val="A5644E"/>
    <a:srgbClr val="F3C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5" autoAdjust="0"/>
    <p:restoredTop sz="94286" autoAdjust="0"/>
  </p:normalViewPr>
  <p:slideViewPr>
    <p:cSldViewPr>
      <p:cViewPr>
        <p:scale>
          <a:sx n="100" d="100"/>
          <a:sy n="100" d="100"/>
        </p:scale>
        <p:origin x="-1224" y="-180"/>
      </p:cViewPr>
      <p:guideLst>
        <p:guide orient="horz" pos="1344"/>
        <p:guide orient="horz" pos="2064"/>
        <p:guide pos="576"/>
        <p:guide pos="52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E12C8456-8087-4544-B5C6-EB69B2E950E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45869F0E-F287-438F-ABA8-E895B2DA0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9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D7FD6FFF-FE83-48EE-8762-C838BCAF542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FF8601B-15F8-4243-A1F3-41DCC6FB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2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C44A-C012-47DA-9B9E-0DBBBB7EC5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6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06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2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92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11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7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5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12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29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5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50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20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7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41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0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53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19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48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02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24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703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95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972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61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84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258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30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711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6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6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0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13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682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861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002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94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719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239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704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0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4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6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0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601B-15F8-4243-A1F3-41DCC6FB37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9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77022"/>
            <a:ext cx="7772400" cy="88621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Demi" pitchFamily="34" charset="0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27151"/>
            <a:ext cx="6400800" cy="629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Franklin Gothic Book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0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Arial"/>
              </a:defRPr>
            </a:lvl1pPr>
            <a:lvl2pPr>
              <a:defRPr>
                <a:latin typeface="+mn-lt"/>
                <a:cs typeface="Arial"/>
              </a:defRPr>
            </a:lvl2pPr>
            <a:lvl3pPr>
              <a:defRPr>
                <a:latin typeface="+mn-lt"/>
                <a:cs typeface="Arial"/>
              </a:defRPr>
            </a:lvl3pPr>
            <a:lvl4pPr>
              <a:defRPr>
                <a:latin typeface="+mn-lt"/>
                <a:cs typeface="Arial"/>
              </a:defRPr>
            </a:lvl4pPr>
            <a:lvl5pPr>
              <a:defRPr>
                <a:latin typeface="+mn-lt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5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3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1879" y="3795997"/>
            <a:ext cx="5388545" cy="2441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Franklin Gothic Demi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401287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75488" y="838199"/>
            <a:ext cx="8058912" cy="208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Franklin Gothic Demi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23094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75488" y="838199"/>
            <a:ext cx="8058912" cy="208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Franklin Gothic Demi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23094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75488" y="838199"/>
            <a:ext cx="8058912" cy="208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Franklin Gothic Demi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23094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76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838200"/>
            <a:ext cx="7772400" cy="201359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  <a:latin typeface="Franklin Gothic Demi" pitchFamily="34" charset="0"/>
                <a:cs typeface="Franklin Gothic Demi" pitchFamily="34" charset="0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1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7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4209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loans.gov/myDirectLoan/index.actio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n.ed.gov/PINWebApp/pinindex.jsp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jjovell@glhec.org" TargetMode="External"/><Relationship Id="rId2" Type="http://schemas.openxmlformats.org/officeDocument/2006/relationships/hyperlink" Target="mailto:lbove@glhec.org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448800" y="3577198"/>
            <a:ext cx="8229600" cy="1676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endParaRPr lang="en-US" sz="3600" kern="0" spc="1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Managing Loan </a:t>
            </a:r>
            <a:r>
              <a:rPr lang="en-US" dirty="0" smtClean="0">
                <a:solidFill>
                  <a:schemeClr val="tx1"/>
                </a:solidFill>
              </a:rPr>
              <a:t>Default: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Making </a:t>
            </a:r>
            <a:r>
              <a:rPr lang="en-US" dirty="0">
                <a:solidFill>
                  <a:schemeClr val="tx1"/>
                </a:solidFill>
              </a:rPr>
              <a:t>a Difference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60 </a:t>
            </a:r>
            <a:r>
              <a:rPr lang="en-US" dirty="0" smtClean="0">
                <a:solidFill>
                  <a:schemeClr val="tx1"/>
                </a:solidFill>
              </a:rPr>
              <a:t>Minutes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within 60 minutes you can:</a:t>
            </a:r>
          </a:p>
          <a:p>
            <a:pPr lvl="1"/>
            <a:r>
              <a:rPr lang="en-US" dirty="0" smtClean="0"/>
              <a:t>Reach out to borrowers during their grace period</a:t>
            </a:r>
          </a:p>
          <a:p>
            <a:pPr lvl="1"/>
            <a:r>
              <a:rPr lang="en-US" dirty="0" smtClean="0"/>
              <a:t>Promote income-driven repayment plans </a:t>
            </a:r>
            <a:br>
              <a:rPr lang="en-US" dirty="0" smtClean="0"/>
            </a:br>
            <a:r>
              <a:rPr lang="en-US" dirty="0" smtClean="0"/>
              <a:t>to mid-stage delinquent borrowers</a:t>
            </a:r>
          </a:p>
          <a:p>
            <a:pPr lvl="1"/>
            <a:r>
              <a:rPr lang="en-US" dirty="0" smtClean="0"/>
              <a:t>Contact late-stage delinquent borrowers to inform them of their options to avoid default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 Will Discuss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71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838200"/>
            <a:ext cx="8001000" cy="2012950"/>
          </a:xfrm>
        </p:spPr>
        <p:txBody>
          <a:bodyPr/>
          <a:lstStyle/>
          <a:p>
            <a:r>
              <a:rPr lang="en-US" dirty="0"/>
              <a:t>Grace Period </a:t>
            </a:r>
            <a:r>
              <a:rPr lang="en-US" dirty="0" smtClean="0"/>
              <a:t>Outreach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loan servicers</a:t>
            </a:r>
          </a:p>
          <a:p>
            <a:pPr lvl="1"/>
            <a:r>
              <a:rPr lang="en-US" dirty="0" smtClean="0"/>
              <a:t>Establish a relationship with the borrower</a:t>
            </a:r>
          </a:p>
          <a:p>
            <a:pPr lvl="1"/>
            <a:r>
              <a:rPr lang="en-US" dirty="0" smtClean="0"/>
              <a:t>Send correspondence about repayment plans</a:t>
            </a:r>
          </a:p>
          <a:p>
            <a:pPr lvl="1"/>
            <a:r>
              <a:rPr lang="en-US" dirty="0" smtClean="0"/>
              <a:t>Promote online capabilities through the web</a:t>
            </a:r>
          </a:p>
          <a:p>
            <a:pPr lvl="1"/>
            <a:r>
              <a:rPr lang="en-US" dirty="0" smtClean="0"/>
              <a:t>Update and enhance borrower 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Happens During the Grace Period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51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Lakes sends correspondence </a:t>
            </a:r>
            <a:br>
              <a:rPr lang="en-US" dirty="0" smtClean="0"/>
            </a:br>
            <a:r>
              <a:rPr lang="en-US" dirty="0" smtClean="0"/>
              <a:t>to borrowers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Happens During </a:t>
            </a:r>
            <a:r>
              <a:rPr lang="en-US" sz="3600" dirty="0" smtClean="0"/>
              <a:t>the </a:t>
            </a:r>
            <a:r>
              <a:rPr lang="en-US" sz="3600" dirty="0"/>
              <a:t>Grace Period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743200"/>
            <a:ext cx="7391400" cy="2400300"/>
          </a:xfrm>
          <a:prstGeom prst="rect">
            <a:avLst/>
          </a:prstGeom>
          <a:solidFill>
            <a:srgbClr val="FAC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Less Than Half-time Enrollment </a:t>
            </a:r>
            <a:r>
              <a:rPr lang="en-US" sz="2200" dirty="0" smtClean="0">
                <a:solidFill>
                  <a:schemeClr val="tx1"/>
                </a:solidFill>
              </a:rPr>
              <a:t>correspondence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Received notification that enrollment status has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When they will have to make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Reminder to update their enrollment status 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and contact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What to expect next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087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Lakes sends correspondence </a:t>
            </a:r>
            <a:br>
              <a:rPr lang="en-US" dirty="0" smtClean="0"/>
            </a:br>
            <a:r>
              <a:rPr lang="en-US" dirty="0" smtClean="0"/>
              <a:t>to borrowers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Happens During </a:t>
            </a:r>
            <a:r>
              <a:rPr lang="en-US" sz="3600" dirty="0" smtClean="0"/>
              <a:t>the </a:t>
            </a:r>
            <a:r>
              <a:rPr lang="en-US" sz="3600" dirty="0"/>
              <a:t>Grace Period</a:t>
            </a:r>
          </a:p>
        </p:txBody>
      </p:sp>
      <p:sp>
        <p:nvSpPr>
          <p:cNvPr id="7" name="Rectangle 6"/>
          <p:cNvSpPr/>
          <p:nvPr/>
        </p:nvSpPr>
        <p:spPr>
          <a:xfrm>
            <a:off x="909782" y="2743200"/>
            <a:ext cx="7396018" cy="2064544"/>
          </a:xfrm>
          <a:prstGeom prst="rect">
            <a:avLst/>
          </a:prstGeom>
          <a:solidFill>
            <a:srgbClr val="C69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Estimate Your Payment </a:t>
            </a:r>
            <a:r>
              <a:rPr lang="en-US" sz="2200" dirty="0" smtClean="0">
                <a:solidFill>
                  <a:schemeClr val="tx1"/>
                </a:solidFill>
              </a:rPr>
              <a:t>correspondence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When payments are due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Importance of estimating their monthly payment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Explore all repayment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Plan ahead if they encounter trouble</a:t>
            </a:r>
          </a:p>
        </p:txBody>
      </p:sp>
    </p:spTree>
    <p:extLst>
      <p:ext uri="{BB962C8B-B14F-4D97-AF65-F5344CB8AC3E}">
        <p14:creationId xmlns:p14="http://schemas.microsoft.com/office/powerpoint/2010/main" val="15595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Lakes sends correspondence </a:t>
            </a:r>
            <a:br>
              <a:rPr lang="en-US" dirty="0" smtClean="0"/>
            </a:br>
            <a:r>
              <a:rPr lang="en-US" dirty="0" smtClean="0"/>
              <a:t>to borrowers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Happens During </a:t>
            </a:r>
            <a:r>
              <a:rPr lang="en-US" sz="3600" dirty="0" smtClean="0"/>
              <a:t>the </a:t>
            </a:r>
            <a:r>
              <a:rPr lang="en-US" sz="3600" dirty="0"/>
              <a:t>Grace Period</a:t>
            </a:r>
          </a:p>
        </p:txBody>
      </p:sp>
      <p:sp>
        <p:nvSpPr>
          <p:cNvPr id="8" name="Rectangle 7"/>
          <p:cNvSpPr/>
          <p:nvPr/>
        </p:nvSpPr>
        <p:spPr>
          <a:xfrm>
            <a:off x="909782" y="2819400"/>
            <a:ext cx="7396018" cy="1727840"/>
          </a:xfrm>
          <a:prstGeom prst="rect">
            <a:avLst/>
          </a:prstGeom>
          <a:solidFill>
            <a:srgbClr val="AC9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Get Ready for Payment </a:t>
            </a:r>
            <a:r>
              <a:rPr lang="en-US" sz="2200" dirty="0" smtClean="0">
                <a:solidFill>
                  <a:schemeClr val="tx1"/>
                </a:solidFill>
              </a:rPr>
              <a:t>correspondence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Date on which grace period expires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Selecting a repayment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What to expect next (i.e. payment schedules)</a:t>
            </a:r>
          </a:p>
        </p:txBody>
      </p:sp>
    </p:spTree>
    <p:extLst>
      <p:ext uri="{BB962C8B-B14F-4D97-AF65-F5344CB8AC3E}">
        <p14:creationId xmlns:p14="http://schemas.microsoft.com/office/powerpoint/2010/main" val="13842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Lakes sends correspondence </a:t>
            </a:r>
            <a:br>
              <a:rPr lang="en-US" dirty="0" smtClean="0"/>
            </a:br>
            <a:r>
              <a:rPr lang="en-US" dirty="0" smtClean="0"/>
              <a:t>to borrowers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Happens During the Grace Period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914400" y="2743200"/>
            <a:ext cx="7391400" cy="2399842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Exiting Grace </a:t>
            </a:r>
            <a:r>
              <a:rPr lang="en-US" sz="2200" dirty="0" smtClean="0">
                <a:solidFill>
                  <a:schemeClr val="tx1"/>
                </a:solidFill>
              </a:rPr>
              <a:t>correspondence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Payment due soon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List of actions for a smooth transition into repayment 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(i.e. enroll in Auto Pay, sign up for an online account)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Select a payment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How on-time payments build good credit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367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Lakes sends correspondence </a:t>
            </a:r>
            <a:br>
              <a:rPr lang="en-US" dirty="0" smtClean="0"/>
            </a:br>
            <a:r>
              <a:rPr lang="en-US" dirty="0" smtClean="0"/>
              <a:t>to borrowers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Happens During the Grace Period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7391400" cy="1393611"/>
          </a:xfrm>
          <a:prstGeom prst="rect">
            <a:avLst/>
          </a:prstGeom>
          <a:solidFill>
            <a:srgbClr val="FAC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Payment Schedule </a:t>
            </a:r>
            <a:r>
              <a:rPr lang="en-US" sz="2200" dirty="0" smtClean="0">
                <a:solidFill>
                  <a:schemeClr val="tx1"/>
                </a:solidFill>
              </a:rPr>
              <a:t>correspondence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Explains and outlines repayment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Repayment options</a:t>
            </a:r>
          </a:p>
        </p:txBody>
      </p:sp>
    </p:spTree>
    <p:extLst>
      <p:ext uri="{BB962C8B-B14F-4D97-AF65-F5344CB8AC3E}">
        <p14:creationId xmlns:p14="http://schemas.microsoft.com/office/powerpoint/2010/main" val="9104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Non-completers often do not even realize they are in grace </a:t>
            </a:r>
          </a:p>
          <a:p>
            <a:r>
              <a:rPr lang="en-US" dirty="0" smtClean="0"/>
              <a:t>Of the borrowers who defaulted, most did not receive their full 6-month grace period due to late or inaccurate enrollment reporting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Borrowers and Their Grace Period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0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grace period, borrowers begin to develop financial habits that do not include their student loan payments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Borrowers and Their Grace Period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34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609600" y="838200"/>
            <a:ext cx="7772400" cy="2012950"/>
          </a:xfrm>
        </p:spPr>
        <p:txBody>
          <a:bodyPr/>
          <a:lstStyle/>
          <a:p>
            <a:r>
              <a:rPr lang="en-US" dirty="0"/>
              <a:t>Facing the </a:t>
            </a:r>
            <a:r>
              <a:rPr lang="en-US" dirty="0" smtClean="0"/>
              <a:t>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Reaching out during grace to remind </a:t>
            </a:r>
            <a:br>
              <a:rPr lang="en-US" dirty="0" smtClean="0"/>
            </a:br>
            <a:r>
              <a:rPr lang="en-US" dirty="0" smtClean="0"/>
              <a:t>them of their imminent loan payment </a:t>
            </a:r>
            <a:br>
              <a:rPr lang="en-US" dirty="0" smtClean="0"/>
            </a:br>
            <a:r>
              <a:rPr lang="en-US" dirty="0" smtClean="0"/>
              <a:t>can be significant in helping them </a:t>
            </a:r>
            <a:br>
              <a:rPr lang="en-US" dirty="0" smtClean="0"/>
            </a:br>
            <a:r>
              <a:rPr lang="en-US" dirty="0" smtClean="0"/>
              <a:t>prepare for repayment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Outreach Campaigns During Grace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61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698470" y="4038600"/>
            <a:ext cx="2743199" cy="1901393"/>
            <a:chOff x="5698470" y="4083905"/>
            <a:chExt cx="2743199" cy="19013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0415">
              <a:off x="5698470" y="4083905"/>
              <a:ext cx="2743199" cy="190139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0880000">
              <a:off x="5889944" y="4743226"/>
              <a:ext cx="2353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remind</a:t>
              </a:r>
              <a:endParaRPr lang="en-US" sz="32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letters, emails, and postcards to encourage, inform, and/or remind borrowers how to prepare for repayment</a:t>
            </a:r>
          </a:p>
          <a:p>
            <a:r>
              <a:rPr lang="en-US" dirty="0"/>
              <a:t>Validate their contact information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Outreach Campaigns During Grace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25685" y="4049593"/>
            <a:ext cx="2743200" cy="1901393"/>
            <a:chOff x="3125685" y="4083906"/>
            <a:chExt cx="2743200" cy="19013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0154">
              <a:off x="3125685" y="4083906"/>
              <a:ext cx="2743200" cy="190139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300000">
              <a:off x="3274491" y="4752460"/>
              <a:ext cx="2418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5"/>
                  </a:solidFill>
                  <a:latin typeface="+mj-lt"/>
                </a:rPr>
                <a:t>inform</a:t>
              </a:r>
              <a:endParaRPr lang="en-US" sz="32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875" y="4194607"/>
            <a:ext cx="2743199" cy="1901393"/>
            <a:chOff x="609875" y="4228920"/>
            <a:chExt cx="2743199" cy="19013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4834">
              <a:off x="609875" y="4228920"/>
              <a:ext cx="2743199" cy="190139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1300000">
              <a:off x="814850" y="4876950"/>
              <a:ext cx="23403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4"/>
                  </a:solidFill>
                  <a:latin typeface="+mj-lt"/>
                </a:rPr>
                <a:t>encourage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34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borrowers need to know:</a:t>
            </a:r>
          </a:p>
          <a:p>
            <a:pPr lvl="1"/>
            <a:r>
              <a:rPr lang="en-US" altLang="en-US" dirty="0" smtClean="0"/>
              <a:t>Sign up for online account access </a:t>
            </a:r>
            <a:br>
              <a:rPr lang="en-US" altLang="en-US" dirty="0" smtClean="0"/>
            </a:br>
            <a:r>
              <a:rPr lang="en-US" altLang="en-US" dirty="0" smtClean="0"/>
              <a:t>with their loan servicer</a:t>
            </a:r>
          </a:p>
          <a:p>
            <a:pPr lvl="1"/>
            <a:r>
              <a:rPr lang="en-US" altLang="en-US" dirty="0" smtClean="0"/>
              <a:t>Create a budget to determine affordability</a:t>
            </a:r>
          </a:p>
          <a:p>
            <a:pPr lvl="1"/>
            <a:r>
              <a:rPr lang="en-US" altLang="en-US" dirty="0" smtClean="0"/>
              <a:t>Review all available repayment plans</a:t>
            </a:r>
          </a:p>
          <a:p>
            <a:pPr lvl="1"/>
            <a:r>
              <a:rPr lang="en-US" altLang="en-US" dirty="0" smtClean="0"/>
              <a:t>Use calculators to help them find the plan </a:t>
            </a:r>
            <a:br>
              <a:rPr lang="en-US" altLang="en-US" dirty="0" smtClean="0"/>
            </a:br>
            <a:r>
              <a:rPr lang="en-US" altLang="en-US" dirty="0" smtClean="0"/>
              <a:t>they can afford to pay and meet their goals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Outreach Campaigns During Grace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47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borrowers need to know:</a:t>
            </a:r>
          </a:p>
          <a:p>
            <a:pPr lvl="1"/>
            <a:r>
              <a:rPr lang="en-US" altLang="en-US" dirty="0" smtClean="0"/>
              <a:t>The servicer will offer them a choice of repayment schedules during their grace period</a:t>
            </a:r>
          </a:p>
          <a:p>
            <a:pPr lvl="1"/>
            <a:r>
              <a:rPr lang="en-US" altLang="en-US" dirty="0" smtClean="0"/>
              <a:t>If they do not select a schedule, the servicer   will establish the standard repayment schedule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Outreach Campaigns During Grace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84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What borrowers need to know:</a:t>
            </a:r>
          </a:p>
          <a:p>
            <a:pPr lvl="1"/>
            <a:r>
              <a:rPr lang="en-US" dirty="0" smtClean="0"/>
              <a:t>They can change their plan</a:t>
            </a:r>
          </a:p>
          <a:p>
            <a:pPr lvl="1"/>
            <a:r>
              <a:rPr lang="en-US" dirty="0" smtClean="0"/>
              <a:t>They can change their due date</a:t>
            </a:r>
          </a:p>
          <a:p>
            <a:pPr lvl="1"/>
            <a:r>
              <a:rPr lang="en-US" dirty="0" smtClean="0"/>
              <a:t>If they have difficulty making a payment, they can postpone with a deferment or forbearance</a:t>
            </a:r>
          </a:p>
          <a:p>
            <a:pPr lvl="1"/>
            <a:r>
              <a:rPr lang="en-US" dirty="0" smtClean="0"/>
              <a:t>Longer repayment periods will cost them </a:t>
            </a:r>
            <a:br>
              <a:rPr lang="en-US" dirty="0" smtClean="0"/>
            </a:br>
            <a:r>
              <a:rPr lang="en-US" dirty="0" smtClean="0"/>
              <a:t>more in interest </a:t>
            </a:r>
          </a:p>
          <a:p>
            <a:pPr lvl="1"/>
            <a:r>
              <a:rPr lang="en-US" dirty="0" smtClean="0"/>
              <a:t>They should contact their servicer</a:t>
            </a:r>
            <a:br>
              <a:rPr lang="en-US" dirty="0" smtClean="0"/>
            </a:br>
            <a:r>
              <a:rPr lang="en-US" dirty="0" smtClean="0"/>
              <a:t>if they have difficulty making</a:t>
            </a:r>
            <a:br>
              <a:rPr lang="en-US" dirty="0" smtClean="0"/>
            </a:br>
            <a:r>
              <a:rPr lang="en-US" dirty="0" smtClean="0"/>
              <a:t>payments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Outreach Campaigns During Grace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38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importantly: let them know </a:t>
            </a:r>
            <a:br>
              <a:rPr lang="en-US" dirty="0" smtClean="0"/>
            </a:br>
            <a:r>
              <a:rPr lang="en-US" dirty="0" smtClean="0"/>
              <a:t>that they have options</a:t>
            </a:r>
          </a:p>
          <a:p>
            <a:pPr lvl="1"/>
            <a:r>
              <a:rPr lang="en-US" dirty="0" smtClean="0"/>
              <a:t>Most borrowers who default are:</a:t>
            </a:r>
          </a:p>
          <a:p>
            <a:pPr lvl="2"/>
            <a:r>
              <a:rPr lang="en-US" dirty="0" smtClean="0"/>
              <a:t>On the standard repayment plan</a:t>
            </a:r>
          </a:p>
          <a:p>
            <a:pPr lvl="2"/>
            <a:r>
              <a:rPr lang="en-US" dirty="0" smtClean="0"/>
              <a:t>Never obtain a deferment or forbearance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Outreach Campaigns During Grace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37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Sending letters:</a:t>
            </a:r>
          </a:p>
          <a:p>
            <a:pPr lvl="1"/>
            <a:r>
              <a:rPr lang="en-US" dirty="0" smtClean="0"/>
              <a:t>Make them stand out</a:t>
            </a:r>
          </a:p>
          <a:p>
            <a:pPr lvl="2"/>
            <a:r>
              <a:rPr lang="en-US" dirty="0" smtClean="0"/>
              <a:t>Colored envelopes</a:t>
            </a:r>
          </a:p>
          <a:p>
            <a:pPr lvl="2"/>
            <a:r>
              <a:rPr lang="en-US" dirty="0" smtClean="0"/>
              <a:t>School’s logo or mascot</a:t>
            </a:r>
          </a:p>
          <a:p>
            <a:pPr lvl="1"/>
            <a:r>
              <a:rPr lang="en-US" dirty="0" smtClean="0"/>
              <a:t>Highlight what you want them to know most in </a:t>
            </a:r>
            <a:r>
              <a:rPr lang="en-US" dirty="0" smtClean="0">
                <a:latin typeface="+mj-lt"/>
              </a:rPr>
              <a:t>bold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chemeClr val="accent3"/>
                </a:solidFill>
              </a:rPr>
              <a:t>color</a:t>
            </a:r>
          </a:p>
          <a:p>
            <a:pPr lvl="1"/>
            <a:r>
              <a:rPr lang="en-US" dirty="0" smtClean="0"/>
              <a:t>Encourage them to contact their servicer if they have questions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Outreach Campaigns During Grace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71" y="1828800"/>
            <a:ext cx="2133600" cy="136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Sending emails: </a:t>
            </a:r>
          </a:p>
          <a:p>
            <a:pPr lvl="1"/>
            <a:r>
              <a:rPr lang="en-US" altLang="en-US" dirty="0" smtClean="0"/>
              <a:t>Utilize school’s email address</a:t>
            </a:r>
          </a:p>
          <a:p>
            <a:pPr lvl="1"/>
            <a:r>
              <a:rPr lang="en-US" altLang="en-US" dirty="0" smtClean="0"/>
              <a:t>Use creative subject line to get                               the borrower’s attention </a:t>
            </a:r>
          </a:p>
          <a:p>
            <a:pPr lvl="1"/>
            <a:r>
              <a:rPr lang="en-US" altLang="en-US" dirty="0" smtClean="0"/>
              <a:t>Keep it precise, yet informative</a:t>
            </a:r>
          </a:p>
          <a:p>
            <a:pPr lvl="1"/>
            <a:r>
              <a:rPr lang="en-US" altLang="en-US" dirty="0" smtClean="0"/>
              <a:t>Avoid including personally                           identifiable information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Outreach Campaigns During Grace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05000"/>
            <a:ext cx="2384630" cy="16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Sending postcards:</a:t>
            </a:r>
          </a:p>
          <a:p>
            <a:pPr lvl="1"/>
            <a:r>
              <a:rPr lang="en-US" dirty="0" smtClean="0"/>
              <a:t>Use to serve as a reminder</a:t>
            </a:r>
          </a:p>
          <a:p>
            <a:pPr lvl="1"/>
            <a:r>
              <a:rPr lang="en-US" dirty="0" smtClean="0"/>
              <a:t>Keep it simple yet informative</a:t>
            </a:r>
          </a:p>
          <a:p>
            <a:pPr lvl="1"/>
            <a:r>
              <a:rPr lang="en-US" dirty="0" smtClean="0"/>
              <a:t>Utilize creativity</a:t>
            </a:r>
          </a:p>
          <a:p>
            <a:pPr lvl="1"/>
            <a:r>
              <a:rPr lang="en-US" dirty="0" smtClean="0"/>
              <a:t>Ask for a call back; don’t </a:t>
            </a:r>
            <a:br>
              <a:rPr lang="en-US" dirty="0" smtClean="0"/>
            </a:br>
            <a:r>
              <a:rPr lang="en-US" dirty="0" smtClean="0"/>
              <a:t>mention the word “loan”</a:t>
            </a:r>
          </a:p>
          <a:p>
            <a:pPr lvl="1"/>
            <a:r>
              <a:rPr lang="en-US" altLang="en-US" dirty="0" smtClean="0"/>
              <a:t>Avoid including personally                            identifiable information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Outreach Campaigns During Grace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2170717" cy="21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5488" y="1219200"/>
            <a:ext cx="8058912" cy="170641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Connecting with Mid-Stage Delinquent Borrowers </a:t>
            </a:r>
          </a:p>
        </p:txBody>
      </p:sp>
    </p:spTree>
    <p:extLst>
      <p:ext uri="{BB962C8B-B14F-4D97-AF65-F5344CB8AC3E}">
        <p14:creationId xmlns:p14="http://schemas.microsoft.com/office/powerpoint/2010/main" val="16173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was the first year institutions were subject to sanctions for the FY 2011                3-year cohort default rate</a:t>
            </a:r>
          </a:p>
          <a:p>
            <a:pPr lvl="1"/>
            <a:r>
              <a:rPr lang="en-US" dirty="0"/>
              <a:t>Sanction threshold for loss of program </a:t>
            </a:r>
            <a:br>
              <a:rPr lang="en-US" dirty="0"/>
            </a:br>
            <a:r>
              <a:rPr lang="en-US" dirty="0"/>
              <a:t>eligibility becomes three consecutive years equal to or greater than 30%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05800" cy="1143000"/>
          </a:xfrm>
        </p:spPr>
        <p:txBody>
          <a:bodyPr/>
          <a:lstStyle/>
          <a:p>
            <a:r>
              <a:rPr lang="en-US" sz="3600" dirty="0"/>
              <a:t>Fact 1: </a:t>
            </a:r>
            <a:r>
              <a:rPr lang="en-US" sz="3600" dirty="0" smtClean="0"/>
              <a:t>The </a:t>
            </a:r>
            <a:r>
              <a:rPr lang="en-US" sz="3600" dirty="0"/>
              <a:t>Three-Year CDR is Here </a:t>
            </a:r>
          </a:p>
        </p:txBody>
      </p:sp>
    </p:spTree>
    <p:extLst>
      <p:ext uri="{BB962C8B-B14F-4D97-AF65-F5344CB8AC3E}">
        <p14:creationId xmlns:p14="http://schemas.microsoft.com/office/powerpoint/2010/main" val="3929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Borrowers who are more than 150 days delinquent but less than 270 </a:t>
            </a:r>
          </a:p>
          <a:p>
            <a:r>
              <a:rPr lang="en-US" dirty="0" smtClean="0"/>
              <a:t>Early intervention by the lender </a:t>
            </a:r>
            <a:br>
              <a:rPr lang="en-US" dirty="0" smtClean="0"/>
            </a:br>
            <a:r>
              <a:rPr lang="en-US" dirty="0" smtClean="0"/>
              <a:t>or servicer has not been successful</a:t>
            </a:r>
          </a:p>
          <a:p>
            <a:r>
              <a:rPr lang="en-US" dirty="0" smtClean="0"/>
              <a:t>Monthly payments are often not affordable but they are unaware of their options</a:t>
            </a:r>
          </a:p>
          <a:p>
            <a:r>
              <a:rPr lang="en-US" dirty="0" smtClean="0"/>
              <a:t>Delinquency is damaging their credit history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Mid-Stage Delinquent Borrowers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48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Provide instructions to change to an     income-driven repayment plan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Go online: </a:t>
            </a:r>
            <a:r>
              <a:rPr lang="en-US" sz="2400" u="sng" dirty="0" smtClean="0">
                <a:hlinkClick r:id="rId3"/>
              </a:rPr>
              <a:t>https://studentloans.gov/myDirectLoan/index.action</a:t>
            </a:r>
            <a:endParaRPr lang="en-US" sz="2400" dirty="0" smtClean="0"/>
          </a:p>
          <a:p>
            <a:pPr lvl="1">
              <a:lnSpc>
                <a:spcPct val="95000"/>
              </a:lnSpc>
            </a:pPr>
            <a:r>
              <a:rPr lang="en-US" dirty="0" smtClean="0"/>
              <a:t>Sign in using your FAFSA PIN</a:t>
            </a:r>
          </a:p>
          <a:p>
            <a:pPr lvl="2">
              <a:lnSpc>
                <a:spcPct val="95000"/>
              </a:lnSpc>
            </a:pPr>
            <a:r>
              <a:rPr lang="en-US" sz="2000" dirty="0" smtClean="0"/>
              <a:t>Go here if you have forgotten your PIN</a:t>
            </a:r>
          </a:p>
          <a:p>
            <a:pPr lvl="2">
              <a:lnSpc>
                <a:spcPct val="95000"/>
              </a:lnSpc>
            </a:pPr>
            <a:r>
              <a:rPr lang="en-US" sz="2000" u="sng" dirty="0" smtClean="0">
                <a:hlinkClick r:id="rId4"/>
              </a:rPr>
              <a:t>http://www.pin.ed.gov/PINWebApp/pinindex.jsp</a:t>
            </a:r>
            <a:endParaRPr lang="en-US" sz="2000" u="sng" dirty="0" smtClean="0"/>
          </a:p>
          <a:p>
            <a:pPr lvl="1">
              <a:lnSpc>
                <a:spcPct val="95000"/>
              </a:lnSpc>
            </a:pPr>
            <a:r>
              <a:rPr lang="en-US" dirty="0" smtClean="0"/>
              <a:t>Select Complete IBR/Pay As You Earn/ICR Repayment Plan Request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Follow directions to submit request</a:t>
            </a:r>
          </a:p>
          <a:p>
            <a:pPr marL="0" indent="0">
              <a:buNone/>
            </a:pPr>
            <a:r>
              <a:rPr lang="en-US" sz="2400" dirty="0" smtClean="0"/>
              <a:t>	 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Options for Mid-Stage                   Delinquent Borrowers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85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Income-based repayment</a:t>
            </a:r>
          </a:p>
          <a:p>
            <a:pPr lvl="1"/>
            <a:r>
              <a:rPr lang="en-US" dirty="0"/>
              <a:t>Direct loan borrowers on/after July 1, 2014</a:t>
            </a:r>
          </a:p>
          <a:p>
            <a:pPr lvl="2"/>
            <a:r>
              <a:rPr lang="en-US" dirty="0"/>
              <a:t>Excludes Parent PLUS borrowers</a:t>
            </a:r>
          </a:p>
          <a:p>
            <a:pPr lvl="1"/>
            <a:r>
              <a:rPr lang="en-US" dirty="0"/>
              <a:t>Payments will be capped </a:t>
            </a:r>
            <a:br>
              <a:rPr lang="en-US" dirty="0"/>
            </a:br>
            <a:r>
              <a:rPr lang="en-US" dirty="0"/>
              <a:t>at 10% of discretionary income</a:t>
            </a:r>
          </a:p>
          <a:p>
            <a:pPr lvl="1"/>
            <a:r>
              <a:rPr lang="en-US" dirty="0"/>
              <a:t>Remaining balance after 20 years </a:t>
            </a:r>
            <a:br>
              <a:rPr lang="en-US" dirty="0"/>
            </a:br>
            <a:r>
              <a:rPr lang="en-US" dirty="0"/>
              <a:t>of repayment will be forgiven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Options for Mid-Stage                   Delinquent Borrowers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72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Pay As You Earn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Direct borrowers only (excludes Parent PLUS)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Must meet new borrower definition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 outstanding DL or FFEL balance as of 10/1/2007, or no outstanding balance on the date a borrower receives a new loan after 10/1/07; </a:t>
            </a:r>
            <a:r>
              <a:rPr lang="en-US" dirty="0" smtClean="0">
                <a:latin typeface="+mj-lt"/>
              </a:rPr>
              <a:t>– AND –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Receives a </a:t>
            </a:r>
            <a:r>
              <a:rPr lang="en-US" dirty="0" smtClean="0">
                <a:latin typeface="+mj-lt"/>
              </a:rPr>
              <a:t>disbursement</a:t>
            </a:r>
            <a:r>
              <a:rPr lang="en-US" dirty="0" smtClean="0"/>
              <a:t> of a DL on/after 10/1/2011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>
                <a:latin typeface="+mj-lt"/>
              </a:rPr>
              <a:t>–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OR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–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Receives a Direct Consolidation loan</a:t>
            </a:r>
            <a:br>
              <a:rPr lang="en-US" dirty="0" smtClean="0"/>
            </a:br>
            <a:r>
              <a:rPr lang="en-US" dirty="0" smtClean="0"/>
              <a:t>based on application received</a:t>
            </a:r>
            <a:br>
              <a:rPr lang="en-US" dirty="0" smtClean="0"/>
            </a:br>
            <a:r>
              <a:rPr lang="en-US" dirty="0" smtClean="0"/>
              <a:t>on/after 10/1/2011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Options for Mid-Stage                   Delinquent Borrowers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57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 As You Earn</a:t>
            </a:r>
          </a:p>
          <a:p>
            <a:pPr lvl="1"/>
            <a:r>
              <a:rPr lang="en-US" dirty="0" smtClean="0"/>
              <a:t>Payments will be capped </a:t>
            </a:r>
            <a:br>
              <a:rPr lang="en-US" dirty="0" smtClean="0"/>
            </a:br>
            <a:r>
              <a:rPr lang="en-US" dirty="0" smtClean="0"/>
              <a:t>at 10% of discretionary income</a:t>
            </a:r>
          </a:p>
          <a:p>
            <a:pPr lvl="1"/>
            <a:r>
              <a:rPr lang="en-US" dirty="0" smtClean="0"/>
              <a:t>Remaining balance after 20 years </a:t>
            </a:r>
            <a:br>
              <a:rPr lang="en-US" dirty="0" smtClean="0"/>
            </a:br>
            <a:r>
              <a:rPr lang="en-US" dirty="0" smtClean="0"/>
              <a:t>of repayment will be forgiven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Options for Mid-Stage Delinquent Borrowers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7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Income-contingent repayment</a:t>
            </a:r>
          </a:p>
          <a:p>
            <a:pPr lvl="1"/>
            <a:r>
              <a:rPr lang="en-US" dirty="0" smtClean="0"/>
              <a:t>Direct borrowers only </a:t>
            </a:r>
            <a:br>
              <a:rPr lang="en-US" dirty="0" smtClean="0"/>
            </a:br>
            <a:r>
              <a:rPr lang="en-US" dirty="0" smtClean="0"/>
              <a:t>(excludes Parent PLUS loans unless included </a:t>
            </a:r>
            <a:br>
              <a:rPr lang="en-US" dirty="0" smtClean="0"/>
            </a:br>
            <a:r>
              <a:rPr lang="en-US" dirty="0" smtClean="0"/>
              <a:t>in a Direct Consolidation loan after 7/1/06)</a:t>
            </a:r>
          </a:p>
          <a:p>
            <a:pPr lvl="1"/>
            <a:r>
              <a:rPr lang="en-US" dirty="0" smtClean="0"/>
              <a:t>Borrowers do not have to demonstrate </a:t>
            </a:r>
            <a:br>
              <a:rPr lang="en-US" dirty="0" smtClean="0"/>
            </a:br>
            <a:r>
              <a:rPr lang="en-US" dirty="0" smtClean="0"/>
              <a:t>a partial financial hardship</a:t>
            </a:r>
          </a:p>
          <a:p>
            <a:pPr lvl="1"/>
            <a:r>
              <a:rPr lang="en-US" dirty="0" smtClean="0"/>
              <a:t>Remaining balance after 25 years </a:t>
            </a:r>
            <a:br>
              <a:rPr lang="en-US" dirty="0" smtClean="0"/>
            </a:br>
            <a:r>
              <a:rPr lang="en-US" dirty="0" smtClean="0"/>
              <a:t>of repayment will be forgiven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Options for Mid-Stage Delinquent Borrowers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10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5488" y="1219200"/>
            <a:ext cx="8058912" cy="2133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Helping Late-Stage Delinquent Borrowers Avoid Default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Greater than 271 days delinquent</a:t>
            </a:r>
          </a:p>
          <a:p>
            <a:r>
              <a:rPr lang="en-US" altLang="en-US" dirty="0" smtClean="0"/>
              <a:t>Most have never responded to their </a:t>
            </a:r>
            <a:br>
              <a:rPr lang="en-US" altLang="en-US" dirty="0" smtClean="0"/>
            </a:br>
            <a:r>
              <a:rPr lang="en-US" altLang="en-US" dirty="0" smtClean="0"/>
              <a:t>lender or servicer</a:t>
            </a:r>
          </a:p>
          <a:p>
            <a:r>
              <a:rPr lang="en-US" altLang="en-US" dirty="0" smtClean="0"/>
              <a:t>Often are avoiding other creditors</a:t>
            </a:r>
          </a:p>
          <a:p>
            <a:r>
              <a:rPr lang="en-US" altLang="en-US" dirty="0" smtClean="0"/>
              <a:t>More willing to communicate with their school than their lender/servicer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Late-Stage Delinquent Borrowers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20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Time is running out</a:t>
            </a:r>
          </a:p>
          <a:p>
            <a:r>
              <a:rPr lang="en-US" altLang="en-US" dirty="0" smtClean="0"/>
              <a:t>Consequences of default</a:t>
            </a:r>
          </a:p>
          <a:p>
            <a:pPr lvl="1"/>
            <a:r>
              <a:rPr lang="en-US" altLang="en-US" dirty="0" smtClean="0"/>
              <a:t>Federal tax refund withheld</a:t>
            </a:r>
          </a:p>
          <a:p>
            <a:pPr lvl="1"/>
            <a:r>
              <a:rPr lang="en-US" altLang="en-US" dirty="0" smtClean="0"/>
              <a:t>Wages garnished</a:t>
            </a:r>
          </a:p>
          <a:p>
            <a:pPr lvl="1"/>
            <a:r>
              <a:rPr lang="en-US" altLang="en-US" dirty="0" smtClean="0"/>
              <a:t>Collection costs assessed</a:t>
            </a:r>
          </a:p>
          <a:p>
            <a:pPr lvl="1"/>
            <a:r>
              <a:rPr lang="en-US" altLang="en-US" dirty="0" smtClean="0"/>
              <a:t>Damaged credit history</a:t>
            </a:r>
          </a:p>
          <a:p>
            <a:r>
              <a:rPr lang="en-US" altLang="en-US" dirty="0" smtClean="0"/>
              <a:t>There are options to help them avoid default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They Need to Know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85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Great Lakes Delinquency Letter Tool</a:t>
            </a:r>
          </a:p>
          <a:p>
            <a:pPr lvl="1"/>
            <a:r>
              <a:rPr lang="en-US" dirty="0" smtClean="0"/>
              <a:t>Creates letters that you can print </a:t>
            </a:r>
          </a:p>
          <a:p>
            <a:pPr lvl="1"/>
            <a:r>
              <a:rPr lang="en-US" dirty="0" smtClean="0"/>
              <a:t>Easy to use </a:t>
            </a:r>
          </a:p>
          <a:p>
            <a:pPr lvl="1"/>
            <a:r>
              <a:rPr lang="en-US" dirty="0" smtClean="0"/>
              <a:t>Can use with window envelopes or create mailing labels</a:t>
            </a:r>
          </a:p>
          <a:p>
            <a:pPr lvl="1"/>
            <a:r>
              <a:rPr lang="en-US" dirty="0" smtClean="0"/>
              <a:t>Details how borrowers can resolve their delinquency 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Communicating With Your Borrowers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9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Cohort default rates have decreased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Fact 2: Default Rates have Decreased However…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81000" y="6119135"/>
            <a:ext cx="2354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Department </a:t>
            </a:r>
            <a:r>
              <a:rPr lang="en-US" sz="1200" dirty="0"/>
              <a:t>of Education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91100" y="2133600"/>
            <a:ext cx="2895600" cy="3203243"/>
            <a:chOff x="4991100" y="2544483"/>
            <a:chExt cx="2895600" cy="3203243"/>
          </a:xfrm>
        </p:grpSpPr>
        <p:sp>
          <p:nvSpPr>
            <p:cNvPr id="13" name="Down Arrow 12"/>
            <p:cNvSpPr/>
            <p:nvPr/>
          </p:nvSpPr>
          <p:spPr>
            <a:xfrm>
              <a:off x="5257800" y="2544483"/>
              <a:ext cx="2362200" cy="1534688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991100" y="4241316"/>
              <a:ext cx="2895600" cy="1506410"/>
              <a:chOff x="1295400" y="2687954"/>
              <a:chExt cx="2895600" cy="150641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371600" y="3505200"/>
                <a:ext cx="2819400" cy="689163"/>
              </a:xfrm>
              <a:prstGeom prst="rect">
                <a:avLst/>
              </a:prstGeom>
              <a:noFill/>
            </p:spPr>
            <p:txBody>
              <a:bodyPr wrap="square" tIns="137160" bIns="137160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latin typeface="+mj-lt"/>
                  </a:rPr>
                  <a:t>FY 2011 Official</a:t>
                </a:r>
                <a:br>
                  <a:rPr lang="en-US" sz="1600" dirty="0">
                    <a:latin typeface="+mj-lt"/>
                  </a:rPr>
                </a:br>
                <a:r>
                  <a:rPr lang="en-US" sz="1600" dirty="0">
                    <a:latin typeface="+mj-lt"/>
                  </a:rPr>
                  <a:t>Cohort Default Rate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746390" y="2687954"/>
                <a:ext cx="207172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13.7%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2687954"/>
                <a:ext cx="2895600" cy="150641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333500" y="2133600"/>
            <a:ext cx="2895600" cy="1506410"/>
            <a:chOff x="1295400" y="2687954"/>
            <a:chExt cx="2895600" cy="1506410"/>
          </a:xfrm>
        </p:grpSpPr>
        <p:sp>
          <p:nvSpPr>
            <p:cNvPr id="19" name="TextBox 18"/>
            <p:cNvSpPr txBox="1"/>
            <p:nvPr/>
          </p:nvSpPr>
          <p:spPr>
            <a:xfrm>
              <a:off x="1371600" y="3505200"/>
              <a:ext cx="2819400" cy="689163"/>
            </a:xfrm>
            <a:prstGeom prst="rect">
              <a:avLst/>
            </a:prstGeom>
            <a:noFill/>
          </p:spPr>
          <p:txBody>
            <a:bodyPr wrap="square" tIns="137160" bIns="137160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+mj-lt"/>
                </a:rPr>
                <a:t>FY 2010 Official</a:t>
              </a:r>
              <a:br>
                <a:rPr lang="en-US" sz="1600" dirty="0" smtClean="0">
                  <a:latin typeface="+mj-lt"/>
                </a:rPr>
              </a:br>
              <a:r>
                <a:rPr lang="en-US" sz="1600" dirty="0" smtClean="0">
                  <a:latin typeface="+mj-lt"/>
                </a:rPr>
                <a:t>Cohort Default Rate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54501" y="2687954"/>
              <a:ext cx="20554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14.7%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5400" y="2687954"/>
              <a:ext cx="2895600" cy="150641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37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Free for schools to use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Need Great Lakes </a:t>
            </a:r>
            <a:br>
              <a:rPr lang="en-US" dirty="0" smtClean="0"/>
            </a:br>
            <a:r>
              <a:rPr lang="en-US" dirty="0" smtClean="0"/>
              <a:t>user ID and password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Can request on-demand or receive by subscription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Delinquent borrower </a:t>
            </a:r>
            <a:br>
              <a:rPr lang="en-US" dirty="0" smtClean="0"/>
            </a:br>
            <a:r>
              <a:rPr lang="en-US" dirty="0" smtClean="0"/>
              <a:t>data is updated weekly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Can add school 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Delinquency Letter Tool</a:t>
            </a:r>
            <a:endParaRPr lang="en-US" sz="3600" dirty="0"/>
          </a:p>
        </p:txBody>
      </p:sp>
      <p:pic>
        <p:nvPicPr>
          <p:cNvPr id="13" name="Picture 6" descr="Late-Stage-Lett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531">
            <a:off x="5312068" y="696365"/>
            <a:ext cx="37306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3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letters by hand</a:t>
            </a:r>
          </a:p>
          <a:p>
            <a:r>
              <a:rPr lang="en-US" dirty="0" smtClean="0"/>
              <a:t>Hand write envelopes</a:t>
            </a:r>
          </a:p>
          <a:p>
            <a:r>
              <a:rPr lang="en-US" dirty="0" smtClean="0"/>
              <a:t>Use stamps</a:t>
            </a:r>
          </a:p>
          <a:p>
            <a:r>
              <a:rPr lang="en-US" dirty="0" smtClean="0"/>
              <a:t>Get creative with the envelopes</a:t>
            </a:r>
          </a:p>
          <a:p>
            <a:pPr lvl="1"/>
            <a:r>
              <a:rPr lang="en-US" dirty="0" smtClean="0"/>
              <a:t>Colors</a:t>
            </a:r>
          </a:p>
          <a:p>
            <a:pPr lvl="1"/>
            <a:r>
              <a:rPr lang="en-US" dirty="0" smtClean="0"/>
              <a:t>Special messages (i.e. “Savings Inside”)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Make Your Letters Stand Out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09600" y="5334000"/>
            <a:ext cx="5181599" cy="6858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Get Them to Open the Letter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38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borrowers call help them by:</a:t>
            </a:r>
          </a:p>
          <a:p>
            <a:pPr lvl="1"/>
            <a:r>
              <a:rPr lang="en-US" dirty="0" smtClean="0"/>
              <a:t>Stressing they have options</a:t>
            </a:r>
          </a:p>
          <a:p>
            <a:pPr lvl="1"/>
            <a:r>
              <a:rPr lang="en-US" dirty="0" smtClean="0"/>
              <a:t>Conducting a three-way call to their servicer        			</a:t>
            </a:r>
            <a:r>
              <a:rPr lang="en-US" sz="2400" dirty="0">
                <a:latin typeface="+mj-lt"/>
              </a:rPr>
              <a:t>–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OR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–</a:t>
            </a:r>
          </a:p>
          <a:p>
            <a:pPr lvl="1"/>
            <a:r>
              <a:rPr lang="en-US" dirty="0" smtClean="0"/>
              <a:t>Encouraging them to call their servicer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Responding to Your Borrowers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73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default occurs at day 270 of delinquency but…the borrower can be saved from default until day 360 (for Direct Loans)</a:t>
            </a:r>
          </a:p>
          <a:p>
            <a:r>
              <a:rPr lang="en-US" dirty="0" smtClean="0"/>
              <a:t>Participating in late-stage delinquency is essential to helping them avoid default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Late-State Delinquency Initiative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46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Portfolio management tool with                    prioritized outreach plans and </a:t>
            </a:r>
            <a:r>
              <a:rPr lang="en-US" sz="2800" b="1" dirty="0" smtClean="0"/>
              <a:t>tracking</a:t>
            </a:r>
            <a:endParaRPr lang="en-US" sz="2800" b="1" dirty="0"/>
          </a:p>
          <a:p>
            <a:r>
              <a:rPr lang="en-US" sz="2800" b="1" dirty="0"/>
              <a:t>Select the outreach plan based on                           your available time and goals</a:t>
            </a:r>
          </a:p>
          <a:p>
            <a:r>
              <a:rPr lang="en-US" sz="2800" b="1" dirty="0"/>
              <a:t>Enables you to help all borrowers, regardless of servicer, to get or stay on track for successful student loan repayment </a:t>
            </a:r>
          </a:p>
          <a:p>
            <a:r>
              <a:rPr lang="en-US" sz="2800" b="1" dirty="0"/>
              <a:t>Free and simple to use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Navigator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8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600200"/>
            <a:ext cx="4341331" cy="4525963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Navigator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876800" y="1600200"/>
            <a:ext cx="4267200" cy="464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Manage Data</a:t>
            </a:r>
          </a:p>
          <a:p>
            <a:r>
              <a:rPr lang="en-US" dirty="0"/>
              <a:t>Portfolio Summary</a:t>
            </a:r>
          </a:p>
          <a:p>
            <a:r>
              <a:rPr lang="en-US" dirty="0"/>
              <a:t>Action Center</a:t>
            </a:r>
          </a:p>
          <a:p>
            <a:r>
              <a:rPr lang="en-US" dirty="0"/>
              <a:t>Portfolio and Cohort 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524000"/>
            <a:ext cx="37857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Navigator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419600" y="1524000"/>
            <a:ext cx="4114800" cy="472440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Action Center dashboard</a:t>
            </a:r>
          </a:p>
          <a:p>
            <a:r>
              <a:rPr lang="en-US" sz="2400" dirty="0"/>
              <a:t>You can determine two borrower segments for outreach</a:t>
            </a:r>
          </a:p>
          <a:p>
            <a:r>
              <a:rPr lang="en-US" sz="2400" dirty="0"/>
              <a:t>Helping borrowers in repayment</a:t>
            </a:r>
          </a:p>
          <a:p>
            <a:r>
              <a:rPr lang="en-US" sz="2400" dirty="0"/>
              <a:t>Helping borrowers to prepare for repayment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Enables you to tailor your message to key groups  of delinquent borrowers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Navigator</a:t>
            </a:r>
            <a:endParaRPr lang="en-US" dirty="0"/>
          </a:p>
        </p:txBody>
      </p:sp>
      <p:sp>
        <p:nvSpPr>
          <p:cNvPr id="4" name="Rectangle 5"/>
          <p:cNvSpPr/>
          <p:nvPr/>
        </p:nvSpPr>
        <p:spPr>
          <a:xfrm>
            <a:off x="761996" y="2819400"/>
            <a:ext cx="3581403" cy="1463040"/>
          </a:xfrm>
          <a:prstGeom prst="rect">
            <a:avLst/>
          </a:prstGeom>
          <a:solidFill>
            <a:srgbClr val="EFA22E"/>
          </a:solidFill>
          <a:ln w="25402">
            <a:noFill/>
            <a:prstDash val="solid"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FFFFFF"/>
                </a:solidFill>
                <a:uFillTx/>
                <a:latin typeface="Franklin Gothic Demi" pitchFamily="34"/>
              </a:rPr>
              <a:t>High-Priority Delinquency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Franklin Gothic Book" pitchFamily="34"/>
              </a:rPr>
              <a:t>Students 75-115 days    delinquent who have never made a payment</a:t>
            </a:r>
          </a:p>
        </p:txBody>
      </p:sp>
      <p:sp>
        <p:nvSpPr>
          <p:cNvPr id="6" name="Rectangle 9"/>
          <p:cNvSpPr/>
          <p:nvPr/>
        </p:nvSpPr>
        <p:spPr>
          <a:xfrm>
            <a:off x="732507" y="4518410"/>
            <a:ext cx="3581403" cy="1463040"/>
          </a:xfrm>
          <a:prstGeom prst="rect">
            <a:avLst/>
          </a:prstGeom>
          <a:solidFill>
            <a:srgbClr val="EFA22E"/>
          </a:solidFill>
          <a:ln w="25402">
            <a:noFill/>
            <a:prstDash val="solid"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FFFFFF"/>
                </a:solidFill>
                <a:uFillTx/>
                <a:latin typeface="Franklin Gothic Demi" pitchFamily="34"/>
              </a:rPr>
              <a:t>Late Delinquency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Franklin Gothic Book" pitchFamily="34"/>
              </a:rPr>
              <a:t>Students 240 or more                        days delinquent</a:t>
            </a:r>
          </a:p>
        </p:txBody>
      </p:sp>
      <p:sp>
        <p:nvSpPr>
          <p:cNvPr id="8" name="Rectangle 10"/>
          <p:cNvSpPr/>
          <p:nvPr/>
        </p:nvSpPr>
        <p:spPr>
          <a:xfrm>
            <a:off x="4788310" y="2826770"/>
            <a:ext cx="3581403" cy="1463040"/>
          </a:xfrm>
          <a:prstGeom prst="rect">
            <a:avLst/>
          </a:prstGeom>
          <a:solidFill>
            <a:srgbClr val="EFA22E"/>
          </a:solidFill>
          <a:ln w="25402">
            <a:noFill/>
            <a:prstDash val="solid"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FFFFFF"/>
                </a:solidFill>
                <a:uFillTx/>
                <a:latin typeface="Franklin Gothic Demi" pitchFamily="34"/>
              </a:rPr>
              <a:t>Mid Delinquency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Franklin Gothic Book" pitchFamily="34"/>
              </a:rPr>
              <a:t>Students 135-239                               days delinquent</a:t>
            </a:r>
          </a:p>
        </p:txBody>
      </p:sp>
      <p:sp>
        <p:nvSpPr>
          <p:cNvPr id="9" name="Rectangle 11"/>
          <p:cNvSpPr/>
          <p:nvPr/>
        </p:nvSpPr>
        <p:spPr>
          <a:xfrm>
            <a:off x="4812889" y="4518410"/>
            <a:ext cx="3581403" cy="1463040"/>
          </a:xfrm>
          <a:prstGeom prst="rect">
            <a:avLst/>
          </a:prstGeom>
          <a:solidFill>
            <a:srgbClr val="EFA22E"/>
          </a:solidFill>
          <a:ln w="25402">
            <a:noFill/>
            <a:prstDash val="solid"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FFFFFF"/>
                </a:solidFill>
                <a:uFillTx/>
                <a:latin typeface="Franklin Gothic Demi" pitchFamily="34"/>
              </a:rPr>
              <a:t>Early Delinquency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Franklin Gothic Book" pitchFamily="34"/>
              </a:rPr>
              <a:t>Students 31-134                                 days delinquent</a:t>
            </a:r>
          </a:p>
        </p:txBody>
      </p:sp>
    </p:spTree>
    <p:extLst>
      <p:ext uri="{BB962C8B-B14F-4D97-AF65-F5344CB8AC3E}">
        <p14:creationId xmlns:p14="http://schemas.microsoft.com/office/powerpoint/2010/main" val="11868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5488" y="1447800"/>
            <a:ext cx="8058912" cy="147781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1026" name="Picture 2" descr="C:\Users\rauba\AppData\Local\Microsoft\Windows\Temporary Internet Files\Content.IE5\LOCS73MD\Questi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286000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implement default prevention strategies, even if your time is limited </a:t>
            </a:r>
          </a:p>
          <a:p>
            <a:r>
              <a:rPr lang="en-US" dirty="0" smtClean="0"/>
              <a:t>By allocating 60 minutes a month, you can:</a:t>
            </a:r>
          </a:p>
          <a:p>
            <a:pPr lvl="1"/>
            <a:r>
              <a:rPr lang="en-US" dirty="0" smtClean="0"/>
              <a:t>Help prepare borrowers for repayment</a:t>
            </a:r>
          </a:p>
          <a:p>
            <a:pPr lvl="1"/>
            <a:r>
              <a:rPr lang="en-US" dirty="0" smtClean="0"/>
              <a:t>Share income-driven repayment plan information to borrowers who may need a lower monthly payment</a:t>
            </a:r>
          </a:p>
          <a:p>
            <a:pPr lvl="1"/>
            <a:r>
              <a:rPr lang="en-US" dirty="0" smtClean="0"/>
              <a:t>Save late-stage delinquent borrowers             from default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Don’t Let Time be a Stumbling Block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00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Number of borrowers who have                     defaulted has increased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Fact 2: Defaulted Borrowers are Increasing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4400" y="2514600"/>
            <a:ext cx="2895600" cy="1709798"/>
            <a:chOff x="1295400" y="2687954"/>
            <a:chExt cx="2895600" cy="1709798"/>
          </a:xfrm>
        </p:grpSpPr>
        <p:sp>
          <p:nvSpPr>
            <p:cNvPr id="5" name="TextBox 4"/>
            <p:cNvSpPr txBox="1"/>
            <p:nvPr/>
          </p:nvSpPr>
          <p:spPr>
            <a:xfrm>
              <a:off x="1371600" y="3505200"/>
              <a:ext cx="2819400" cy="892552"/>
            </a:xfrm>
            <a:prstGeom prst="rect">
              <a:avLst/>
            </a:prstGeom>
            <a:noFill/>
          </p:spPr>
          <p:txBody>
            <a:bodyPr wrap="square" tIns="137160" bIns="137160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+mj-lt"/>
                </a:rPr>
                <a:t>FY 2010 </a:t>
              </a:r>
            </a:p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+mj-lt"/>
                </a:rPr>
                <a:t>Number of Borrowers </a:t>
              </a:r>
              <a:br>
                <a:rPr lang="en-US" sz="1600" dirty="0">
                  <a:latin typeface="+mj-lt"/>
                </a:rPr>
              </a:br>
              <a:r>
                <a:rPr lang="en-US" sz="1600" dirty="0">
                  <a:latin typeface="+mj-lt"/>
                </a:rPr>
                <a:t>in Default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7800" y="2687954"/>
              <a:ext cx="250260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600,545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5400" y="2687954"/>
              <a:ext cx="2895600" cy="170445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64787" y="2514600"/>
            <a:ext cx="2895600" cy="3386198"/>
            <a:chOff x="5029200" y="3014602"/>
            <a:chExt cx="2895600" cy="3386198"/>
          </a:xfrm>
        </p:grpSpPr>
        <p:sp>
          <p:nvSpPr>
            <p:cNvPr id="9" name="Down Arrow 8"/>
            <p:cNvSpPr/>
            <p:nvPr/>
          </p:nvSpPr>
          <p:spPr>
            <a:xfrm rot="10800000">
              <a:off x="5257800" y="4866112"/>
              <a:ext cx="2362200" cy="1534688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029200" y="3014602"/>
              <a:ext cx="2895600" cy="1709798"/>
              <a:chOff x="1295400" y="2687954"/>
              <a:chExt cx="2895600" cy="170979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371600" y="3505200"/>
                <a:ext cx="2819400" cy="892552"/>
              </a:xfrm>
              <a:prstGeom prst="rect">
                <a:avLst/>
              </a:prstGeom>
              <a:noFill/>
            </p:spPr>
            <p:txBody>
              <a:bodyPr wrap="square" tIns="137160" bIns="137160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latin typeface="+mj-lt"/>
                  </a:rPr>
                  <a:t>FY 2011</a:t>
                </a:r>
                <a:br>
                  <a:rPr lang="en-US" sz="1600" dirty="0">
                    <a:latin typeface="+mj-lt"/>
                  </a:rPr>
                </a:br>
                <a:r>
                  <a:rPr lang="en-US" sz="1600" dirty="0">
                    <a:latin typeface="+mj-lt"/>
                  </a:rPr>
                  <a:t>Number of Borrowers</a:t>
                </a:r>
                <a:br>
                  <a:rPr lang="en-US" sz="1600" dirty="0">
                    <a:latin typeface="+mj-lt"/>
                  </a:rPr>
                </a:br>
                <a:r>
                  <a:rPr lang="en-US" sz="1600" dirty="0">
                    <a:latin typeface="+mj-lt"/>
                  </a:rPr>
                  <a:t>in Default 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1618" y="2687954"/>
                <a:ext cx="2474973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650,727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95400" y="2687954"/>
                <a:ext cx="2895600" cy="170445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49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Cohort Default </a:t>
            </a:r>
            <a:br>
              <a:rPr lang="en-US" dirty="0" smtClean="0"/>
            </a:br>
            <a:r>
              <a:rPr lang="en-US" dirty="0" smtClean="0"/>
              <a:t>Rate Guide</a:t>
            </a:r>
          </a:p>
          <a:p>
            <a:pPr lvl="1"/>
            <a:r>
              <a:rPr lang="en-US" dirty="0" smtClean="0"/>
              <a:t>http://ifap.ed.gov/ </a:t>
            </a:r>
            <a:r>
              <a:rPr lang="en-US" dirty="0" err="1" smtClean="0"/>
              <a:t>DefaultManagement</a:t>
            </a:r>
            <a:r>
              <a:rPr lang="en-US" dirty="0" smtClean="0"/>
              <a:t>/ CDRGuideMaster.html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Resources</a:t>
            </a:r>
            <a:endParaRPr lang="en-US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1" r="2733" b="391"/>
          <a:stretch/>
        </p:blipFill>
        <p:spPr bwMode="auto">
          <a:xfrm rot="177068">
            <a:off x="4995496" y="548949"/>
            <a:ext cx="3685310" cy="47059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Leigh M. Bove</a:t>
            </a:r>
          </a:p>
          <a:p>
            <a:pPr marL="0" indent="0" algn="ctr">
              <a:buNone/>
            </a:pPr>
            <a:r>
              <a:rPr lang="en-US" dirty="0" smtClean="0"/>
              <a:t>877-497-1253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lbove@glhec.org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Joseph Jovell</a:t>
            </a:r>
          </a:p>
          <a:p>
            <a:pPr marL="0" indent="0" algn="ctr">
              <a:buNone/>
            </a:pPr>
            <a:r>
              <a:rPr lang="en-US" dirty="0" smtClean="0"/>
              <a:t>877-608-8483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jjovell@glhec.org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57200" y="762000"/>
            <a:ext cx="8229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8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Franklin Gothic Demi" pitchFamily="34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Franklin Gothic Demi" pitchFamily="34" charset="0"/>
              </a:rPr>
              <a:t>Thank you for </a:t>
            </a:r>
            <a:r>
              <a:rPr lang="en-US" sz="4800" dirty="0">
                <a:solidFill>
                  <a:schemeClr val="bg1"/>
                </a:solidFill>
                <a:latin typeface="Franklin Gothic Demi" pitchFamily="34" charset="0"/>
              </a:rPr>
              <a:t>Attending</a:t>
            </a:r>
            <a:br>
              <a:rPr lang="en-US" sz="4800" dirty="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Franklin Gothic Demi" pitchFamily="34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Franklin Gothic Demi" pitchFamily="34" charset="0"/>
              </a:rPr>
            </a:b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5488" y="1447800"/>
            <a:ext cx="8058912" cy="147781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Thank you for Attending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Fact 3: Loan Default is Receiving National Attention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 rot="21360000">
            <a:off x="501757" y="1616620"/>
            <a:ext cx="4876800" cy="1046440"/>
          </a:xfrm>
          <a:prstGeom prst="rect">
            <a:avLst/>
          </a:prstGeom>
          <a:solidFill>
            <a:srgbClr val="A9C1DF"/>
          </a:solidFill>
        </p:spPr>
        <p:txBody>
          <a:bodyPr wrap="square" tIns="137160" bIns="13716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600" dirty="0" smtClean="0">
                <a:latin typeface="+mj-lt"/>
              </a:rPr>
              <a:t>Student-Loan Default Rates</a:t>
            </a:r>
            <a:br>
              <a:rPr lang="en-US" sz="2600" dirty="0" smtClean="0">
                <a:latin typeface="+mj-lt"/>
              </a:rPr>
            </a:br>
            <a:r>
              <a:rPr lang="en-US" sz="2600" dirty="0" smtClean="0">
                <a:latin typeface="+mj-lt"/>
              </a:rPr>
              <a:t>Continue Steady Climb</a:t>
            </a:r>
            <a:endParaRPr lang="en-US" sz="2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99030">
            <a:off x="3594255" y="2645476"/>
            <a:ext cx="5023558" cy="1046440"/>
          </a:xfrm>
          <a:prstGeom prst="rect">
            <a:avLst/>
          </a:prstGeom>
          <a:solidFill>
            <a:srgbClr val="AC9AC2"/>
          </a:solidFill>
        </p:spPr>
        <p:txBody>
          <a:bodyPr wrap="square" tIns="137160" bIns="13716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600" dirty="0" smtClean="0">
                <a:latin typeface="+mj-lt"/>
              </a:rPr>
              <a:t>Student-Loan Defaults Rise</a:t>
            </a:r>
            <a:br>
              <a:rPr lang="en-US" sz="2600" dirty="0" smtClean="0">
                <a:latin typeface="+mj-lt"/>
              </a:rPr>
            </a:br>
            <a:r>
              <a:rPr lang="en-US" sz="2600" dirty="0" smtClean="0">
                <a:latin typeface="+mj-lt"/>
              </a:rPr>
              <a:t>in U.S. as Borrowers Struggle</a:t>
            </a:r>
            <a:endParaRPr lang="en-US" sz="2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-120000">
            <a:off x="785568" y="3603168"/>
            <a:ext cx="4876800" cy="1046440"/>
          </a:xfrm>
          <a:prstGeom prst="rect">
            <a:avLst/>
          </a:prstGeom>
          <a:solidFill>
            <a:srgbClr val="FAC294"/>
          </a:solidFill>
        </p:spPr>
        <p:txBody>
          <a:bodyPr wrap="square" tIns="137160" bIns="13716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600" dirty="0" smtClean="0">
                <a:latin typeface="+mj-lt"/>
              </a:rPr>
              <a:t>Surging Student-Loan Debt</a:t>
            </a:r>
            <a:br>
              <a:rPr lang="en-US" sz="2600" dirty="0" smtClean="0">
                <a:latin typeface="+mj-lt"/>
              </a:rPr>
            </a:br>
            <a:r>
              <a:rPr lang="en-US" sz="2600" dirty="0" smtClean="0">
                <a:latin typeface="+mj-lt"/>
              </a:rPr>
              <a:t>Is Crushing the System</a:t>
            </a:r>
            <a:endParaRPr lang="en-US" sz="2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21209279">
            <a:off x="512295" y="4702427"/>
            <a:ext cx="6149886" cy="1046440"/>
          </a:xfrm>
          <a:prstGeom prst="rect">
            <a:avLst/>
          </a:prstGeom>
          <a:solidFill>
            <a:srgbClr val="93CDDD"/>
          </a:solidFill>
        </p:spPr>
        <p:txBody>
          <a:bodyPr wrap="square" tIns="137160" bIns="13716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600" dirty="0" smtClean="0">
                <a:latin typeface="+mj-lt"/>
              </a:rPr>
              <a:t>Student-Loan Defaults Surge to</a:t>
            </a:r>
            <a:br>
              <a:rPr lang="en-US" sz="2600" dirty="0" smtClean="0">
                <a:latin typeface="+mj-lt"/>
              </a:rPr>
            </a:br>
            <a:r>
              <a:rPr lang="en-US" sz="2600" dirty="0" smtClean="0">
                <a:latin typeface="+mj-lt"/>
              </a:rPr>
              <a:t>Highest Level in Nearly Two Decades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11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07" y="1600200"/>
            <a:ext cx="6798386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Fact 4: More Default Prevention is Needed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50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Fact 5: You Have Work Overload</a:t>
            </a:r>
            <a:endParaRPr lang="en-US" sz="36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94214" y="1808134"/>
            <a:ext cx="4661536" cy="8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50000"/>
              </a:spcBef>
              <a:defRPr/>
            </a:pPr>
            <a:r>
              <a:rPr lang="en-US" altLang="ja-JP" sz="3600" dirty="0" smtClean="0">
                <a:solidFill>
                  <a:schemeClr val="accent3"/>
                </a:solidFill>
                <a:latin typeface="+mj-lt"/>
              </a:rPr>
              <a:t>Policies and </a:t>
            </a:r>
            <a:br>
              <a:rPr lang="en-US" altLang="ja-JP" sz="3600" dirty="0" smtClean="0">
                <a:solidFill>
                  <a:schemeClr val="accent3"/>
                </a:solidFill>
                <a:latin typeface="+mj-lt"/>
              </a:rPr>
            </a:br>
            <a:r>
              <a:rPr lang="en-US" altLang="ja-JP" sz="3600" dirty="0" smtClean="0">
                <a:solidFill>
                  <a:schemeClr val="accent3"/>
                </a:solidFill>
                <a:latin typeface="+mj-lt"/>
              </a:rPr>
              <a:t>Procedures Manual</a:t>
            </a:r>
            <a:endParaRPr lang="en-US" sz="3600" dirty="0" smtClean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62723" y="3130886"/>
            <a:ext cx="23307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accent4"/>
                </a:solidFill>
                <a:latin typeface="+mj-lt"/>
              </a:rPr>
              <a:t>FISAP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65532" y="2477497"/>
            <a:ext cx="46615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Regulatory Reporting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51083" y="3435701"/>
            <a:ext cx="44862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sz="3600" dirty="0" smtClean="0">
                <a:solidFill>
                  <a:schemeClr val="tx2"/>
                </a:solidFill>
                <a:latin typeface="+mj-lt"/>
              </a:rPr>
              <a:t>Packaging </a:t>
            </a:r>
            <a:endParaRPr lang="en-US" sz="36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3359" y="2871061"/>
            <a:ext cx="44862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sz="3600" dirty="0" smtClean="0">
                <a:solidFill>
                  <a:schemeClr val="accent2"/>
                </a:solidFill>
                <a:latin typeface="+mj-lt"/>
              </a:rPr>
              <a:t>Return of Title IV </a:t>
            </a:r>
            <a:endParaRPr lang="en-US" sz="3600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648200" y="3435702"/>
            <a:ext cx="2793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sz="3600" dirty="0" smtClean="0">
                <a:solidFill>
                  <a:schemeClr val="accent5"/>
                </a:solidFill>
                <a:latin typeface="+mj-lt"/>
              </a:rPr>
              <a:t>Verification</a:t>
            </a:r>
            <a:endParaRPr lang="en-US" sz="3600" dirty="0" smtClean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575597" y="2076093"/>
            <a:ext cx="4661536" cy="8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accent4"/>
                </a:solidFill>
                <a:latin typeface="+mj-lt"/>
              </a:rPr>
              <a:t>Professional Judgment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942588" y="3850942"/>
            <a:ext cx="3738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sz="3600" dirty="0" smtClean="0">
                <a:solidFill>
                  <a:schemeClr val="accent5"/>
                </a:solidFill>
                <a:latin typeface="+mj-lt"/>
              </a:rPr>
              <a:t>Counsel Students  </a:t>
            </a:r>
            <a:endParaRPr lang="en-US" sz="3600" dirty="0" smtClean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105883" y="2881538"/>
            <a:ext cx="36009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accent3"/>
                </a:solidFill>
                <a:latin typeface="+mj-lt"/>
              </a:rPr>
              <a:t>Loan Processing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208" y="1676400"/>
            <a:ext cx="9059023" cy="3337917"/>
            <a:chOff x="851140" y="3029223"/>
            <a:chExt cx="7549186" cy="1854398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 rot="20902636">
              <a:off x="3550722" y="3876886"/>
              <a:ext cx="3884613" cy="364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defRPr/>
              </a:pPr>
              <a:r>
                <a:rPr lang="en-US" altLang="ja-JP" sz="3600" dirty="0" smtClean="0">
                  <a:solidFill>
                    <a:schemeClr val="accent4"/>
                  </a:solidFill>
                  <a:latin typeface="+mj-lt"/>
                </a:rPr>
                <a:t>Policies and </a:t>
              </a:r>
              <a:br>
                <a:rPr lang="en-US" altLang="ja-JP" sz="3600" dirty="0" smtClean="0">
                  <a:solidFill>
                    <a:schemeClr val="accent4"/>
                  </a:solidFill>
                  <a:latin typeface="+mj-lt"/>
                </a:rPr>
              </a:br>
              <a:r>
                <a:rPr lang="en-US" altLang="ja-JP" sz="3600" dirty="0" smtClean="0">
                  <a:solidFill>
                    <a:schemeClr val="accent4"/>
                  </a:solidFill>
                  <a:latin typeface="+mj-lt"/>
                </a:rPr>
                <a:t>Procedures Manual</a:t>
              </a:r>
              <a:endParaRPr lang="en-US" sz="3600" dirty="0" smtClean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 rot="578002">
              <a:off x="3656179" y="3029223"/>
              <a:ext cx="388461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dirty="0" smtClean="0">
                  <a:solidFill>
                    <a:schemeClr val="tx2"/>
                  </a:solidFill>
                  <a:latin typeface="+mj-lt"/>
                </a:rPr>
                <a:t>FISAP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 rot="423257">
              <a:off x="1004245" y="3769621"/>
              <a:ext cx="388461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dirty="0" smtClean="0">
                  <a:solidFill>
                    <a:schemeClr val="accent2"/>
                  </a:solidFill>
                  <a:latin typeface="+mj-lt"/>
                </a:rPr>
                <a:t>Regulatory Reporting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 rot="21114018">
              <a:off x="2556237" y="3360368"/>
              <a:ext cx="373856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ja-JP" sz="3600" dirty="0" smtClean="0">
                  <a:solidFill>
                    <a:schemeClr val="accent1"/>
                  </a:solidFill>
                  <a:latin typeface="+mj-lt"/>
                </a:rPr>
                <a:t>Packaging </a:t>
              </a:r>
              <a:endParaRPr lang="en-US" sz="3600" dirty="0" smtClean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 rot="21266979">
              <a:off x="4661763" y="4212442"/>
              <a:ext cx="373856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ja-JP" sz="3600" dirty="0" smtClean="0">
                  <a:solidFill>
                    <a:schemeClr val="accent3"/>
                  </a:solidFill>
                  <a:latin typeface="+mj-lt"/>
                </a:rPr>
                <a:t>Return of Title IV </a:t>
              </a:r>
              <a:endParaRPr lang="en-US" sz="3600" dirty="0" smtClean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 rot="288882">
              <a:off x="3177636" y="4524548"/>
              <a:ext cx="388461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ja-JP" sz="3600" dirty="0" smtClean="0">
                  <a:solidFill>
                    <a:schemeClr val="accent6"/>
                  </a:solidFill>
                  <a:latin typeface="+mj-lt"/>
                </a:rPr>
                <a:t>Verification</a:t>
              </a:r>
              <a:endParaRPr lang="en-US" sz="3600" dirty="0" smtClean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 rot="20799985">
              <a:off x="1901320" y="3056438"/>
              <a:ext cx="3884613" cy="666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dirty="0" smtClean="0">
                  <a:solidFill>
                    <a:schemeClr val="accent5"/>
                  </a:solidFill>
                  <a:latin typeface="+mj-lt"/>
                </a:rPr>
                <a:t>Professional Judgment</a:t>
              </a: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 rot="20985919">
              <a:off x="4593074" y="3210327"/>
              <a:ext cx="373856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ja-JP" sz="3600" dirty="0" smtClean="0">
                  <a:solidFill>
                    <a:schemeClr val="accent6"/>
                  </a:solidFill>
                  <a:latin typeface="+mj-lt"/>
                </a:rPr>
                <a:t>Counsel Students  </a:t>
              </a:r>
              <a:endParaRPr lang="en-US" sz="3600" dirty="0" smtClean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 rot="21099533">
              <a:off x="851140" y="4362426"/>
              <a:ext cx="388461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dirty="0" smtClean="0">
                  <a:solidFill>
                    <a:schemeClr val="tx2"/>
                  </a:solidFill>
                  <a:latin typeface="+mj-lt"/>
                </a:rPr>
                <a:t>Loan Processing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39718" y="1884311"/>
            <a:ext cx="9230629" cy="2975170"/>
            <a:chOff x="851141" y="3301889"/>
            <a:chExt cx="7692191" cy="1652872"/>
          </a:xfrm>
        </p:grpSpPr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2705174" y="3301889"/>
              <a:ext cx="388461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ja-JP" sz="3600" dirty="0" smtClean="0">
                  <a:solidFill>
                    <a:schemeClr val="accent1"/>
                  </a:solidFill>
                  <a:latin typeface="+mj-lt"/>
                </a:rPr>
                <a:t>Verification</a:t>
              </a:r>
              <a:endParaRPr lang="en-US" sz="3600" dirty="0" smtClean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 rot="20902636">
              <a:off x="1284162" y="4266459"/>
              <a:ext cx="3884613" cy="364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defRPr/>
              </a:pPr>
              <a:r>
                <a:rPr lang="en-US" altLang="ja-JP" sz="3600" dirty="0" smtClean="0">
                  <a:solidFill>
                    <a:schemeClr val="accent6"/>
                  </a:solidFill>
                  <a:latin typeface="+mj-lt"/>
                </a:rPr>
                <a:t>Policies and </a:t>
              </a:r>
              <a:br>
                <a:rPr lang="en-US" altLang="ja-JP" sz="3600" dirty="0" smtClean="0">
                  <a:solidFill>
                    <a:schemeClr val="accent6"/>
                  </a:solidFill>
                  <a:latin typeface="+mj-lt"/>
                </a:rPr>
              </a:br>
              <a:r>
                <a:rPr lang="en-US" altLang="ja-JP" sz="3600" dirty="0" smtClean="0">
                  <a:solidFill>
                    <a:schemeClr val="accent6"/>
                  </a:solidFill>
                  <a:latin typeface="+mj-lt"/>
                </a:rPr>
                <a:t>Procedures Manual</a:t>
              </a:r>
              <a:endParaRPr lang="en-US" sz="3600" dirty="0" smtClean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 rot="578002">
              <a:off x="4658719" y="4184320"/>
              <a:ext cx="388461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dirty="0" smtClean="0">
                  <a:solidFill>
                    <a:schemeClr val="accent1"/>
                  </a:solidFill>
                  <a:latin typeface="+mj-lt"/>
                </a:rPr>
                <a:t>FISAP</a:t>
              </a: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 rot="423257">
              <a:off x="3211621" y="4269309"/>
              <a:ext cx="388461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dirty="0" smtClean="0">
                  <a:solidFill>
                    <a:schemeClr val="accent5"/>
                  </a:solidFill>
                  <a:latin typeface="+mj-lt"/>
                </a:rPr>
                <a:t>Regulatory Reporting</a:t>
              </a: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 rot="619410">
              <a:off x="1535106" y="3543873"/>
              <a:ext cx="373856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ja-JP" sz="3600" dirty="0" smtClean="0">
                  <a:solidFill>
                    <a:schemeClr val="accent3"/>
                  </a:solidFill>
                  <a:latin typeface="+mj-lt"/>
                </a:rPr>
                <a:t>Packaging </a:t>
              </a:r>
              <a:endParaRPr lang="en-US" sz="3600" dirty="0" smtClean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 rot="21266979">
              <a:off x="3975890" y="3584018"/>
              <a:ext cx="373856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ja-JP" sz="3600" dirty="0" smtClean="0">
                  <a:solidFill>
                    <a:schemeClr val="tx2"/>
                  </a:solidFill>
                  <a:latin typeface="+mj-lt"/>
                </a:rPr>
                <a:t>Return of Title IV </a:t>
              </a:r>
              <a:endParaRPr lang="en-US" sz="3600" dirty="0" smtClean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 rot="221863">
              <a:off x="2053775" y="4470476"/>
              <a:ext cx="3884613" cy="484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3000"/>
                </a:lnSpc>
                <a:spcBef>
                  <a:spcPct val="50000"/>
                </a:spcBef>
                <a:defRPr/>
              </a:pPr>
              <a:r>
                <a:rPr lang="en-US" sz="3600" dirty="0" smtClean="0">
                  <a:solidFill>
                    <a:schemeClr val="accent3"/>
                  </a:solidFill>
                  <a:latin typeface="+mj-lt"/>
                </a:rPr>
                <a:t>Professional Judgment</a:t>
              </a:r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3416977" y="3807355"/>
              <a:ext cx="373856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ja-JP" sz="3600" dirty="0" smtClean="0">
                  <a:solidFill>
                    <a:schemeClr val="accent4"/>
                  </a:solidFill>
                  <a:latin typeface="+mj-lt"/>
                </a:rPr>
                <a:t>Counsel Students  </a:t>
              </a:r>
              <a:endParaRPr lang="en-US" sz="3600" dirty="0" smtClean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 rot="21099533">
              <a:off x="851141" y="3667312"/>
              <a:ext cx="388461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dirty="0" smtClean="0">
                  <a:solidFill>
                    <a:schemeClr val="tx2"/>
                  </a:solidFill>
                  <a:latin typeface="+mj-lt"/>
                </a:rPr>
                <a:t>Loan Processing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 rot="152366">
            <a:off x="-142849" y="2423786"/>
            <a:ext cx="9598549" cy="2264461"/>
            <a:chOff x="318362" y="3631710"/>
            <a:chExt cx="7998791" cy="1258034"/>
          </a:xfrm>
        </p:grpSpPr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 rot="20902636">
              <a:off x="3453826" y="4350402"/>
              <a:ext cx="3884613" cy="364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defRPr/>
              </a:pPr>
              <a:r>
                <a:rPr lang="en-US" altLang="ja-JP" sz="3600" dirty="0" smtClean="0">
                  <a:solidFill>
                    <a:schemeClr val="accent6"/>
                  </a:solidFill>
                  <a:latin typeface="+mj-lt"/>
                </a:rPr>
                <a:t>Policies and </a:t>
              </a:r>
              <a:br>
                <a:rPr lang="en-US" altLang="ja-JP" sz="3600" dirty="0" smtClean="0">
                  <a:solidFill>
                    <a:schemeClr val="accent6"/>
                  </a:solidFill>
                  <a:latin typeface="+mj-lt"/>
                </a:rPr>
              </a:br>
              <a:r>
                <a:rPr lang="en-US" altLang="ja-JP" sz="3600" dirty="0" smtClean="0">
                  <a:solidFill>
                    <a:schemeClr val="accent6"/>
                  </a:solidFill>
                  <a:latin typeface="+mj-lt"/>
                </a:rPr>
                <a:t>Procedures Manual</a:t>
              </a:r>
              <a:endParaRPr lang="en-US" sz="3600" dirty="0" smtClean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 rot="251491">
              <a:off x="1395288" y="3631710"/>
              <a:ext cx="388461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dirty="0" smtClean="0">
                  <a:solidFill>
                    <a:schemeClr val="accent5"/>
                  </a:solidFill>
                  <a:latin typeface="+mj-lt"/>
                </a:rPr>
                <a:t>Regulatory Reporting</a:t>
              </a:r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 rot="619410">
              <a:off x="4861886" y="4503772"/>
              <a:ext cx="2440115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ja-JP" sz="3600" dirty="0" smtClean="0">
                  <a:solidFill>
                    <a:schemeClr val="accent2"/>
                  </a:solidFill>
                  <a:latin typeface="+mj-lt"/>
                </a:rPr>
                <a:t>Packaging </a:t>
              </a:r>
              <a:endParaRPr lang="en-US" sz="3600" dirty="0" smtClean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 rot="21266979">
              <a:off x="318362" y="4167839"/>
              <a:ext cx="373856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ja-JP" sz="3600" dirty="0" smtClean="0">
                  <a:solidFill>
                    <a:schemeClr val="tx2"/>
                  </a:solidFill>
                  <a:latin typeface="+mj-lt"/>
                </a:rPr>
                <a:t>Return of Title IV </a:t>
              </a:r>
              <a:endParaRPr lang="en-US" sz="3600" dirty="0" smtClean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4046993" y="4088334"/>
              <a:ext cx="388461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ja-JP" sz="3600" dirty="0" smtClean="0">
                  <a:solidFill>
                    <a:schemeClr val="accent1"/>
                  </a:solidFill>
                  <a:latin typeface="+mj-lt"/>
                </a:rPr>
                <a:t>Verification</a:t>
              </a:r>
              <a:endParaRPr lang="en-US" sz="3600" dirty="0" smtClean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 rot="20935801">
              <a:off x="1913182" y="4222894"/>
              <a:ext cx="3884613" cy="6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dirty="0" smtClean="0">
                  <a:solidFill>
                    <a:schemeClr val="accent4"/>
                  </a:solidFill>
                  <a:latin typeface="+mj-lt"/>
                </a:rPr>
                <a:t>Professional Judgment</a:t>
              </a:r>
            </a:p>
          </p:txBody>
        </p: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2351631" y="4006259"/>
              <a:ext cx="373856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ja-JP" sz="3600" dirty="0" smtClean="0">
                  <a:solidFill>
                    <a:schemeClr val="accent4"/>
                  </a:solidFill>
                  <a:latin typeface="+mj-lt"/>
                </a:rPr>
                <a:t>Counsel </a:t>
              </a:r>
              <a:r>
                <a:rPr lang="en-US" altLang="ja-JP" sz="3600" dirty="0" smtClean="0">
                  <a:solidFill>
                    <a:schemeClr val="accent2"/>
                  </a:solidFill>
                  <a:latin typeface="+mj-lt"/>
                </a:rPr>
                <a:t>Students  </a:t>
              </a:r>
              <a:endParaRPr lang="en-US" sz="3600" dirty="0" smtClean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 rot="21099533">
              <a:off x="4432540" y="3757291"/>
              <a:ext cx="3884613" cy="3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dirty="0" smtClean="0">
                  <a:solidFill>
                    <a:schemeClr val="tx2"/>
                  </a:solidFill>
                  <a:latin typeface="+mj-lt"/>
                </a:rPr>
                <a:t>Loan Processing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4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5" grpId="0"/>
      <p:bldP spid="16" grpId="0"/>
      <p:bldP spid="1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2810024" cy="28587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Make a Difference in 60 Minutes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038600" y="1905000"/>
            <a:ext cx="4572000" cy="3200400"/>
          </a:xfrm>
          <a:prstGeom prst="rect">
            <a:avLst/>
          </a:prstGeom>
        </p:spPr>
        <p:txBody>
          <a:bodyPr/>
          <a:lstStyle/>
          <a:p>
            <a:r>
              <a:rPr lang="en-US" sz="3200" dirty="0"/>
              <a:t>By allocating 60 minutes each month, </a:t>
            </a:r>
            <a:r>
              <a:rPr lang="en-US" sz="3200" dirty="0" smtClean="0"/>
              <a:t>you </a:t>
            </a:r>
            <a:r>
              <a:rPr lang="en-US" sz="3200" dirty="0"/>
              <a:t>can help your borrowers decrease </a:t>
            </a:r>
            <a:r>
              <a:rPr lang="en-US" sz="3200" dirty="0" smtClean="0"/>
              <a:t>their </a:t>
            </a:r>
            <a:r>
              <a:rPr lang="en-US" sz="3200" dirty="0"/>
              <a:t>chances of </a:t>
            </a:r>
            <a:r>
              <a:rPr lang="en-US" sz="3200" dirty="0" smtClean="0"/>
              <a:t>defaulting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58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martSessions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martSessions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66ddc47f-633f-49e7-b55b-4e08b9dad737">Presentation</Category>
    <SubCategory xmlns="66ddc47f-633f-49e7-b55b-4e08b9dad737">Default Management</Sub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0E33CB54CCE429A2E60DF4A4D85B3" ma:contentTypeVersion="2" ma:contentTypeDescription="Create a new document." ma:contentTypeScope="" ma:versionID="2ca0399d06bd6725248ceabe8b95936d">
  <xsd:schema xmlns:xsd="http://www.w3.org/2001/XMLSchema" xmlns:xs="http://www.w3.org/2001/XMLSchema" xmlns:p="http://schemas.microsoft.com/office/2006/metadata/properties" xmlns:ns2="66ddc47f-633f-49e7-b55b-4e08b9dad737" targetNamespace="http://schemas.microsoft.com/office/2006/metadata/properties" ma:root="true" ma:fieldsID="4b89d5da2af16f61fe42e88228cb08a9" ns2:_="">
    <xsd:import namespace="66ddc47f-633f-49e7-b55b-4e08b9dad737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Sub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dc47f-633f-49e7-b55b-4e08b9dad737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Form"/>
          <xsd:enumeration value="Presentation, Handout and Recording"/>
          <xsd:enumeration value="Presentation"/>
          <xsd:enumeration value="Handout"/>
          <xsd:enumeration value="Recording"/>
        </xsd:restriction>
      </xsd:simpleType>
    </xsd:element>
    <xsd:element name="SubCategory" ma:index="9" nillable="true" ma:displayName="SubCategory" ma:format="Dropdown" ma:internalName="SubCategory">
      <xsd:simpleType>
        <xsd:restriction base="dms:Choice">
          <xsd:enumeration value="Professional Development"/>
          <xsd:enumeration value="Financial Wellness"/>
          <xsd:enumeration value="Program Administration"/>
          <xsd:enumeration value="Default Managemen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365D27-FF55-4BF2-AD47-30F33F528E50}">
  <ds:schemaRefs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6ddc47f-633f-49e7-b55b-4e08b9dad73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4DCCEA1-0FF5-43A6-A44C-0236A7EBBD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A897C9-3C2E-4E67-A32C-CC78A040FA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ddc47f-633f-49e7-b55b-4e08b9dad7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SmartSessions Webinar Master Template</Template>
  <TotalTime>4021</TotalTime>
  <Words>1362</Words>
  <Application>Microsoft Office PowerPoint</Application>
  <PresentationFormat>On-screen Show (4:3)</PresentationFormat>
  <Paragraphs>338</Paragraphs>
  <Slides>52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2_Office Theme</vt:lpstr>
      <vt:lpstr>1_Custom Design</vt:lpstr>
      <vt:lpstr>Managing Loan Default: Making a Difference  in 60 Minutes </vt:lpstr>
      <vt:lpstr>Facing the Facts</vt:lpstr>
      <vt:lpstr>Fact 1: The Three-Year CDR is Here </vt:lpstr>
      <vt:lpstr>Fact 2: Default Rates have Decreased However…</vt:lpstr>
      <vt:lpstr>Fact 2: Defaulted Borrowers are Increasing</vt:lpstr>
      <vt:lpstr>Fact 3: Loan Default is Receiving National Attention</vt:lpstr>
      <vt:lpstr>Fact 4: More Default Prevention is Needed</vt:lpstr>
      <vt:lpstr>Fact 5: You Have Work Overload</vt:lpstr>
      <vt:lpstr>Make a Difference in 60 Minutes</vt:lpstr>
      <vt:lpstr>We Will Discuss</vt:lpstr>
      <vt:lpstr>Grace Period Outreach</vt:lpstr>
      <vt:lpstr>What Happens During the Grace Period</vt:lpstr>
      <vt:lpstr>What Happens During the Grace Period</vt:lpstr>
      <vt:lpstr>What Happens During the Grace Period</vt:lpstr>
      <vt:lpstr>What Happens During the Grace Period</vt:lpstr>
      <vt:lpstr>What Happens During the Grace Period</vt:lpstr>
      <vt:lpstr>What Happens During the Grace Period</vt:lpstr>
      <vt:lpstr>Borrowers and Their Grace Period</vt:lpstr>
      <vt:lpstr>Borrowers and Their Grace Period</vt:lpstr>
      <vt:lpstr>Outreach Campaigns During Grace</vt:lpstr>
      <vt:lpstr>Outreach Campaigns During Grace</vt:lpstr>
      <vt:lpstr>Outreach Campaigns During Grace</vt:lpstr>
      <vt:lpstr>Outreach Campaigns During Grace</vt:lpstr>
      <vt:lpstr>Outreach Campaigns During Grace</vt:lpstr>
      <vt:lpstr>Outreach Campaigns During Grace</vt:lpstr>
      <vt:lpstr>Outreach Campaigns During Grace</vt:lpstr>
      <vt:lpstr>Outreach Campaigns During Grace</vt:lpstr>
      <vt:lpstr>Outreach Campaigns During Grace</vt:lpstr>
      <vt:lpstr>PowerPoint Presentation</vt:lpstr>
      <vt:lpstr>Mid-Stage Delinquent Borrowers</vt:lpstr>
      <vt:lpstr>Options for Mid-Stage                   Delinquent Borrowers</vt:lpstr>
      <vt:lpstr>Options for Mid-Stage                   Delinquent Borrowers</vt:lpstr>
      <vt:lpstr>Options for Mid-Stage                   Delinquent Borrowers</vt:lpstr>
      <vt:lpstr>Options for Mid-Stage Delinquent Borrowers</vt:lpstr>
      <vt:lpstr>Options for Mid-Stage Delinquent Borrowers</vt:lpstr>
      <vt:lpstr>PowerPoint Presentation</vt:lpstr>
      <vt:lpstr>Late-Stage Delinquent Borrowers</vt:lpstr>
      <vt:lpstr>What They Need to Know</vt:lpstr>
      <vt:lpstr>Communicating With Your Borrowers</vt:lpstr>
      <vt:lpstr>Delinquency Letter Tool</vt:lpstr>
      <vt:lpstr>Make Your Letters Stand Out</vt:lpstr>
      <vt:lpstr>Responding to Your Borrowers </vt:lpstr>
      <vt:lpstr>Late-State Delinquency Initiative</vt:lpstr>
      <vt:lpstr>Portfolio Navigator </vt:lpstr>
      <vt:lpstr>Portfolio Navigator</vt:lpstr>
      <vt:lpstr>Portfolio Navigator</vt:lpstr>
      <vt:lpstr>Portfolio Navigator</vt:lpstr>
      <vt:lpstr>PowerPoint Presentation</vt:lpstr>
      <vt:lpstr>Don’t Let Time be a Stumbling Block</vt:lpstr>
      <vt:lpstr>Resources</vt:lpstr>
      <vt:lpstr>Contact Information</vt:lpstr>
      <vt:lpstr>PowerPoint Presentation</vt:lpstr>
    </vt:vector>
  </TitlesOfParts>
  <Company>Great Lakes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Loan Default--Making a Difference in 60 Minutes (January 2015)</dc:title>
  <dc:creator>McDaniel, Tasha</dc:creator>
  <cp:lastModifiedBy>Bove, Leigh</cp:lastModifiedBy>
  <cp:revision>190</cp:revision>
  <cp:lastPrinted>2014-02-26T22:25:57Z</cp:lastPrinted>
  <dcterms:created xsi:type="dcterms:W3CDTF">2014-01-13T22:31:49Z</dcterms:created>
  <dcterms:modified xsi:type="dcterms:W3CDTF">2016-09-13T20:43:29Z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0x0101007520E33CB54CCE429A2E60DF4A4D85B3</vt:lpwstr>
  </property>
</Properties>
</file>