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2" r:id="rId4"/>
    <p:sldId id="293" r:id="rId5"/>
    <p:sldId id="311" r:id="rId6"/>
    <p:sldId id="259" r:id="rId7"/>
    <p:sldId id="260" r:id="rId8"/>
    <p:sldId id="305" r:id="rId9"/>
    <p:sldId id="302" r:id="rId10"/>
    <p:sldId id="310" r:id="rId11"/>
    <p:sldId id="304" r:id="rId12"/>
    <p:sldId id="299" r:id="rId13"/>
    <p:sldId id="300" r:id="rId14"/>
    <p:sldId id="307" r:id="rId15"/>
    <p:sldId id="309" r:id="rId16"/>
    <p:sldId id="297" r:id="rId17"/>
    <p:sldId id="296" r:id="rId18"/>
    <p:sldId id="273" r:id="rId19"/>
    <p:sldId id="312" r:id="rId20"/>
    <p:sldId id="298" r:id="rId21"/>
    <p:sldId id="295" r:id="rId22"/>
    <p:sldId id="303" r:id="rId23"/>
    <p:sldId id="261" r:id="rId2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8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68"/>
    </p:cViewPr>
  </p:sorterViewPr>
  <p:notesViewPr>
    <p:cSldViewPr>
      <p:cViewPr varScale="1">
        <p:scale>
          <a:sx n="68" d="100"/>
          <a:sy n="68" d="100"/>
        </p:scale>
        <p:origin x="-3258" y="-12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048F2ED-5F52-4796-A7D4-32614B592675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432FAF6-A698-4FF6-ADDE-934CAD0990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41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CBE6334-3C82-4C4C-B1A5-0F060EAD2A3E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27D0AFF-472A-405B-98A8-43968D6E4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1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0AFF-472A-405B-98A8-43968D6E4F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7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9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9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69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7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5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4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1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1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9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2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19F93-E8D6-43CD-8A18-3DE12447D826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2D8B-A3EE-4397-B373-365A301326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3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EBEL@ahn.or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mailto:janetk@andrew.cmu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International Students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990600"/>
          </a:xfrm>
        </p:spPr>
        <p:txBody>
          <a:bodyPr>
            <a:noAutofit/>
          </a:bodyPr>
          <a:lstStyle/>
          <a:p>
            <a:pPr algn="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Janet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Kaercher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Tepper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School of Business, Carnegie Mellon University &amp;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Linda W.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Ebel – Citizens School of Nursing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Tuesday, October 25, 2016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5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for International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 smtClean="0"/>
              <a:t>Stereotypes</a:t>
            </a:r>
          </a:p>
          <a:p>
            <a:r>
              <a:rPr lang="en-US" dirty="0" smtClean="0"/>
              <a:t>We all have stereotypical ideas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Image result for image stere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4114800" cy="251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403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Stereotypes of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40000" lnSpcReduction="20000"/>
          </a:bodyPr>
          <a:lstStyle/>
          <a:p>
            <a:pPr marL="457200" lvl="1" indent="0">
              <a:buNone/>
            </a:pPr>
            <a:r>
              <a:rPr lang="en-US" sz="4000" dirty="0" smtClean="0"/>
              <a:t>Positive </a:t>
            </a:r>
            <a:r>
              <a:rPr lang="en-US" sz="4000" dirty="0"/>
              <a:t>Stereotypes for </a:t>
            </a:r>
            <a:r>
              <a:rPr lang="en-US" sz="4000" dirty="0" smtClean="0"/>
              <a:t>Americans                    Not </a:t>
            </a:r>
            <a:r>
              <a:rPr lang="en-US" sz="4000" dirty="0"/>
              <a:t>so </a:t>
            </a:r>
            <a:r>
              <a:rPr lang="en-US" sz="4000" dirty="0" smtClean="0"/>
              <a:t>Positive </a:t>
            </a:r>
            <a:r>
              <a:rPr lang="en-US" sz="4000" dirty="0"/>
              <a:t>Stereotypes of Americans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3800" dirty="0" smtClean="0"/>
              <a:t>Generosity                                                                      Gun-loving </a:t>
            </a:r>
            <a:r>
              <a:rPr lang="en-US" sz="3800" dirty="0"/>
              <a:t>culture of violence</a:t>
            </a:r>
          </a:p>
          <a:p>
            <a:pPr marL="457200" lvl="1" indent="0">
              <a:buNone/>
            </a:pPr>
            <a:r>
              <a:rPr lang="en-US" sz="3800" dirty="0"/>
              <a:t>Optimism </a:t>
            </a:r>
            <a:r>
              <a:rPr lang="en-US" sz="3800" dirty="0" smtClean="0"/>
              <a:t>                                                                       Materialism</a:t>
            </a:r>
            <a:r>
              <a:rPr lang="en-US" sz="3800" dirty="0"/>
              <a:t>, </a:t>
            </a:r>
            <a:r>
              <a:rPr lang="en-US" sz="3800" dirty="0" smtClean="0"/>
              <a:t>over-consumption</a:t>
            </a:r>
          </a:p>
          <a:p>
            <a:pPr marL="457200" lvl="1" indent="0">
              <a:buNone/>
            </a:pPr>
            <a:r>
              <a:rPr lang="en-US" sz="3800" dirty="0" smtClean="0"/>
              <a:t>Hardworking                                                                   Lack </a:t>
            </a:r>
            <a:r>
              <a:rPr lang="en-US" sz="3800" dirty="0"/>
              <a:t>of cultural </a:t>
            </a:r>
            <a:r>
              <a:rPr lang="en-US" sz="3800" dirty="0" smtClean="0"/>
              <a:t>awareness </a:t>
            </a:r>
          </a:p>
          <a:p>
            <a:pPr marL="457200" lvl="1" indent="0">
              <a:buNone/>
            </a:pPr>
            <a:r>
              <a:rPr lang="en-US" sz="3800" dirty="0"/>
              <a:t> </a:t>
            </a:r>
            <a:r>
              <a:rPr lang="en-US" sz="3800" dirty="0" smtClean="0"/>
              <a:t>                                                                                         Environmental </a:t>
            </a:r>
            <a:r>
              <a:rPr lang="en-US" sz="3800" dirty="0"/>
              <a:t>ignorance</a:t>
            </a:r>
          </a:p>
          <a:p>
            <a:pPr marL="457200" lvl="1" indent="0">
              <a:buNone/>
            </a:pPr>
            <a:r>
              <a:rPr lang="en-US" sz="3800" dirty="0" smtClean="0"/>
              <a:t>                                                                                          Arrogance </a:t>
            </a:r>
            <a:r>
              <a:rPr lang="en-US" sz="3800" dirty="0"/>
              <a:t>and boastfulness</a:t>
            </a:r>
          </a:p>
          <a:p>
            <a:pPr marL="457200" lvl="1" indent="0">
              <a:buNone/>
            </a:pPr>
            <a:r>
              <a:rPr lang="en-US" sz="3800" dirty="0" smtClean="0"/>
              <a:t>                                                                                          Racism </a:t>
            </a:r>
            <a:r>
              <a:rPr lang="en-US" sz="3800" dirty="0"/>
              <a:t>and racialism</a:t>
            </a:r>
          </a:p>
          <a:p>
            <a:pPr marL="457200" lvl="1" indent="0">
              <a:buNone/>
            </a:pPr>
            <a:endParaRPr lang="en-US" sz="3800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1400" dirty="0" smtClean="0"/>
              <a:t>Source:  Wikipedia.org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12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for International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8099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Cultural norms vs </a:t>
            </a:r>
            <a:r>
              <a:rPr lang="en-US" dirty="0" smtClean="0"/>
              <a:t>stereotypes</a:t>
            </a: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American Cultural Norm:  In the US it is the cultural norm to look people in the eye when speaking to them. </a:t>
            </a:r>
          </a:p>
          <a:p>
            <a:pPr lvl="1"/>
            <a:r>
              <a:rPr lang="en-US" dirty="0"/>
              <a:t>Foreign Cultural Norm:  In some countries it is the cultural norm to avoid eye contact when speaking with someone.</a:t>
            </a:r>
          </a:p>
          <a:p>
            <a:pPr lvl="1"/>
            <a:r>
              <a:rPr lang="en-US" dirty="0"/>
              <a:t>American Stereotype:  People who can’t look you in the eye when speaking to you are dishonest.</a:t>
            </a:r>
          </a:p>
          <a:p>
            <a:pPr lvl="1"/>
            <a:r>
              <a:rPr lang="en-US" dirty="0"/>
              <a:t>Foreign Stereotype:  People who look you in the eye when speaking to you are rude.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/>
              <a:t>Myths about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Everyone </a:t>
            </a:r>
            <a:r>
              <a:rPr lang="en-US" sz="2400" dirty="0"/>
              <a:t>is middleclass and wants to live in the </a:t>
            </a:r>
            <a:r>
              <a:rPr lang="en-US" sz="2400" dirty="0" smtClean="0"/>
              <a:t>suburbs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Everyone carries a </a:t>
            </a:r>
            <a:r>
              <a:rPr lang="en-US" sz="2400" dirty="0" smtClean="0"/>
              <a:t>gun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New York, Los Angeles, </a:t>
            </a:r>
            <a:r>
              <a:rPr lang="en-US" sz="2400" dirty="0"/>
              <a:t>Chicago are very dangerous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400" dirty="0" smtClean="0"/>
              <a:t>Source:  Wikipedia.org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0270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Adjustments </a:t>
            </a:r>
            <a:r>
              <a:rPr lang="en-US" dirty="0" smtClean="0"/>
              <a:t>for International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/>
              <a:t>Homesickness</a:t>
            </a:r>
          </a:p>
          <a:p>
            <a:pPr lvl="1"/>
            <a:r>
              <a:rPr lang="en-US" dirty="0"/>
              <a:t>Being away from home</a:t>
            </a:r>
          </a:p>
          <a:p>
            <a:pPr lvl="1"/>
            <a:r>
              <a:rPr lang="en-US" dirty="0"/>
              <a:t>No friends or family</a:t>
            </a:r>
          </a:p>
          <a:p>
            <a:pPr lvl="1"/>
            <a:r>
              <a:rPr lang="en-US" dirty="0"/>
              <a:t>Longing for food from home</a:t>
            </a:r>
          </a:p>
          <a:p>
            <a:pPr lvl="1"/>
            <a:r>
              <a:rPr lang="en-US" dirty="0"/>
              <a:t>Alone for the first time/enhanced for international students</a:t>
            </a:r>
          </a:p>
          <a:p>
            <a:pPr lvl="1"/>
            <a:r>
              <a:rPr lang="en-US" dirty="0"/>
              <a:t>Nothing feels comfortable/like home</a:t>
            </a:r>
          </a:p>
          <a:p>
            <a:endParaRPr lang="en-US" dirty="0"/>
          </a:p>
        </p:txBody>
      </p:sp>
      <p:pic>
        <p:nvPicPr>
          <p:cNvPr id="4" name="Picture 3" descr="Image result for image challen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828800"/>
            <a:ext cx="2667000" cy="1247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7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Challenges for </a:t>
            </a:r>
            <a:r>
              <a:rPr lang="en-US" dirty="0" smtClean="0"/>
              <a:t>FAAs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05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stereotypes do some Americans have about other nationalities/cultures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What challenges does </a:t>
            </a:r>
            <a:r>
              <a:rPr lang="en-US" sz="2800" dirty="0" smtClean="0"/>
              <a:t>this </a:t>
            </a:r>
            <a:r>
              <a:rPr lang="en-US" sz="2800" dirty="0" smtClean="0"/>
              <a:t>present?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Challenges for FAAs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962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Limited financial aid</a:t>
            </a:r>
          </a:p>
          <a:p>
            <a:pPr lvl="1"/>
            <a:r>
              <a:rPr lang="en-US" dirty="0"/>
              <a:t>Loans generally require US cosigner</a:t>
            </a:r>
          </a:p>
          <a:p>
            <a:pPr lvl="1"/>
            <a:r>
              <a:rPr lang="en-US" dirty="0"/>
              <a:t>Scholarships limited</a:t>
            </a:r>
          </a:p>
          <a:p>
            <a:pPr lvl="1"/>
            <a:r>
              <a:rPr lang="en-US" dirty="0"/>
              <a:t>Tuition waivers generally not available</a:t>
            </a:r>
          </a:p>
          <a:p>
            <a:pPr lvl="1"/>
            <a:r>
              <a:rPr lang="en-US" dirty="0"/>
              <a:t>No federal aid/work study</a:t>
            </a:r>
          </a:p>
          <a:p>
            <a:pPr lvl="2"/>
            <a:r>
              <a:rPr lang="en-US" dirty="0"/>
              <a:t>Limitation on maximum weekly hours</a:t>
            </a:r>
          </a:p>
          <a:p>
            <a:pPr lvl="2"/>
            <a:r>
              <a:rPr lang="en-US" dirty="0"/>
              <a:t>Work on campus</a:t>
            </a:r>
          </a:p>
          <a:p>
            <a:pPr lvl="2"/>
            <a:r>
              <a:rPr lang="en-US" dirty="0"/>
              <a:t>Work off campus</a:t>
            </a:r>
          </a:p>
          <a:p>
            <a:pPr lvl="2"/>
            <a:r>
              <a:rPr lang="en-US" dirty="0"/>
              <a:t>OPT vs CPT</a:t>
            </a:r>
          </a:p>
          <a:p>
            <a:pPr lvl="2"/>
            <a:r>
              <a:rPr lang="en-US" dirty="0"/>
              <a:t>Social security number</a:t>
            </a:r>
          </a:p>
          <a:p>
            <a:pPr lvl="1"/>
            <a:r>
              <a:rPr lang="en-US" dirty="0"/>
              <a:t>Extended family may </a:t>
            </a:r>
            <a:r>
              <a:rPr lang="en-US" dirty="0" smtClean="0"/>
              <a:t>be </a:t>
            </a:r>
            <a:r>
              <a:rPr lang="en-US" dirty="0"/>
              <a:t>pooling money to provide for the student’s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5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What Challenges Do You 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Lack of financial aid resources</a:t>
            </a:r>
          </a:p>
          <a:p>
            <a:r>
              <a:rPr lang="en-US" dirty="0"/>
              <a:t>Lack of human resources</a:t>
            </a:r>
          </a:p>
          <a:p>
            <a:r>
              <a:rPr lang="en-US" dirty="0"/>
              <a:t>Lack of experience working with international students</a:t>
            </a:r>
          </a:p>
          <a:p>
            <a:r>
              <a:rPr lang="en-US" dirty="0"/>
              <a:t>Language barriers</a:t>
            </a:r>
          </a:p>
          <a:p>
            <a:r>
              <a:rPr lang="en-US" dirty="0" smtClean="0"/>
              <a:t>Preconceived ideas </a:t>
            </a:r>
            <a:endParaRPr lang="en-US" dirty="0"/>
          </a:p>
          <a:p>
            <a:r>
              <a:rPr lang="en-US" dirty="0" smtClean="0"/>
              <a:t>Cultural </a:t>
            </a:r>
            <a:r>
              <a:rPr lang="en-US" dirty="0"/>
              <a:t>misunderstanding</a:t>
            </a:r>
          </a:p>
          <a:p>
            <a:r>
              <a:rPr lang="en-US" dirty="0" smtClean="0"/>
              <a:t>You </a:t>
            </a:r>
            <a:r>
              <a:rPr lang="en-US" dirty="0"/>
              <a:t>don’t need to have all the answers!!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FAA’s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/>
          </a:bodyPr>
          <a:lstStyle/>
          <a:p>
            <a:r>
              <a:rPr lang="en-US" dirty="0"/>
              <a:t>Be willing and </a:t>
            </a:r>
            <a:r>
              <a:rPr lang="en-US" dirty="0" smtClean="0"/>
              <a:t>ready to listen </a:t>
            </a:r>
            <a:endParaRPr lang="en-US" dirty="0"/>
          </a:p>
          <a:p>
            <a:r>
              <a:rPr lang="en-US" dirty="0" smtClean="0"/>
              <a:t>Understand </a:t>
            </a:r>
            <a:r>
              <a:rPr lang="en-US" dirty="0" smtClean="0"/>
              <a:t>the challenges</a:t>
            </a:r>
          </a:p>
          <a:p>
            <a:r>
              <a:rPr lang="en-US" dirty="0" smtClean="0"/>
              <a:t>Allow them extra time to explain their situation</a:t>
            </a:r>
          </a:p>
          <a:p>
            <a:r>
              <a:rPr lang="en-US" dirty="0"/>
              <a:t>Communicate </a:t>
            </a:r>
            <a:r>
              <a:rPr lang="en-US" dirty="0" smtClean="0"/>
              <a:t>clearly</a:t>
            </a:r>
          </a:p>
          <a:p>
            <a:r>
              <a:rPr lang="en-US" dirty="0" smtClean="0"/>
              <a:t>Don’t be afraid to develop a friendship with them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1572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FAA’s Role?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Anticipate questions and address them in advance</a:t>
            </a:r>
          </a:p>
          <a:p>
            <a:pPr lvl="1"/>
            <a:r>
              <a:rPr lang="en-US" dirty="0"/>
              <a:t>FAQs for international students</a:t>
            </a:r>
          </a:p>
          <a:p>
            <a:pPr lvl="1"/>
            <a:r>
              <a:rPr lang="en-US" dirty="0"/>
              <a:t>Web page for international students</a:t>
            </a:r>
          </a:p>
          <a:p>
            <a:pPr lvl="1"/>
            <a:r>
              <a:rPr lang="en-US" dirty="0"/>
              <a:t>International student orientation</a:t>
            </a:r>
          </a:p>
          <a:p>
            <a:r>
              <a:rPr lang="en-US" dirty="0"/>
              <a:t>Liaison with international office, if you have one</a:t>
            </a:r>
          </a:p>
          <a:p>
            <a:pPr marL="0" indent="0">
              <a:buNone/>
            </a:pPr>
            <a:endParaRPr lang="en-US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21856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International Students</a:t>
            </a:r>
            <a:br>
              <a:rPr lang="en-US" dirty="0" smtClean="0"/>
            </a:br>
            <a:r>
              <a:rPr lang="en-US" dirty="0" smtClean="0"/>
              <a:t>Session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Providing the best </a:t>
            </a:r>
            <a:r>
              <a:rPr lang="en-US" dirty="0" smtClean="0"/>
              <a:t>undergraduate and graduate student </a:t>
            </a:r>
            <a:r>
              <a:rPr lang="en-US" dirty="0" smtClean="0"/>
              <a:t>experience while navigating communication &amp; cultural differences that may be out of your comfort zone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19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Opportunity for Sharing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Best Practices</a:t>
            </a:r>
          </a:p>
          <a:p>
            <a:r>
              <a:rPr lang="en-US" sz="2800" dirty="0" smtClean="0"/>
              <a:t>Things that work at your institution</a:t>
            </a:r>
          </a:p>
          <a:p>
            <a:r>
              <a:rPr lang="en-US" sz="2800" dirty="0" smtClean="0"/>
              <a:t>Suggestions or advice</a:t>
            </a:r>
          </a:p>
          <a:p>
            <a:r>
              <a:rPr lang="en-US" sz="2800" dirty="0" smtClean="0"/>
              <a:t>Ability to grow and expand your horizons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Focus on the Rewards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For the </a:t>
            </a:r>
            <a:r>
              <a:rPr lang="en-US" dirty="0" smtClean="0"/>
              <a:t>student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For fellow students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For </a:t>
            </a:r>
            <a:r>
              <a:rPr lang="en-US" dirty="0" smtClean="0"/>
              <a:t>your institution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For YOU!!</a:t>
            </a:r>
          </a:p>
          <a:p>
            <a:endParaRPr lang="en-US" dirty="0"/>
          </a:p>
        </p:txBody>
      </p:sp>
      <p:pic>
        <p:nvPicPr>
          <p:cNvPr id="1026" name="Picture 2" descr="Image result for image rewa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268605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05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Special 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 smtClean="0"/>
              <a:t>Elizabeth </a:t>
            </a:r>
            <a:r>
              <a:rPr lang="en-US" dirty="0" err="1" smtClean="0"/>
              <a:t>Casale</a:t>
            </a:r>
            <a:r>
              <a:rPr lang="en-US" dirty="0" smtClean="0"/>
              <a:t> for her input in developing this session</a:t>
            </a:r>
          </a:p>
          <a:p>
            <a:r>
              <a:rPr lang="en-US" dirty="0" smtClean="0"/>
              <a:t>Janet </a:t>
            </a:r>
            <a:r>
              <a:rPr lang="en-US" dirty="0" err="1" smtClean="0"/>
              <a:t>Kaercher</a:t>
            </a:r>
            <a:r>
              <a:rPr lang="en-US" dirty="0" smtClean="0"/>
              <a:t> for agreeing to pitch hit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lebel\AppData\Local\Microsoft\Windows\Temporary Internet Files\Content.IE5\QU7N32NQ\25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429000"/>
            <a:ext cx="3657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5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Information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Linda W. Ebel, Citizens School of Nursing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smtClean="0">
                <a:hlinkClick r:id="rId3"/>
              </a:rPr>
              <a:t>Linda.EBEL@ahn.org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Janet </a:t>
            </a:r>
            <a:r>
              <a:rPr lang="en-US" sz="2000" dirty="0" err="1" smtClean="0"/>
              <a:t>Kaerchner</a:t>
            </a:r>
            <a:r>
              <a:rPr lang="en-US" sz="2000" dirty="0" smtClean="0"/>
              <a:t>, </a:t>
            </a:r>
            <a:r>
              <a:rPr lang="en-US" sz="2000" dirty="0" err="1" smtClean="0"/>
              <a:t>Tepper</a:t>
            </a:r>
            <a:r>
              <a:rPr lang="en-US" sz="2000" dirty="0" smtClean="0"/>
              <a:t> School of Business, Carnegie Mellon University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smtClean="0">
                <a:hlinkClick r:id="rId4"/>
              </a:rPr>
              <a:t>janetk@andrew.cmu.edu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lebel\AppData\Local\Microsoft\Windows\Temporary Internet Files\Content.IE5\MX1XS6BQ\Imagem_10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0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of some of the challenges </a:t>
            </a:r>
            <a:r>
              <a:rPr lang="en-US" dirty="0"/>
              <a:t>for international students studying in </a:t>
            </a:r>
            <a:r>
              <a:rPr lang="en-US" dirty="0" smtClean="0"/>
              <a:t>the </a:t>
            </a:r>
            <a:r>
              <a:rPr lang="en-US" dirty="0" smtClean="0"/>
              <a:t>USA</a:t>
            </a:r>
            <a:r>
              <a:rPr lang="en-US" dirty="0"/>
              <a:t>	</a:t>
            </a:r>
          </a:p>
          <a:p>
            <a:r>
              <a:rPr lang="en-US" dirty="0" smtClean="0"/>
              <a:t>Being out of your </a:t>
            </a:r>
            <a:r>
              <a:rPr lang="en-US" dirty="0"/>
              <a:t>comfort zone?</a:t>
            </a:r>
          </a:p>
          <a:p>
            <a:r>
              <a:rPr lang="en-US" dirty="0"/>
              <a:t>What is your role as FAA?</a:t>
            </a:r>
          </a:p>
          <a:p>
            <a:r>
              <a:rPr lang="en-US" dirty="0" smtClean="0"/>
              <a:t>Various Rewards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</a:t>
            </a:r>
            <a:r>
              <a:rPr lang="en-US" dirty="0" smtClean="0"/>
              <a:t>study outside of your country?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/>
              <a:t>Cultural acceptance</a:t>
            </a:r>
          </a:p>
          <a:p>
            <a:r>
              <a:rPr lang="en-US" dirty="0" smtClean="0"/>
              <a:t>Different </a:t>
            </a:r>
            <a:r>
              <a:rPr lang="en-US" dirty="0"/>
              <a:t>learning </a:t>
            </a:r>
            <a:r>
              <a:rPr lang="en-US" dirty="0" smtClean="0"/>
              <a:t>environments or styles</a:t>
            </a:r>
            <a:endParaRPr lang="en-US" dirty="0"/>
          </a:p>
          <a:p>
            <a:r>
              <a:rPr lang="en-US" dirty="0" smtClean="0"/>
              <a:t>Exchange </a:t>
            </a:r>
            <a:r>
              <a:rPr lang="en-US" dirty="0"/>
              <a:t>of ideas</a:t>
            </a:r>
          </a:p>
          <a:p>
            <a:r>
              <a:rPr lang="en-US" dirty="0"/>
              <a:t>Career </a:t>
            </a:r>
            <a:r>
              <a:rPr lang="en-US" dirty="0" smtClean="0"/>
              <a:t>opportunities</a:t>
            </a:r>
          </a:p>
          <a:p>
            <a:r>
              <a:rPr lang="en-US" dirty="0" smtClean="0"/>
              <a:t>Improve your language skills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Abroad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Audience Polling Opportunity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 has studied outside of the USA and where?</a:t>
            </a:r>
            <a:endParaRPr lang="en-US" dirty="0"/>
          </a:p>
        </p:txBody>
      </p:sp>
      <p:pic>
        <p:nvPicPr>
          <p:cNvPr id="1027" name="Picture 3" descr="C:\Users\lebel\AppData\Local\Microsoft\Windows\Temporary Internet Files\Content.IE5\JRE7LPKR\entre_Plantas_y_Jardines_www.plantamer.blogspot.com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459682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4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takes you out of your comfort zone??</a:t>
            </a:r>
            <a:endParaRPr lang="en-US" dirty="0"/>
          </a:p>
        </p:txBody>
      </p:sp>
      <p:pic>
        <p:nvPicPr>
          <p:cNvPr id="1026" name="Picture 2" descr="C:\Documents and Settings\lebel\Local Settings\Temporary Internet Files\Content.IE5\S3KG62VF\640px-HK_%E5%8C%97%E8%A7%92_North_Point_%E5%81%A5%E5%A8%81%E8%8A%B1%E5%9C%92_Healthy_Gardens_Chinese_food_cooked_Pigeons_May-2012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64" y="13716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lebel\Local Settings\Temporary Internet Files\Content.IE5\D0C0YMJ8\Sapo Oriental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743200"/>
            <a:ext cx="3810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lebel\Local Settings\Temporary Internet Files\Content.IE5\IC23QDHL\Bazin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371600"/>
            <a:ext cx="23622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lebel\Local Settings\Temporary Internet Files\Content.IE5\V5VMO8KL\1084708_f5209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2464969" cy="22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8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Documents and Settings\lebel\Local Settings\Temporary Internet Files\Content.IE5\S3KG62VF\logo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2196"/>
            <a:ext cx="8305800" cy="489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7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for International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/>
              <a:t>Communication	</a:t>
            </a:r>
          </a:p>
          <a:p>
            <a:pPr lvl="1"/>
            <a:r>
              <a:rPr lang="en-US" dirty="0"/>
              <a:t>“Real” English is not the same as textbook English</a:t>
            </a:r>
          </a:p>
          <a:p>
            <a:pPr lvl="1"/>
            <a:r>
              <a:rPr lang="en-US" dirty="0"/>
              <a:t>Difficult to understand and </a:t>
            </a:r>
            <a:r>
              <a:rPr lang="en-US" dirty="0" smtClean="0"/>
              <a:t>be </a:t>
            </a:r>
            <a:r>
              <a:rPr lang="en-US" dirty="0"/>
              <a:t>understood</a:t>
            </a:r>
          </a:p>
          <a:p>
            <a:pPr lvl="1"/>
            <a:r>
              <a:rPr lang="en-US" dirty="0"/>
              <a:t>Humor</a:t>
            </a:r>
          </a:p>
          <a:p>
            <a:pPr lvl="1"/>
            <a:r>
              <a:rPr lang="en-US" dirty="0"/>
              <a:t>Slang</a:t>
            </a:r>
          </a:p>
          <a:p>
            <a:pPr lvl="1"/>
            <a:r>
              <a:rPr lang="en-US" dirty="0"/>
              <a:t>Non-verbal cues</a:t>
            </a:r>
          </a:p>
          <a:p>
            <a:pPr lvl="1"/>
            <a:r>
              <a:rPr lang="en-US" dirty="0"/>
              <a:t>Social norms are different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for International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dirty="0"/>
              <a:t>Adapting to a foreign educational system</a:t>
            </a:r>
          </a:p>
          <a:p>
            <a:pPr lvl="1"/>
            <a:r>
              <a:rPr lang="en-US" dirty="0"/>
              <a:t>Professors/instructors</a:t>
            </a:r>
          </a:p>
          <a:p>
            <a:pPr lvl="1"/>
            <a:r>
              <a:rPr lang="en-US" dirty="0" smtClean="0"/>
              <a:t>Administration</a:t>
            </a:r>
          </a:p>
          <a:p>
            <a:pPr lvl="2"/>
            <a:r>
              <a:rPr lang="en-US" dirty="0" smtClean="0"/>
              <a:t>Admissions/I-20 requirements</a:t>
            </a:r>
          </a:p>
          <a:p>
            <a:pPr lvl="2"/>
            <a:r>
              <a:rPr lang="en-US" dirty="0" smtClean="0"/>
              <a:t>Academic Year</a:t>
            </a:r>
          </a:p>
          <a:p>
            <a:pPr lvl="2"/>
            <a:r>
              <a:rPr lang="en-US" dirty="0"/>
              <a:t>Housing</a:t>
            </a:r>
          </a:p>
          <a:p>
            <a:pPr lvl="2"/>
            <a:r>
              <a:rPr lang="en-US" dirty="0" smtClean="0"/>
              <a:t>Payment</a:t>
            </a:r>
            <a:endParaRPr lang="en-US" dirty="0" smtClean="0"/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4" name="Picture 3" descr="Image result for image challen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105400"/>
            <a:ext cx="41148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6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FAA 2016 Conference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</TotalTime>
  <Words>599</Words>
  <Application>Microsoft Office PowerPoint</Application>
  <PresentationFormat>On-screen Show (4:3)</PresentationFormat>
  <Paragraphs>140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PASFAA 2016 Conference Presentation Template</vt:lpstr>
      <vt:lpstr>International Students </vt:lpstr>
      <vt:lpstr>International Students Session Description</vt:lpstr>
      <vt:lpstr>Agenda</vt:lpstr>
      <vt:lpstr>Why study outside of your country?</vt:lpstr>
      <vt:lpstr>Study Abroad</vt:lpstr>
      <vt:lpstr>What takes you out of your comfort zone??</vt:lpstr>
      <vt:lpstr>What’s your language?</vt:lpstr>
      <vt:lpstr>Challenges for International Students</vt:lpstr>
      <vt:lpstr>Challenges for International Students</vt:lpstr>
      <vt:lpstr>Challenges for International Students</vt:lpstr>
      <vt:lpstr>Stereotypes of Americans</vt:lpstr>
      <vt:lpstr>Challenges for International Students</vt:lpstr>
      <vt:lpstr>Myths about Americans</vt:lpstr>
      <vt:lpstr>Adjustments for International Students</vt:lpstr>
      <vt:lpstr>Challenges for FAAs</vt:lpstr>
      <vt:lpstr>Challenges for FAAs</vt:lpstr>
      <vt:lpstr>What Challenges Do You Face?</vt:lpstr>
      <vt:lpstr>What is the FAA’s Role?</vt:lpstr>
      <vt:lpstr>What is the FAA’s Role?</vt:lpstr>
      <vt:lpstr>Opportunity for Sharing </vt:lpstr>
      <vt:lpstr>Focus on the Rewards</vt:lpstr>
      <vt:lpstr>Special Thank You</vt:lpstr>
      <vt:lpstr>Contact Information  </vt:lpstr>
    </vt:vector>
  </TitlesOfParts>
  <Company>Pennsylvania College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Hunter</dc:creator>
  <cp:lastModifiedBy>Linda Ebel</cp:lastModifiedBy>
  <cp:revision>85</cp:revision>
  <cp:lastPrinted>2016-10-19T17:29:35Z</cp:lastPrinted>
  <dcterms:created xsi:type="dcterms:W3CDTF">2016-08-04T17:48:13Z</dcterms:created>
  <dcterms:modified xsi:type="dcterms:W3CDTF">2016-10-19T18:09:27Z</dcterms:modified>
</cp:coreProperties>
</file>