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media/image2.jpg" ContentType="image/gif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7" r:id="rId12"/>
    <p:sldId id="268" r:id="rId13"/>
    <p:sldId id="269" r:id="rId14"/>
    <p:sldId id="271" r:id="rId15"/>
    <p:sldId id="270" r:id="rId16"/>
    <p:sldId id="272" r:id="rId17"/>
    <p:sldId id="273" r:id="rId18"/>
    <p:sldId id="274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7" d="100"/>
          <a:sy n="107" d="100"/>
        </p:scale>
        <p:origin x="-84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819F93-E8D6-43CD-8A18-3DE12447D826}" type="datetimeFigureOut">
              <a:rPr lang="en-US" smtClean="0"/>
              <a:t>10/20/2016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AC2D8B-A3EE-4397-B373-365A301326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6909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819F93-E8D6-43CD-8A18-3DE12447D826}" type="datetimeFigureOut">
              <a:rPr lang="en-US" smtClean="0"/>
              <a:t>10/20/2016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AC2D8B-A3EE-4397-B373-365A301326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65931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819F93-E8D6-43CD-8A18-3DE12447D826}" type="datetimeFigureOut">
              <a:rPr lang="en-US" smtClean="0"/>
              <a:t>10/20/2016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AC2D8B-A3EE-4397-B373-365A301326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95953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819F93-E8D6-43CD-8A18-3DE12447D826}" type="datetimeFigureOut">
              <a:rPr lang="en-US" smtClean="0"/>
              <a:t>10/20/2016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AC2D8B-A3EE-4397-B373-365A301326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13693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819F93-E8D6-43CD-8A18-3DE12447D826}" type="datetimeFigureOut">
              <a:rPr lang="en-US" smtClean="0"/>
              <a:t>10/20/2016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AC2D8B-A3EE-4397-B373-365A301326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78722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819F93-E8D6-43CD-8A18-3DE12447D826}" type="datetimeFigureOut">
              <a:rPr lang="en-US" smtClean="0"/>
              <a:t>10/20/2016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AC2D8B-A3EE-4397-B373-365A301326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52526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819F93-E8D6-43CD-8A18-3DE12447D826}" type="datetimeFigureOut">
              <a:rPr lang="en-US" smtClean="0"/>
              <a:t>10/20/2016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AC2D8B-A3EE-4397-B373-365A301326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35472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819F93-E8D6-43CD-8A18-3DE12447D826}" type="datetimeFigureOut">
              <a:rPr lang="en-US" smtClean="0"/>
              <a:t>10/20/2016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AC2D8B-A3EE-4397-B373-365A301326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57181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819F93-E8D6-43CD-8A18-3DE12447D826}" type="datetimeFigureOut">
              <a:rPr lang="en-US" smtClean="0"/>
              <a:t>10/20/2016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AC2D8B-A3EE-4397-B373-365A301326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73124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819F93-E8D6-43CD-8A18-3DE12447D826}" type="datetimeFigureOut">
              <a:rPr lang="en-US" smtClean="0"/>
              <a:t>10/20/2016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AC2D8B-A3EE-4397-B373-365A301326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09774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819F93-E8D6-43CD-8A18-3DE12447D826}" type="datetimeFigureOut">
              <a:rPr lang="en-US" smtClean="0"/>
              <a:t>10/20/2016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AC2D8B-A3EE-4397-B373-365A301326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64272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819F93-E8D6-43CD-8A18-3DE12447D826}" type="datetimeFigureOut">
              <a:rPr lang="en-US" smtClean="0"/>
              <a:t>10/20/2016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AC2D8B-A3EE-4397-B373-365A301326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65359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470025"/>
          </a:xfrm>
        </p:spPr>
        <p:txBody>
          <a:bodyPr/>
          <a:lstStyle/>
          <a:p>
            <a:r>
              <a:rPr lang="en-US" dirty="0"/>
              <a:t>Inside the Magic Kingdom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1981200"/>
            <a:ext cx="6400800" cy="1752600"/>
          </a:xfrm>
        </p:spPr>
        <p:txBody>
          <a:bodyPr>
            <a:normAutofit fontScale="55000" lnSpcReduction="20000"/>
          </a:bodyPr>
          <a:lstStyle/>
          <a:p>
            <a:r>
              <a:rPr lang="en-US" dirty="0"/>
              <a:t>Seven Keys to Disney’s Success</a:t>
            </a:r>
          </a:p>
          <a:p>
            <a:endParaRPr lang="en-US" dirty="0"/>
          </a:p>
          <a:p>
            <a:r>
              <a:rPr lang="en-US" dirty="0"/>
              <a:t>Brought to you by:</a:t>
            </a:r>
          </a:p>
          <a:p>
            <a:r>
              <a:rPr lang="en-US" dirty="0"/>
              <a:t>PNC Education Lending</a:t>
            </a:r>
          </a:p>
          <a:p>
            <a:r>
              <a:rPr lang="en-US" dirty="0" smtClean="0"/>
              <a:t>Amanda </a:t>
            </a:r>
            <a:r>
              <a:rPr lang="en-US" dirty="0" err="1" smtClean="0"/>
              <a:t>Scheler</a:t>
            </a:r>
            <a:r>
              <a:rPr lang="en-US" dirty="0" smtClean="0"/>
              <a:t>, AVP</a:t>
            </a:r>
          </a:p>
          <a:p>
            <a:r>
              <a:rPr lang="en-US" dirty="0" smtClean="0"/>
              <a:t>Patty </a:t>
            </a:r>
            <a:r>
              <a:rPr lang="en-US" dirty="0"/>
              <a:t>Peterson, </a:t>
            </a:r>
            <a:r>
              <a:rPr lang="en-US" dirty="0" smtClean="0"/>
              <a:t>AVP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1447800"/>
            <a:ext cx="1995283" cy="23924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5572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Everything walks the talk.  </a:t>
            </a:r>
            <a:r>
              <a:rPr lang="en-US" dirty="0" smtClean="0"/>
              <a:t>How?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267200" cy="4525963"/>
          </a:xfrm>
        </p:spPr>
        <p:txBody>
          <a:bodyPr>
            <a:normAutofit/>
          </a:bodyPr>
          <a:lstStyle/>
          <a:p>
            <a:r>
              <a:rPr lang="en-US" dirty="0"/>
              <a:t>Fanatical attention to things that align with your purpose.</a:t>
            </a:r>
          </a:p>
          <a:p>
            <a:r>
              <a:rPr lang="en-US" dirty="0"/>
              <a:t>Actively look for potential intrusions!</a:t>
            </a:r>
          </a:p>
          <a:p>
            <a:r>
              <a:rPr lang="en-US" dirty="0"/>
              <a:t>Design &amp; execute every action &amp; detail.  Be deliberate!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2" descr="https://s-media-cache-ak0.pinimg.com/564x/02/01/6d/02016d8182ee0c20ba74361371a8e77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5776" y="1295400"/>
            <a:ext cx="3621024" cy="3017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30113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Lesson 5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en-US" dirty="0" smtClean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sz="4000" dirty="0"/>
              <a:t>Customers are best heard through many ears</a:t>
            </a:r>
            <a:r>
              <a:rPr lang="en-US" sz="4000" dirty="0" smtClean="0"/>
              <a:t>.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924358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Customers are best heard through many ears.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4267200" cy="4038600"/>
          </a:xfrm>
        </p:spPr>
        <p:txBody>
          <a:bodyPr>
            <a:normAutofit/>
          </a:bodyPr>
          <a:lstStyle/>
          <a:p>
            <a:r>
              <a:rPr lang="en-US" dirty="0"/>
              <a:t>Formal customer surveys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Customer-facing employees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Informal </a:t>
            </a:r>
            <a:r>
              <a:rPr lang="en-US" dirty="0" smtClean="0"/>
              <a:t>listening</a:t>
            </a:r>
            <a:endParaRPr lang="en-US" dirty="0"/>
          </a:p>
        </p:txBody>
      </p:sp>
      <p:pic>
        <p:nvPicPr>
          <p:cNvPr id="5" name="Picture 2" descr="http://disneyworld.disneyfloralandgifts.com/images/DFnG-Images/Add-On-Custom-gift-builder/MI0057_dt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9368" y="1524000"/>
            <a:ext cx="3810000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685800" y="5638801"/>
            <a:ext cx="5486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“If you overlook the information from employees, you overlook probably the most valuable source of customer information you have</a:t>
            </a:r>
            <a:r>
              <a:rPr lang="en-US" dirty="0" smtClean="0"/>
              <a:t>.”  ~Tom </a:t>
            </a:r>
            <a:r>
              <a:rPr lang="en-US" dirty="0" err="1" smtClean="0"/>
              <a:t>Connellan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0128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Lesson </a:t>
            </a:r>
            <a:r>
              <a:rPr lang="en-US" dirty="0" smtClean="0"/>
              <a:t>6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en-US" dirty="0" smtClean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sz="4000" dirty="0"/>
              <a:t>Reward, recognize, and celebrate.</a:t>
            </a:r>
          </a:p>
        </p:txBody>
      </p:sp>
    </p:spTree>
    <p:extLst>
      <p:ext uri="{BB962C8B-B14F-4D97-AF65-F5344CB8AC3E}">
        <p14:creationId xmlns:p14="http://schemas.microsoft.com/office/powerpoint/2010/main" val="2310827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Reward, recognize, and celebrate.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4267200" cy="4038600"/>
          </a:xfrm>
        </p:spPr>
        <p:txBody>
          <a:bodyPr>
            <a:normAutofit/>
          </a:bodyPr>
          <a:lstStyle/>
          <a:p>
            <a:r>
              <a:rPr lang="en-US" dirty="0"/>
              <a:t>Why?</a:t>
            </a: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How?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7" name="Picture 6" descr="http://www.floridatravelr.com/wp-content/uploads/2014/06/magic-kingdom-orlando-tour-guides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1219200"/>
            <a:ext cx="5943600" cy="3962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88319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Lesson </a:t>
            </a:r>
            <a:r>
              <a:rPr lang="en-US" dirty="0" smtClean="0"/>
              <a:t>7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en-US" dirty="0" smtClean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sz="4000" dirty="0" err="1"/>
              <a:t>Xvxyonx</a:t>
            </a:r>
            <a:r>
              <a:rPr lang="en-US" sz="4000" dirty="0"/>
              <a:t> </a:t>
            </a:r>
            <a:r>
              <a:rPr lang="en-US" sz="4000" dirty="0" err="1"/>
              <a:t>makxs</a:t>
            </a:r>
            <a:r>
              <a:rPr lang="en-US" sz="4000" dirty="0"/>
              <a:t> a </a:t>
            </a:r>
            <a:r>
              <a:rPr lang="en-US" sz="4000" dirty="0" err="1"/>
              <a:t>diffxrxncx</a:t>
            </a:r>
            <a:r>
              <a:rPr lang="en-US" sz="40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626577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Xvxryonx</a:t>
            </a:r>
            <a:r>
              <a:rPr lang="en-US" dirty="0"/>
              <a:t> </a:t>
            </a:r>
            <a:r>
              <a:rPr lang="en-US" dirty="0" err="1"/>
              <a:t>makxs</a:t>
            </a:r>
            <a:r>
              <a:rPr lang="en-US" dirty="0"/>
              <a:t> a </a:t>
            </a:r>
            <a:r>
              <a:rPr lang="en-US" dirty="0" err="1"/>
              <a:t>diffxrxncx</a:t>
            </a:r>
            <a:r>
              <a:rPr lang="en-US" dirty="0"/>
              <a:t>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 err="1"/>
              <a:t>Somxtimxs</a:t>
            </a:r>
            <a:r>
              <a:rPr lang="en-US" dirty="0"/>
              <a:t> I </a:t>
            </a:r>
            <a:r>
              <a:rPr lang="en-US" dirty="0" err="1"/>
              <a:t>gxt</a:t>
            </a:r>
            <a:r>
              <a:rPr lang="en-US" dirty="0"/>
              <a:t> to thinking that what I do </a:t>
            </a:r>
            <a:r>
              <a:rPr lang="en-US" dirty="0" err="1"/>
              <a:t>doxsn’t</a:t>
            </a:r>
            <a:r>
              <a:rPr lang="en-US" dirty="0"/>
              <a:t> </a:t>
            </a:r>
            <a:r>
              <a:rPr lang="en-US" dirty="0" err="1"/>
              <a:t>mattxr</a:t>
            </a:r>
            <a:r>
              <a:rPr lang="en-US" dirty="0"/>
              <a:t>.  But </a:t>
            </a:r>
            <a:r>
              <a:rPr lang="en-US" dirty="0" err="1"/>
              <a:t>whxn</a:t>
            </a:r>
            <a:r>
              <a:rPr lang="en-US" dirty="0"/>
              <a:t> I start thinking that way, I </a:t>
            </a:r>
            <a:r>
              <a:rPr lang="en-US" dirty="0" err="1"/>
              <a:t>rxmxmbxr</a:t>
            </a:r>
            <a:r>
              <a:rPr lang="en-US" dirty="0"/>
              <a:t> my old </a:t>
            </a:r>
            <a:r>
              <a:rPr lang="en-US" dirty="0" err="1"/>
              <a:t>typxwritxr</a:t>
            </a:r>
            <a:r>
              <a:rPr lang="en-US" dirty="0"/>
              <a:t>.  Most of thx </a:t>
            </a:r>
            <a:r>
              <a:rPr lang="en-US" dirty="0" err="1"/>
              <a:t>kxys</a:t>
            </a:r>
            <a:r>
              <a:rPr lang="en-US" dirty="0"/>
              <a:t> </a:t>
            </a:r>
            <a:r>
              <a:rPr lang="en-US" dirty="0" err="1"/>
              <a:t>workxd</a:t>
            </a:r>
            <a:r>
              <a:rPr lang="en-US" dirty="0"/>
              <a:t> </a:t>
            </a:r>
            <a:r>
              <a:rPr lang="en-US" dirty="0" err="1"/>
              <a:t>finx</a:t>
            </a:r>
            <a:r>
              <a:rPr lang="en-US" dirty="0"/>
              <a:t> most of thx </a:t>
            </a:r>
            <a:r>
              <a:rPr lang="en-US" dirty="0" err="1"/>
              <a:t>timx</a:t>
            </a:r>
            <a:r>
              <a:rPr lang="en-US" dirty="0"/>
              <a:t>.  But </a:t>
            </a:r>
            <a:r>
              <a:rPr lang="en-US" dirty="0" err="1"/>
              <a:t>onx</a:t>
            </a:r>
            <a:r>
              <a:rPr lang="en-US" dirty="0"/>
              <a:t> day, </a:t>
            </a:r>
            <a:r>
              <a:rPr lang="en-US" dirty="0" err="1"/>
              <a:t>onx</a:t>
            </a:r>
            <a:r>
              <a:rPr lang="en-US" dirty="0"/>
              <a:t> of thx </a:t>
            </a:r>
            <a:r>
              <a:rPr lang="en-US" dirty="0" err="1"/>
              <a:t>kxys</a:t>
            </a:r>
            <a:r>
              <a:rPr lang="en-US" dirty="0"/>
              <a:t> </a:t>
            </a:r>
            <a:r>
              <a:rPr lang="en-US" dirty="0" err="1"/>
              <a:t>stoppxd</a:t>
            </a:r>
            <a:r>
              <a:rPr lang="en-US" dirty="0"/>
              <a:t> working </a:t>
            </a:r>
            <a:r>
              <a:rPr lang="en-US" dirty="0" err="1"/>
              <a:t>altogxthxr</a:t>
            </a:r>
            <a:r>
              <a:rPr lang="en-US" dirty="0"/>
              <a:t>.  And that </a:t>
            </a:r>
            <a:r>
              <a:rPr lang="en-US" dirty="0" err="1"/>
              <a:t>rxally</a:t>
            </a:r>
            <a:r>
              <a:rPr lang="en-US" dirty="0"/>
              <a:t> </a:t>
            </a:r>
            <a:r>
              <a:rPr lang="en-US" dirty="0" err="1"/>
              <a:t>mxssxd</a:t>
            </a:r>
            <a:r>
              <a:rPr lang="en-US" dirty="0"/>
              <a:t> </a:t>
            </a:r>
            <a:r>
              <a:rPr lang="en-US" dirty="0" err="1"/>
              <a:t>xvxrything</a:t>
            </a:r>
            <a:r>
              <a:rPr lang="en-US" dirty="0"/>
              <a:t> up.  So </a:t>
            </a:r>
            <a:r>
              <a:rPr lang="en-US" dirty="0" err="1"/>
              <a:t>whxn</a:t>
            </a:r>
            <a:r>
              <a:rPr lang="en-US" dirty="0"/>
              <a:t> I’m </a:t>
            </a:r>
            <a:r>
              <a:rPr lang="en-US" dirty="0" err="1"/>
              <a:t>txmptxd</a:t>
            </a:r>
            <a:r>
              <a:rPr lang="en-US" dirty="0"/>
              <a:t> to say, I’m only </a:t>
            </a:r>
            <a:r>
              <a:rPr lang="en-US" dirty="0" err="1"/>
              <a:t>onx</a:t>
            </a:r>
            <a:r>
              <a:rPr lang="en-US" dirty="0"/>
              <a:t> </a:t>
            </a:r>
            <a:r>
              <a:rPr lang="en-US" dirty="0" err="1"/>
              <a:t>pxrson</a:t>
            </a:r>
            <a:r>
              <a:rPr lang="en-US" dirty="0"/>
              <a:t>, it won’t </a:t>
            </a:r>
            <a:r>
              <a:rPr lang="en-US" dirty="0" err="1"/>
              <a:t>makx</a:t>
            </a:r>
            <a:r>
              <a:rPr lang="en-US" dirty="0"/>
              <a:t> a </a:t>
            </a:r>
            <a:r>
              <a:rPr lang="en-US" dirty="0" err="1"/>
              <a:t>diffxrxncx</a:t>
            </a:r>
            <a:r>
              <a:rPr lang="en-US" dirty="0"/>
              <a:t> if I don’t do this </a:t>
            </a:r>
            <a:r>
              <a:rPr lang="en-US" dirty="0" err="1"/>
              <a:t>quitx</a:t>
            </a:r>
            <a:r>
              <a:rPr lang="en-US" dirty="0"/>
              <a:t> right, I </a:t>
            </a:r>
            <a:r>
              <a:rPr lang="en-US" dirty="0" err="1"/>
              <a:t>rxmxmbxr</a:t>
            </a:r>
            <a:r>
              <a:rPr lang="en-US" dirty="0"/>
              <a:t> my old </a:t>
            </a:r>
            <a:r>
              <a:rPr lang="en-US" dirty="0" err="1"/>
              <a:t>typxwritxr</a:t>
            </a:r>
            <a:r>
              <a:rPr lang="en-US" dirty="0"/>
              <a:t>.  And I say to </a:t>
            </a:r>
            <a:r>
              <a:rPr lang="en-US" dirty="0" err="1"/>
              <a:t>mysxlf</a:t>
            </a:r>
            <a:r>
              <a:rPr lang="en-US" dirty="0"/>
              <a:t>: “I am a </a:t>
            </a:r>
            <a:r>
              <a:rPr lang="en-US" dirty="0" err="1"/>
              <a:t>kxy</a:t>
            </a:r>
            <a:r>
              <a:rPr lang="en-US" dirty="0"/>
              <a:t> </a:t>
            </a:r>
            <a:r>
              <a:rPr lang="en-US" dirty="0" err="1"/>
              <a:t>pxrson</a:t>
            </a:r>
            <a:r>
              <a:rPr lang="en-US" dirty="0"/>
              <a:t> and </a:t>
            </a:r>
            <a:r>
              <a:rPr lang="en-US" dirty="0" err="1"/>
              <a:t>nxxdxd</a:t>
            </a:r>
            <a:r>
              <a:rPr lang="en-US" dirty="0"/>
              <a:t> </a:t>
            </a:r>
            <a:r>
              <a:rPr lang="en-US" dirty="0" err="1"/>
              <a:t>vxry</a:t>
            </a:r>
            <a:r>
              <a:rPr lang="en-US" dirty="0"/>
              <a:t> much</a:t>
            </a:r>
            <a:r>
              <a:rPr lang="en-US" dirty="0" smtClean="0"/>
              <a:t>.”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93776" y="5943600"/>
            <a:ext cx="5410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Adapted from the book </a:t>
            </a:r>
            <a:r>
              <a:rPr lang="en-US" i="1" dirty="0" smtClean="0"/>
              <a:t>Inside the Magic Kingdom.</a:t>
            </a:r>
            <a:r>
              <a:rPr lang="en-US" dirty="0" smtClean="0"/>
              <a:t>  Used with the permission of the publisher.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7054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7 Keys to Success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/>
              <a:t>The competition is anyone the customer compares you with.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Pay fantastic attention to detail.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Everyone walks the talk.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Everything walks the talk.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Customers are best heard through many ears.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Reward, recognize, and celebrate.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err="1"/>
              <a:t>Xvxyonx</a:t>
            </a:r>
            <a:r>
              <a:rPr lang="en-US" dirty="0"/>
              <a:t> </a:t>
            </a:r>
            <a:r>
              <a:rPr lang="en-US" dirty="0" err="1"/>
              <a:t>makxs</a:t>
            </a:r>
            <a:r>
              <a:rPr lang="en-US" dirty="0"/>
              <a:t> a </a:t>
            </a:r>
            <a:r>
              <a:rPr lang="en-US" dirty="0" err="1"/>
              <a:t>diffxrxncx</a:t>
            </a:r>
            <a:r>
              <a:rPr lang="en-US" dirty="0"/>
              <a:t>.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7868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References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/>
              <a:t>Inside the Magic Kingdom:  Seven Keys to Disney’s Success</a:t>
            </a:r>
          </a:p>
          <a:p>
            <a:pPr marL="457200" lvl="1" indent="0">
              <a:buNone/>
            </a:pPr>
            <a:r>
              <a:rPr lang="en-US" sz="2000" dirty="0"/>
              <a:t>Tom </a:t>
            </a:r>
            <a:r>
              <a:rPr lang="en-US" sz="2000" dirty="0" err="1"/>
              <a:t>Connellan</a:t>
            </a:r>
            <a:r>
              <a:rPr lang="en-US" sz="2000" dirty="0"/>
              <a:t>, 2008</a:t>
            </a:r>
          </a:p>
          <a:p>
            <a:pPr marL="0" indent="0">
              <a:buNone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259270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Lesson 1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 algn="ctr">
              <a:buNone/>
            </a:pPr>
            <a:r>
              <a:rPr lang="en-US" sz="4000" dirty="0" smtClean="0"/>
              <a:t>The </a:t>
            </a:r>
            <a:r>
              <a:rPr lang="en-US" sz="4000" dirty="0"/>
              <a:t>competition is anyone the customer compares you with.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6199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are you compared?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Overall experience</a:t>
            </a:r>
          </a:p>
          <a:p>
            <a:r>
              <a:rPr lang="en-US" dirty="0"/>
              <a:t>Phone call to phone call</a:t>
            </a:r>
          </a:p>
          <a:p>
            <a:r>
              <a:rPr lang="en-US" dirty="0"/>
              <a:t>Billing statement to billing statement</a:t>
            </a:r>
          </a:p>
          <a:p>
            <a:r>
              <a:rPr lang="en-US" dirty="0"/>
              <a:t>Web-site to web-site</a:t>
            </a:r>
          </a:p>
          <a:p>
            <a:r>
              <a:rPr lang="en-US" dirty="0"/>
              <a:t>Anyone who has a great experience anywhere is comparing your organization to their experience!</a:t>
            </a:r>
          </a:p>
          <a:p>
            <a:r>
              <a:rPr lang="en-US" dirty="0"/>
              <a:t>Internal customers </a:t>
            </a:r>
            <a:r>
              <a:rPr lang="en-US" dirty="0" smtClean="0"/>
              <a:t>compare </a:t>
            </a:r>
            <a:r>
              <a:rPr lang="en-US" dirty="0"/>
              <a:t>too</a:t>
            </a:r>
            <a:r>
              <a:rPr lang="en-US" dirty="0" smtClean="0"/>
              <a:t>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1696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Lesson 2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sz="4000" dirty="0"/>
              <a:t>Pay fantastic attention to detail.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6885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Pay fantastic attention to detail.</a:t>
            </a:r>
          </a:p>
        </p:txBody>
      </p:sp>
      <p:pic>
        <p:nvPicPr>
          <p:cNvPr id="4" name="Picture 3" descr="http://www.disneybymark.com/wp-content/uploads/2015/11/DbM-hitching-posts-003x.jpg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694" t="12665" r="10245" b="-85"/>
          <a:stretch/>
        </p:blipFill>
        <p:spPr bwMode="auto">
          <a:xfrm>
            <a:off x="420624" y="1417638"/>
            <a:ext cx="2324724" cy="45720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Picture 4" descr="http://farm3.static.flickr.com/2813/11315391806_56bda87da2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3505200"/>
            <a:ext cx="4143070" cy="310896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 descr="https://az616578.vo.msecnd.net/files/responsive/embedded/any/desktop/2016/01/10/635879891093213284-377197618_castle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1524000"/>
            <a:ext cx="4114800" cy="27432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79485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Lesson </a:t>
            </a:r>
            <a:r>
              <a:rPr lang="en-US" dirty="0" smtClean="0"/>
              <a:t>3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en-US" dirty="0" smtClean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sz="4000" dirty="0"/>
              <a:t>Everyone walks the talk.</a:t>
            </a:r>
          </a:p>
          <a:p>
            <a:pPr marL="0" indent="0" algn="ctr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403478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Everyone walks the talk.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Create value with every point of contact.</a:t>
            </a:r>
          </a:p>
          <a:p>
            <a:r>
              <a:rPr lang="en-US" dirty="0"/>
              <a:t>Be aggressively friendly.</a:t>
            </a:r>
          </a:p>
          <a:p>
            <a:r>
              <a:rPr lang="en-US" dirty="0"/>
              <a:t>Give people the “Why?”</a:t>
            </a:r>
          </a:p>
          <a:p>
            <a:r>
              <a:rPr lang="en-US" dirty="0"/>
              <a:t>Create Traditions, not Rules.</a:t>
            </a:r>
          </a:p>
          <a:p>
            <a:r>
              <a:rPr lang="en-US" dirty="0"/>
              <a:t>Everyone is responsible for ensuring everyone walks the talk.</a:t>
            </a:r>
          </a:p>
          <a:p>
            <a:r>
              <a:rPr lang="en-US" dirty="0"/>
              <a:t>The trick is to turn common sense into common practice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3723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52400"/>
            <a:ext cx="8849590" cy="65532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Lesson 4</a:t>
            </a:r>
          </a:p>
        </p:txBody>
      </p:sp>
      <p:sp>
        <p:nvSpPr>
          <p:cNvPr id="6" name="Rectangle 5"/>
          <p:cNvSpPr/>
          <p:nvPr/>
        </p:nvSpPr>
        <p:spPr>
          <a:xfrm>
            <a:off x="2358413" y="3503069"/>
            <a:ext cx="4427174" cy="5355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Everything walks the talk.</a:t>
            </a: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2214617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Everything walks the talk.  Why?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It’s more than fanatical attention to detail.</a:t>
            </a:r>
          </a:p>
          <a:p>
            <a:r>
              <a:rPr lang="en-US" dirty="0"/>
              <a:t>Guests won’t see this level of detail.  Employees will!</a:t>
            </a:r>
          </a:p>
          <a:p>
            <a:r>
              <a:rPr lang="en-US" dirty="0"/>
              <a:t>Everyone focuses on providing what customers want – even people who never have direct contact.</a:t>
            </a:r>
          </a:p>
          <a:p>
            <a:r>
              <a:rPr lang="en-US" dirty="0"/>
              <a:t>At most organizations a few things walk the talk, but not everything.  How does your mission align with your actions</a:t>
            </a:r>
            <a:r>
              <a:rPr lang="en-US" dirty="0" smtClean="0"/>
              <a:t>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5599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ASFAA 2016 Conference Presentation 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PASFAA 2016 Conference Presentation Template</Template>
  <TotalTime>147</TotalTime>
  <Words>522</Words>
  <Application>Microsoft Office PowerPoint</Application>
  <PresentationFormat>On-screen Show (4:3)</PresentationFormat>
  <Paragraphs>83</Paragraphs>
  <Slides>18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PASFAA 2016 Conference Presentation Template</vt:lpstr>
      <vt:lpstr>Inside the Magic Kingdom</vt:lpstr>
      <vt:lpstr>Lesson 1</vt:lpstr>
      <vt:lpstr>How are you compared?</vt:lpstr>
      <vt:lpstr>Lesson 2</vt:lpstr>
      <vt:lpstr>Pay fantastic attention to detail.</vt:lpstr>
      <vt:lpstr>Lesson 3</vt:lpstr>
      <vt:lpstr>Everyone walks the talk.</vt:lpstr>
      <vt:lpstr>Lesson 4</vt:lpstr>
      <vt:lpstr>Everything walks the talk.  Why?</vt:lpstr>
      <vt:lpstr>Everything walks the talk.  How?</vt:lpstr>
      <vt:lpstr>Lesson 5</vt:lpstr>
      <vt:lpstr>Customers are best heard through many ears.</vt:lpstr>
      <vt:lpstr>Lesson 6</vt:lpstr>
      <vt:lpstr>Reward, recognize, and celebrate.</vt:lpstr>
      <vt:lpstr>Lesson 7</vt:lpstr>
      <vt:lpstr>Xvxryonx makxs a diffxrxncx.</vt:lpstr>
      <vt:lpstr>7 Keys to Success</vt:lpstr>
      <vt:lpstr>References</vt:lpstr>
    </vt:vector>
  </TitlesOfParts>
  <Company>Pennsylvania College of Technology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Jessica Hunter</dc:creator>
  <cp:lastModifiedBy>Tonya Hsiung</cp:lastModifiedBy>
  <cp:revision>15</cp:revision>
  <dcterms:created xsi:type="dcterms:W3CDTF">2016-08-04T17:48:13Z</dcterms:created>
  <dcterms:modified xsi:type="dcterms:W3CDTF">2016-10-20T13:59:10Z</dcterms:modified>
</cp:coreProperties>
</file>