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Lst>
  <p:notesMasterIdLst>
    <p:notesMasterId r:id="rId68"/>
  </p:notesMasterIdLst>
  <p:handoutMasterIdLst>
    <p:handoutMasterId r:id="rId69"/>
  </p:handoutMasterIdLst>
  <p:sldIdLst>
    <p:sldId id="573" r:id="rId2"/>
    <p:sldId id="809" r:id="rId3"/>
    <p:sldId id="749" r:id="rId4"/>
    <p:sldId id="750" r:id="rId5"/>
    <p:sldId id="751" r:id="rId6"/>
    <p:sldId id="752" r:id="rId7"/>
    <p:sldId id="753" r:id="rId8"/>
    <p:sldId id="754" r:id="rId9"/>
    <p:sldId id="755" r:id="rId10"/>
    <p:sldId id="756" r:id="rId11"/>
    <p:sldId id="757" r:id="rId12"/>
    <p:sldId id="758" r:id="rId13"/>
    <p:sldId id="759" r:id="rId14"/>
    <p:sldId id="760" r:id="rId15"/>
    <p:sldId id="761" r:id="rId16"/>
    <p:sldId id="762" r:id="rId17"/>
    <p:sldId id="763" r:id="rId18"/>
    <p:sldId id="764" r:id="rId19"/>
    <p:sldId id="765" r:id="rId20"/>
    <p:sldId id="766" r:id="rId21"/>
    <p:sldId id="767" r:id="rId22"/>
    <p:sldId id="768" r:id="rId23"/>
    <p:sldId id="769" r:id="rId24"/>
    <p:sldId id="819" r:id="rId25"/>
    <p:sldId id="821" r:id="rId26"/>
    <p:sldId id="771" r:id="rId27"/>
    <p:sldId id="774" r:id="rId28"/>
    <p:sldId id="775" r:id="rId29"/>
    <p:sldId id="808" r:id="rId30"/>
    <p:sldId id="776" r:id="rId31"/>
    <p:sldId id="777" r:id="rId32"/>
    <p:sldId id="778" r:id="rId33"/>
    <p:sldId id="779" r:id="rId34"/>
    <p:sldId id="780" r:id="rId35"/>
    <p:sldId id="781" r:id="rId36"/>
    <p:sldId id="815" r:id="rId37"/>
    <p:sldId id="811" r:id="rId38"/>
    <p:sldId id="820" r:id="rId39"/>
    <p:sldId id="812" r:id="rId40"/>
    <p:sldId id="814" r:id="rId41"/>
    <p:sldId id="816" r:id="rId42"/>
    <p:sldId id="813" r:id="rId43"/>
    <p:sldId id="782" r:id="rId44"/>
    <p:sldId id="784" r:id="rId45"/>
    <p:sldId id="785" r:id="rId46"/>
    <p:sldId id="787" r:id="rId47"/>
    <p:sldId id="788" r:id="rId48"/>
    <p:sldId id="789" r:id="rId49"/>
    <p:sldId id="790" r:id="rId50"/>
    <p:sldId id="791" r:id="rId51"/>
    <p:sldId id="822" r:id="rId52"/>
    <p:sldId id="823" r:id="rId53"/>
    <p:sldId id="824" r:id="rId54"/>
    <p:sldId id="797" r:id="rId55"/>
    <p:sldId id="798" r:id="rId56"/>
    <p:sldId id="799" r:id="rId57"/>
    <p:sldId id="801" r:id="rId58"/>
    <p:sldId id="805" r:id="rId59"/>
    <p:sldId id="639" r:id="rId60"/>
    <p:sldId id="657" r:id="rId61"/>
    <p:sldId id="673" r:id="rId62"/>
    <p:sldId id="659" r:id="rId63"/>
    <p:sldId id="703" r:id="rId64"/>
    <p:sldId id="817" r:id="rId65"/>
    <p:sldId id="818" r:id="rId66"/>
    <p:sldId id="660"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65680" autoAdjust="0"/>
  </p:normalViewPr>
  <p:slideViewPr>
    <p:cSldViewPr>
      <p:cViewPr>
        <p:scale>
          <a:sx n="52" d="100"/>
          <a:sy n="52" d="100"/>
        </p:scale>
        <p:origin x="-2610" y="-540"/>
      </p:cViewPr>
      <p:guideLst>
        <p:guide orient="horz" pos="2160"/>
        <p:guide pos="2880"/>
      </p:guideLst>
    </p:cSldViewPr>
  </p:slideViewPr>
  <p:outlineViewPr>
    <p:cViewPr>
      <p:scale>
        <a:sx n="33" d="100"/>
        <a:sy n="33" d="100"/>
      </p:scale>
      <p:origin x="0" y="51054"/>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7ADEF9-25D8-482F-A1B5-414A90562EF2}" type="datetimeFigureOut">
              <a:rPr lang="en-US" smtClean="0"/>
              <a:t>10/20/2016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E620DA-2484-4185-B195-ED28B967F678}" type="slidenum">
              <a:rPr lang="en-US" smtClean="0"/>
              <a:t>‹#›</a:t>
            </a:fld>
            <a:endParaRPr lang="en-US" dirty="0"/>
          </a:p>
        </p:txBody>
      </p:sp>
    </p:spTree>
    <p:extLst>
      <p:ext uri="{BB962C8B-B14F-4D97-AF65-F5344CB8AC3E}">
        <p14:creationId xmlns:p14="http://schemas.microsoft.com/office/powerpoint/2010/main" val="13812348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1E2EA9-416C-4FA8-AB5B-849AC1490B7F}" type="datetimeFigureOut">
              <a:rPr lang="en-US" smtClean="0"/>
              <a:pPr/>
              <a:t>10/20/2016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4DE1D0-36BA-44D1-B444-474D0732C349}" type="slidenum">
              <a:rPr lang="en-US" smtClean="0"/>
              <a:pPr/>
              <a:t>‹#›</a:t>
            </a:fld>
            <a:endParaRPr lang="en-US" dirty="0"/>
          </a:p>
        </p:txBody>
      </p:sp>
    </p:spTree>
    <p:extLst>
      <p:ext uri="{BB962C8B-B14F-4D97-AF65-F5344CB8AC3E}">
        <p14:creationId xmlns:p14="http://schemas.microsoft.com/office/powerpoint/2010/main" val="8345519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DF3F99AA-53F6-4774-B43D-B81F4D4FF318}"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68D9CEF-E30B-4BB2-B948-4150327B8314}"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E3A0387-1021-4FE4-9DDA-3D9B581DD72A}"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F62764A-8291-423B-8379-DA972C3B7059}"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5C6442A-7E31-4ED1-8733-C5ADD5870A8C}"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DDE9097-6B01-44FC-9338-282A82EE87CB}"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E5AF948-FBA2-45F7-A951-9E4D8CCD7AAD}"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F6B02E2-AA2D-495C-B7EA-4B246C1F645F}"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CF3F6D5-4537-408A-8386-AA13EBBB597E}"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04B996D-329C-4710-B20E-DFD8B75DFBB4}"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03E4594-F019-4946-A703-02BD949E6554}"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84A8E06-97FE-43D4-9291-28F928032FF8}"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defRPr/>
            </a:pPr>
            <a:endParaRPr lang="en-US" alt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87BE438-B1BE-4F0B-B5EF-36D4537C0299}"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7555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1E14D9E-5C1E-48B6-8273-E23810D63A6E}"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659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8566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5A00D28-CA3C-490E-830D-0BE8B5B01D05}"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127125" y="696913"/>
            <a:ext cx="4756150" cy="3484562"/>
          </a:xfrm>
          <a:prstGeom prst="rect">
            <a:avLst/>
          </a:prstGeom>
          <a:solidFill>
            <a:srgbClr val="FFFFFF"/>
          </a:solidFill>
          <a:ln w="9360">
            <a:solidFill>
              <a:srgbClr val="000000"/>
            </a:solidFill>
            <a:miter lim="800000"/>
            <a:headEnd/>
            <a:tailEnd/>
          </a:ln>
        </p:spPr>
        <p:txBody>
          <a:bodyPr wrap="none" lIns="93184" tIns="46593" rIns="93184" bIns="46593"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en-US" altLang="en-US" sz="2300">
              <a:latin typeface="Times New Roman" pitchFamily="18" charset="0"/>
            </a:endParaRPr>
          </a:p>
        </p:txBody>
      </p:sp>
      <p:sp>
        <p:nvSpPr>
          <p:cNvPr id="125955" name="Rectangle 3"/>
          <p:cNvSpPr>
            <a:spLocks noGrp="1" noChangeArrowheads="1"/>
          </p:cNvSpPr>
          <p:nvPr>
            <p:ph type="body"/>
          </p:nvPr>
        </p:nvSpPr>
        <p:spPr bwMode="auto">
          <a:xfrm>
            <a:off x="933450" y="4414838"/>
            <a:ext cx="5141913"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D9D47A3-154A-4B3B-8AEF-64D53272FBB8}"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D9D47A3-154A-4B3B-8AEF-64D53272FBB8}"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363" indent="-284163" eaLnBrk="0" hangingPunct="0">
              <a:spcBef>
                <a:spcPct val="30000"/>
              </a:spcBef>
              <a:defRPr sz="1200">
                <a:solidFill>
                  <a:schemeClr val="tx1"/>
                </a:solidFill>
                <a:latin typeface="Calibri" pitchFamily="34" charset="0"/>
                <a:ea typeface="MS PGothic" pitchFamily="34" charset="-128"/>
              </a:defRPr>
            </a:lvl2pPr>
            <a:lvl3pPr marL="1141413" indent="-227013" eaLnBrk="0" hangingPunct="0">
              <a:spcBef>
                <a:spcPct val="30000"/>
              </a:spcBef>
              <a:defRPr sz="1200">
                <a:solidFill>
                  <a:schemeClr val="tx1"/>
                </a:solidFill>
                <a:latin typeface="Calibri" pitchFamily="34" charset="0"/>
                <a:ea typeface="MS PGothic" pitchFamily="34" charset="-128"/>
              </a:defRPr>
            </a:lvl3pPr>
            <a:lvl4pPr marL="1598613" indent="-227013" eaLnBrk="0" hangingPunct="0">
              <a:spcBef>
                <a:spcPct val="30000"/>
              </a:spcBef>
              <a:defRPr sz="1200">
                <a:solidFill>
                  <a:schemeClr val="tx1"/>
                </a:solidFill>
                <a:latin typeface="Calibri" pitchFamily="34" charset="0"/>
                <a:ea typeface="MS PGothic" pitchFamily="34" charset="-128"/>
              </a:defRPr>
            </a:lvl4pPr>
            <a:lvl5pPr marL="2055813" indent="-227013" eaLnBrk="0" hangingPunct="0">
              <a:spcBef>
                <a:spcPct val="30000"/>
              </a:spcBef>
              <a:defRPr sz="1200">
                <a:solidFill>
                  <a:schemeClr val="tx1"/>
                </a:solidFill>
                <a:latin typeface="Calibri" pitchFamily="34" charset="0"/>
                <a:ea typeface="MS PGothic" pitchFamily="34" charset="-128"/>
              </a:defRPr>
            </a:lvl5pPr>
            <a:lvl6pPr marL="25130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2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4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46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0FAC3BA-E17A-4018-8B3C-380DFB0E3C38}" type="slidenum">
              <a:rPr lang="en-US" altLang="en-US" smtClean="0">
                <a:latin typeface="Arial" charset="0"/>
              </a:rPr>
              <a:pPr eaLnBrk="1" hangingPunct="1">
                <a:spcBef>
                  <a:spcPct val="0"/>
                </a:spcBef>
              </a:pPr>
              <a:t>2</a:t>
            </a:fld>
            <a:endParaRPr lang="en-US"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E04F1D2-0F6D-448A-AB6E-0B16DB9BC4EB}"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B9E1C8F-32C2-4C8F-9941-17FD94C8B50F}"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4749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A696BD3-C4E2-4EEB-A62D-E99027C9DDC2}"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2BBA270-5F85-4A5C-A5D5-A8E423A2842D}"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0135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127125" y="696913"/>
            <a:ext cx="4756150" cy="3484562"/>
          </a:xfrm>
          <a:prstGeom prst="rect">
            <a:avLst/>
          </a:prstGeom>
          <a:solidFill>
            <a:srgbClr val="FFFFFF"/>
          </a:solidFill>
          <a:ln w="9360">
            <a:solidFill>
              <a:srgbClr val="000000"/>
            </a:solidFill>
            <a:miter lim="800000"/>
            <a:headEnd/>
            <a:tailEnd/>
          </a:ln>
        </p:spPr>
        <p:txBody>
          <a:bodyPr wrap="none" lIns="93184" tIns="46593" rIns="93184" bIns="46593"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en-US" altLang="en-US" sz="2300">
              <a:latin typeface="Times New Roman" pitchFamily="18" charset="0"/>
            </a:endParaRPr>
          </a:p>
        </p:txBody>
      </p:sp>
      <p:sp>
        <p:nvSpPr>
          <p:cNvPr id="125955" name="Rectangle 3"/>
          <p:cNvSpPr>
            <a:spLocks noGrp="1" noChangeArrowheads="1"/>
          </p:cNvSpPr>
          <p:nvPr>
            <p:ph type="body"/>
          </p:nvPr>
        </p:nvSpPr>
        <p:spPr bwMode="auto">
          <a:xfrm>
            <a:off x="933450" y="4414838"/>
            <a:ext cx="5141913"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endParaRPr lang="en-US" alt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650" indent="-290513" eaLnBrk="0" hangingPunct="0">
              <a:spcBef>
                <a:spcPct val="30000"/>
              </a:spcBef>
              <a:defRPr sz="1200">
                <a:solidFill>
                  <a:schemeClr val="tx1"/>
                </a:solidFill>
                <a:latin typeface="Calibri" pitchFamily="34" charset="0"/>
              </a:defRPr>
            </a:lvl2pPr>
            <a:lvl3pPr marL="1163638" indent="-231775" eaLnBrk="0" hangingPunct="0">
              <a:spcBef>
                <a:spcPct val="30000"/>
              </a:spcBef>
              <a:defRPr sz="1200">
                <a:solidFill>
                  <a:schemeClr val="tx1"/>
                </a:solidFill>
                <a:latin typeface="Calibri" pitchFamily="34" charset="0"/>
              </a:defRPr>
            </a:lvl3pPr>
            <a:lvl4pPr marL="1630363" indent="-231775" eaLnBrk="0" hangingPunct="0">
              <a:spcBef>
                <a:spcPct val="30000"/>
              </a:spcBef>
              <a:defRPr sz="1200">
                <a:solidFill>
                  <a:schemeClr val="tx1"/>
                </a:solidFill>
                <a:latin typeface="Calibri" pitchFamily="34" charset="0"/>
              </a:defRPr>
            </a:lvl4pPr>
            <a:lvl5pPr marL="2095500" indent="-231775" eaLnBrk="0" hangingPunct="0">
              <a:spcBef>
                <a:spcPct val="30000"/>
              </a:spcBef>
              <a:defRPr sz="1200">
                <a:solidFill>
                  <a:schemeClr val="tx1"/>
                </a:solidFill>
                <a:latin typeface="Calibri" pitchFamily="34" charset="0"/>
              </a:defRPr>
            </a:lvl5pPr>
            <a:lvl6pPr marL="2552700" indent="-231775" defTabSz="457200" eaLnBrk="0" fontAlgn="base" hangingPunct="0">
              <a:spcBef>
                <a:spcPct val="30000"/>
              </a:spcBef>
              <a:spcAft>
                <a:spcPct val="0"/>
              </a:spcAft>
              <a:defRPr sz="1200">
                <a:solidFill>
                  <a:schemeClr val="tx1"/>
                </a:solidFill>
                <a:latin typeface="Calibri" pitchFamily="34" charset="0"/>
              </a:defRPr>
            </a:lvl6pPr>
            <a:lvl7pPr marL="3009900" indent="-231775" defTabSz="457200" eaLnBrk="0" fontAlgn="base" hangingPunct="0">
              <a:spcBef>
                <a:spcPct val="30000"/>
              </a:spcBef>
              <a:spcAft>
                <a:spcPct val="0"/>
              </a:spcAft>
              <a:defRPr sz="1200">
                <a:solidFill>
                  <a:schemeClr val="tx1"/>
                </a:solidFill>
                <a:latin typeface="Calibri" pitchFamily="34" charset="0"/>
              </a:defRPr>
            </a:lvl7pPr>
            <a:lvl8pPr marL="3467100" indent="-231775" defTabSz="457200" eaLnBrk="0" fontAlgn="base" hangingPunct="0">
              <a:spcBef>
                <a:spcPct val="30000"/>
              </a:spcBef>
              <a:spcAft>
                <a:spcPct val="0"/>
              </a:spcAft>
              <a:defRPr sz="1200">
                <a:solidFill>
                  <a:schemeClr val="tx1"/>
                </a:solidFill>
                <a:latin typeface="Calibri" pitchFamily="34" charset="0"/>
              </a:defRPr>
            </a:lvl8pPr>
            <a:lvl9pPr marL="3924300" indent="-231775"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68C5DC8-F60B-45CF-9F5E-C7123D3E1176}" type="slidenum">
              <a:rPr lang="en-US" altLang="en-US" smtClean="0">
                <a:solidFill>
                  <a:srgbClr val="000000"/>
                </a:solidFill>
                <a:cs typeface="Arial" pitchFamily="34" charset="0"/>
              </a:rPr>
              <a:pPr eaLnBrk="1" fontAlgn="base" hangingPunct="1">
                <a:spcBef>
                  <a:spcPct val="0"/>
                </a:spcBef>
                <a:spcAft>
                  <a:spcPct val="0"/>
                </a:spcAft>
              </a:pPr>
              <a:t>36</a:t>
            </a:fld>
            <a:endParaRPr lang="en-US" altLang="en-US" smtClean="0">
              <a:solidFill>
                <a:srgbClr val="000000"/>
              </a:solidFill>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894" indent="-285345" eaLnBrk="0" hangingPunct="0">
              <a:spcBef>
                <a:spcPct val="30000"/>
              </a:spcBef>
              <a:defRPr sz="1200">
                <a:solidFill>
                  <a:schemeClr val="tx1"/>
                </a:solidFill>
                <a:latin typeface="Calibri" pitchFamily="34" charset="0"/>
                <a:ea typeface="MS PGothic" pitchFamily="34" charset="-128"/>
              </a:defRPr>
            </a:lvl2pPr>
            <a:lvl3pPr marL="1141375" indent="-228275" eaLnBrk="0" hangingPunct="0">
              <a:spcBef>
                <a:spcPct val="30000"/>
              </a:spcBef>
              <a:defRPr sz="1200">
                <a:solidFill>
                  <a:schemeClr val="tx1"/>
                </a:solidFill>
                <a:latin typeface="Calibri" pitchFamily="34" charset="0"/>
                <a:ea typeface="MS PGothic" pitchFamily="34" charset="-128"/>
              </a:defRPr>
            </a:lvl3pPr>
            <a:lvl4pPr marL="1599512" indent="-228275" eaLnBrk="0" hangingPunct="0">
              <a:spcBef>
                <a:spcPct val="30000"/>
              </a:spcBef>
              <a:defRPr sz="1200">
                <a:solidFill>
                  <a:schemeClr val="tx1"/>
                </a:solidFill>
                <a:latin typeface="Calibri" pitchFamily="34" charset="0"/>
                <a:ea typeface="MS PGothic" pitchFamily="34" charset="-128"/>
              </a:defRPr>
            </a:lvl4pPr>
            <a:lvl5pPr marL="2056062" indent="-228275" eaLnBrk="0" hangingPunct="0">
              <a:spcBef>
                <a:spcPct val="30000"/>
              </a:spcBef>
              <a:defRPr sz="1200">
                <a:solidFill>
                  <a:schemeClr val="tx1"/>
                </a:solidFill>
                <a:latin typeface="Calibri" pitchFamily="34" charset="0"/>
                <a:ea typeface="MS PGothic" pitchFamily="34" charset="-128"/>
              </a:defRPr>
            </a:lvl5pPr>
            <a:lvl6pPr marL="2512613"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9164"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5713"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2264"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65350CFD-05D5-4DEA-A81D-3D5369D15D9D}" type="slidenum">
              <a:rPr lang="en-US" altLang="en-US">
                <a:solidFill>
                  <a:prstClr val="black"/>
                </a:solidFill>
              </a:rPr>
              <a:pPr eaLnBrk="1" hangingPunct="1">
                <a:spcBef>
                  <a:spcPct val="0"/>
                </a:spcBef>
                <a:defRPr/>
              </a:pPr>
              <a:t>37</a:t>
            </a:fld>
            <a:endParaRPr lang="en-US" alt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650" indent="-290513" eaLnBrk="0" hangingPunct="0">
              <a:spcBef>
                <a:spcPct val="30000"/>
              </a:spcBef>
              <a:defRPr sz="1200">
                <a:solidFill>
                  <a:schemeClr val="tx1"/>
                </a:solidFill>
                <a:latin typeface="Calibri" pitchFamily="34" charset="0"/>
              </a:defRPr>
            </a:lvl2pPr>
            <a:lvl3pPr marL="1163638" indent="-231775" eaLnBrk="0" hangingPunct="0">
              <a:spcBef>
                <a:spcPct val="30000"/>
              </a:spcBef>
              <a:defRPr sz="1200">
                <a:solidFill>
                  <a:schemeClr val="tx1"/>
                </a:solidFill>
                <a:latin typeface="Calibri" pitchFamily="34" charset="0"/>
              </a:defRPr>
            </a:lvl3pPr>
            <a:lvl4pPr marL="1630363" indent="-231775" eaLnBrk="0" hangingPunct="0">
              <a:spcBef>
                <a:spcPct val="30000"/>
              </a:spcBef>
              <a:defRPr sz="1200">
                <a:solidFill>
                  <a:schemeClr val="tx1"/>
                </a:solidFill>
                <a:latin typeface="Calibri" pitchFamily="34" charset="0"/>
              </a:defRPr>
            </a:lvl4pPr>
            <a:lvl5pPr marL="2095500" indent="-231775" eaLnBrk="0" hangingPunct="0">
              <a:spcBef>
                <a:spcPct val="30000"/>
              </a:spcBef>
              <a:defRPr sz="1200">
                <a:solidFill>
                  <a:schemeClr val="tx1"/>
                </a:solidFill>
                <a:latin typeface="Calibri" pitchFamily="34" charset="0"/>
              </a:defRPr>
            </a:lvl5pPr>
            <a:lvl6pPr marL="2552700" indent="-231775" defTabSz="457200" eaLnBrk="0" fontAlgn="base" hangingPunct="0">
              <a:spcBef>
                <a:spcPct val="30000"/>
              </a:spcBef>
              <a:spcAft>
                <a:spcPct val="0"/>
              </a:spcAft>
              <a:defRPr sz="1200">
                <a:solidFill>
                  <a:schemeClr val="tx1"/>
                </a:solidFill>
                <a:latin typeface="Calibri" pitchFamily="34" charset="0"/>
              </a:defRPr>
            </a:lvl6pPr>
            <a:lvl7pPr marL="3009900" indent="-231775" defTabSz="457200" eaLnBrk="0" fontAlgn="base" hangingPunct="0">
              <a:spcBef>
                <a:spcPct val="30000"/>
              </a:spcBef>
              <a:spcAft>
                <a:spcPct val="0"/>
              </a:spcAft>
              <a:defRPr sz="1200">
                <a:solidFill>
                  <a:schemeClr val="tx1"/>
                </a:solidFill>
                <a:latin typeface="Calibri" pitchFamily="34" charset="0"/>
              </a:defRPr>
            </a:lvl7pPr>
            <a:lvl8pPr marL="3467100" indent="-231775" defTabSz="457200" eaLnBrk="0" fontAlgn="base" hangingPunct="0">
              <a:spcBef>
                <a:spcPct val="30000"/>
              </a:spcBef>
              <a:spcAft>
                <a:spcPct val="0"/>
              </a:spcAft>
              <a:defRPr sz="1200">
                <a:solidFill>
                  <a:schemeClr val="tx1"/>
                </a:solidFill>
                <a:latin typeface="Calibri" pitchFamily="34" charset="0"/>
              </a:defRPr>
            </a:lvl8pPr>
            <a:lvl9pPr marL="3924300" indent="-231775"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2CAF2F8-0A95-4BDF-AE31-1A0431DA63F7}" type="slidenum">
              <a:rPr lang="en-US" altLang="en-US" smtClean="0">
                <a:solidFill>
                  <a:srgbClr val="000000"/>
                </a:solidFill>
                <a:cs typeface="Arial" pitchFamily="34" charset="0"/>
              </a:rPr>
              <a:pPr eaLnBrk="1" fontAlgn="base" hangingPunct="1">
                <a:spcBef>
                  <a:spcPct val="0"/>
                </a:spcBef>
                <a:spcAft>
                  <a:spcPct val="0"/>
                </a:spcAft>
              </a:pPr>
              <a:t>38</a:t>
            </a:fld>
            <a:endParaRPr lang="en-US" altLang="en-US" smtClean="0">
              <a:solidFill>
                <a:srgbClr val="000000"/>
              </a:solidFill>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defRPr/>
            </a:pPr>
            <a:endParaRPr lang="en-US" dirty="0"/>
          </a:p>
        </p:txBody>
      </p:sp>
    </p:spTree>
    <p:extLst>
      <p:ext uri="{BB962C8B-B14F-4D97-AF65-F5344CB8AC3E}">
        <p14:creationId xmlns:p14="http://schemas.microsoft.com/office/powerpoint/2010/main" val="524953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894" indent="-285345" eaLnBrk="0" hangingPunct="0">
              <a:spcBef>
                <a:spcPct val="30000"/>
              </a:spcBef>
              <a:defRPr sz="1200">
                <a:solidFill>
                  <a:schemeClr val="tx1"/>
                </a:solidFill>
                <a:latin typeface="Calibri" pitchFamily="34" charset="0"/>
                <a:ea typeface="MS PGothic" pitchFamily="34" charset="-128"/>
              </a:defRPr>
            </a:lvl2pPr>
            <a:lvl3pPr marL="1141375" indent="-228275" eaLnBrk="0" hangingPunct="0">
              <a:spcBef>
                <a:spcPct val="30000"/>
              </a:spcBef>
              <a:defRPr sz="1200">
                <a:solidFill>
                  <a:schemeClr val="tx1"/>
                </a:solidFill>
                <a:latin typeface="Calibri" pitchFamily="34" charset="0"/>
                <a:ea typeface="MS PGothic" pitchFamily="34" charset="-128"/>
              </a:defRPr>
            </a:lvl3pPr>
            <a:lvl4pPr marL="1599512" indent="-228275" eaLnBrk="0" hangingPunct="0">
              <a:spcBef>
                <a:spcPct val="30000"/>
              </a:spcBef>
              <a:defRPr sz="1200">
                <a:solidFill>
                  <a:schemeClr val="tx1"/>
                </a:solidFill>
                <a:latin typeface="Calibri" pitchFamily="34" charset="0"/>
                <a:ea typeface="MS PGothic" pitchFamily="34" charset="-128"/>
              </a:defRPr>
            </a:lvl4pPr>
            <a:lvl5pPr marL="2056062" indent="-228275" eaLnBrk="0" hangingPunct="0">
              <a:spcBef>
                <a:spcPct val="30000"/>
              </a:spcBef>
              <a:defRPr sz="1200">
                <a:solidFill>
                  <a:schemeClr val="tx1"/>
                </a:solidFill>
                <a:latin typeface="Calibri" pitchFamily="34" charset="0"/>
                <a:ea typeface="MS PGothic" pitchFamily="34" charset="-128"/>
              </a:defRPr>
            </a:lvl5pPr>
            <a:lvl6pPr marL="2512613"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9164"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5713"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2264"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DEF828E4-F0C7-43DC-9D69-CBAE082D06A7}" type="slidenum">
              <a:rPr lang="en-US" altLang="en-US">
                <a:solidFill>
                  <a:prstClr val="black"/>
                </a:solidFill>
              </a:rPr>
              <a:pPr eaLnBrk="1" hangingPunct="1">
                <a:spcBef>
                  <a:spcPct val="0"/>
                </a:spcBef>
                <a:defRPr/>
              </a:pPr>
              <a:t>39</a:t>
            </a:fld>
            <a:endParaRPr lang="en-US" alt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894" indent="-285345" eaLnBrk="0" hangingPunct="0">
              <a:spcBef>
                <a:spcPct val="30000"/>
              </a:spcBef>
              <a:defRPr sz="1200">
                <a:solidFill>
                  <a:schemeClr val="tx1"/>
                </a:solidFill>
                <a:latin typeface="Calibri" pitchFamily="34" charset="0"/>
                <a:ea typeface="MS PGothic" pitchFamily="34" charset="-128"/>
              </a:defRPr>
            </a:lvl2pPr>
            <a:lvl3pPr marL="1141375" indent="-228275" eaLnBrk="0" hangingPunct="0">
              <a:spcBef>
                <a:spcPct val="30000"/>
              </a:spcBef>
              <a:defRPr sz="1200">
                <a:solidFill>
                  <a:schemeClr val="tx1"/>
                </a:solidFill>
                <a:latin typeface="Calibri" pitchFamily="34" charset="0"/>
                <a:ea typeface="MS PGothic" pitchFamily="34" charset="-128"/>
              </a:defRPr>
            </a:lvl3pPr>
            <a:lvl4pPr marL="1599512" indent="-228275" eaLnBrk="0" hangingPunct="0">
              <a:spcBef>
                <a:spcPct val="30000"/>
              </a:spcBef>
              <a:defRPr sz="1200">
                <a:solidFill>
                  <a:schemeClr val="tx1"/>
                </a:solidFill>
                <a:latin typeface="Calibri" pitchFamily="34" charset="0"/>
                <a:ea typeface="MS PGothic" pitchFamily="34" charset="-128"/>
              </a:defRPr>
            </a:lvl4pPr>
            <a:lvl5pPr marL="2056062" indent="-228275" eaLnBrk="0" hangingPunct="0">
              <a:spcBef>
                <a:spcPct val="30000"/>
              </a:spcBef>
              <a:defRPr sz="1200">
                <a:solidFill>
                  <a:schemeClr val="tx1"/>
                </a:solidFill>
                <a:latin typeface="Calibri" pitchFamily="34" charset="0"/>
                <a:ea typeface="MS PGothic" pitchFamily="34" charset="-128"/>
              </a:defRPr>
            </a:lvl5pPr>
            <a:lvl6pPr marL="2512613"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9164"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5713"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2264"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E2F74F54-0D26-47C6-B25D-7F152085A5E1}" type="slidenum">
              <a:rPr lang="en-US" altLang="en-US">
                <a:solidFill>
                  <a:prstClr val="black"/>
                </a:solidFill>
              </a:rPr>
              <a:pPr eaLnBrk="1" hangingPunct="1">
                <a:spcBef>
                  <a:spcPct val="0"/>
                </a:spcBef>
                <a:defRPr/>
              </a:pPr>
              <a:t>40</a:t>
            </a:fld>
            <a:endParaRPr lang="en-US" alt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894" indent="-285345" eaLnBrk="0" hangingPunct="0">
              <a:spcBef>
                <a:spcPct val="30000"/>
              </a:spcBef>
              <a:defRPr sz="1200">
                <a:solidFill>
                  <a:schemeClr val="tx1"/>
                </a:solidFill>
                <a:latin typeface="Calibri" pitchFamily="34" charset="0"/>
                <a:ea typeface="MS PGothic" pitchFamily="34" charset="-128"/>
              </a:defRPr>
            </a:lvl2pPr>
            <a:lvl3pPr marL="1141375" indent="-228275" eaLnBrk="0" hangingPunct="0">
              <a:spcBef>
                <a:spcPct val="30000"/>
              </a:spcBef>
              <a:defRPr sz="1200">
                <a:solidFill>
                  <a:schemeClr val="tx1"/>
                </a:solidFill>
                <a:latin typeface="Calibri" pitchFamily="34" charset="0"/>
                <a:ea typeface="MS PGothic" pitchFamily="34" charset="-128"/>
              </a:defRPr>
            </a:lvl3pPr>
            <a:lvl4pPr marL="1599512" indent="-228275" eaLnBrk="0" hangingPunct="0">
              <a:spcBef>
                <a:spcPct val="30000"/>
              </a:spcBef>
              <a:defRPr sz="1200">
                <a:solidFill>
                  <a:schemeClr val="tx1"/>
                </a:solidFill>
                <a:latin typeface="Calibri" pitchFamily="34" charset="0"/>
                <a:ea typeface="MS PGothic" pitchFamily="34" charset="-128"/>
              </a:defRPr>
            </a:lvl4pPr>
            <a:lvl5pPr marL="2056062" indent="-228275" eaLnBrk="0" hangingPunct="0">
              <a:spcBef>
                <a:spcPct val="30000"/>
              </a:spcBef>
              <a:defRPr sz="1200">
                <a:solidFill>
                  <a:schemeClr val="tx1"/>
                </a:solidFill>
                <a:latin typeface="Calibri" pitchFamily="34" charset="0"/>
                <a:ea typeface="MS PGothic" pitchFamily="34" charset="-128"/>
              </a:defRPr>
            </a:lvl5pPr>
            <a:lvl6pPr marL="2512613"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9164"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5713"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2264" indent="-228275" defTabSz="45655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E2F74F54-0D26-47C6-B25D-7F152085A5E1}" type="slidenum">
              <a:rPr lang="en-US" altLang="en-US">
                <a:solidFill>
                  <a:prstClr val="black"/>
                </a:solidFill>
              </a:rPr>
              <a:pPr eaLnBrk="1" hangingPunct="1">
                <a:spcBef>
                  <a:spcPct val="0"/>
                </a:spcBef>
                <a:defRPr/>
              </a:pPr>
              <a:t>41</a:t>
            </a:fld>
            <a:endParaRPr lang="en-US" alt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127125" y="695325"/>
            <a:ext cx="4756150" cy="3486150"/>
          </a:xfrm>
          <a:prstGeom prst="rect">
            <a:avLst/>
          </a:prstGeom>
          <a:solidFill>
            <a:srgbClr val="FFFFFF"/>
          </a:solidFill>
          <a:ln w="9360">
            <a:solidFill>
              <a:srgbClr val="000000"/>
            </a:solidFill>
            <a:miter lim="800000"/>
            <a:headEnd/>
            <a:tailEnd/>
          </a:ln>
        </p:spPr>
        <p:txBody>
          <a:bodyPr wrap="none" lIns="92466" tIns="46232" rIns="92466" bIns="46232"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en-US" altLang="en-US" sz="2300">
              <a:latin typeface="Times New Roman" pitchFamily="18" charset="0"/>
            </a:endParaRPr>
          </a:p>
        </p:txBody>
      </p:sp>
      <p:sp>
        <p:nvSpPr>
          <p:cNvPr id="153603" name="Rectangle 3"/>
          <p:cNvSpPr>
            <a:spLocks noGrp="1" noChangeArrowheads="1"/>
          </p:cNvSpPr>
          <p:nvPr>
            <p:ph type="body"/>
          </p:nvPr>
        </p:nvSpPr>
        <p:spPr bwMode="auto">
          <a:xfrm>
            <a:off x="933450" y="4414838"/>
            <a:ext cx="5141913"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0456E5F-3433-4219-A05B-EFA3D662F81D}" type="slidenum">
              <a:rPr lang="en-US" altLang="en-US" smtClean="0"/>
              <a:pPr eaLnBrk="1" hangingPunct="1">
                <a:spcBef>
                  <a:spcPct val="0"/>
                </a:spcBef>
              </a:pPr>
              <a:t>43</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381F688-B498-4B0D-85D3-FC9C728D6E37}" type="slidenum">
              <a:rPr lang="en-US" altLang="en-US" smtClean="0"/>
              <a:pPr eaLnBrk="1" hangingPunct="1">
                <a:spcBef>
                  <a:spcPct val="0"/>
                </a:spcBef>
              </a:pPr>
              <a:t>44</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7CB0ECA-206D-46F6-8893-290943A08CDA}" type="slidenum">
              <a:rPr lang="en-US" altLang="en-US" smtClean="0">
                <a:latin typeface="Arial" charset="0"/>
              </a:rPr>
              <a:pPr eaLnBrk="1" hangingPunct="1">
                <a:spcBef>
                  <a:spcPct val="0"/>
                </a:spcBef>
              </a:pPr>
              <a:t>45</a:t>
            </a:fld>
            <a:endParaRPr lang="en-US"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AE53597-9EAE-4441-B7B0-4D524BFFED6D}" type="slidenum">
              <a:rPr lang="en-US" altLang="en-US" smtClean="0"/>
              <a:pPr eaLnBrk="1" hangingPunct="1">
                <a:spcBef>
                  <a:spcPct val="0"/>
                </a:spcBef>
              </a:pPr>
              <a:t>46</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F7F3F1B-D529-48D9-B019-ADB7047E998C}" type="slidenum">
              <a:rPr lang="en-US" altLang="en-US" smtClean="0"/>
              <a:pPr eaLnBrk="1" hangingPunct="1">
                <a:spcBef>
                  <a:spcPct val="0"/>
                </a:spcBef>
              </a:pPr>
              <a:t>47</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9023F5A-8B27-4B25-A699-777D84C3E44D}" type="slidenum">
              <a:rPr lang="en-US" altLang="en-US" smtClean="0"/>
              <a:pPr eaLnBrk="1" hangingPunct="1">
                <a:spcBef>
                  <a:spcPct val="0"/>
                </a:spcBef>
              </a:pPr>
              <a:t>48</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B8F810-ABB0-40D6-954C-BCD231DA0551}"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7EFB440-6649-4A12-9343-279C755DEC58}" type="slidenum">
              <a:rPr lang="en-US" altLang="en-US" smtClean="0"/>
              <a:pPr eaLnBrk="1" hangingPunct="1">
                <a:spcBef>
                  <a:spcPct val="0"/>
                </a:spcBef>
              </a:pPr>
              <a:t>49</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E0275BD-5510-4F60-B808-C1A839648D7A}" type="slidenum">
              <a:rPr lang="en-US" smtClean="0"/>
              <a:pPr>
                <a:defRPr/>
              </a:pPr>
              <a:t>50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683190" y="4267200"/>
            <a:ext cx="5608320" cy="4727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3433637D-E505-4578-97B0-CE1542BA2D9A}" type="slidenum">
              <a:rPr lang="en-US" smtClean="0"/>
              <a:pPr>
                <a:defRPr/>
              </a:pPr>
              <a:t>51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Tree>
    <p:extLst>
      <p:ext uri="{BB962C8B-B14F-4D97-AF65-F5344CB8AC3E}">
        <p14:creationId xmlns:p14="http://schemas.microsoft.com/office/powerpoint/2010/main" val="1317513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4057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E464DE8-472C-4B69-9D92-DD87C0005008}" type="slidenum">
              <a:rPr lang="en-US" altLang="en-US" smtClean="0"/>
              <a:pPr eaLnBrk="1" hangingPunct="1">
                <a:spcBef>
                  <a:spcPct val="0"/>
                </a:spcBef>
              </a:pPr>
              <a:t>54</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4276B5B-AD4C-4A53-9B9B-92A5BE91487E}" type="slidenum">
              <a:rPr lang="en-US" altLang="en-US" smtClean="0"/>
              <a:pPr eaLnBrk="1" hangingPunct="1">
                <a:spcBef>
                  <a:spcPct val="0"/>
                </a:spcBef>
              </a:pPr>
              <a:t>55</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F3D2405-F1E6-44A0-8E78-65040D5A78D4}" type="slidenum">
              <a:rPr lang="en-US" altLang="en-US" smtClean="0"/>
              <a:pPr eaLnBrk="1" hangingPunct="1">
                <a:spcBef>
                  <a:spcPct val="0"/>
                </a:spcBef>
              </a:pPr>
              <a:t>56</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5650" indent="-290513" eaLnBrk="0" hangingPunct="0">
              <a:spcBef>
                <a:spcPct val="30000"/>
              </a:spcBef>
              <a:defRPr sz="1200">
                <a:solidFill>
                  <a:schemeClr val="tx1"/>
                </a:solidFill>
                <a:latin typeface="Calibri" pitchFamily="34" charset="0"/>
                <a:ea typeface="MS PGothic" pitchFamily="34" charset="-128"/>
              </a:defRPr>
            </a:lvl2pPr>
            <a:lvl3pPr marL="1163638" indent="-231775" eaLnBrk="0" hangingPunct="0">
              <a:spcBef>
                <a:spcPct val="30000"/>
              </a:spcBef>
              <a:defRPr sz="1200">
                <a:solidFill>
                  <a:schemeClr val="tx1"/>
                </a:solidFill>
                <a:latin typeface="Calibri" pitchFamily="34" charset="0"/>
                <a:ea typeface="MS PGothic" pitchFamily="34" charset="-128"/>
              </a:defRPr>
            </a:lvl3pPr>
            <a:lvl4pPr marL="1630363" indent="-231775" eaLnBrk="0" hangingPunct="0">
              <a:spcBef>
                <a:spcPct val="30000"/>
              </a:spcBef>
              <a:defRPr sz="1200">
                <a:solidFill>
                  <a:schemeClr val="tx1"/>
                </a:solidFill>
                <a:latin typeface="Calibri" pitchFamily="34" charset="0"/>
                <a:ea typeface="MS PGothic" pitchFamily="34" charset="-128"/>
              </a:defRPr>
            </a:lvl4pPr>
            <a:lvl5pPr marL="2095500" indent="-231775" eaLnBrk="0" hangingPunct="0">
              <a:spcBef>
                <a:spcPct val="30000"/>
              </a:spcBef>
              <a:defRPr sz="1200">
                <a:solidFill>
                  <a:schemeClr val="tx1"/>
                </a:solidFill>
                <a:latin typeface="Calibri" pitchFamily="34" charset="0"/>
                <a:ea typeface="MS PGothic" pitchFamily="34" charset="-128"/>
              </a:defRPr>
            </a:lvl5pPr>
            <a:lvl6pPr marL="25527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99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1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300" indent="-231775"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88000DF-E267-4A48-8445-BE15E77E5059}" type="slidenum">
              <a:rPr lang="en-US" altLang="en-US" smtClean="0">
                <a:latin typeface="Arial" charset="0"/>
              </a:rPr>
              <a:pPr eaLnBrk="1" hangingPunct="1">
                <a:spcBef>
                  <a:spcPct val="0"/>
                </a:spcBef>
              </a:pPr>
              <a:t>57</a:t>
            </a:fld>
            <a:endParaRPr lang="en-US"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855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8E96FD1-B97B-4AF4-BC16-4F1EDD63463D}"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999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8644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7F90D0F-96E1-4614-9F3A-2A9BB65DAA9C}" type="slidenum">
              <a:rPr lang="en-US" altLang="en-US" smtClean="0"/>
              <a:pPr eaLnBrk="1" hangingPunct="1">
                <a:spcBef>
                  <a:spcPct val="0"/>
                </a:spcBef>
              </a:pPr>
              <a:t>61</a:t>
            </a:fld>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35" indent="-285005">
              <a:spcBef>
                <a:spcPct val="30000"/>
              </a:spcBef>
              <a:defRPr sz="1200">
                <a:solidFill>
                  <a:schemeClr val="tx1"/>
                </a:solidFill>
                <a:latin typeface="Calibri" pitchFamily="34" charset="0"/>
              </a:defRPr>
            </a:lvl2pPr>
            <a:lvl3pPr marL="1144825" indent="-227364">
              <a:spcBef>
                <a:spcPct val="30000"/>
              </a:spcBef>
              <a:defRPr sz="1200">
                <a:solidFill>
                  <a:schemeClr val="tx1"/>
                </a:solidFill>
                <a:latin typeface="Calibri" pitchFamily="34" charset="0"/>
              </a:defRPr>
            </a:lvl3pPr>
            <a:lvl4pPr marL="1604355" indent="-227364">
              <a:spcBef>
                <a:spcPct val="30000"/>
              </a:spcBef>
              <a:defRPr sz="1200">
                <a:solidFill>
                  <a:schemeClr val="tx1"/>
                </a:solidFill>
                <a:latin typeface="Calibri" pitchFamily="34" charset="0"/>
              </a:defRPr>
            </a:lvl4pPr>
            <a:lvl5pPr marL="2062284" indent="-227364">
              <a:spcBef>
                <a:spcPct val="30000"/>
              </a:spcBef>
              <a:defRPr sz="1200">
                <a:solidFill>
                  <a:schemeClr val="tx1"/>
                </a:solidFill>
                <a:latin typeface="Calibri" pitchFamily="34" charset="0"/>
              </a:defRPr>
            </a:lvl5pPr>
            <a:lvl6pPr marL="2523416" indent="-227364" defTabSz="461132" eaLnBrk="0" fontAlgn="base" hangingPunct="0">
              <a:spcBef>
                <a:spcPct val="30000"/>
              </a:spcBef>
              <a:spcAft>
                <a:spcPct val="0"/>
              </a:spcAft>
              <a:defRPr sz="1200">
                <a:solidFill>
                  <a:schemeClr val="tx1"/>
                </a:solidFill>
                <a:latin typeface="Calibri" pitchFamily="34" charset="0"/>
              </a:defRPr>
            </a:lvl6pPr>
            <a:lvl7pPr marL="2984548" indent="-227364" defTabSz="461132" eaLnBrk="0" fontAlgn="base" hangingPunct="0">
              <a:spcBef>
                <a:spcPct val="30000"/>
              </a:spcBef>
              <a:spcAft>
                <a:spcPct val="0"/>
              </a:spcAft>
              <a:defRPr sz="1200">
                <a:solidFill>
                  <a:schemeClr val="tx1"/>
                </a:solidFill>
                <a:latin typeface="Calibri" pitchFamily="34" charset="0"/>
              </a:defRPr>
            </a:lvl7pPr>
            <a:lvl8pPr marL="3445680" indent="-227364" defTabSz="461132" eaLnBrk="0" fontAlgn="base" hangingPunct="0">
              <a:spcBef>
                <a:spcPct val="30000"/>
              </a:spcBef>
              <a:spcAft>
                <a:spcPct val="0"/>
              </a:spcAft>
              <a:defRPr sz="1200">
                <a:solidFill>
                  <a:schemeClr val="tx1"/>
                </a:solidFill>
                <a:latin typeface="Calibri" pitchFamily="34" charset="0"/>
              </a:defRPr>
            </a:lvl8pPr>
            <a:lvl9pPr marL="3906812" indent="-227364" defTabSz="461132"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82F4A7DE-F23D-480E-A05B-E38AB834A70C}" type="slidenum">
              <a:rPr lang="en-US" altLang="en-US" smtClean="0">
                <a:ea typeface="ＭＳ Ｐゴシック" pitchFamily="34" charset="-128"/>
              </a:rPr>
              <a:pPr>
                <a:spcBef>
                  <a:spcPct val="0"/>
                </a:spcBef>
                <a:defRPr/>
              </a:pPr>
              <a:t>62</a:t>
            </a:fld>
            <a:endParaRPr lang="en-US" altLang="en-US"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71289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5782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44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150FB7B-0623-4046-92CD-4C31A4379AD4}"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endParaRPr lang="en-US"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C1A97F5-3F12-447D-B366-4739B60214A9}"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8389595-FD9B-4F5A-BAA4-3EAED06EAD9B}" type="slidenum">
              <a:rPr lang="en-US" altLang="en-US" smtClean="0"/>
              <a:pPr eaLnBrk="1" hangingPunct="1">
                <a:spcBef>
                  <a:spcPct val="0"/>
                </a:spcBef>
              </a:pPr>
              <a:t>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2" name="Picture 1"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044" y="5845502"/>
            <a:ext cx="5828521" cy="547430"/>
          </a:xfrm>
          <a:prstGeom prst="rect">
            <a:avLst/>
          </a:prstGeom>
        </p:spPr>
      </p:pic>
      <p:sp>
        <p:nvSpPr>
          <p:cNvPr id="11" name="Rectangle 1"/>
          <p:cNvSpPr>
            <a:spLocks/>
          </p:cNvSpPr>
          <p:nvPr/>
        </p:nvSpPr>
        <p:spPr bwMode="auto">
          <a:xfrm>
            <a:off x="-2460" y="0"/>
            <a:ext cx="9146460" cy="5486398"/>
          </a:xfrm>
          <a:prstGeom prst="rect">
            <a:avLst/>
          </a:prstGeom>
          <a:solidFill>
            <a:srgbClr val="155F86"/>
          </a:solidFill>
          <a:ln>
            <a:noFill/>
          </a:ln>
        </p:spPr>
        <p:txBody>
          <a:bodyPr lIns="0" tIns="0" rIns="0" bIns="0"/>
          <a:lstStyle/>
          <a:p>
            <a:endParaRPr lang="en-US" dirty="0">
              <a:solidFill>
                <a:prstClr val="black"/>
              </a:solidFill>
              <a:latin typeface="Calibri"/>
            </a:endParaRPr>
          </a:p>
        </p:txBody>
      </p:sp>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smtClean="0"/>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val="30178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pic>
        <p:nvPicPr>
          <p:cNvPr id="2" name="Picture 1"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044" y="671770"/>
            <a:ext cx="5828521" cy="547430"/>
          </a:xfrm>
          <a:prstGeom prst="rect">
            <a:avLst/>
          </a:prstGeom>
        </p:spPr>
      </p:pic>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smtClean="0"/>
              <a:t>Click to edit Master title style</a:t>
            </a:r>
            <a:endParaRPr lang="en-US"/>
          </a:p>
        </p:txBody>
      </p:sp>
      <p:sp>
        <p:nvSpPr>
          <p:cNvPr id="10" name="Rectangle 1"/>
          <p:cNvSpPr>
            <a:spLocks/>
          </p:cNvSpPr>
          <p:nvPr/>
        </p:nvSpPr>
        <p:spPr bwMode="auto">
          <a:xfrm>
            <a:off x="-14597" y="0"/>
            <a:ext cx="9167722" cy="321617"/>
          </a:xfrm>
          <a:prstGeom prst="rect">
            <a:avLst/>
          </a:prstGeom>
          <a:solidFill>
            <a:srgbClr val="155F86"/>
          </a:solidFill>
          <a:ln>
            <a:noFill/>
          </a:ln>
        </p:spPr>
        <p:txBody>
          <a:bodyPr lIns="0" tIns="0" rIns="0" bIns="0"/>
          <a:lstStyle/>
          <a:p>
            <a:endParaRPr lang="en-US" dirty="0"/>
          </a:p>
        </p:txBody>
      </p:sp>
      <p:sp>
        <p:nvSpPr>
          <p:cNvPr id="12" name="Rectangle 1"/>
          <p:cNvSpPr>
            <a:spLocks/>
          </p:cNvSpPr>
          <p:nvPr/>
        </p:nvSpPr>
        <p:spPr bwMode="auto">
          <a:xfrm>
            <a:off x="0" y="6550494"/>
            <a:ext cx="9167722" cy="321617"/>
          </a:xfrm>
          <a:prstGeom prst="rect">
            <a:avLst/>
          </a:prstGeom>
          <a:solidFill>
            <a:srgbClr val="155F86"/>
          </a:solidFill>
          <a:ln>
            <a:noFill/>
          </a:ln>
        </p:spPr>
        <p:txBody>
          <a:bodyPr lIns="0" tIns="0" rIns="0" bIns="0"/>
          <a:lstStyle/>
          <a:p>
            <a:endParaRPr lang="en-US" dirty="0"/>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smtClean="0"/>
              <a:t>Click to edit Master text styles</a:t>
            </a:r>
          </a:p>
        </p:txBody>
      </p:sp>
    </p:spTree>
    <p:extLst>
      <p:ext uri="{BB962C8B-B14F-4D97-AF65-F5344CB8AC3E}">
        <p14:creationId xmlns:p14="http://schemas.microsoft.com/office/powerpoint/2010/main" val="1038104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958183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9" name="Rectangle 1"/>
          <p:cNvSpPr>
            <a:spLocks/>
          </p:cNvSpPr>
          <p:nvPr/>
        </p:nvSpPr>
        <p:spPr bwMode="auto">
          <a:xfrm>
            <a:off x="0" y="6328874"/>
            <a:ext cx="4495800" cy="538972"/>
          </a:xfrm>
          <a:prstGeom prst="rect">
            <a:avLst/>
          </a:prstGeom>
          <a:solidFill>
            <a:srgbClr val="155F86"/>
          </a:solidFill>
          <a:ln>
            <a:noFill/>
          </a:ln>
        </p:spPr>
        <p:txBody>
          <a:bodyPr lIns="0" tIns="0" rIns="0" bIns="0"/>
          <a:lstStyle/>
          <a:p>
            <a:endParaRPr lang="en-US" dirty="0"/>
          </a:p>
        </p:txBody>
      </p:sp>
      <p:pic>
        <p:nvPicPr>
          <p:cNvPr id="13" name="Picture 12"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2" name="Title 1"/>
          <p:cNvSpPr>
            <a:spLocks noGrp="1"/>
          </p:cNvSpPr>
          <p:nvPr>
            <p:ph type="title" hasCustomPrompt="1"/>
          </p:nvPr>
        </p:nvSpPr>
        <p:spPr>
          <a:xfrm>
            <a:off x="459708" y="414325"/>
            <a:ext cx="868429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533400" y="1676400"/>
            <a:ext cx="8229600" cy="4373563"/>
          </a:xfrm>
          <a:prstGeom prst="rect">
            <a:avLst/>
          </a:prstGeom>
        </p:spPr>
        <p:txBody>
          <a:bodyPr>
            <a:normAutofit/>
          </a:bodyPr>
          <a:lstStyle>
            <a:lvl1pPr marL="230188" indent="-230188">
              <a:buSzPct val="80000"/>
              <a:defRPr sz="3200">
                <a:solidFill>
                  <a:srgbClr val="535353"/>
                </a:solidFill>
                <a:latin typeface="Arial"/>
                <a:cs typeface="Arial"/>
              </a:defRPr>
            </a:lvl1pPr>
            <a:lvl2pPr marL="404813" indent="-174625">
              <a:buSzPct val="75000"/>
              <a:buFont typeface="Wingdings" panose="05000000000000000000" pitchFamily="2" charset="2"/>
              <a:buChar char="v"/>
              <a:defRPr sz="2800">
                <a:solidFill>
                  <a:srgbClr val="535353"/>
                </a:solidFill>
                <a:latin typeface="Arial"/>
                <a:cs typeface="Arial"/>
              </a:defRPr>
            </a:lvl2pPr>
            <a:lvl3pPr marL="623888" indent="-163513">
              <a:buSzPct val="80000"/>
              <a:defRPr sz="2400">
                <a:solidFill>
                  <a:srgbClr val="535353"/>
                </a:solidFill>
                <a:latin typeface="Arial"/>
                <a:cs typeface="Arial"/>
              </a:defRPr>
            </a:lvl3pPr>
            <a:lvl4pPr marL="854075" indent="-230188">
              <a:defRPr sz="1600">
                <a:solidFill>
                  <a:srgbClr val="535353"/>
                </a:solidFill>
                <a:latin typeface="Arial"/>
                <a:cs typeface="Arial"/>
              </a:defRPr>
            </a:lvl4pPr>
            <a:lvl5pPr>
              <a:defRPr sz="1800">
                <a:solidFill>
                  <a:srgbClr val="535353"/>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33400" y="6400800"/>
            <a:ext cx="2133600" cy="365125"/>
          </a:xfrm>
        </p:spPr>
        <p:txBody>
          <a:bodyPr/>
          <a:lstStyle>
            <a:lvl1pPr algn="l">
              <a:defRPr sz="1000" b="1">
                <a:solidFill>
                  <a:schemeClr val="bg1"/>
                </a:solidFill>
                <a:latin typeface="Arial"/>
                <a:cs typeface="Arial"/>
              </a:defRPr>
            </a:lvl1pPr>
          </a:lstStyle>
          <a:p>
            <a:fld id="{AB2AC901-8A29-4661-9A38-714B198FA516}" type="slidenum">
              <a:rPr lang="en-US" smtClean="0"/>
              <a:pPr/>
              <a:t>‹#›</a:t>
            </a:fld>
            <a:endParaRPr lang="en-US" dirty="0"/>
          </a:p>
        </p:txBody>
      </p:sp>
      <p:sp>
        <p:nvSpPr>
          <p:cNvPr id="11" name="Rectangle 1"/>
          <p:cNvSpPr>
            <a:spLocks/>
          </p:cNvSpPr>
          <p:nvPr/>
        </p:nvSpPr>
        <p:spPr bwMode="auto">
          <a:xfrm>
            <a:off x="-14597" y="0"/>
            <a:ext cx="9167722" cy="321617"/>
          </a:xfrm>
          <a:prstGeom prst="rect">
            <a:avLst/>
          </a:prstGeom>
          <a:solidFill>
            <a:srgbClr val="155F86"/>
          </a:solidFill>
          <a:ln>
            <a:noFill/>
          </a:ln>
        </p:spPr>
        <p:txBody>
          <a:bodyPr lIns="0" tIns="0" rIns="0" bIns="0"/>
          <a:lstStyle/>
          <a:p>
            <a:endParaRPr lang="en-US" dirty="0"/>
          </a:p>
        </p:txBody>
      </p:sp>
      <p:cxnSp>
        <p:nvCxnSpPr>
          <p:cNvPr id="14" name="Straight Connector 13"/>
          <p:cNvCxnSpPr/>
          <p:nvPr/>
        </p:nvCxnSpPr>
        <p:spPr>
          <a:xfrm>
            <a:off x="240844" y="1062023"/>
            <a:ext cx="8645528"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589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9" name="Rectangle 1"/>
          <p:cNvSpPr>
            <a:spLocks/>
          </p:cNvSpPr>
          <p:nvPr/>
        </p:nvSpPr>
        <p:spPr bwMode="auto">
          <a:xfrm>
            <a:off x="0" y="6328874"/>
            <a:ext cx="4495800" cy="538972"/>
          </a:xfrm>
          <a:prstGeom prst="rect">
            <a:avLst/>
          </a:prstGeom>
          <a:solidFill>
            <a:srgbClr val="155F86"/>
          </a:solidFill>
          <a:ln>
            <a:noFill/>
          </a:ln>
        </p:spPr>
        <p:txBody>
          <a:bodyPr lIns="0" tIns="0" rIns="0" bIns="0"/>
          <a:lstStyle/>
          <a:p>
            <a:endParaRPr lang="en-US" dirty="0"/>
          </a:p>
        </p:txBody>
      </p:sp>
      <p:pic>
        <p:nvPicPr>
          <p:cNvPr id="13" name="Picture 12"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2" name="Title 1"/>
          <p:cNvSpPr>
            <a:spLocks noGrp="1"/>
          </p:cNvSpPr>
          <p:nvPr>
            <p:ph type="title" hasCustomPrompt="1"/>
          </p:nvPr>
        </p:nvSpPr>
        <p:spPr>
          <a:xfrm>
            <a:off x="459708" y="414325"/>
            <a:ext cx="868429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533400" y="1828800"/>
            <a:ext cx="3962400" cy="4221163"/>
          </a:xfrm>
          <a:prstGeom prst="rect">
            <a:avLst/>
          </a:prstGeom>
        </p:spPr>
        <p:txBody>
          <a:bodyPr>
            <a:normAutofit/>
          </a:bodyPr>
          <a:lstStyle>
            <a:lvl1pPr marL="230188" indent="-230188">
              <a:buSzPct val="80000"/>
              <a:defRPr sz="2800">
                <a:solidFill>
                  <a:srgbClr val="535353"/>
                </a:solidFill>
                <a:latin typeface="Arial"/>
                <a:cs typeface="Arial"/>
              </a:defRPr>
            </a:lvl1pPr>
            <a:lvl2pPr marL="404813" indent="-174625">
              <a:buSzPct val="75000"/>
              <a:buFont typeface="Wingdings" panose="05000000000000000000" pitchFamily="2" charset="2"/>
              <a:buChar char="v"/>
              <a:defRPr sz="2400">
                <a:solidFill>
                  <a:srgbClr val="535353"/>
                </a:solidFill>
                <a:latin typeface="Arial"/>
                <a:cs typeface="Arial"/>
              </a:defRPr>
            </a:lvl2pPr>
            <a:lvl3pPr marL="623888" indent="-163513">
              <a:buSzPct val="80000"/>
              <a:defRPr sz="2000">
                <a:solidFill>
                  <a:srgbClr val="535353"/>
                </a:solidFill>
                <a:latin typeface="Arial"/>
                <a:cs typeface="Arial"/>
              </a:defRPr>
            </a:lvl3pPr>
            <a:lvl4pPr marL="854075" indent="-230188">
              <a:defRPr sz="1600">
                <a:solidFill>
                  <a:srgbClr val="535353"/>
                </a:solidFill>
                <a:latin typeface="Arial"/>
                <a:cs typeface="Arial"/>
              </a:defRPr>
            </a:lvl4pPr>
            <a:lvl5pPr>
              <a:defRPr sz="1800">
                <a:solidFill>
                  <a:srgbClr val="535353"/>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533400" y="6400800"/>
            <a:ext cx="2133600" cy="365125"/>
          </a:xfrm>
        </p:spPr>
        <p:txBody>
          <a:bodyPr/>
          <a:lstStyle>
            <a:lvl1pPr algn="l">
              <a:defRPr sz="1000" b="1">
                <a:solidFill>
                  <a:schemeClr val="bg1"/>
                </a:solidFill>
                <a:latin typeface="Arial"/>
                <a:cs typeface="Arial"/>
              </a:defRPr>
            </a:lvl1pPr>
          </a:lstStyle>
          <a:p>
            <a:fld id="{AB2AC901-8A29-4661-9A38-714B198FA516}" type="slidenum">
              <a:rPr lang="en-US" smtClean="0"/>
              <a:pPr/>
              <a:t>‹#›</a:t>
            </a:fld>
            <a:endParaRPr lang="en-US" dirty="0"/>
          </a:p>
        </p:txBody>
      </p:sp>
      <p:sp>
        <p:nvSpPr>
          <p:cNvPr id="11" name="Rectangle 1"/>
          <p:cNvSpPr>
            <a:spLocks/>
          </p:cNvSpPr>
          <p:nvPr/>
        </p:nvSpPr>
        <p:spPr bwMode="auto">
          <a:xfrm>
            <a:off x="-14597" y="0"/>
            <a:ext cx="9167722" cy="321617"/>
          </a:xfrm>
          <a:prstGeom prst="rect">
            <a:avLst/>
          </a:prstGeom>
          <a:solidFill>
            <a:srgbClr val="155F86"/>
          </a:solidFill>
          <a:ln>
            <a:noFill/>
          </a:ln>
        </p:spPr>
        <p:txBody>
          <a:bodyPr lIns="0" tIns="0" rIns="0" bIns="0"/>
          <a:lstStyle/>
          <a:p>
            <a:endParaRPr lang="en-US" dirty="0"/>
          </a:p>
        </p:txBody>
      </p:sp>
      <p:cxnSp>
        <p:nvCxnSpPr>
          <p:cNvPr id="14" name="Straight Connector 13"/>
          <p:cNvCxnSpPr/>
          <p:nvPr/>
        </p:nvCxnSpPr>
        <p:spPr>
          <a:xfrm>
            <a:off x="240844" y="1062023"/>
            <a:ext cx="8645528"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3"/>
          </p:nvPr>
        </p:nvSpPr>
        <p:spPr>
          <a:xfrm>
            <a:off x="4711893" y="1828800"/>
            <a:ext cx="3962400" cy="4221163"/>
          </a:xfrm>
          <a:prstGeom prst="rect">
            <a:avLst/>
          </a:prstGeom>
        </p:spPr>
        <p:txBody>
          <a:bodyPr>
            <a:normAutofit/>
          </a:bodyPr>
          <a:lstStyle>
            <a:lvl1pPr marL="230188" indent="-230188">
              <a:buSzPct val="80000"/>
              <a:defRPr sz="2800">
                <a:solidFill>
                  <a:srgbClr val="535353"/>
                </a:solidFill>
                <a:latin typeface="Arial"/>
                <a:cs typeface="Arial"/>
              </a:defRPr>
            </a:lvl1pPr>
            <a:lvl2pPr marL="404813" indent="-174625">
              <a:buSzPct val="75000"/>
              <a:buFont typeface="Wingdings" panose="05000000000000000000" pitchFamily="2" charset="2"/>
              <a:buChar char="v"/>
              <a:defRPr sz="2400">
                <a:solidFill>
                  <a:srgbClr val="535353"/>
                </a:solidFill>
                <a:latin typeface="Arial"/>
                <a:cs typeface="Arial"/>
              </a:defRPr>
            </a:lvl2pPr>
            <a:lvl3pPr marL="623888" indent="-163513">
              <a:buSzPct val="80000"/>
              <a:defRPr sz="2000">
                <a:solidFill>
                  <a:srgbClr val="535353"/>
                </a:solidFill>
                <a:latin typeface="Arial"/>
                <a:cs typeface="Arial"/>
              </a:defRPr>
            </a:lvl3pPr>
            <a:lvl4pPr marL="854075" indent="-230188">
              <a:defRPr sz="1600">
                <a:solidFill>
                  <a:srgbClr val="535353"/>
                </a:solidFill>
                <a:latin typeface="Arial"/>
                <a:cs typeface="Arial"/>
              </a:defRPr>
            </a:lvl4pPr>
            <a:lvl5pPr>
              <a:defRPr sz="1800">
                <a:solidFill>
                  <a:srgbClr val="535353"/>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77024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pic>
        <p:nvPicPr>
          <p:cNvPr id="3" name="Picture 3" descr="FSA-4C cop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chemeClr val="tx2">
              <a:lumMod val="60000"/>
              <a:lumOff val="40000"/>
            </a:schemeClr>
          </a:solidFill>
          <a:ln>
            <a:noFill/>
          </a:ln>
          <a:extLst/>
        </p:spPr>
        <p:txBody>
          <a:bodyPr lIns="0" tIns="0" rIns="0" bIns="0"/>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dirty="0" smtClean="0">
              <a:cs typeface="+mn-cs"/>
            </a:endParaRPr>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charset="0"/>
              </a:defRPr>
            </a:lvl1pPr>
          </a:lstStyle>
          <a:p>
            <a:pPr>
              <a:defRPr/>
            </a:pPr>
            <a:fld id="{91E34C8A-B7AF-43F0-8240-DC61B8E1E99B}" type="slidenum">
              <a:rPr lang="en-US"/>
              <a:pPr>
                <a:defRPr/>
              </a:pPr>
              <a:t>‹#›</a:t>
            </a:fld>
            <a:endParaRPr lang="en-US" dirty="0"/>
          </a:p>
        </p:txBody>
      </p:sp>
    </p:spTree>
    <p:extLst>
      <p:ext uri="{BB962C8B-B14F-4D97-AF65-F5344CB8AC3E}">
        <p14:creationId xmlns:p14="http://schemas.microsoft.com/office/powerpoint/2010/main" val="1447898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 columns">
    <p:spTree>
      <p:nvGrpSpPr>
        <p:cNvPr id="1" name=""/>
        <p:cNvGrpSpPr/>
        <p:nvPr/>
      </p:nvGrpSpPr>
      <p:grpSpPr>
        <a:xfrm>
          <a:off x="0" y="0"/>
          <a:ext cx="0" cy="0"/>
          <a:chOff x="0" y="0"/>
          <a:chExt cx="0" cy="0"/>
        </a:xfrm>
      </p:grpSpPr>
      <p:sp>
        <p:nvSpPr>
          <p:cNvPr id="11" name="Rectangle 1"/>
          <p:cNvSpPr>
            <a:spLocks/>
          </p:cNvSpPr>
          <p:nvPr/>
        </p:nvSpPr>
        <p:spPr bwMode="auto">
          <a:xfrm>
            <a:off x="1650998" y="6172200"/>
            <a:ext cx="2844802" cy="699604"/>
          </a:xfrm>
          <a:prstGeom prst="rect">
            <a:avLst/>
          </a:prstGeom>
          <a:solidFill>
            <a:srgbClr val="95C94E"/>
          </a:solidFill>
          <a:ln>
            <a:noFill/>
          </a:ln>
        </p:spPr>
        <p:txBody>
          <a:bodyPr lIns="0" tIns="0" rIns="0" bIns="0"/>
          <a:lstStyle/>
          <a:p>
            <a:endParaRPr lang="en-US" dirty="0"/>
          </a:p>
        </p:txBody>
      </p:sp>
      <p:sp>
        <p:nvSpPr>
          <p:cNvPr id="13" name="Rectangle 1"/>
          <p:cNvSpPr>
            <a:spLocks/>
          </p:cNvSpPr>
          <p:nvPr/>
        </p:nvSpPr>
        <p:spPr bwMode="auto">
          <a:xfrm>
            <a:off x="838200" y="6173668"/>
            <a:ext cx="838200" cy="699604"/>
          </a:xfrm>
          <a:prstGeom prst="rect">
            <a:avLst/>
          </a:prstGeom>
          <a:solidFill>
            <a:srgbClr val="1D81AA"/>
          </a:solidFill>
          <a:ln>
            <a:noFill/>
          </a:ln>
        </p:spPr>
        <p:txBody>
          <a:bodyPr lIns="0" tIns="0" rIns="0" bIns="0"/>
          <a:lstStyle/>
          <a:p>
            <a:endParaRPr lang="en-US" dirty="0"/>
          </a:p>
        </p:txBody>
      </p:sp>
      <p:sp>
        <p:nvSpPr>
          <p:cNvPr id="15" name="Rectangle 1"/>
          <p:cNvSpPr>
            <a:spLocks/>
          </p:cNvSpPr>
          <p:nvPr/>
        </p:nvSpPr>
        <p:spPr bwMode="auto">
          <a:xfrm>
            <a:off x="-14597" y="6173668"/>
            <a:ext cx="863938" cy="699604"/>
          </a:xfrm>
          <a:prstGeom prst="rect">
            <a:avLst/>
          </a:prstGeom>
          <a:solidFill>
            <a:schemeClr val="tx1">
              <a:lumMod val="65000"/>
              <a:lumOff val="35000"/>
            </a:schemeClr>
          </a:solidFill>
          <a:ln>
            <a:noFill/>
          </a:ln>
        </p:spPr>
        <p:txBody>
          <a:bodyPr lIns="0" tIns="0" rIns="0" bIns="0"/>
          <a:lstStyle/>
          <a:p>
            <a:r>
              <a:rPr lang="en-US" dirty="0"/>
              <a:t>             </a:t>
            </a:r>
          </a:p>
        </p:txBody>
      </p:sp>
      <p:sp>
        <p:nvSpPr>
          <p:cNvPr id="17" name="Rectangle 1"/>
          <p:cNvSpPr>
            <a:spLocks/>
          </p:cNvSpPr>
          <p:nvPr/>
        </p:nvSpPr>
        <p:spPr bwMode="auto">
          <a:xfrm>
            <a:off x="5638800" y="-1160"/>
            <a:ext cx="1848172" cy="457400"/>
          </a:xfrm>
          <a:prstGeom prst="rect">
            <a:avLst/>
          </a:prstGeom>
          <a:solidFill>
            <a:srgbClr val="95C94E"/>
          </a:solidFill>
          <a:ln>
            <a:noFill/>
          </a:ln>
        </p:spPr>
        <p:txBody>
          <a:bodyPr lIns="0" tIns="0" rIns="0" bIns="0"/>
          <a:lstStyle/>
          <a:p>
            <a:endParaRPr lang="en-US" dirty="0"/>
          </a:p>
        </p:txBody>
      </p:sp>
      <p:sp>
        <p:nvSpPr>
          <p:cNvPr id="18" name="Rectangle 1"/>
          <p:cNvSpPr>
            <a:spLocks/>
          </p:cNvSpPr>
          <p:nvPr/>
        </p:nvSpPr>
        <p:spPr bwMode="auto">
          <a:xfrm>
            <a:off x="7460257" y="-200"/>
            <a:ext cx="838200" cy="457400"/>
          </a:xfrm>
          <a:prstGeom prst="rect">
            <a:avLst/>
          </a:prstGeom>
          <a:solidFill>
            <a:srgbClr val="1D81AA"/>
          </a:solidFill>
          <a:ln>
            <a:noFill/>
          </a:ln>
        </p:spPr>
        <p:txBody>
          <a:bodyPr lIns="0" tIns="0" rIns="0" bIns="0"/>
          <a:lstStyle/>
          <a:p>
            <a:endParaRPr lang="en-US" dirty="0"/>
          </a:p>
        </p:txBody>
      </p:sp>
      <p:sp>
        <p:nvSpPr>
          <p:cNvPr id="19" name="Rectangle 1"/>
          <p:cNvSpPr>
            <a:spLocks/>
          </p:cNvSpPr>
          <p:nvPr/>
        </p:nvSpPr>
        <p:spPr bwMode="auto">
          <a:xfrm>
            <a:off x="8289187" y="-200"/>
            <a:ext cx="863938" cy="457400"/>
          </a:xfrm>
          <a:prstGeom prst="rect">
            <a:avLst/>
          </a:prstGeom>
          <a:solidFill>
            <a:schemeClr val="tx1">
              <a:lumMod val="65000"/>
              <a:lumOff val="35000"/>
            </a:schemeClr>
          </a:solidFill>
          <a:ln>
            <a:noFill/>
          </a:ln>
        </p:spPr>
        <p:txBody>
          <a:bodyPr lIns="0" tIns="0" rIns="0" bIns="0"/>
          <a:lstStyle/>
          <a:p>
            <a:r>
              <a:rPr lang="en-US" dirty="0"/>
              <a:t>             </a:t>
            </a:r>
          </a:p>
        </p:txBody>
      </p:sp>
      <p:sp>
        <p:nvSpPr>
          <p:cNvPr id="2" name="Title 1"/>
          <p:cNvSpPr>
            <a:spLocks noGrp="1"/>
          </p:cNvSpPr>
          <p:nvPr>
            <p:ph type="title" hasCustomPrompt="1"/>
          </p:nvPr>
        </p:nvSpPr>
        <p:spPr>
          <a:xfrm>
            <a:off x="459708" y="414325"/>
            <a:ext cx="8554162" cy="647698"/>
          </a:xfrm>
          <a:prstGeom prst="rect">
            <a:avLst/>
          </a:prstGeom>
        </p:spPr>
        <p:txBody>
          <a:bodyPr/>
          <a:lstStyle>
            <a:lvl1pPr algn="l">
              <a:defRPr sz="3200" b="1" baseline="0">
                <a:solidFill>
                  <a:schemeClr val="tx1"/>
                </a:solidFill>
                <a:latin typeface="Arial"/>
                <a:cs typeface="Arial"/>
              </a:defRPr>
            </a:lvl1pPr>
          </a:lstStyle>
          <a:p>
            <a:r>
              <a:rPr lang="en-US" dirty="0"/>
              <a:t>CLICK TO EDIT MASTER TITLE STYLE</a:t>
            </a:r>
          </a:p>
        </p:txBody>
      </p:sp>
      <p:cxnSp>
        <p:nvCxnSpPr>
          <p:cNvPr id="14" name="Straight Connector 13"/>
          <p:cNvCxnSpPr/>
          <p:nvPr/>
        </p:nvCxnSpPr>
        <p:spPr>
          <a:xfrm>
            <a:off x="240844" y="1062023"/>
            <a:ext cx="8645528" cy="0"/>
          </a:xfrm>
          <a:prstGeom prst="line">
            <a:avLst/>
          </a:prstGeom>
          <a:ln w="508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152400" y="6400800"/>
            <a:ext cx="457200" cy="365125"/>
          </a:xfrm>
        </p:spPr>
        <p:txBody>
          <a:bodyPr/>
          <a:lstStyle>
            <a:lvl1pPr algn="l">
              <a:defRPr sz="1000">
                <a:solidFill>
                  <a:srgbClr val="F2F2F2"/>
                </a:solidFill>
                <a:latin typeface="Arial"/>
                <a:cs typeface="Arial"/>
              </a:defRPr>
            </a:lvl1pPr>
          </a:lstStyle>
          <a:p>
            <a:fld id="{6CDE813E-C3AC-464A-8A78-CB5E733BD6D3}" type="slidenum">
              <a:rPr lang="en-US" smtClean="0"/>
              <a:t>‹#›</a:t>
            </a:fld>
            <a:endParaRPr lang="en-US"/>
          </a:p>
        </p:txBody>
      </p:sp>
      <p:sp>
        <p:nvSpPr>
          <p:cNvPr id="4" name="Text Placeholder 3"/>
          <p:cNvSpPr>
            <a:spLocks noGrp="1"/>
          </p:cNvSpPr>
          <p:nvPr>
            <p:ph type="body" sz="quarter" idx="13"/>
          </p:nvPr>
        </p:nvSpPr>
        <p:spPr>
          <a:xfrm>
            <a:off x="240844" y="1524000"/>
            <a:ext cx="4102556" cy="4419600"/>
          </a:xfrm>
          <a:prstGeom prst="rect">
            <a:avLst/>
          </a:prstGeom>
        </p:spPr>
        <p:txBody>
          <a:bodyPr/>
          <a:lstStyle>
            <a:lvl1pPr>
              <a:defRPr sz="2700"/>
            </a:lvl1pPr>
            <a:lvl2pPr>
              <a:defRPr sz="23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4495800" y="1524000"/>
            <a:ext cx="4391025" cy="4495800"/>
          </a:xfrm>
          <a:prstGeom prst="rect">
            <a:avLst/>
          </a:prstGeom>
        </p:spPr>
        <p:txBody>
          <a:bodyPr/>
          <a:lstStyle>
            <a:lvl1pPr>
              <a:defRPr sz="2700"/>
            </a:lvl1pPr>
            <a:lvl2pPr>
              <a:defRPr sz="23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6211888"/>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76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lank">
    <p:spTree>
      <p:nvGrpSpPr>
        <p:cNvPr id="1" name=""/>
        <p:cNvGrpSpPr/>
        <p:nvPr/>
      </p:nvGrpSpPr>
      <p:grpSpPr>
        <a:xfrm>
          <a:off x="0" y="0"/>
          <a:ext cx="0" cy="0"/>
          <a:chOff x="0" y="0"/>
          <a:chExt cx="0" cy="0"/>
        </a:xfrm>
      </p:grpSpPr>
      <p:sp>
        <p:nvSpPr>
          <p:cNvPr id="8" name="Rectangle 1"/>
          <p:cNvSpPr>
            <a:spLocks/>
          </p:cNvSpPr>
          <p:nvPr/>
        </p:nvSpPr>
        <p:spPr bwMode="auto">
          <a:xfrm>
            <a:off x="0" y="6328874"/>
            <a:ext cx="4495800" cy="538972"/>
          </a:xfrm>
          <a:prstGeom prst="rect">
            <a:avLst/>
          </a:prstGeom>
          <a:solidFill>
            <a:srgbClr val="155F86"/>
          </a:solidFill>
          <a:ln>
            <a:noFill/>
          </a:ln>
        </p:spPr>
        <p:txBody>
          <a:bodyPr lIns="0" tIns="0" rIns="0" bIns="0"/>
          <a:lstStyle/>
          <a:p>
            <a:endParaRPr lang="en-US" dirty="0"/>
          </a:p>
        </p:txBody>
      </p:sp>
      <p:pic>
        <p:nvPicPr>
          <p:cNvPr id="9" name="Picture 8"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16" name="Rectangle 1"/>
          <p:cNvSpPr>
            <a:spLocks/>
          </p:cNvSpPr>
          <p:nvPr/>
        </p:nvSpPr>
        <p:spPr bwMode="auto">
          <a:xfrm>
            <a:off x="-14597" y="0"/>
            <a:ext cx="9167722" cy="321617"/>
          </a:xfrm>
          <a:prstGeom prst="rect">
            <a:avLst/>
          </a:prstGeom>
          <a:solidFill>
            <a:srgbClr val="155F86"/>
          </a:solidFill>
          <a:ln>
            <a:noFill/>
          </a:ln>
        </p:spPr>
        <p:txBody>
          <a:bodyPr lIns="0" tIns="0" rIns="0" bIns="0"/>
          <a:lstStyle/>
          <a:p>
            <a:endParaRPr lang="en-US" dirty="0"/>
          </a:p>
        </p:txBody>
      </p:sp>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p>
        </p:txBody>
      </p:sp>
      <p:cxnSp>
        <p:nvCxnSpPr>
          <p:cNvPr id="14" name="Straight Connector 13"/>
          <p:cNvCxnSpPr/>
          <p:nvPr/>
        </p:nvCxnSpPr>
        <p:spPr>
          <a:xfrm>
            <a:off x="240844" y="1062023"/>
            <a:ext cx="8645528"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AB2AC901-8A29-4661-9A38-714B198FA516}" type="slidenum">
              <a:rPr lang="en-US" smtClean="0"/>
              <a:pPr/>
              <a:t>‹#›</a:t>
            </a:fld>
            <a:endParaRPr lang="en-US" dirty="0"/>
          </a:p>
        </p:txBody>
      </p:sp>
    </p:spTree>
    <p:extLst>
      <p:ext uri="{BB962C8B-B14F-4D97-AF65-F5344CB8AC3E}">
        <p14:creationId xmlns:p14="http://schemas.microsoft.com/office/powerpoint/2010/main" val="351629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Blank">
    <p:spTree>
      <p:nvGrpSpPr>
        <p:cNvPr id="1" name=""/>
        <p:cNvGrpSpPr/>
        <p:nvPr/>
      </p:nvGrpSpPr>
      <p:grpSpPr>
        <a:xfrm>
          <a:off x="0" y="0"/>
          <a:ext cx="0" cy="0"/>
          <a:chOff x="0" y="0"/>
          <a:chExt cx="0" cy="0"/>
        </a:xfrm>
      </p:grpSpPr>
      <p:sp>
        <p:nvSpPr>
          <p:cNvPr id="8" name="Rectangle 1"/>
          <p:cNvSpPr>
            <a:spLocks/>
          </p:cNvSpPr>
          <p:nvPr/>
        </p:nvSpPr>
        <p:spPr bwMode="auto">
          <a:xfrm>
            <a:off x="0" y="6328874"/>
            <a:ext cx="4495800" cy="538972"/>
          </a:xfrm>
          <a:prstGeom prst="rect">
            <a:avLst/>
          </a:prstGeom>
          <a:solidFill>
            <a:srgbClr val="155F86"/>
          </a:solidFill>
          <a:ln>
            <a:noFill/>
          </a:ln>
        </p:spPr>
        <p:txBody>
          <a:bodyPr lIns="0" tIns="0" rIns="0" bIns="0"/>
          <a:lstStyle/>
          <a:p>
            <a:endParaRPr lang="en-US" dirty="0"/>
          </a:p>
        </p:txBody>
      </p:sp>
      <p:pic>
        <p:nvPicPr>
          <p:cNvPr id="9" name="Picture 8"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16" name="Rectangle 1"/>
          <p:cNvSpPr>
            <a:spLocks/>
          </p:cNvSpPr>
          <p:nvPr/>
        </p:nvSpPr>
        <p:spPr bwMode="auto">
          <a:xfrm>
            <a:off x="-14597" y="0"/>
            <a:ext cx="9167722" cy="321617"/>
          </a:xfrm>
          <a:prstGeom prst="rect">
            <a:avLst/>
          </a:prstGeom>
          <a:solidFill>
            <a:srgbClr val="155F86"/>
          </a:solidFill>
          <a:ln>
            <a:noFill/>
          </a:ln>
        </p:spPr>
        <p:txBody>
          <a:bodyPr lIns="0" tIns="0" rIns="0" bIns="0"/>
          <a:lstStyle/>
          <a:p>
            <a:endParaRPr lang="en-US" dirty="0"/>
          </a:p>
        </p:txBody>
      </p:sp>
      <p:cxnSp>
        <p:nvCxnSpPr>
          <p:cNvPr id="14" name="Straight Connector 13"/>
          <p:cNvCxnSpPr/>
          <p:nvPr/>
        </p:nvCxnSpPr>
        <p:spPr>
          <a:xfrm>
            <a:off x="240844" y="1062023"/>
            <a:ext cx="8645528"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AB2AC901-8A29-4661-9A38-714B198FA516}" type="slidenum">
              <a:rPr lang="en-US" smtClean="0"/>
              <a:pPr/>
              <a:t>‹#›</a:t>
            </a:fld>
            <a:endParaRPr lang="en-US" dirty="0"/>
          </a:p>
        </p:txBody>
      </p:sp>
    </p:spTree>
    <p:extLst>
      <p:ext uri="{BB962C8B-B14F-4D97-AF65-F5344CB8AC3E}">
        <p14:creationId xmlns:p14="http://schemas.microsoft.com/office/powerpoint/2010/main" val="168614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1"/>
          <p:cNvSpPr>
            <a:spLocks/>
          </p:cNvSpPr>
          <p:nvPr/>
        </p:nvSpPr>
        <p:spPr bwMode="auto">
          <a:xfrm>
            <a:off x="0" y="6328874"/>
            <a:ext cx="4495800" cy="538972"/>
          </a:xfrm>
          <a:prstGeom prst="rect">
            <a:avLst/>
          </a:prstGeom>
          <a:solidFill>
            <a:srgbClr val="155F86"/>
          </a:solidFill>
          <a:ln>
            <a:noFill/>
          </a:ln>
        </p:spPr>
        <p:txBody>
          <a:bodyPr lIns="0" tIns="0" rIns="0" bIns="0"/>
          <a:lstStyle/>
          <a:p>
            <a:endParaRPr lang="en-US" dirty="0"/>
          </a:p>
        </p:txBody>
      </p:sp>
      <p:pic>
        <p:nvPicPr>
          <p:cNvPr id="7" name="Picture 6"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13" name="Rectangle 1"/>
          <p:cNvSpPr>
            <a:spLocks/>
          </p:cNvSpPr>
          <p:nvPr/>
        </p:nvSpPr>
        <p:spPr bwMode="auto">
          <a:xfrm>
            <a:off x="-14597" y="0"/>
            <a:ext cx="9167722" cy="321617"/>
          </a:xfrm>
          <a:prstGeom prst="rect">
            <a:avLst/>
          </a:prstGeom>
          <a:solidFill>
            <a:srgbClr val="155F86"/>
          </a:solidFill>
          <a:ln>
            <a:noFill/>
          </a:ln>
        </p:spPr>
        <p:txBody>
          <a:bodyPr lIns="0" tIns="0" rIns="0" bIns="0"/>
          <a:lstStyle/>
          <a:p>
            <a:endParaRPr lang="en-US" dirty="0"/>
          </a:p>
        </p:txBody>
      </p:sp>
      <p:sp>
        <p:nvSpPr>
          <p:cNvPr id="11"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AB2AC901-8A29-4661-9A38-714B198FA516}" type="slidenum">
              <a:rPr lang="en-US" smtClean="0"/>
              <a:pPr/>
              <a:t>‹#›</a:t>
            </a:fld>
            <a:endParaRPr lang="en-US" dirty="0"/>
          </a:p>
        </p:txBody>
      </p:sp>
      <p:sp>
        <p:nvSpPr>
          <p:cNvPr id="8" name="Title 1"/>
          <p:cNvSpPr>
            <a:spLocks noGrp="1"/>
          </p:cNvSpPr>
          <p:nvPr>
            <p:ph type="title"/>
          </p:nvPr>
        </p:nvSpPr>
        <p:spPr>
          <a:xfrm>
            <a:off x="463551" y="453726"/>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9" name="Content Placeholder 2"/>
          <p:cNvSpPr>
            <a:spLocks noGrp="1"/>
          </p:cNvSpPr>
          <p:nvPr>
            <p:ph idx="1"/>
          </p:nvPr>
        </p:nvSpPr>
        <p:spPr>
          <a:xfrm>
            <a:off x="3581400" y="453727"/>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3"/>
          <p:cNvSpPr>
            <a:spLocks noGrp="1"/>
          </p:cNvSpPr>
          <p:nvPr>
            <p:ph type="body" sz="half" idx="2"/>
          </p:nvPr>
        </p:nvSpPr>
        <p:spPr>
          <a:xfrm>
            <a:off x="463551" y="1615777"/>
            <a:ext cx="3008313" cy="4691063"/>
          </a:xfrm>
          <a:prstGeom prst="rect">
            <a:avLst/>
          </a:prstGeo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Tree>
    <p:extLst>
      <p:ext uri="{BB962C8B-B14F-4D97-AF65-F5344CB8AC3E}">
        <p14:creationId xmlns:p14="http://schemas.microsoft.com/office/powerpoint/2010/main" val="7508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1"/>
          <p:cNvSpPr>
            <a:spLocks/>
          </p:cNvSpPr>
          <p:nvPr/>
        </p:nvSpPr>
        <p:spPr bwMode="auto">
          <a:xfrm>
            <a:off x="0" y="6328874"/>
            <a:ext cx="4495800" cy="538972"/>
          </a:xfrm>
          <a:prstGeom prst="rect">
            <a:avLst/>
          </a:prstGeom>
          <a:solidFill>
            <a:srgbClr val="155F86"/>
          </a:solidFill>
          <a:ln>
            <a:noFill/>
          </a:ln>
        </p:spPr>
        <p:txBody>
          <a:bodyPr lIns="0" tIns="0" rIns="0" bIns="0"/>
          <a:lstStyle/>
          <a:p>
            <a:endParaRPr lang="en-US" dirty="0"/>
          </a:p>
        </p:txBody>
      </p:sp>
      <p:pic>
        <p:nvPicPr>
          <p:cNvPr id="7" name="Picture 6"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13" name="Rectangle 1"/>
          <p:cNvSpPr>
            <a:spLocks/>
          </p:cNvSpPr>
          <p:nvPr/>
        </p:nvSpPr>
        <p:spPr bwMode="auto">
          <a:xfrm>
            <a:off x="-14597" y="0"/>
            <a:ext cx="9167722" cy="321617"/>
          </a:xfrm>
          <a:prstGeom prst="rect">
            <a:avLst/>
          </a:prstGeom>
          <a:solidFill>
            <a:srgbClr val="155F86"/>
          </a:solidFill>
          <a:ln>
            <a:noFill/>
          </a:ln>
        </p:spPr>
        <p:txBody>
          <a:bodyPr lIns="0" tIns="0" rIns="0" bIns="0"/>
          <a:lstStyle/>
          <a:p>
            <a:endParaRPr lang="en-US" dirty="0"/>
          </a:p>
        </p:txBody>
      </p:sp>
      <p:sp>
        <p:nvSpPr>
          <p:cNvPr id="11"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AB2AC901-8A29-4661-9A38-714B198FA516}" type="slidenum">
              <a:rPr lang="en-US" smtClean="0"/>
              <a:pPr/>
              <a:t>‹#›</a:t>
            </a:fld>
            <a:endParaRPr lang="en-US" dirty="0"/>
          </a:p>
        </p:txBody>
      </p:sp>
      <p:sp>
        <p:nvSpPr>
          <p:cNvPr id="8"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9"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r>
              <a:rPr lang="en-US" dirty="0" smtClean="0"/>
              <a:t>Click icon to add picture</a:t>
            </a:r>
            <a:endParaRPr lang="en-US" dirty="0"/>
          </a:p>
        </p:txBody>
      </p:sp>
      <p:sp>
        <p:nvSpPr>
          <p:cNvPr id="10"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Tree>
    <p:extLst>
      <p:ext uri="{BB962C8B-B14F-4D97-AF65-F5344CB8AC3E}">
        <p14:creationId xmlns:p14="http://schemas.microsoft.com/office/powerpoint/2010/main" val="7018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lgn="l">
              <a:defRPr>
                <a:ea typeface="MS PGothic" pitchFamily="34" charset="-128"/>
              </a:defRPr>
            </a:lvl1pPr>
          </a:lstStyle>
          <a:p>
            <a:pPr>
              <a:defRPr/>
            </a:pPr>
            <a:fld id="{F0B5812B-3797-45DF-BE12-13D78BFA39F1}" type="slidenum">
              <a:rPr lang="en-US"/>
              <a:pPr>
                <a:defRPr/>
              </a:pPr>
              <a:t>‹#›</a:t>
            </a:fld>
            <a:endParaRPr lang="en-US" dirty="0"/>
          </a:p>
        </p:txBody>
      </p:sp>
    </p:spTree>
    <p:extLst>
      <p:ext uri="{BB962C8B-B14F-4D97-AF65-F5344CB8AC3E}">
        <p14:creationId xmlns:p14="http://schemas.microsoft.com/office/powerpoint/2010/main" val="288246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AC901-8A29-4661-9A38-714B198FA516}" type="slidenum">
              <a:rPr lang="en-US" smtClean="0"/>
              <a:pPr/>
              <a:t>‹#›</a:t>
            </a:fld>
            <a:endParaRPr lang="en-US" dirty="0"/>
          </a:p>
        </p:txBody>
      </p:sp>
    </p:spTree>
    <p:extLst>
      <p:ext uri="{BB962C8B-B14F-4D97-AF65-F5344CB8AC3E}">
        <p14:creationId xmlns:p14="http://schemas.microsoft.com/office/powerpoint/2010/main" val="348670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7" r:id="rId4"/>
    <p:sldLayoutId id="2147483700" r:id="rId5"/>
    <p:sldLayoutId id="2147483706" r:id="rId6"/>
    <p:sldLayoutId id="2147483701" r:id="rId7"/>
    <p:sldLayoutId id="2147483705"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51" r:id="rId36"/>
    <p:sldLayoutId id="2147483752" r:id="rId37"/>
    <p:sldLayoutId id="2147483753" r:id="rId38"/>
    <p:sldLayoutId id="2147483755" r:id="rId39"/>
    <p:sldLayoutId id="2147483759" r:id="rId40"/>
    <p:sldLayoutId id="2147483760" r:id="rId4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whitehouse.gov/the-press-office/2016/09/28/fact-sheet-providing-students-and-families-comprehensive-support-and"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ifap.ed.gov/EarlyFAFSA/indexV1.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mailto:EarlyFAFSAFeedback@ed.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hyperlink" Target="mailto:fsa.schools.default.management@ed.gov"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studentaid.ed.gov/sa/about/data-center/school/cash-management"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mailto:Joe.Kern@ed.gov"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mailto:Craig.Rorie@ed.gov" TargetMode="External"/><Relationship Id="rId4" Type="http://schemas.openxmlformats.org/officeDocument/2006/relationships/hyperlink" Target="mailto:Amber.Johnson@ed.gov"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surveymonkey.com/s/AmberJohnson"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hyperlink" Target="mailto:JoAnn.Borel@ed.gov"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sz="quarter" idx="10"/>
          </p:nvPr>
        </p:nvSpPr>
        <p:spPr bwMode="auto">
          <a:xfrm>
            <a:off x="457200" y="3810000"/>
            <a:ext cx="8458200" cy="165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smtClean="0">
                <a:latin typeface="Georgia" pitchFamily="18" charset="0"/>
                <a:cs typeface="Arial" pitchFamily="34" charset="0"/>
              </a:rPr>
              <a:t>Amber Johnson </a:t>
            </a:r>
          </a:p>
          <a:p>
            <a:pPr eaLnBrk="1" hangingPunct="1"/>
            <a:r>
              <a:rPr lang="en-US" altLang="en-US" dirty="0" smtClean="0">
                <a:latin typeface="Georgia" pitchFamily="18" charset="0"/>
                <a:cs typeface="Arial" pitchFamily="34" charset="0"/>
              </a:rPr>
              <a:t>October 26, 2016</a:t>
            </a:r>
          </a:p>
          <a:p>
            <a:pPr eaLnBrk="1" hangingPunct="1"/>
            <a:r>
              <a:rPr lang="en-US" altLang="en-US" dirty="0" smtClean="0">
                <a:latin typeface="Georgia" pitchFamily="18" charset="0"/>
                <a:cs typeface="Arial" pitchFamily="34" charset="0"/>
              </a:rPr>
              <a:t>U.S. Department of Education</a:t>
            </a:r>
          </a:p>
        </p:txBody>
      </p:sp>
      <p:sp>
        <p:nvSpPr>
          <p:cNvPr id="7171" name="Title 3"/>
          <p:cNvSpPr>
            <a:spLocks noGrp="1"/>
          </p:cNvSpPr>
          <p:nvPr>
            <p:ph type="title"/>
          </p:nvPr>
        </p:nvSpPr>
        <p:spPr bwMode="auto">
          <a:xfrm>
            <a:off x="228600" y="1295400"/>
            <a:ext cx="8686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400" dirty="0" smtClean="0">
                <a:solidFill>
                  <a:schemeClr val="bg1"/>
                </a:solidFill>
                <a:latin typeface="Georgia" pitchFamily="18" charset="0"/>
                <a:cs typeface="Arial" pitchFamily="34" charset="0"/>
              </a:rPr>
              <a:t>Federal Update</a:t>
            </a:r>
            <a:r>
              <a:rPr lang="en-US" altLang="en-US" dirty="0" smtClean="0">
                <a:solidFill>
                  <a:schemeClr val="bg1"/>
                </a:solidFill>
                <a:latin typeface="Georgia" pitchFamily="18" charset="0"/>
                <a:cs typeface="Arial" pitchFamily="34" charset="0"/>
              </a:rPr>
              <a:t/>
            </a:r>
            <a:br>
              <a:rPr lang="en-US" altLang="en-US" dirty="0" smtClean="0">
                <a:solidFill>
                  <a:schemeClr val="bg1"/>
                </a:solidFill>
                <a:latin typeface="Georgia" pitchFamily="18" charset="0"/>
                <a:cs typeface="Arial" pitchFamily="34" charset="0"/>
              </a:rPr>
            </a:br>
            <a:endParaRPr lang="en-US" altLang="en-US" dirty="0" smtClean="0">
              <a:solidFill>
                <a:schemeClr val="bg1"/>
              </a:solidFill>
              <a:latin typeface="Georgia" pitchFamily="18" charset="0"/>
              <a:cs typeface="Arial" pitchFamily="34" charset="0"/>
            </a:endParaRPr>
          </a:p>
        </p:txBody>
      </p:sp>
    </p:spTree>
    <p:extLst>
      <p:ext uri="{BB962C8B-B14F-4D97-AF65-F5344CB8AC3E}">
        <p14:creationId xmlns:p14="http://schemas.microsoft.com/office/powerpoint/2010/main" val="1584056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bwMode="auto">
          <a:xfrm>
            <a:off x="0" y="1066800"/>
            <a:ext cx="9144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pPr>
            <a:r>
              <a:rPr lang="en-US" altLang="en-US" dirty="0" smtClean="0">
                <a:latin typeface="Arial" charset="0"/>
                <a:cs typeface="Arial" charset="0"/>
              </a:rPr>
              <a:t>We’ve heard your concerns about….</a:t>
            </a:r>
          </a:p>
          <a:p>
            <a:pPr lvl="1">
              <a:buFont typeface="Arial" charset="0"/>
              <a:buChar char="•"/>
            </a:pPr>
            <a:r>
              <a:rPr lang="en-US" altLang="en-US" dirty="0" smtClean="0">
                <a:latin typeface="Arial" charset="0"/>
                <a:cs typeface="Arial" charset="0"/>
              </a:rPr>
              <a:t>Verification</a:t>
            </a:r>
          </a:p>
          <a:p>
            <a:pPr lvl="2"/>
            <a:r>
              <a:rPr lang="en-US" altLang="en-US" sz="2300" dirty="0" smtClean="0">
                <a:latin typeface="Arial" charset="0"/>
                <a:cs typeface="Arial" charset="0"/>
              </a:rPr>
              <a:t>May be some changes but overall process will be the same</a:t>
            </a:r>
          </a:p>
          <a:p>
            <a:pPr lvl="2"/>
            <a:r>
              <a:rPr lang="en-US" altLang="en-US" sz="2300" dirty="0" smtClean="0">
                <a:latin typeface="Arial" charset="0"/>
                <a:cs typeface="Arial" charset="0"/>
              </a:rPr>
              <a:t>In most cases financial data processed by IRS</a:t>
            </a:r>
          </a:p>
          <a:p>
            <a:pPr lvl="1">
              <a:buFont typeface="Arial" charset="0"/>
              <a:buChar char="•"/>
            </a:pPr>
            <a:r>
              <a:rPr lang="en-US" altLang="en-US" dirty="0" smtClean="0">
                <a:latin typeface="Arial" charset="0"/>
                <a:cs typeface="Arial" charset="0"/>
              </a:rPr>
              <a:t>Conflicting information (16/17 vs. 17/18 data) </a:t>
            </a:r>
            <a:endParaRPr lang="en-US" altLang="en-US" sz="2300" dirty="0" smtClean="0">
              <a:latin typeface="Arial" charset="0"/>
              <a:cs typeface="Arial" charset="0"/>
            </a:endParaRPr>
          </a:p>
          <a:p>
            <a:pPr lvl="2"/>
            <a:r>
              <a:rPr lang="en-US" altLang="en-US" sz="2300" i="1" dirty="0" smtClean="0">
                <a:latin typeface="Arial" charset="0"/>
                <a:cs typeface="Arial" charset="0"/>
              </a:rPr>
              <a:t>2/18/16 EA  - most effective way to reduce likelihood of conflicting information is to encourage use of IRS DRT in 16/17 and 17/18</a:t>
            </a:r>
          </a:p>
          <a:p>
            <a:pPr lvl="2"/>
            <a:r>
              <a:rPr lang="en-US" altLang="en-US" sz="2300" dirty="0" smtClean="0">
                <a:latin typeface="Arial" charset="0"/>
                <a:cs typeface="Arial" charset="0"/>
              </a:rPr>
              <a:t>GEN-16-14 – resolving conflicting information for 2015 income and tax information </a:t>
            </a:r>
            <a:endParaRPr lang="en-US" altLang="en-US" dirty="0" smtClean="0">
              <a:latin typeface="Arial" charset="0"/>
              <a:cs typeface="Arial" charset="0"/>
            </a:endParaRPr>
          </a:p>
        </p:txBody>
      </p:sp>
      <p:sp>
        <p:nvSpPr>
          <p:cNvPr id="17412" name="Title 1"/>
          <p:cNvSpPr txBox="1">
            <a:spLocks/>
          </p:cNvSpPr>
          <p:nvPr/>
        </p:nvSpPr>
        <p:spPr bwMode="auto">
          <a:xfrm>
            <a:off x="76200" y="381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altLang="en-US" sz="3800" b="1" dirty="0">
                <a:latin typeface="Arial" charset="0"/>
              </a:rPr>
              <a:t>Early FAFSA/Prior-Prior Year:  Issues  </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9</a:t>
            </a:fld>
            <a:endParaRPr lang="en-US" altLang="en-US" sz="900" b="1">
              <a:solidFill>
                <a:schemeClr val="bg1"/>
              </a:solidFill>
              <a:latin typeface="Arial" charset="0"/>
            </a:endParaRPr>
          </a:p>
        </p:txBody>
      </p:sp>
    </p:spTree>
    <p:extLst>
      <p:ext uri="{BB962C8B-B14F-4D97-AF65-F5344CB8AC3E}">
        <p14:creationId xmlns:p14="http://schemas.microsoft.com/office/powerpoint/2010/main" val="941866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bwMode="auto">
          <a:xfrm>
            <a:off x="152400" y="457200"/>
            <a:ext cx="87852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p>
        </p:txBody>
      </p:sp>
      <p:sp>
        <p:nvSpPr>
          <p:cNvPr id="18437" name="Content Placeholder 4"/>
          <p:cNvSpPr>
            <a:spLocks noGrp="1"/>
          </p:cNvSpPr>
          <p:nvPr>
            <p:ph idx="4294967295"/>
          </p:nvPr>
        </p:nvSpPr>
        <p:spPr bwMode="auto">
          <a:xfrm>
            <a:off x="304800" y="13716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solidFill>
                  <a:schemeClr val="tx1"/>
                </a:solidFill>
                <a:latin typeface="Arial" charset="0"/>
                <a:cs typeface="Arial" charset="0"/>
              </a:rPr>
              <a:t>ED will identify possible conflicting information resulting from the use of 2015 income and tax information for 2016-2017 and 2017-2018 FAFSAs</a:t>
            </a:r>
          </a:p>
          <a:p>
            <a:pPr lvl="1">
              <a:buFont typeface="Arial" charset="0"/>
              <a:buChar char="•"/>
            </a:pPr>
            <a:r>
              <a:rPr lang="en-US" altLang="en-US" sz="2800" dirty="0" smtClean="0">
                <a:solidFill>
                  <a:schemeClr val="tx1"/>
                </a:solidFill>
                <a:latin typeface="Arial" charset="0"/>
                <a:cs typeface="Arial" charset="0"/>
              </a:rPr>
              <a:t>Limit the burden and minimize instances of conflicting information related to 2015 income and tax information</a:t>
            </a:r>
          </a:p>
          <a:p>
            <a:pPr lvl="1">
              <a:buFont typeface="Arial" charset="0"/>
              <a:buChar char="•"/>
            </a:pPr>
            <a:r>
              <a:rPr lang="en-US" altLang="en-US" sz="2800" dirty="0" smtClean="0">
                <a:solidFill>
                  <a:schemeClr val="tx1"/>
                </a:solidFill>
                <a:latin typeface="Arial" charset="0"/>
                <a:cs typeface="Arial" charset="0"/>
              </a:rPr>
              <a:t>Normal conflicting information rules apply for non-income and tax related information</a:t>
            </a:r>
          </a:p>
          <a:p>
            <a:pPr lvl="1">
              <a:buFont typeface="Arial" charset="0"/>
              <a:buChar char="•"/>
            </a:pPr>
            <a:endParaRPr lang="en-US" altLang="en-US" sz="2400" dirty="0" smtClean="0">
              <a:solidFill>
                <a:schemeClr val="tx1"/>
              </a:solidFill>
              <a:latin typeface="Arial" charset="0"/>
              <a:cs typeface="Arial" charset="0"/>
            </a:endParaRPr>
          </a:p>
        </p:txBody>
      </p:sp>
      <p:sp>
        <p:nvSpPr>
          <p:cNvPr id="18436"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
        <p:nvSpPr>
          <p:cNvPr id="6" name="Slide Number Placeholder 4"/>
          <p:cNvSpPr txBox="1">
            <a:spLocks noGrp="1"/>
          </p:cNvSpPr>
          <p:nvPr/>
        </p:nvSpPr>
        <p:spPr bwMode="auto">
          <a:xfrm>
            <a:off x="-304800" y="64770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10</a:t>
            </a:fld>
            <a:endParaRPr lang="en-US" altLang="en-US" sz="900" b="1">
              <a:solidFill>
                <a:schemeClr val="bg1"/>
              </a:solidFill>
              <a:latin typeface="Arial" charset="0"/>
            </a:endParaRPr>
          </a:p>
        </p:txBody>
      </p:sp>
    </p:spTree>
    <p:extLst>
      <p:ext uri="{BB962C8B-B14F-4D97-AF65-F5344CB8AC3E}">
        <p14:creationId xmlns:p14="http://schemas.microsoft.com/office/powerpoint/2010/main" val="145239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152400" y="457200"/>
            <a:ext cx="87852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p>
        </p:txBody>
      </p:sp>
      <p:sp>
        <p:nvSpPr>
          <p:cNvPr id="19461" name="Content Placeholder 4"/>
          <p:cNvSpPr>
            <a:spLocks noGrp="1"/>
          </p:cNvSpPr>
          <p:nvPr>
            <p:ph idx="4294967295"/>
          </p:nvPr>
        </p:nvSpPr>
        <p:spPr bwMode="auto">
          <a:xfrm>
            <a:off x="0" y="1371600"/>
            <a:ext cx="9144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chemeClr val="tx1"/>
                </a:solidFill>
                <a:latin typeface="Arial" charset="0"/>
                <a:cs typeface="Arial" charset="0"/>
              </a:rPr>
              <a:t>FOTW new edits warn if one or more income or tax amounts reported for 2017-18 differs from amount reported on 2016-17 FAFSA</a:t>
            </a:r>
          </a:p>
          <a:p>
            <a:pPr lvl="1">
              <a:buFont typeface="Arial" charset="0"/>
              <a:buChar char="•"/>
            </a:pPr>
            <a:r>
              <a:rPr lang="en-US" altLang="en-US" sz="2600" smtClean="0">
                <a:solidFill>
                  <a:schemeClr val="tx1"/>
                </a:solidFill>
                <a:latin typeface="Arial" charset="0"/>
                <a:cs typeface="Arial" charset="0"/>
              </a:rPr>
              <a:t>If corrections not entered, comments included on SAR and ISIR</a:t>
            </a:r>
          </a:p>
          <a:p>
            <a:pPr lvl="1">
              <a:buFont typeface="Arial" charset="0"/>
              <a:buChar char="•"/>
            </a:pPr>
            <a:r>
              <a:rPr lang="en-US" altLang="en-US" sz="2600" smtClean="0">
                <a:solidFill>
                  <a:schemeClr val="tx1"/>
                </a:solidFill>
                <a:latin typeface="Arial" charset="0"/>
                <a:cs typeface="Arial" charset="0"/>
              </a:rPr>
              <a:t>Edits NOT triggered if:</a:t>
            </a:r>
          </a:p>
          <a:p>
            <a:pPr lvl="2"/>
            <a:r>
              <a:rPr lang="en-US" altLang="en-US" sz="2400" smtClean="0">
                <a:solidFill>
                  <a:schemeClr val="tx1"/>
                </a:solidFill>
                <a:latin typeface="Arial" charset="0"/>
                <a:cs typeface="Arial" charset="0"/>
              </a:rPr>
              <a:t>2016-17 FAFSA transaction was based on estimated income/taxes</a:t>
            </a:r>
          </a:p>
          <a:p>
            <a:pPr lvl="2"/>
            <a:r>
              <a:rPr lang="en-US" altLang="en-US" sz="2400" smtClean="0">
                <a:solidFill>
                  <a:schemeClr val="tx1"/>
                </a:solidFill>
                <a:latin typeface="Arial" charset="0"/>
                <a:cs typeface="Arial" charset="0"/>
              </a:rPr>
              <a:t>Change in dependency status between two years</a:t>
            </a:r>
          </a:p>
          <a:p>
            <a:pPr lvl="2"/>
            <a:r>
              <a:rPr lang="en-US" altLang="en-US" sz="2400" smtClean="0">
                <a:solidFill>
                  <a:schemeClr val="tx1"/>
                </a:solidFill>
                <a:latin typeface="Arial" charset="0"/>
                <a:cs typeface="Arial" charset="0"/>
              </a:rPr>
              <a:t>There has been a change in either student’s or parents’ marital status between two years</a:t>
            </a:r>
          </a:p>
          <a:p>
            <a:pPr lvl="1">
              <a:buFont typeface="Arial" charset="0"/>
              <a:buChar char="•"/>
            </a:pPr>
            <a:endParaRPr lang="en-US" altLang="en-US" sz="2800" smtClean="0">
              <a:solidFill>
                <a:schemeClr val="tx1"/>
              </a:solidFill>
              <a:latin typeface="Arial" charset="0"/>
              <a:cs typeface="Arial" charset="0"/>
            </a:endParaRPr>
          </a:p>
        </p:txBody>
      </p:sp>
      <p:sp>
        <p:nvSpPr>
          <p:cNvPr id="19460"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11</a:t>
            </a:fld>
            <a:endParaRPr lang="en-US" altLang="en-US" sz="900" b="1">
              <a:solidFill>
                <a:schemeClr val="bg1"/>
              </a:solidFill>
              <a:latin typeface="Arial" charset="0"/>
            </a:endParaRPr>
          </a:p>
        </p:txBody>
      </p:sp>
    </p:spTree>
    <p:extLst>
      <p:ext uri="{BB962C8B-B14F-4D97-AF65-F5344CB8AC3E}">
        <p14:creationId xmlns:p14="http://schemas.microsoft.com/office/powerpoint/2010/main" val="216810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bwMode="auto">
          <a:xfrm>
            <a:off x="152400" y="457200"/>
            <a:ext cx="87852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endParaRPr lang="en-US" altLang="en-US" sz="3600" dirty="0" smtClean="0">
              <a:latin typeface="Georgia" pitchFamily="18" charset="0"/>
              <a:cs typeface="Arial" charset="0"/>
            </a:endParaRPr>
          </a:p>
        </p:txBody>
      </p:sp>
      <p:sp>
        <p:nvSpPr>
          <p:cNvPr id="20485" name="Content Placeholder 4"/>
          <p:cNvSpPr>
            <a:spLocks noGrp="1"/>
          </p:cNvSpPr>
          <p:nvPr>
            <p:ph idx="4294967295"/>
          </p:nvPr>
        </p:nvSpPr>
        <p:spPr bwMode="auto">
          <a:xfrm>
            <a:off x="0" y="1371600"/>
            <a:ext cx="8391525" cy="4648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dirty="0" smtClean="0">
                <a:solidFill>
                  <a:schemeClr val="tx1"/>
                </a:solidFill>
                <a:latin typeface="Arial" panose="020B0604020202020204" pitchFamily="34" charset="0"/>
                <a:cs typeface="Arial" panose="020B0604020202020204" pitchFamily="34" charset="0"/>
              </a:rPr>
              <a:t>CPS will identify conflicting information between two years that once resolved would have significant impact on EFC</a:t>
            </a:r>
          </a:p>
          <a:p>
            <a:pPr>
              <a:defRPr/>
            </a:pPr>
            <a:r>
              <a:rPr lang="en-US" altLang="en-US" sz="2800" dirty="0" smtClean="0">
                <a:solidFill>
                  <a:schemeClr val="tx1"/>
                </a:solidFill>
                <a:latin typeface="Arial" panose="020B0604020202020204" pitchFamily="34" charset="0"/>
                <a:cs typeface="Arial" panose="020B0604020202020204" pitchFamily="34" charset="0"/>
              </a:rPr>
              <a:t>CPS will NOT flag if:</a:t>
            </a:r>
          </a:p>
          <a:p>
            <a:pPr lvl="1">
              <a:buFont typeface="Arial" charset="0"/>
              <a:buChar char="•"/>
              <a:defRPr/>
            </a:pPr>
            <a:r>
              <a:rPr lang="en-US" altLang="en-US" sz="2600" dirty="0" smtClean="0">
                <a:solidFill>
                  <a:schemeClr val="tx1"/>
                </a:solidFill>
                <a:latin typeface="Arial" panose="020B0604020202020204" pitchFamily="34" charset="0"/>
                <a:cs typeface="Arial" panose="020B0604020202020204" pitchFamily="34" charset="0"/>
              </a:rPr>
              <a:t>Student is not expected to be Pell-eligible </a:t>
            </a:r>
          </a:p>
          <a:p>
            <a:pPr lvl="1">
              <a:buFont typeface="Arial" charset="0"/>
              <a:buChar char="•"/>
              <a:defRPr/>
            </a:pPr>
            <a:r>
              <a:rPr lang="en-US" altLang="en-US" sz="2600" dirty="0" smtClean="0">
                <a:solidFill>
                  <a:schemeClr val="tx1"/>
                </a:solidFill>
                <a:latin typeface="Arial" panose="020B0604020202020204" pitchFamily="34" charset="0"/>
                <a:cs typeface="Arial" panose="020B0604020202020204" pitchFamily="34" charset="0"/>
              </a:rPr>
              <a:t>Change in dependency status between two years</a:t>
            </a:r>
          </a:p>
          <a:p>
            <a:pPr lvl="1">
              <a:buFont typeface="Arial" charset="0"/>
              <a:buChar char="•"/>
              <a:defRPr/>
            </a:pPr>
            <a:r>
              <a:rPr lang="en-US" altLang="en-US" sz="2600" dirty="0" smtClean="0">
                <a:solidFill>
                  <a:schemeClr val="tx1"/>
                </a:solidFill>
                <a:latin typeface="Arial" panose="020B0604020202020204" pitchFamily="34" charset="0"/>
                <a:cs typeface="Arial" panose="020B0604020202020204" pitchFamily="34" charset="0"/>
              </a:rPr>
              <a:t>Change in student’s or parents’ marital status between two years</a:t>
            </a:r>
          </a:p>
          <a:p>
            <a:pPr lvl="1">
              <a:buFont typeface="Arial" charset="0"/>
              <a:buChar char="•"/>
              <a:defRPr/>
            </a:pPr>
            <a:r>
              <a:rPr lang="en-US" altLang="en-US" sz="2600" dirty="0" smtClean="0">
                <a:solidFill>
                  <a:schemeClr val="tx1"/>
                </a:solidFill>
                <a:latin typeface="Arial" panose="020B0604020202020204" pitchFamily="34" charset="0"/>
                <a:cs typeface="Arial" panose="020B0604020202020204" pitchFamily="34" charset="0"/>
              </a:rPr>
              <a:t>PJ was performed in either year</a:t>
            </a:r>
          </a:p>
          <a:p>
            <a:pPr marL="230188" lvl="1" indent="0">
              <a:buFont typeface="Arial"/>
              <a:buNone/>
              <a:defRPr/>
            </a:pPr>
            <a:endParaRPr lang="en-US" altLang="en-US" sz="2400" dirty="0" smtClean="0">
              <a:solidFill>
                <a:schemeClr val="tx1"/>
              </a:solidFill>
              <a:latin typeface="Arial" panose="020B0604020202020204" pitchFamily="34" charset="0"/>
              <a:cs typeface="Arial" panose="020B0604020202020204" pitchFamily="34" charset="0"/>
            </a:endParaRPr>
          </a:p>
        </p:txBody>
      </p:sp>
      <p:sp>
        <p:nvSpPr>
          <p:cNvPr id="20484"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12</a:t>
            </a:fld>
            <a:endParaRPr lang="en-US" altLang="en-US" sz="900" b="1">
              <a:solidFill>
                <a:schemeClr val="bg1"/>
              </a:solidFill>
              <a:latin typeface="Arial" charset="0"/>
            </a:endParaRPr>
          </a:p>
        </p:txBody>
      </p:sp>
    </p:spTree>
    <p:extLst>
      <p:ext uri="{BB962C8B-B14F-4D97-AF65-F5344CB8AC3E}">
        <p14:creationId xmlns:p14="http://schemas.microsoft.com/office/powerpoint/2010/main" val="3734605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bwMode="auto">
          <a:xfrm>
            <a:off x="76200" y="448541"/>
            <a:ext cx="8785225" cy="5888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endParaRPr lang="en-US" altLang="en-US" sz="3600" dirty="0" smtClean="0">
              <a:latin typeface="Georgia" pitchFamily="18" charset="0"/>
              <a:cs typeface="Arial" charset="0"/>
            </a:endParaRPr>
          </a:p>
        </p:txBody>
      </p:sp>
      <p:sp>
        <p:nvSpPr>
          <p:cNvPr id="21509" name="Content Placeholder 4"/>
          <p:cNvSpPr>
            <a:spLocks noGrp="1"/>
          </p:cNvSpPr>
          <p:nvPr>
            <p:ph idx="4294967295"/>
          </p:nvPr>
        </p:nvSpPr>
        <p:spPr bwMode="auto">
          <a:xfrm>
            <a:off x="0" y="1295400"/>
            <a:ext cx="91440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solidFill>
                  <a:schemeClr val="tx1"/>
                </a:solidFill>
                <a:latin typeface="Arial" charset="0"/>
                <a:cs typeface="Arial" charset="0"/>
              </a:rPr>
              <a:t>Institutionally required resolution</a:t>
            </a:r>
          </a:p>
          <a:p>
            <a:pPr lvl="1">
              <a:buFont typeface="Arial" charset="0"/>
              <a:buChar char="•"/>
            </a:pPr>
            <a:r>
              <a:rPr lang="en-US" altLang="en-US" sz="2400" dirty="0" smtClean="0">
                <a:solidFill>
                  <a:schemeClr val="tx1"/>
                </a:solidFill>
                <a:latin typeface="Arial" charset="0"/>
                <a:cs typeface="Arial" charset="0"/>
              </a:rPr>
              <a:t>Student’s 2017-18 ISIR and SAR will be flagged with ‘C’ code and comment code 399 </a:t>
            </a:r>
          </a:p>
          <a:p>
            <a:pPr lvl="2"/>
            <a:r>
              <a:rPr lang="en-US" altLang="en-US" dirty="0" smtClean="0">
                <a:solidFill>
                  <a:schemeClr val="tx1"/>
                </a:solidFill>
                <a:latin typeface="Arial" charset="0"/>
                <a:cs typeface="Arial" charset="0"/>
              </a:rPr>
              <a:t>Will NOT be included on the 2016-17 ISIR</a:t>
            </a:r>
          </a:p>
          <a:p>
            <a:pPr lvl="2"/>
            <a:r>
              <a:rPr lang="en-US" altLang="en-US" dirty="0" smtClean="0">
                <a:solidFill>
                  <a:schemeClr val="tx1"/>
                </a:solidFill>
                <a:latin typeface="Arial" charset="0"/>
                <a:cs typeface="Arial" charset="0"/>
              </a:rPr>
              <a:t>Regardless if selected for verification</a:t>
            </a:r>
          </a:p>
          <a:p>
            <a:pPr lvl="1">
              <a:buFont typeface="Arial" charset="0"/>
              <a:buChar char="•"/>
            </a:pPr>
            <a:r>
              <a:rPr lang="en-US" altLang="en-US" sz="2400" dirty="0" smtClean="0">
                <a:solidFill>
                  <a:schemeClr val="tx1"/>
                </a:solidFill>
                <a:latin typeface="Arial" charset="0"/>
                <a:cs typeface="Arial" charset="0"/>
              </a:rPr>
              <a:t>If comment code 399 not included on 2017-18 ISIR, school is not required to determine if there are any differences in income or tax information between two ISIRs</a:t>
            </a:r>
          </a:p>
          <a:p>
            <a:pPr lvl="2"/>
            <a:r>
              <a:rPr lang="en-US" altLang="en-US" i="1" dirty="0" smtClean="0">
                <a:solidFill>
                  <a:schemeClr val="tx1"/>
                </a:solidFill>
                <a:latin typeface="Arial" charset="0"/>
                <a:cs typeface="Arial" charset="0"/>
              </a:rPr>
              <a:t>However, any other conflicting information (e.g., citizenship status or HS completion status) must be resolved</a:t>
            </a:r>
          </a:p>
          <a:p>
            <a:pPr marL="457200" lvl="1" indent="0">
              <a:buNone/>
            </a:pPr>
            <a:endParaRPr lang="en-US" altLang="en-US" sz="2400"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p:txBody>
      </p:sp>
      <p:sp>
        <p:nvSpPr>
          <p:cNvPr id="21508"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13</a:t>
            </a:fld>
            <a:endParaRPr lang="en-US" altLang="en-US" sz="900" b="1">
              <a:solidFill>
                <a:schemeClr val="bg1"/>
              </a:solidFill>
              <a:latin typeface="Arial" charset="0"/>
            </a:endParaRPr>
          </a:p>
        </p:txBody>
      </p:sp>
    </p:spTree>
    <p:extLst>
      <p:ext uri="{BB962C8B-B14F-4D97-AF65-F5344CB8AC3E}">
        <p14:creationId xmlns:p14="http://schemas.microsoft.com/office/powerpoint/2010/main" val="1223037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88647E2-ABEF-493C-A9C9-E29F847968BB}" type="slidenum">
              <a:rPr lang="en-US" altLang="en-US" sz="1400" smtClean="0">
                <a:solidFill>
                  <a:schemeClr val="bg1"/>
                </a:solidFill>
                <a:latin typeface="Georgia" pitchFamily="18" charset="0"/>
              </a:rPr>
              <a:pPr eaLnBrk="1" hangingPunct="1"/>
              <a:t>14</a:t>
            </a:fld>
            <a:endParaRPr lang="en-US" altLang="en-US" sz="1400" smtClean="0">
              <a:solidFill>
                <a:schemeClr val="bg1"/>
              </a:solidFill>
              <a:latin typeface="Georgia" pitchFamily="18" charset="0"/>
            </a:endParaRPr>
          </a:p>
        </p:txBody>
      </p:sp>
      <p:sp>
        <p:nvSpPr>
          <p:cNvPr id="22530" name="Title 1"/>
          <p:cNvSpPr>
            <a:spLocks noGrp="1"/>
          </p:cNvSpPr>
          <p:nvPr>
            <p:ph type="title" idx="4294967295"/>
          </p:nvPr>
        </p:nvSpPr>
        <p:spPr bwMode="auto">
          <a:xfrm>
            <a:off x="76200" y="419100"/>
            <a:ext cx="91440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endParaRPr lang="en-US" altLang="en-US" sz="3600" dirty="0" smtClean="0">
              <a:latin typeface="Georgia" pitchFamily="18" charset="0"/>
              <a:cs typeface="Arial" charset="0"/>
            </a:endParaRPr>
          </a:p>
        </p:txBody>
      </p:sp>
      <p:sp>
        <p:nvSpPr>
          <p:cNvPr id="22533" name="Content Placeholder 4"/>
          <p:cNvSpPr>
            <a:spLocks noGrp="1"/>
          </p:cNvSpPr>
          <p:nvPr>
            <p:ph idx="4294967295"/>
          </p:nvPr>
        </p:nvSpPr>
        <p:spPr bwMode="auto">
          <a:xfrm>
            <a:off x="0" y="1143000"/>
            <a:ext cx="91440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solidFill>
                  <a:schemeClr val="tx1"/>
                </a:solidFill>
                <a:latin typeface="Arial" charset="0"/>
                <a:cs typeface="Arial" charset="0"/>
              </a:rPr>
              <a:t>Applicability of ISIRs </a:t>
            </a:r>
          </a:p>
          <a:p>
            <a:pPr lvl="1">
              <a:buFont typeface="Arial" charset="0"/>
              <a:buChar char="•"/>
            </a:pPr>
            <a:r>
              <a:rPr lang="en-US" altLang="en-US" sz="2400" dirty="0" smtClean="0">
                <a:solidFill>
                  <a:schemeClr val="tx1"/>
                </a:solidFill>
                <a:latin typeface="Arial" charset="0"/>
                <a:cs typeface="Arial" charset="0"/>
              </a:rPr>
              <a:t>School does NOT have to resolve comment code 399 if:</a:t>
            </a:r>
          </a:p>
          <a:p>
            <a:pPr lvl="2"/>
            <a:r>
              <a:rPr lang="en-US" altLang="en-US" sz="2400" dirty="0" smtClean="0">
                <a:solidFill>
                  <a:schemeClr val="tx1"/>
                </a:solidFill>
                <a:latin typeface="Arial" charset="0"/>
                <a:cs typeface="Arial" charset="0"/>
              </a:rPr>
              <a:t>School never received a 2016-2017 ISIR</a:t>
            </a:r>
          </a:p>
          <a:p>
            <a:pPr lvl="2"/>
            <a:r>
              <a:rPr lang="en-US" altLang="en-US" sz="2400" dirty="0" smtClean="0">
                <a:solidFill>
                  <a:schemeClr val="tx1"/>
                </a:solidFill>
                <a:latin typeface="Arial" charset="0"/>
                <a:cs typeface="Arial" charset="0"/>
              </a:rPr>
              <a:t>School received a 2016-2017 ISIR but did not and will not disburse TIV aid in </a:t>
            </a:r>
            <a:r>
              <a:rPr lang="en-US" altLang="en-US" sz="2400" i="1" dirty="0" smtClean="0">
                <a:solidFill>
                  <a:schemeClr val="tx1"/>
                </a:solidFill>
                <a:latin typeface="Arial" charset="0"/>
                <a:cs typeface="Arial" charset="0"/>
              </a:rPr>
              <a:t>either</a:t>
            </a:r>
            <a:r>
              <a:rPr lang="en-US" altLang="en-US" sz="2400" dirty="0" smtClean="0">
                <a:solidFill>
                  <a:schemeClr val="tx1"/>
                </a:solidFill>
                <a:latin typeface="Arial" charset="0"/>
                <a:cs typeface="Arial" charset="0"/>
              </a:rPr>
              <a:t> year</a:t>
            </a:r>
          </a:p>
          <a:p>
            <a:pPr lvl="1">
              <a:buFont typeface="Arial" charset="0"/>
              <a:buChar char="•"/>
            </a:pPr>
            <a:r>
              <a:rPr lang="en-US" altLang="en-US" sz="2800" dirty="0" smtClean="0">
                <a:solidFill>
                  <a:schemeClr val="tx1"/>
                </a:solidFill>
                <a:latin typeface="Arial" charset="0"/>
                <a:cs typeface="Arial" charset="0"/>
              </a:rPr>
              <a:t>School does have to resolve comment code 399 if:</a:t>
            </a:r>
          </a:p>
          <a:p>
            <a:pPr lvl="2"/>
            <a:r>
              <a:rPr lang="en-US" altLang="en-US" sz="2400" dirty="0" smtClean="0">
                <a:solidFill>
                  <a:schemeClr val="tx1"/>
                </a:solidFill>
                <a:latin typeface="Arial" charset="0"/>
                <a:cs typeface="Arial" charset="0"/>
              </a:rPr>
              <a:t>School received 2016-2017 ISIR and disbursed or may disburse TIV aid </a:t>
            </a:r>
          </a:p>
          <a:p>
            <a:pPr lvl="3"/>
            <a:r>
              <a:rPr lang="en-US" altLang="en-US" sz="2300" dirty="0" smtClean="0">
                <a:solidFill>
                  <a:schemeClr val="tx1"/>
                </a:solidFill>
                <a:latin typeface="Arial" charset="0"/>
                <a:cs typeface="Arial" charset="0"/>
              </a:rPr>
              <a:t>Unless no longer enrolled in 2016-17 and not expected to enroll in 2017-18</a:t>
            </a:r>
          </a:p>
          <a:p>
            <a:pPr lvl="2"/>
            <a:r>
              <a:rPr lang="en-US" altLang="en-US" sz="2400" dirty="0" smtClean="0">
                <a:solidFill>
                  <a:schemeClr val="tx1"/>
                </a:solidFill>
                <a:latin typeface="Arial" charset="0"/>
                <a:cs typeface="Arial" charset="0"/>
              </a:rPr>
              <a:t>School received 2016-2017 ISIR but did not review or process a 2016-2017 ISIR</a:t>
            </a:r>
          </a:p>
          <a:p>
            <a:pPr lvl="2"/>
            <a:endParaRPr lang="en-US" altLang="en-US" sz="20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p:txBody>
      </p:sp>
      <p:sp>
        <p:nvSpPr>
          <p:cNvPr id="22532"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Tree>
    <p:extLst>
      <p:ext uri="{BB962C8B-B14F-4D97-AF65-F5344CB8AC3E}">
        <p14:creationId xmlns:p14="http://schemas.microsoft.com/office/powerpoint/2010/main" val="3704108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F3B361A-25D6-4B20-8AD4-C35A7339B757}" type="slidenum">
              <a:rPr lang="en-US" altLang="en-US" sz="1400" smtClean="0">
                <a:solidFill>
                  <a:schemeClr val="bg1"/>
                </a:solidFill>
                <a:latin typeface="Georgia" pitchFamily="18" charset="0"/>
              </a:rPr>
              <a:pPr eaLnBrk="1" hangingPunct="1"/>
              <a:t>15</a:t>
            </a:fld>
            <a:endParaRPr lang="en-US" altLang="en-US" sz="1400" smtClean="0">
              <a:solidFill>
                <a:schemeClr val="bg1"/>
              </a:solidFill>
              <a:latin typeface="Georgia" pitchFamily="18" charset="0"/>
            </a:endParaRPr>
          </a:p>
        </p:txBody>
      </p:sp>
      <p:sp>
        <p:nvSpPr>
          <p:cNvPr id="23554" name="Title 1"/>
          <p:cNvSpPr>
            <a:spLocks noGrp="1"/>
          </p:cNvSpPr>
          <p:nvPr>
            <p:ph type="title" idx="4294967295"/>
          </p:nvPr>
        </p:nvSpPr>
        <p:spPr bwMode="auto">
          <a:xfrm>
            <a:off x="152400" y="419100"/>
            <a:ext cx="87852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endParaRPr lang="en-US" altLang="en-US" sz="3600" dirty="0" smtClean="0">
              <a:latin typeface="Georgia" pitchFamily="18" charset="0"/>
              <a:cs typeface="Arial" charset="0"/>
            </a:endParaRPr>
          </a:p>
        </p:txBody>
      </p:sp>
      <p:sp>
        <p:nvSpPr>
          <p:cNvPr id="23557" name="Content Placeholder 4"/>
          <p:cNvSpPr>
            <a:spLocks noGrp="1"/>
          </p:cNvSpPr>
          <p:nvPr>
            <p:ph idx="4294967295"/>
          </p:nvPr>
        </p:nvSpPr>
        <p:spPr bwMode="auto">
          <a:xfrm>
            <a:off x="0" y="990600"/>
            <a:ext cx="91440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solidFill>
                  <a:schemeClr val="tx1"/>
                </a:solidFill>
                <a:latin typeface="Arial" charset="0"/>
                <a:cs typeface="Arial" charset="0"/>
              </a:rPr>
              <a:t>Resolving potential conflicting information</a:t>
            </a:r>
          </a:p>
          <a:p>
            <a:pPr lvl="1">
              <a:buFont typeface="Arial" charset="0"/>
              <a:buChar char="•"/>
            </a:pPr>
            <a:r>
              <a:rPr lang="en-US" altLang="en-US" sz="2600" dirty="0" smtClean="0">
                <a:solidFill>
                  <a:schemeClr val="tx1"/>
                </a:solidFill>
                <a:latin typeface="Arial" charset="0"/>
                <a:cs typeface="Arial" charset="0"/>
              </a:rPr>
              <a:t>School must compare 2015 income and tax-related ISIR items from both years’ ISIRs to determine conflict</a:t>
            </a:r>
          </a:p>
          <a:p>
            <a:pPr lvl="2"/>
            <a:r>
              <a:rPr lang="en-US" altLang="en-US" sz="2200" dirty="0" smtClean="0">
                <a:solidFill>
                  <a:schemeClr val="tx1"/>
                </a:solidFill>
                <a:latin typeface="Arial" charset="0"/>
                <a:cs typeface="Arial" charset="0"/>
              </a:rPr>
              <a:t>Compare 17/18 ISIR with 399 code and 16/17 ISIR that was, or will be, used for awarding and disbursing Title IV aid</a:t>
            </a:r>
          </a:p>
          <a:p>
            <a:pPr lvl="1">
              <a:buFont typeface="Arial" charset="0"/>
              <a:buChar char="•"/>
            </a:pPr>
            <a:r>
              <a:rPr lang="en-US" altLang="en-US" sz="2600" dirty="0" smtClean="0">
                <a:solidFill>
                  <a:schemeClr val="tx1"/>
                </a:solidFill>
                <a:latin typeface="Arial" charset="0"/>
                <a:cs typeface="Arial" charset="0"/>
              </a:rPr>
              <a:t>If, in any year, </a:t>
            </a:r>
            <a:r>
              <a:rPr lang="en-US" altLang="en-US" sz="2600" i="1" dirty="0" smtClean="0">
                <a:solidFill>
                  <a:schemeClr val="tx1"/>
                </a:solidFill>
                <a:latin typeface="Arial" charset="0"/>
                <a:cs typeface="Arial" charset="0"/>
              </a:rPr>
              <a:t>school had verified conflicting information or IRS DRT was used and no data was changed</a:t>
            </a:r>
            <a:r>
              <a:rPr lang="en-US" altLang="en-US" sz="2600" dirty="0" smtClean="0">
                <a:solidFill>
                  <a:schemeClr val="tx1"/>
                </a:solidFill>
                <a:latin typeface="Arial" charset="0"/>
                <a:cs typeface="Arial" charset="0"/>
              </a:rPr>
              <a:t>, school can assume verified or DRT values are correct and submit changes to other ISIR’s year’s values</a:t>
            </a:r>
          </a:p>
          <a:p>
            <a:pPr lvl="2"/>
            <a:r>
              <a:rPr lang="en-US" altLang="en-US" sz="2400" dirty="0" smtClean="0">
                <a:solidFill>
                  <a:schemeClr val="tx1"/>
                </a:solidFill>
                <a:latin typeface="Arial" charset="0"/>
                <a:cs typeface="Arial" charset="0"/>
              </a:rPr>
              <a:t>Exception</a:t>
            </a:r>
          </a:p>
          <a:p>
            <a:pPr lvl="3"/>
            <a:r>
              <a:rPr lang="en-US" altLang="en-US" sz="2300" dirty="0" smtClean="0">
                <a:solidFill>
                  <a:schemeClr val="tx1"/>
                </a:solidFill>
                <a:latin typeface="Arial" charset="0"/>
                <a:cs typeface="Arial" charset="0"/>
              </a:rPr>
              <a:t>If school is aware that subsequent to verification, amended tax return was filed, school must ensure </a:t>
            </a:r>
            <a:r>
              <a:rPr lang="en-US" altLang="en-US" sz="2300" u="sng" dirty="0" smtClean="0">
                <a:solidFill>
                  <a:schemeClr val="tx1"/>
                </a:solidFill>
                <a:latin typeface="Arial" charset="0"/>
                <a:cs typeface="Arial" charset="0"/>
              </a:rPr>
              <a:t>both years</a:t>
            </a:r>
            <a:r>
              <a:rPr lang="en-US" altLang="en-US" sz="2300" dirty="0" smtClean="0">
                <a:solidFill>
                  <a:schemeClr val="tx1"/>
                </a:solidFill>
                <a:latin typeface="Arial" charset="0"/>
                <a:cs typeface="Arial" charset="0"/>
              </a:rPr>
              <a:t>’ ISIRs based on amended tax data</a:t>
            </a: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2"/>
            <a:endParaRPr lang="en-US" altLang="en-US" sz="20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p:txBody>
      </p:sp>
      <p:sp>
        <p:nvSpPr>
          <p:cNvPr id="23556"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Tree>
    <p:extLst>
      <p:ext uri="{BB962C8B-B14F-4D97-AF65-F5344CB8AC3E}">
        <p14:creationId xmlns:p14="http://schemas.microsoft.com/office/powerpoint/2010/main" val="3390016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46F0924-A935-4DB8-8C6C-D5709A570E5B}" type="slidenum">
              <a:rPr lang="en-US" altLang="en-US" sz="1400" smtClean="0">
                <a:solidFill>
                  <a:schemeClr val="bg1"/>
                </a:solidFill>
                <a:latin typeface="Georgia" pitchFamily="18" charset="0"/>
              </a:rPr>
              <a:pPr eaLnBrk="1" hangingPunct="1"/>
              <a:t>16</a:t>
            </a:fld>
            <a:endParaRPr lang="en-US" altLang="en-US" sz="1400" smtClean="0">
              <a:solidFill>
                <a:schemeClr val="bg1"/>
              </a:solidFill>
              <a:latin typeface="Georgia" pitchFamily="18" charset="0"/>
            </a:endParaRPr>
          </a:p>
        </p:txBody>
      </p:sp>
      <p:sp>
        <p:nvSpPr>
          <p:cNvPr id="24578" name="Title 1"/>
          <p:cNvSpPr>
            <a:spLocks noGrp="1"/>
          </p:cNvSpPr>
          <p:nvPr>
            <p:ph type="title" idx="4294967295"/>
          </p:nvPr>
        </p:nvSpPr>
        <p:spPr bwMode="auto">
          <a:xfrm>
            <a:off x="152400" y="457200"/>
            <a:ext cx="87852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endParaRPr lang="en-US" altLang="en-US" sz="3600" dirty="0" smtClean="0">
              <a:latin typeface="Georgia" pitchFamily="18" charset="0"/>
              <a:cs typeface="Arial" charset="0"/>
            </a:endParaRPr>
          </a:p>
        </p:txBody>
      </p:sp>
      <p:sp>
        <p:nvSpPr>
          <p:cNvPr id="24581" name="Content Placeholder 4"/>
          <p:cNvSpPr>
            <a:spLocks noGrp="1"/>
          </p:cNvSpPr>
          <p:nvPr>
            <p:ph idx="4294967295"/>
          </p:nvPr>
        </p:nvSpPr>
        <p:spPr bwMode="auto">
          <a:xfrm>
            <a:off x="228600" y="1219200"/>
            <a:ext cx="87630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solidFill>
                  <a:schemeClr val="tx1"/>
                </a:solidFill>
                <a:latin typeface="Arial" charset="0"/>
                <a:cs typeface="Arial" charset="0"/>
              </a:rPr>
              <a:t>Conflicts must be resolved if information:</a:t>
            </a:r>
          </a:p>
          <a:p>
            <a:pPr lvl="1">
              <a:buFont typeface="Arial" charset="0"/>
              <a:buChar char="•"/>
            </a:pPr>
            <a:r>
              <a:rPr lang="en-US" altLang="en-US" sz="2800" dirty="0" smtClean="0">
                <a:solidFill>
                  <a:schemeClr val="tx1"/>
                </a:solidFill>
                <a:latin typeface="Arial" charset="0"/>
                <a:cs typeface="Arial" charset="0"/>
              </a:rPr>
              <a:t>Was not verified</a:t>
            </a:r>
          </a:p>
          <a:p>
            <a:pPr lvl="1">
              <a:buFont typeface="Arial" charset="0"/>
              <a:buChar char="•"/>
            </a:pPr>
            <a:r>
              <a:rPr lang="en-US" altLang="en-US" sz="2800" dirty="0" smtClean="0">
                <a:solidFill>
                  <a:schemeClr val="tx1"/>
                </a:solidFill>
                <a:latin typeface="Arial" charset="0"/>
                <a:cs typeface="Arial" charset="0"/>
              </a:rPr>
              <a:t>Was not transferred using IRS DRT</a:t>
            </a:r>
          </a:p>
          <a:p>
            <a:pPr lvl="1">
              <a:buFont typeface="Arial" charset="0"/>
              <a:buChar char="•"/>
            </a:pPr>
            <a:r>
              <a:rPr lang="en-US" altLang="en-US" sz="2800" dirty="0" smtClean="0">
                <a:solidFill>
                  <a:schemeClr val="tx1"/>
                </a:solidFill>
                <a:latin typeface="Arial" charset="0"/>
                <a:cs typeface="Arial" charset="0"/>
              </a:rPr>
              <a:t>Was transferred and then changed or</a:t>
            </a:r>
          </a:p>
          <a:p>
            <a:pPr lvl="1">
              <a:buFont typeface="Arial" charset="0"/>
              <a:buChar char="•"/>
            </a:pPr>
            <a:r>
              <a:rPr lang="en-US" altLang="en-US" sz="2800" dirty="0" smtClean="0">
                <a:solidFill>
                  <a:schemeClr val="tx1"/>
                </a:solidFill>
                <a:latin typeface="Arial" charset="0"/>
                <a:cs typeface="Arial" charset="0"/>
              </a:rPr>
              <a:t>If school is aware amended tax return was filed with IRS</a:t>
            </a:r>
          </a:p>
          <a:p>
            <a:r>
              <a:rPr lang="en-US" altLang="en-US" sz="3200" dirty="0" smtClean="0">
                <a:solidFill>
                  <a:schemeClr val="tx1"/>
                </a:solidFill>
                <a:latin typeface="Arial" charset="0"/>
                <a:cs typeface="Arial" charset="0"/>
              </a:rPr>
              <a:t>May need to reach out to student for reasons why data is different between years</a:t>
            </a:r>
          </a:p>
          <a:p>
            <a:endParaRPr lang="en-US" altLang="en-US" sz="32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2"/>
            <a:endParaRPr lang="en-US" altLang="en-US" sz="20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p:txBody>
      </p:sp>
      <p:sp>
        <p:nvSpPr>
          <p:cNvPr id="24580"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Tree>
    <p:extLst>
      <p:ext uri="{BB962C8B-B14F-4D97-AF65-F5344CB8AC3E}">
        <p14:creationId xmlns:p14="http://schemas.microsoft.com/office/powerpoint/2010/main" val="756996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899A5BA-B694-4794-9A78-5B739F81C331}" type="slidenum">
              <a:rPr lang="en-US" altLang="en-US" sz="1400" smtClean="0">
                <a:solidFill>
                  <a:schemeClr val="bg1"/>
                </a:solidFill>
                <a:latin typeface="Georgia" pitchFamily="18" charset="0"/>
              </a:rPr>
              <a:pPr eaLnBrk="1" hangingPunct="1"/>
              <a:t>17</a:t>
            </a:fld>
            <a:endParaRPr lang="en-US" altLang="en-US" sz="1400" smtClean="0">
              <a:solidFill>
                <a:schemeClr val="bg1"/>
              </a:solidFill>
              <a:latin typeface="Georgia" pitchFamily="18" charset="0"/>
            </a:endParaRPr>
          </a:p>
        </p:txBody>
      </p:sp>
      <p:sp>
        <p:nvSpPr>
          <p:cNvPr id="25604" name="Content Placeholder 4"/>
          <p:cNvSpPr>
            <a:spLocks noGrp="1"/>
          </p:cNvSpPr>
          <p:nvPr>
            <p:ph idx="4294967295"/>
          </p:nvPr>
        </p:nvSpPr>
        <p:spPr bwMode="auto">
          <a:xfrm>
            <a:off x="0" y="1149350"/>
            <a:ext cx="91440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solidFill>
                  <a:schemeClr val="tx1"/>
                </a:solidFill>
                <a:latin typeface="Arial" charset="0"/>
                <a:cs typeface="Arial" charset="0"/>
              </a:rPr>
              <a:t>Additional disbursements and overpayments</a:t>
            </a:r>
          </a:p>
          <a:p>
            <a:pPr lvl="1">
              <a:buFont typeface="Arial" charset="0"/>
              <a:buChar char="•"/>
            </a:pPr>
            <a:r>
              <a:rPr lang="en-US" altLang="en-US" sz="2800" u="sng" dirty="0" smtClean="0">
                <a:solidFill>
                  <a:schemeClr val="tx1"/>
                </a:solidFill>
                <a:latin typeface="Arial" charset="0"/>
                <a:cs typeface="Arial" charset="0"/>
              </a:rPr>
              <a:t>2017-18 FAFSA/ISIR </a:t>
            </a:r>
            <a:r>
              <a:rPr lang="en-US" altLang="en-US" sz="2800" dirty="0" smtClean="0">
                <a:solidFill>
                  <a:schemeClr val="tx1"/>
                </a:solidFill>
                <a:latin typeface="Arial" charset="0"/>
                <a:cs typeface="Arial" charset="0"/>
              </a:rPr>
              <a:t>– if required correction is for 2017-18 year, school must use EFC from corrected ISIR to award/disburse</a:t>
            </a:r>
          </a:p>
          <a:p>
            <a:pPr lvl="1">
              <a:buFont typeface="Arial" charset="0"/>
              <a:buChar char="•"/>
            </a:pPr>
            <a:r>
              <a:rPr lang="en-US" altLang="en-US" sz="2800" u="sng" dirty="0" smtClean="0">
                <a:solidFill>
                  <a:schemeClr val="tx1"/>
                </a:solidFill>
                <a:latin typeface="Arial" charset="0"/>
                <a:cs typeface="Arial" charset="0"/>
              </a:rPr>
              <a:t>2016-17 FAFSA/ISIR </a:t>
            </a:r>
            <a:r>
              <a:rPr lang="en-US" altLang="en-US" sz="2800" dirty="0" smtClean="0">
                <a:solidFill>
                  <a:schemeClr val="tx1"/>
                </a:solidFill>
                <a:latin typeface="Arial" charset="0"/>
                <a:cs typeface="Arial" charset="0"/>
              </a:rPr>
              <a:t>– if required correction is for 2016-17 year, school must ensure that all awards/disbursements for 2016-17 are using corrected 2016-17 ISIR</a:t>
            </a:r>
          </a:p>
          <a:p>
            <a:pPr lvl="2"/>
            <a:r>
              <a:rPr lang="en-US" altLang="en-US" sz="2400" dirty="0" smtClean="0">
                <a:solidFill>
                  <a:schemeClr val="tx1"/>
                </a:solidFill>
                <a:latin typeface="Arial" charset="0"/>
                <a:cs typeface="Arial" charset="0"/>
              </a:rPr>
              <a:t>Exception – not required to submit corrections to 2016-2017 ISIR if published deadline September 9, 2017 for making corrections has passed</a:t>
            </a: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2"/>
            <a:endParaRPr lang="en-US" altLang="en-US" sz="20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p:txBody>
      </p:sp>
      <p:sp>
        <p:nvSpPr>
          <p:cNvPr id="25605" name="Title 1"/>
          <p:cNvSpPr>
            <a:spLocks noGrp="1"/>
          </p:cNvSpPr>
          <p:nvPr>
            <p:ph type="title" idx="4294967295"/>
          </p:nvPr>
        </p:nvSpPr>
        <p:spPr bwMode="auto">
          <a:xfrm>
            <a:off x="152400" y="419100"/>
            <a:ext cx="87852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endParaRPr lang="en-US" altLang="en-US" sz="3600" dirty="0" smtClean="0">
              <a:latin typeface="Georgia" pitchFamily="18" charset="0"/>
              <a:cs typeface="Arial" charset="0"/>
            </a:endParaRPr>
          </a:p>
        </p:txBody>
      </p:sp>
      <p:sp>
        <p:nvSpPr>
          <p:cNvPr id="2560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Tree>
    <p:extLst>
      <p:ext uri="{BB962C8B-B14F-4D97-AF65-F5344CB8AC3E}">
        <p14:creationId xmlns:p14="http://schemas.microsoft.com/office/powerpoint/2010/main" val="2061535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3E8AFA5-CB57-447C-B76A-6C7979961F77}" type="slidenum">
              <a:rPr lang="en-US" altLang="en-US" sz="1400" smtClean="0">
                <a:solidFill>
                  <a:schemeClr val="bg1"/>
                </a:solidFill>
                <a:latin typeface="Georgia" pitchFamily="18" charset="0"/>
              </a:rPr>
              <a:pPr eaLnBrk="1" hangingPunct="1"/>
              <a:t>18</a:t>
            </a:fld>
            <a:endParaRPr lang="en-US" altLang="en-US" sz="1400" smtClean="0">
              <a:solidFill>
                <a:schemeClr val="bg1"/>
              </a:solidFill>
              <a:latin typeface="Georgia" pitchFamily="18" charset="0"/>
            </a:endParaRPr>
          </a:p>
        </p:txBody>
      </p:sp>
      <p:sp>
        <p:nvSpPr>
          <p:cNvPr id="26628" name="Content Placeholder 4"/>
          <p:cNvSpPr>
            <a:spLocks noGrp="1"/>
          </p:cNvSpPr>
          <p:nvPr>
            <p:ph idx="4294967295"/>
          </p:nvPr>
        </p:nvSpPr>
        <p:spPr bwMode="auto">
          <a:xfrm>
            <a:off x="182499" y="1219200"/>
            <a:ext cx="8656701" cy="4875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solidFill>
                  <a:schemeClr val="tx1"/>
                </a:solidFill>
                <a:latin typeface="Arial" charset="0"/>
                <a:cs typeface="Arial" charset="0"/>
              </a:rPr>
              <a:t>Unable to resolve</a:t>
            </a:r>
          </a:p>
          <a:p>
            <a:pPr lvl="1">
              <a:buFont typeface="Arial" charset="0"/>
              <a:buChar char="•"/>
            </a:pPr>
            <a:r>
              <a:rPr lang="en-US" altLang="en-US" sz="2800" dirty="0" smtClean="0">
                <a:solidFill>
                  <a:schemeClr val="tx1"/>
                </a:solidFill>
                <a:latin typeface="Arial" charset="0"/>
                <a:cs typeface="Arial" charset="0"/>
              </a:rPr>
              <a:t>Until conflicting information is resolved, school may not disburse any additional 2016-17 or 2017-18 Title IV aid</a:t>
            </a:r>
          </a:p>
          <a:p>
            <a:pPr lvl="1">
              <a:buFont typeface="Arial" charset="0"/>
              <a:buChar char="•"/>
            </a:pPr>
            <a:r>
              <a:rPr lang="en-US" altLang="en-US" sz="2800" dirty="0" smtClean="0">
                <a:solidFill>
                  <a:schemeClr val="tx1"/>
                </a:solidFill>
                <a:latin typeface="Arial" charset="0"/>
                <a:cs typeface="Arial" charset="0"/>
              </a:rPr>
              <a:t>If unable to resolve, either because student didn’t respond or adequately clarify reasons for conflicting information, school must consider student in an </a:t>
            </a:r>
            <a:r>
              <a:rPr lang="en-US" altLang="en-US" sz="2800" dirty="0" err="1" smtClean="0">
                <a:solidFill>
                  <a:schemeClr val="tx1"/>
                </a:solidFill>
                <a:latin typeface="Arial" charset="0"/>
                <a:cs typeface="Arial" charset="0"/>
              </a:rPr>
              <a:t>overaward</a:t>
            </a:r>
            <a:r>
              <a:rPr lang="en-US" altLang="en-US" sz="2800" dirty="0" smtClean="0">
                <a:solidFill>
                  <a:schemeClr val="tx1"/>
                </a:solidFill>
                <a:latin typeface="Arial" charset="0"/>
                <a:cs typeface="Arial" charset="0"/>
              </a:rPr>
              <a:t> status for any need-based 2016-17 Title IV aid that was disbursed</a:t>
            </a:r>
          </a:p>
          <a:p>
            <a:pPr lvl="2"/>
            <a:r>
              <a:rPr lang="en-US" altLang="en-US" sz="2400" dirty="0" smtClean="0">
                <a:solidFill>
                  <a:schemeClr val="tx1"/>
                </a:solidFill>
                <a:latin typeface="Arial" charset="0"/>
                <a:cs typeface="Arial" charset="0"/>
              </a:rPr>
              <a:t>except FWS – though no more FWS can be earned</a:t>
            </a: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2"/>
            <a:endParaRPr lang="en-US" altLang="en-US" sz="20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a:p>
            <a:pPr lvl="1">
              <a:buFont typeface="Arial" charset="0"/>
              <a:buChar char="•"/>
            </a:pPr>
            <a:endParaRPr lang="en-US" altLang="en-US" sz="2800" dirty="0" smtClean="0">
              <a:solidFill>
                <a:schemeClr val="tx1"/>
              </a:solidFill>
              <a:latin typeface="Arial" charset="0"/>
              <a:cs typeface="Arial" charset="0"/>
            </a:endParaRPr>
          </a:p>
        </p:txBody>
      </p:sp>
      <p:sp>
        <p:nvSpPr>
          <p:cNvPr id="26627"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
        <p:nvSpPr>
          <p:cNvPr id="26629" name="Title 1"/>
          <p:cNvSpPr txBox="1">
            <a:spLocks/>
          </p:cNvSpPr>
          <p:nvPr/>
        </p:nvSpPr>
        <p:spPr bwMode="auto">
          <a:xfrm>
            <a:off x="182499" y="457200"/>
            <a:ext cx="8785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altLang="en-US" sz="4000" b="1" dirty="0">
                <a:latin typeface="Arial" charset="0"/>
              </a:rPr>
              <a:t>GEN-16-14: Conflicting Information</a:t>
            </a:r>
            <a:endParaRPr lang="en-US" altLang="en-US" sz="3600" dirty="0">
              <a:latin typeface="Georgia" pitchFamily="18" charset="0"/>
            </a:endParaRPr>
          </a:p>
        </p:txBody>
      </p:sp>
    </p:spTree>
    <p:extLst>
      <p:ext uri="{BB962C8B-B14F-4D97-AF65-F5344CB8AC3E}">
        <p14:creationId xmlns:p14="http://schemas.microsoft.com/office/powerpoint/2010/main" val="310123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04800" y="1219200"/>
            <a:ext cx="8229600" cy="738595"/>
          </a:xfrm>
        </p:spPr>
        <p:txBody>
          <a:bodyPr/>
          <a:lstStyle/>
          <a:p>
            <a:pPr algn="ctr"/>
            <a:r>
              <a:rPr lang="en-US" dirty="0" smtClean="0">
                <a:latin typeface="Georgia" panose="02040502050405020303" pitchFamily="18" charset="0"/>
              </a:rPr>
              <a:t>Agenda</a:t>
            </a:r>
          </a:p>
        </p:txBody>
      </p:sp>
      <p:graphicFrame>
        <p:nvGraphicFramePr>
          <p:cNvPr id="6" name="Table 5"/>
          <p:cNvGraphicFramePr>
            <a:graphicFrameLocks noGrp="1"/>
          </p:cNvGraphicFramePr>
          <p:nvPr>
            <p:extLst>
              <p:ext uri="{D42A27DB-BD31-4B8C-83A1-F6EECF244321}">
                <p14:modId xmlns:p14="http://schemas.microsoft.com/office/powerpoint/2010/main" val="3643093766"/>
              </p:ext>
            </p:extLst>
          </p:nvPr>
        </p:nvGraphicFramePr>
        <p:xfrm>
          <a:off x="609600" y="2057401"/>
          <a:ext cx="8229600" cy="3948293"/>
        </p:xfrm>
        <a:graphic>
          <a:graphicData uri="http://schemas.openxmlformats.org/drawingml/2006/table">
            <a:tbl>
              <a:tblPr firstRow="1" bandRow="1">
                <a:tableStyleId>{5C22544A-7EE6-4342-B048-85BDC9FD1C3A}</a:tableStyleId>
              </a:tblPr>
              <a:tblGrid>
                <a:gridCol w="3997960"/>
                <a:gridCol w="4231640"/>
              </a:tblGrid>
              <a:tr h="1032836">
                <a:tc>
                  <a:txBody>
                    <a:bodyPr/>
                    <a:lstStyle/>
                    <a:p>
                      <a:pPr algn="ctr"/>
                      <a:r>
                        <a:rPr lang="en-US" sz="2400" b="0" dirty="0" smtClean="0">
                          <a:solidFill>
                            <a:schemeClr val="tx1">
                              <a:lumMod val="65000"/>
                              <a:lumOff val="35000"/>
                            </a:schemeClr>
                          </a:solidFill>
                          <a:latin typeface="Georgia" panose="02040502050405020303" pitchFamily="18" charset="0"/>
                        </a:rPr>
                        <a:t>Early FAFSA</a:t>
                      </a:r>
                    </a:p>
                    <a:p>
                      <a:pPr algn="ctr"/>
                      <a:r>
                        <a:rPr lang="en-US" sz="2400" b="0" dirty="0" smtClean="0">
                          <a:solidFill>
                            <a:schemeClr val="tx1">
                              <a:lumMod val="65000"/>
                              <a:lumOff val="35000"/>
                            </a:schemeClr>
                          </a:solidFill>
                          <a:latin typeface="Georgia" panose="02040502050405020303" pitchFamily="18" charset="0"/>
                        </a:rPr>
                        <a:t>Prior </a:t>
                      </a:r>
                      <a:r>
                        <a:rPr lang="en-US" sz="2400" b="0" dirty="0" err="1" smtClean="0">
                          <a:solidFill>
                            <a:schemeClr val="tx1">
                              <a:lumMod val="65000"/>
                              <a:lumOff val="35000"/>
                            </a:schemeClr>
                          </a:solidFill>
                          <a:latin typeface="Georgia" panose="02040502050405020303" pitchFamily="18" charset="0"/>
                        </a:rPr>
                        <a:t>Prior</a:t>
                      </a:r>
                      <a:r>
                        <a:rPr lang="en-US" sz="2400" b="0" baseline="0" dirty="0" smtClean="0">
                          <a:solidFill>
                            <a:schemeClr val="tx1">
                              <a:lumMod val="65000"/>
                              <a:lumOff val="35000"/>
                            </a:schemeClr>
                          </a:solidFill>
                          <a:latin typeface="Georgia" panose="02040502050405020303" pitchFamily="18" charset="0"/>
                        </a:rPr>
                        <a:t> Year</a:t>
                      </a:r>
                    </a:p>
                    <a:p>
                      <a:pPr algn="ctr"/>
                      <a:r>
                        <a:rPr lang="en-US" sz="2400" b="0" baseline="0" dirty="0" smtClean="0">
                          <a:solidFill>
                            <a:schemeClr val="tx1">
                              <a:lumMod val="65000"/>
                              <a:lumOff val="35000"/>
                            </a:schemeClr>
                          </a:solidFill>
                          <a:latin typeface="Georgia" panose="02040502050405020303" pitchFamily="18" charset="0"/>
                        </a:rPr>
                        <a:t>Conflicting Information</a:t>
                      </a:r>
                      <a:endParaRPr lang="en-US" sz="2400" b="0" dirty="0">
                        <a:solidFill>
                          <a:schemeClr val="tx1">
                            <a:lumMod val="65000"/>
                            <a:lumOff val="35000"/>
                          </a:schemeClr>
                        </a:solidFill>
                        <a:latin typeface="Georgia" panose="02040502050405020303" pitchFamily="18" charset="0"/>
                      </a:endParaRPr>
                    </a:p>
                  </a:txBody>
                  <a:tcPr marT="60960" marB="60960">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b="0" dirty="0" smtClean="0">
                        <a:solidFill>
                          <a:schemeClr val="tx1">
                            <a:lumMod val="65000"/>
                            <a:lumOff val="35000"/>
                          </a:schemeClr>
                        </a:solidFill>
                        <a:latin typeface="Georgia" panose="02040502050405020303" pitchFamily="18" charset="0"/>
                        <a:cs typeface="Times New Roman" pitchFamily="18" charset="0"/>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400" b="0" dirty="0" smtClean="0">
                          <a:solidFill>
                            <a:schemeClr val="tx1">
                              <a:lumMod val="65000"/>
                              <a:lumOff val="35000"/>
                            </a:schemeClr>
                          </a:solidFill>
                          <a:latin typeface="Georgia" panose="02040502050405020303" pitchFamily="18" charset="0"/>
                          <a:cs typeface="Times New Roman" pitchFamily="18" charset="0"/>
                        </a:rPr>
                        <a:t>2017-18 Verification</a:t>
                      </a:r>
                    </a:p>
                    <a:p>
                      <a:pPr eaLnBrk="1" hangingPunct="1">
                        <a:buFont typeface="Arial" panose="020B0604020202020204" pitchFamily="34" charset="0"/>
                        <a:buNone/>
                        <a:defRPr/>
                      </a:pPr>
                      <a:endParaRPr lang="en-US" altLang="en-US" sz="2400" b="0" dirty="0" smtClean="0">
                        <a:solidFill>
                          <a:schemeClr val="tx1">
                            <a:lumMod val="65000"/>
                            <a:lumOff val="35000"/>
                          </a:schemeClr>
                        </a:solidFill>
                        <a:latin typeface="Georgia" panose="02040502050405020303" pitchFamily="18" charset="0"/>
                        <a:cs typeface="Times New Roman" pitchFamily="18" charset="0"/>
                      </a:endParaRPr>
                    </a:p>
                  </a:txBody>
                  <a:tcPr marT="60960" marB="60960">
                    <a:solidFill>
                      <a:schemeClr val="accent1">
                        <a:lumMod val="40000"/>
                        <a:lumOff val="60000"/>
                      </a:schemeClr>
                    </a:solidFill>
                  </a:tcPr>
                </a:tc>
              </a:tr>
              <a:tr h="1144133">
                <a:tc>
                  <a:txBody>
                    <a:bodyPr/>
                    <a:lstStyle/>
                    <a:p>
                      <a:endParaRPr lang="en-US" sz="2400" dirty="0" smtClean="0">
                        <a:solidFill>
                          <a:schemeClr val="tx1">
                            <a:lumMod val="65000"/>
                            <a:lumOff val="35000"/>
                          </a:schemeClr>
                        </a:solidFill>
                        <a:latin typeface="Georgia" panose="02040502050405020303" pitchFamily="18" charset="0"/>
                      </a:endParaRPr>
                    </a:p>
                    <a:p>
                      <a:pPr algn="ctr"/>
                      <a:r>
                        <a:rPr lang="en-US" sz="2400" dirty="0" smtClean="0">
                          <a:solidFill>
                            <a:schemeClr val="tx1">
                              <a:lumMod val="65000"/>
                              <a:lumOff val="35000"/>
                            </a:schemeClr>
                          </a:solidFill>
                          <a:latin typeface="Georgia" panose="02040502050405020303" pitchFamily="18" charset="0"/>
                        </a:rPr>
                        <a:t>Gainful Employment</a:t>
                      </a:r>
                      <a:endParaRPr lang="en-US" sz="2400" dirty="0">
                        <a:solidFill>
                          <a:schemeClr val="tx1">
                            <a:lumMod val="65000"/>
                            <a:lumOff val="35000"/>
                          </a:schemeClr>
                        </a:solidFill>
                        <a:latin typeface="Georgia" panose="02040502050405020303" pitchFamily="18" charset="0"/>
                      </a:endParaRPr>
                    </a:p>
                  </a:txBody>
                  <a:tcPr marT="60960" marB="60960">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b="0" dirty="0" smtClean="0">
                          <a:solidFill>
                            <a:schemeClr val="tx1">
                              <a:lumMod val="65000"/>
                              <a:lumOff val="35000"/>
                            </a:schemeClr>
                          </a:solidFill>
                          <a:latin typeface="Georgia" panose="02040502050405020303" pitchFamily="18" charset="0"/>
                          <a:cs typeface="Times New Roman" pitchFamily="18" charset="0"/>
                        </a:rPr>
                        <a:t>Regulatory Activity</a:t>
                      </a:r>
                      <a:endParaRPr lang="en-US" sz="2400" dirty="0">
                        <a:solidFill>
                          <a:schemeClr val="tx1">
                            <a:lumMod val="65000"/>
                            <a:lumOff val="35000"/>
                          </a:schemeClr>
                        </a:solidFill>
                        <a:latin typeface="Georgia" panose="02040502050405020303" pitchFamily="18" charset="0"/>
                      </a:endParaRPr>
                    </a:p>
                  </a:txBody>
                  <a:tcPr marT="60960" marB="60960">
                    <a:solidFill>
                      <a:schemeClr val="accent1">
                        <a:lumMod val="40000"/>
                        <a:lumOff val="60000"/>
                      </a:schemeClr>
                    </a:solidFill>
                  </a:tcPr>
                </a:tc>
              </a:tr>
              <a:tr h="134268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b="0" dirty="0" smtClean="0">
                          <a:solidFill>
                            <a:schemeClr val="tx1">
                              <a:lumMod val="65000"/>
                              <a:lumOff val="35000"/>
                            </a:schemeClr>
                          </a:solidFill>
                          <a:latin typeface="Georgia" panose="02040502050405020303" pitchFamily="18" charset="0"/>
                          <a:cs typeface="Times New Roman" pitchFamily="18" charset="0"/>
                        </a:rPr>
                        <a:t>Dear Colleague Letters</a:t>
                      </a:r>
                    </a:p>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b="0" dirty="0" smtClean="0">
                          <a:solidFill>
                            <a:schemeClr val="tx1">
                              <a:lumMod val="65000"/>
                              <a:lumOff val="35000"/>
                            </a:schemeClr>
                          </a:solidFill>
                          <a:latin typeface="Georgia" panose="02040502050405020303" pitchFamily="18" charset="0"/>
                          <a:cs typeface="Times New Roman" pitchFamily="18" charset="0"/>
                        </a:rPr>
                        <a:t>&amp;</a:t>
                      </a:r>
                    </a:p>
                    <a:p>
                      <a:pPr algn="ctr"/>
                      <a:r>
                        <a:rPr lang="en-US" sz="2400" dirty="0" smtClean="0">
                          <a:solidFill>
                            <a:schemeClr val="tx1">
                              <a:lumMod val="65000"/>
                              <a:lumOff val="35000"/>
                            </a:schemeClr>
                          </a:solidFill>
                          <a:latin typeface="Georgia" panose="02040502050405020303" pitchFamily="18" charset="0"/>
                        </a:rPr>
                        <a:t>Electronic</a:t>
                      </a:r>
                      <a:r>
                        <a:rPr lang="en-US" sz="2400" baseline="0" dirty="0" smtClean="0">
                          <a:solidFill>
                            <a:schemeClr val="tx1">
                              <a:lumMod val="65000"/>
                              <a:lumOff val="35000"/>
                            </a:schemeClr>
                          </a:solidFill>
                          <a:latin typeface="Georgia" panose="02040502050405020303" pitchFamily="18" charset="0"/>
                        </a:rPr>
                        <a:t> Announcements</a:t>
                      </a:r>
                      <a:endParaRPr lang="en-US" sz="2400" dirty="0" smtClean="0">
                        <a:solidFill>
                          <a:schemeClr val="tx1">
                            <a:lumMod val="65000"/>
                            <a:lumOff val="35000"/>
                          </a:schemeClr>
                        </a:solidFill>
                        <a:latin typeface="Georgia" panose="02040502050405020303" pitchFamily="18" charset="0"/>
                      </a:endParaRPr>
                    </a:p>
                    <a:p>
                      <a:pPr algn="ctr"/>
                      <a:endParaRPr lang="en-US" sz="2400" dirty="0" smtClean="0">
                        <a:solidFill>
                          <a:schemeClr val="tx1">
                            <a:lumMod val="65000"/>
                            <a:lumOff val="35000"/>
                          </a:schemeClr>
                        </a:solidFill>
                        <a:latin typeface="Georgia" panose="02040502050405020303" pitchFamily="18" charset="0"/>
                      </a:endParaRPr>
                    </a:p>
                  </a:txBody>
                  <a:tcPr marT="60960" marB="60960">
                    <a:solidFill>
                      <a:schemeClr val="accent1">
                        <a:lumMod val="40000"/>
                        <a:lumOff val="60000"/>
                      </a:schemeClr>
                    </a:solidFill>
                  </a:tcPr>
                </a:tc>
                <a:tc>
                  <a:txBody>
                    <a:bodyPr/>
                    <a:lstStyle/>
                    <a:p>
                      <a:pPr algn="ctr"/>
                      <a:r>
                        <a:rPr lang="en-US" sz="2400" dirty="0" smtClean="0">
                          <a:solidFill>
                            <a:schemeClr val="tx1">
                              <a:lumMod val="65000"/>
                              <a:lumOff val="35000"/>
                            </a:schemeClr>
                          </a:solidFill>
                          <a:latin typeface="Georgia" panose="02040502050405020303" pitchFamily="18" charset="0"/>
                        </a:rPr>
                        <a:t>Training </a:t>
                      </a:r>
                    </a:p>
                  </a:txBody>
                  <a:tcPr marT="60960" marB="60960">
                    <a:solidFill>
                      <a:schemeClr val="accent1">
                        <a:lumMod val="40000"/>
                        <a:lumOff val="60000"/>
                      </a:schemeClr>
                    </a:solidFill>
                  </a:tcPr>
                </a:tc>
              </a:tr>
            </a:tbl>
          </a:graphicData>
        </a:graphic>
      </p:graphicFrame>
      <p:sp>
        <p:nvSpPr>
          <p:cNvPr id="4"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1</a:t>
            </a:fld>
            <a:endParaRPr lang="en-US" altLang="en-US" sz="900" b="1">
              <a:solidFill>
                <a:schemeClr val="bg1"/>
              </a:solidFill>
              <a:latin typeface="Arial" charset="0"/>
            </a:endParaRPr>
          </a:p>
        </p:txBody>
      </p:sp>
    </p:spTree>
    <p:extLst>
      <p:ext uri="{BB962C8B-B14F-4D97-AF65-F5344CB8AC3E}">
        <p14:creationId xmlns:p14="http://schemas.microsoft.com/office/powerpoint/2010/main" val="386335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50068E8-A707-4694-8593-96983D7FCC2A}" type="slidenum">
              <a:rPr lang="en-US" altLang="en-US" sz="1400" smtClean="0">
                <a:solidFill>
                  <a:schemeClr val="bg1"/>
                </a:solidFill>
                <a:latin typeface="Georgia" pitchFamily="18" charset="0"/>
              </a:rPr>
              <a:pPr eaLnBrk="1" hangingPunct="1"/>
              <a:t>19</a:t>
            </a:fld>
            <a:endParaRPr lang="en-US" altLang="en-US" sz="1400" smtClean="0">
              <a:solidFill>
                <a:schemeClr val="bg1"/>
              </a:solidFill>
              <a:latin typeface="Georgia" pitchFamily="18" charset="0"/>
            </a:endParaRPr>
          </a:p>
        </p:txBody>
      </p:sp>
      <p:sp>
        <p:nvSpPr>
          <p:cNvPr id="27652" name="Content Placeholder 4"/>
          <p:cNvSpPr>
            <a:spLocks noGrp="1"/>
          </p:cNvSpPr>
          <p:nvPr>
            <p:ph idx="4294967295"/>
          </p:nvPr>
        </p:nvSpPr>
        <p:spPr bwMode="auto">
          <a:xfrm>
            <a:off x="152400" y="1295400"/>
            <a:ext cx="8785225" cy="487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solidFill>
                  <a:schemeClr val="tx1"/>
                </a:solidFill>
                <a:latin typeface="Arial" charset="0"/>
                <a:cs typeface="Arial" charset="0"/>
              </a:rPr>
              <a:t>Additional disbursements and overpayments</a:t>
            </a:r>
          </a:p>
          <a:p>
            <a:pPr lvl="1">
              <a:buFont typeface="Arial" charset="0"/>
              <a:buChar char="•"/>
            </a:pPr>
            <a:r>
              <a:rPr lang="en-US" altLang="en-US" sz="2400" u="sng" dirty="0" smtClean="0">
                <a:solidFill>
                  <a:schemeClr val="tx1"/>
                </a:solidFill>
                <a:latin typeface="Arial" charset="0"/>
                <a:cs typeface="Arial" charset="0"/>
              </a:rPr>
              <a:t>Lower EFC</a:t>
            </a:r>
            <a:r>
              <a:rPr lang="en-US" altLang="en-US" sz="2400" dirty="0" smtClean="0">
                <a:solidFill>
                  <a:schemeClr val="tx1"/>
                </a:solidFill>
                <a:latin typeface="Arial" charset="0"/>
                <a:cs typeface="Arial" charset="0"/>
              </a:rPr>
              <a:t>: when correction results in lower official 2016-17 EFC, school must disburse any additional 2016-17 aid that it determines student is eligible to receive, consistent with late disbursement rules at 34 CFR 668.164(g)</a:t>
            </a:r>
          </a:p>
          <a:p>
            <a:pPr lvl="1">
              <a:buFont typeface="Arial" charset="0"/>
              <a:buChar char="•"/>
            </a:pPr>
            <a:r>
              <a:rPr lang="en-US" altLang="en-US" sz="2400" u="sng" dirty="0" smtClean="0">
                <a:solidFill>
                  <a:schemeClr val="tx1"/>
                </a:solidFill>
                <a:latin typeface="Arial" charset="0"/>
                <a:cs typeface="Arial" charset="0"/>
              </a:rPr>
              <a:t>Higher EFC</a:t>
            </a:r>
            <a:r>
              <a:rPr lang="en-US" altLang="en-US" sz="2400" dirty="0" smtClean="0">
                <a:solidFill>
                  <a:schemeClr val="tx1"/>
                </a:solidFill>
                <a:latin typeface="Arial" charset="0"/>
                <a:cs typeface="Arial" charset="0"/>
              </a:rPr>
              <a:t>: when correction results in a higher official 2016-17 EFC, school must determine student’s 2016-2017 Title IV eligibility based on corrected EFC and may not make any additional 2016-17 disbursements for which the student is no longer eligible</a:t>
            </a:r>
          </a:p>
          <a:p>
            <a:pPr lvl="2">
              <a:buFont typeface="Arial" charset="0"/>
              <a:buChar char="•"/>
            </a:pPr>
            <a:r>
              <a:rPr lang="en-US" altLang="en-US" sz="2000" dirty="0" err="1" smtClean="0">
                <a:latin typeface="Arial" charset="0"/>
                <a:cs typeface="Arial" charset="0"/>
              </a:rPr>
              <a:t>Overaward</a:t>
            </a:r>
            <a:r>
              <a:rPr lang="en-US" altLang="en-US" sz="2000" dirty="0" smtClean="0">
                <a:latin typeface="Arial" charset="0"/>
                <a:cs typeface="Arial" charset="0"/>
              </a:rPr>
              <a:t> may occur</a:t>
            </a:r>
            <a:endParaRPr lang="en-US" altLang="en-US" sz="2000" dirty="0" smtClean="0">
              <a:solidFill>
                <a:schemeClr val="tx1"/>
              </a:solidFill>
              <a:latin typeface="Arial" charset="0"/>
              <a:cs typeface="Arial" charset="0"/>
            </a:endParaRPr>
          </a:p>
          <a:p>
            <a:pPr marL="914400" lvl="2" indent="0">
              <a:buNone/>
            </a:pPr>
            <a:endParaRPr lang="en-US" altLang="en-US"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a:p>
            <a:pPr lvl="2"/>
            <a:endParaRPr lang="en-US" altLang="en-US"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p:txBody>
      </p:sp>
      <p:sp>
        <p:nvSpPr>
          <p:cNvPr id="27653" name="Title 1"/>
          <p:cNvSpPr>
            <a:spLocks noGrp="1"/>
          </p:cNvSpPr>
          <p:nvPr>
            <p:ph type="title" idx="4294967295"/>
          </p:nvPr>
        </p:nvSpPr>
        <p:spPr bwMode="auto">
          <a:xfrm>
            <a:off x="152400" y="419100"/>
            <a:ext cx="87852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endParaRPr lang="en-US" altLang="en-US" sz="3600" dirty="0" smtClean="0">
              <a:latin typeface="Georgia" pitchFamily="18" charset="0"/>
              <a:cs typeface="Arial" charset="0"/>
            </a:endParaRPr>
          </a:p>
        </p:txBody>
      </p:sp>
      <p:sp>
        <p:nvSpPr>
          <p:cNvPr id="27651"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Tree>
    <p:extLst>
      <p:ext uri="{BB962C8B-B14F-4D97-AF65-F5344CB8AC3E}">
        <p14:creationId xmlns:p14="http://schemas.microsoft.com/office/powerpoint/2010/main" val="4046196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355E006-2894-4DFA-9904-D565A015D746}" type="slidenum">
              <a:rPr lang="en-US" altLang="en-US" sz="1400" smtClean="0">
                <a:solidFill>
                  <a:schemeClr val="bg1"/>
                </a:solidFill>
                <a:latin typeface="Georgia" pitchFamily="18" charset="0"/>
              </a:rPr>
              <a:pPr eaLnBrk="1" hangingPunct="1"/>
              <a:t>20</a:t>
            </a:fld>
            <a:endParaRPr lang="en-US" altLang="en-US" sz="1400" smtClean="0">
              <a:solidFill>
                <a:schemeClr val="bg1"/>
              </a:solidFill>
              <a:latin typeface="Georgia" pitchFamily="18" charset="0"/>
            </a:endParaRPr>
          </a:p>
        </p:txBody>
      </p:sp>
      <p:sp>
        <p:nvSpPr>
          <p:cNvPr id="28676" name="Content Placeholder 4"/>
          <p:cNvSpPr>
            <a:spLocks noGrp="1"/>
          </p:cNvSpPr>
          <p:nvPr>
            <p:ph idx="4294967295"/>
          </p:nvPr>
        </p:nvSpPr>
        <p:spPr bwMode="auto">
          <a:xfrm>
            <a:off x="0" y="990600"/>
            <a:ext cx="9144000" cy="487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solidFill>
                  <a:schemeClr val="tx1"/>
                </a:solidFill>
                <a:latin typeface="Arial" charset="0"/>
                <a:cs typeface="Arial" charset="0"/>
              </a:rPr>
              <a:t>Resolving </a:t>
            </a:r>
            <a:r>
              <a:rPr lang="en-US" altLang="en-US" sz="2400" dirty="0" err="1" smtClean="0">
                <a:solidFill>
                  <a:schemeClr val="tx1"/>
                </a:solidFill>
                <a:latin typeface="Arial" charset="0"/>
                <a:cs typeface="Arial" charset="0"/>
              </a:rPr>
              <a:t>overawards</a:t>
            </a:r>
            <a:r>
              <a:rPr lang="en-US" altLang="en-US" sz="2400" dirty="0" smtClean="0">
                <a:solidFill>
                  <a:schemeClr val="tx1"/>
                </a:solidFill>
                <a:latin typeface="Arial" charset="0"/>
                <a:cs typeface="Arial" charset="0"/>
              </a:rPr>
              <a:t> and overpayments</a:t>
            </a:r>
          </a:p>
          <a:p>
            <a:pPr lvl="1">
              <a:buFont typeface="Arial" charset="0"/>
              <a:buChar char="•"/>
            </a:pPr>
            <a:r>
              <a:rPr lang="en-US" altLang="en-US" sz="2400" dirty="0" smtClean="0">
                <a:solidFill>
                  <a:schemeClr val="tx1"/>
                </a:solidFill>
                <a:latin typeface="Arial" charset="0"/>
                <a:cs typeface="Arial" charset="0"/>
              </a:rPr>
              <a:t>Title IV Grants and Perkins Loans</a:t>
            </a:r>
          </a:p>
          <a:p>
            <a:pPr lvl="2"/>
            <a:r>
              <a:rPr lang="en-US" altLang="en-US" dirty="0" smtClean="0">
                <a:solidFill>
                  <a:schemeClr val="tx1"/>
                </a:solidFill>
                <a:latin typeface="Arial" charset="0"/>
                <a:cs typeface="Arial" charset="0"/>
              </a:rPr>
              <a:t>Adjust subsequent disbursements</a:t>
            </a:r>
          </a:p>
          <a:p>
            <a:pPr lvl="2"/>
            <a:r>
              <a:rPr lang="en-US" altLang="en-US" dirty="0" smtClean="0">
                <a:solidFill>
                  <a:schemeClr val="tx1"/>
                </a:solidFill>
                <a:latin typeface="Arial" charset="0"/>
                <a:cs typeface="Arial" charset="0"/>
              </a:rPr>
              <a:t>If not resolved by adjusting subsequent disbursements, student must repay portion disbursed no longer eligible for</a:t>
            </a:r>
          </a:p>
          <a:p>
            <a:pPr lvl="2"/>
            <a:r>
              <a:rPr lang="en-US" altLang="en-US" dirty="0" smtClean="0">
                <a:solidFill>
                  <a:schemeClr val="tx1"/>
                </a:solidFill>
                <a:latin typeface="Arial" charset="0"/>
                <a:cs typeface="Arial" charset="0"/>
              </a:rPr>
              <a:t>School is not liable</a:t>
            </a:r>
          </a:p>
          <a:p>
            <a:pPr lvl="2"/>
            <a:r>
              <a:rPr lang="en-US" altLang="en-US" dirty="0" smtClean="0">
                <a:solidFill>
                  <a:schemeClr val="tx1"/>
                </a:solidFill>
                <a:latin typeface="Arial" charset="0"/>
                <a:cs typeface="Arial" charset="0"/>
              </a:rPr>
              <a:t>Follow normal overpayment rules and procedures</a:t>
            </a:r>
          </a:p>
          <a:p>
            <a:pPr lvl="1">
              <a:buFont typeface="Arial" charset="0"/>
              <a:buChar char="•"/>
            </a:pPr>
            <a:r>
              <a:rPr lang="en-US" altLang="en-US" sz="2400" dirty="0" smtClean="0">
                <a:solidFill>
                  <a:schemeClr val="tx1"/>
                </a:solidFill>
                <a:latin typeface="Arial" charset="0"/>
                <a:cs typeface="Arial" charset="0"/>
              </a:rPr>
              <a:t>Direct Subsidized Loans</a:t>
            </a:r>
          </a:p>
          <a:p>
            <a:pPr lvl="2"/>
            <a:r>
              <a:rPr lang="en-US" altLang="en-US" dirty="0" smtClean="0">
                <a:solidFill>
                  <a:schemeClr val="tx1"/>
                </a:solidFill>
                <a:latin typeface="Arial" charset="0"/>
                <a:cs typeface="Arial" charset="0"/>
              </a:rPr>
              <a:t>Does not need to be immediately repaid but instead will be repaid under terms of promissory note</a:t>
            </a:r>
          </a:p>
          <a:p>
            <a:pPr lvl="2"/>
            <a:r>
              <a:rPr lang="en-US" altLang="en-US" dirty="0" smtClean="0">
                <a:solidFill>
                  <a:schemeClr val="tx1"/>
                </a:solidFill>
                <a:latin typeface="Arial" charset="0"/>
                <a:cs typeface="Arial" charset="0"/>
              </a:rPr>
              <a:t>No action school must take except to record its determination </a:t>
            </a:r>
          </a:p>
          <a:p>
            <a:pPr lvl="2"/>
            <a:endParaRPr lang="en-US" altLang="en-US"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a:p>
            <a:endParaRPr lang="en-US" altLang="en-US" sz="2400"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a:p>
            <a:pPr lvl="2"/>
            <a:endParaRPr lang="en-US" altLang="en-US"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a:p>
            <a:pPr lvl="1">
              <a:buFont typeface="Arial" charset="0"/>
              <a:buChar char="•"/>
            </a:pPr>
            <a:endParaRPr lang="en-US" altLang="en-US" sz="2400" dirty="0" smtClean="0">
              <a:solidFill>
                <a:schemeClr val="tx1"/>
              </a:solidFill>
              <a:latin typeface="Arial" charset="0"/>
              <a:cs typeface="Arial" charset="0"/>
            </a:endParaRPr>
          </a:p>
        </p:txBody>
      </p:sp>
      <p:sp>
        <p:nvSpPr>
          <p:cNvPr id="28677" name="Title 1"/>
          <p:cNvSpPr>
            <a:spLocks noGrp="1"/>
          </p:cNvSpPr>
          <p:nvPr>
            <p:ph type="title" idx="4294967295"/>
          </p:nvPr>
        </p:nvSpPr>
        <p:spPr bwMode="auto">
          <a:xfrm>
            <a:off x="76200" y="419100"/>
            <a:ext cx="87852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smtClean="0">
                <a:latin typeface="Arial" charset="0"/>
                <a:cs typeface="Arial" charset="0"/>
              </a:rPr>
              <a:t>GEN-16-14: Conflicting Information</a:t>
            </a:r>
            <a:endParaRPr lang="en-US" altLang="en-US" sz="3600" dirty="0" smtClean="0">
              <a:latin typeface="Georgia" pitchFamily="18" charset="0"/>
              <a:cs typeface="Arial" charset="0"/>
            </a:endParaRPr>
          </a:p>
        </p:txBody>
      </p:sp>
      <p:sp>
        <p:nvSpPr>
          <p:cNvPr id="28675"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en-US">
                <a:latin typeface="Arial" charset="0"/>
              </a:rPr>
              <a:t/>
            </a:r>
            <a:br>
              <a:rPr lang="en-US" altLang="en-US">
                <a:latin typeface="Arial" charset="0"/>
              </a:rPr>
            </a:br>
            <a:endParaRPr lang="en-US" altLang="en-US">
              <a:latin typeface="Arial" charset="0"/>
            </a:endParaRPr>
          </a:p>
        </p:txBody>
      </p:sp>
    </p:spTree>
    <p:extLst>
      <p:ext uri="{BB962C8B-B14F-4D97-AF65-F5344CB8AC3E}">
        <p14:creationId xmlns:p14="http://schemas.microsoft.com/office/powerpoint/2010/main" val="2682265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David.Bartnicki\AppData\Local\Microsoft\Windows\Temporary Internet Files\Content.IE5\ULKYTKUO\da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990600"/>
            <a:ext cx="21431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638" y="1098550"/>
            <a:ext cx="9067801" cy="4985980"/>
          </a:xfrm>
          <a:prstGeom prst="rect">
            <a:avLst/>
          </a:prstGeom>
        </p:spPr>
        <p:txBody>
          <a:bodyPr>
            <a:spAutoFit/>
          </a:bodyPr>
          <a:lstStyle/>
          <a:p>
            <a:pPr marL="285750" indent="-285750">
              <a:buFont typeface="Arial" panose="020B0604020202020204" pitchFamily="34" charset="0"/>
              <a:buChar char="•"/>
              <a:defRPr/>
            </a:pPr>
            <a:r>
              <a:rPr lang="en-US" sz="2800" dirty="0">
                <a:latin typeface="Arial" panose="020B0604020202020204" pitchFamily="34" charset="0"/>
                <a:cs typeface="Arial" pitchFamily="34" charset="0"/>
              </a:rPr>
              <a:t>August 2016</a:t>
            </a:r>
          </a:p>
          <a:p>
            <a:pPr marL="742950" lvl="1" indent="-285750">
              <a:buFont typeface="Arial" panose="020B0604020202020204" pitchFamily="34" charset="0"/>
              <a:buChar char="•"/>
              <a:defRPr/>
            </a:pPr>
            <a:r>
              <a:rPr lang="en-US" sz="2400" dirty="0">
                <a:latin typeface="Arial" panose="020B0604020202020204" pitchFamily="34" charset="0"/>
                <a:cs typeface="Arial" pitchFamily="34" charset="0"/>
              </a:rPr>
              <a:t>EFC Formula Guide </a:t>
            </a:r>
            <a:r>
              <a:rPr lang="en-US" sz="2400" dirty="0" smtClean="0">
                <a:latin typeface="Arial" panose="020B0604020202020204" pitchFamily="34" charset="0"/>
                <a:cs typeface="Arial" pitchFamily="34" charset="0"/>
              </a:rPr>
              <a:t>(7/14/16)</a:t>
            </a:r>
            <a:endParaRPr lang="en-US" sz="2400" dirty="0">
              <a:latin typeface="Arial" panose="020B0604020202020204" pitchFamily="34" charset="0"/>
              <a:cs typeface="Arial" pitchFamily="34" charset="0"/>
            </a:endParaRPr>
          </a:p>
          <a:p>
            <a:pPr marL="742950" lvl="1" indent="-285750">
              <a:buFont typeface="Arial" panose="020B0604020202020204" pitchFamily="34" charset="0"/>
              <a:buChar char="•"/>
              <a:defRPr/>
            </a:pPr>
            <a:r>
              <a:rPr lang="en-US" sz="2400" dirty="0">
                <a:latin typeface="Arial" panose="020B0604020202020204" pitchFamily="34" charset="0"/>
                <a:cs typeface="Arial" pitchFamily="34" charset="0"/>
              </a:rPr>
              <a:t>SAR Comments Code and Text Guide </a:t>
            </a:r>
            <a:r>
              <a:rPr lang="en-US" sz="2400" dirty="0" smtClean="0">
                <a:latin typeface="Arial" panose="020B0604020202020204" pitchFamily="34" charset="0"/>
                <a:cs typeface="Arial" pitchFamily="34" charset="0"/>
              </a:rPr>
              <a:t>(8/10/16)</a:t>
            </a:r>
            <a:endParaRPr lang="en-US" sz="2400" dirty="0">
              <a:latin typeface="Arial" panose="020B0604020202020204" pitchFamily="34" charset="0"/>
              <a:cs typeface="Arial" pitchFamily="34" charset="0"/>
            </a:endParaRPr>
          </a:p>
          <a:p>
            <a:pPr marL="742950" lvl="1" indent="-285750">
              <a:buFont typeface="Arial" panose="020B0604020202020204" pitchFamily="34" charset="0"/>
              <a:buChar char="•"/>
              <a:defRPr/>
            </a:pPr>
            <a:r>
              <a:rPr lang="en-US" sz="2400" dirty="0">
                <a:latin typeface="Arial" panose="020B0604020202020204" pitchFamily="34" charset="0"/>
                <a:cs typeface="Arial" pitchFamily="34" charset="0"/>
              </a:rPr>
              <a:t>ISIR Guide </a:t>
            </a:r>
            <a:r>
              <a:rPr lang="en-US" sz="2400" dirty="0" smtClean="0">
                <a:latin typeface="Arial" panose="020B0604020202020204" pitchFamily="34" charset="0"/>
                <a:cs typeface="Arial" pitchFamily="34" charset="0"/>
              </a:rPr>
              <a:t>(8/10/16)</a:t>
            </a:r>
            <a:endParaRPr lang="en-US" sz="2400" dirty="0">
              <a:latin typeface="Arial" panose="020B0604020202020204" pitchFamily="34" charset="0"/>
              <a:cs typeface="Arial" pitchFamily="34" charset="0"/>
            </a:endParaRPr>
          </a:p>
          <a:p>
            <a:pPr marL="285750" indent="-285750">
              <a:buFont typeface="Arial" panose="020B0604020202020204" pitchFamily="34" charset="0"/>
              <a:buChar char="•"/>
              <a:defRPr/>
            </a:pPr>
            <a:r>
              <a:rPr lang="en-US" sz="2800" dirty="0">
                <a:latin typeface="Arial" panose="020B0604020202020204" pitchFamily="34" charset="0"/>
                <a:cs typeface="Arial" pitchFamily="34" charset="0"/>
              </a:rPr>
              <a:t>September 2016 </a:t>
            </a:r>
          </a:p>
          <a:p>
            <a:pPr marL="742950" lvl="1" indent="-285750">
              <a:buFont typeface="Arial" panose="020B0604020202020204" pitchFamily="34" charset="0"/>
              <a:buChar char="•"/>
              <a:defRPr/>
            </a:pPr>
            <a:r>
              <a:rPr lang="en-US" sz="2400" dirty="0">
                <a:latin typeface="Arial" panose="020B0604020202020204" pitchFamily="34" charset="0"/>
                <a:cs typeface="Arial" pitchFamily="34" charset="0"/>
              </a:rPr>
              <a:t>CPS Web Applications Demo System </a:t>
            </a:r>
            <a:r>
              <a:rPr lang="en-US" sz="2400" dirty="0" smtClean="0">
                <a:latin typeface="Arial" panose="020B0604020202020204" pitchFamily="34" charset="0"/>
                <a:cs typeface="Arial" pitchFamily="34" charset="0"/>
              </a:rPr>
              <a:t>availability (9/26/16) </a:t>
            </a:r>
            <a:endParaRPr lang="en-US" sz="2400" dirty="0">
              <a:latin typeface="Arial" panose="020B0604020202020204" pitchFamily="34" charset="0"/>
              <a:cs typeface="Arial" pitchFamily="34" charset="0"/>
            </a:endParaRPr>
          </a:p>
          <a:p>
            <a:pPr marL="285750" indent="-285750">
              <a:buFont typeface="Arial" panose="020B0604020202020204" pitchFamily="34" charset="0"/>
              <a:buChar char="•"/>
              <a:defRPr/>
            </a:pPr>
            <a:r>
              <a:rPr lang="en-US" sz="2800" dirty="0">
                <a:latin typeface="Arial" panose="020B0604020202020204" pitchFamily="34" charset="0"/>
                <a:cs typeface="Arial" pitchFamily="34" charset="0"/>
              </a:rPr>
              <a:t>October 2016</a:t>
            </a:r>
          </a:p>
          <a:p>
            <a:pPr marL="742950" lvl="1" indent="-285750">
              <a:buFont typeface="Arial" panose="020B0604020202020204" pitchFamily="34" charset="0"/>
              <a:buChar char="•"/>
              <a:defRPr/>
            </a:pPr>
            <a:r>
              <a:rPr lang="en-US" sz="2400" dirty="0">
                <a:latin typeface="Arial" panose="020B0604020202020204" pitchFamily="34" charset="0"/>
                <a:cs typeface="Arial" pitchFamily="34" charset="0"/>
              </a:rPr>
              <a:t>F</a:t>
            </a:r>
            <a:r>
              <a:rPr lang="en-US" sz="2400" i="1" dirty="0">
                <a:latin typeface="Arial" panose="020B0604020202020204" pitchFamily="34" charset="0"/>
                <a:cs typeface="Arial" pitchFamily="34" charset="0"/>
              </a:rPr>
              <a:t>AFSA on the Web </a:t>
            </a:r>
            <a:r>
              <a:rPr lang="en-US" sz="2400" dirty="0">
                <a:latin typeface="Arial" panose="020B0604020202020204" pitchFamily="34" charset="0"/>
                <a:cs typeface="Arial" pitchFamily="34" charset="0"/>
              </a:rPr>
              <a:t>available (10/1/16)</a:t>
            </a:r>
          </a:p>
          <a:p>
            <a:pPr marL="742950" lvl="1" indent="-285750">
              <a:buFont typeface="Arial" panose="020B0604020202020204" pitchFamily="34" charset="0"/>
              <a:buChar char="•"/>
              <a:defRPr/>
            </a:pPr>
            <a:r>
              <a:rPr lang="en-US" sz="2400" i="1" dirty="0">
                <a:latin typeface="Arial" panose="020B0604020202020204" pitchFamily="34" charset="0"/>
                <a:cs typeface="Arial" pitchFamily="34" charset="0"/>
              </a:rPr>
              <a:t>FAA Access to CPS Online</a:t>
            </a:r>
            <a:r>
              <a:rPr lang="en-US" sz="2400" dirty="0">
                <a:latin typeface="Arial" panose="020B0604020202020204" pitchFamily="34" charset="0"/>
                <a:cs typeface="Arial" pitchFamily="34" charset="0"/>
              </a:rPr>
              <a:t> availability (10/1/16)</a:t>
            </a:r>
          </a:p>
          <a:p>
            <a:pPr marL="742950" lvl="1" indent="-285750">
              <a:buFont typeface="Arial" panose="020B0604020202020204" pitchFamily="34" charset="0"/>
              <a:buChar char="•"/>
              <a:defRPr/>
            </a:pPr>
            <a:r>
              <a:rPr lang="en-US" sz="2400" dirty="0">
                <a:latin typeface="Arial" panose="020B0604020202020204" pitchFamily="34" charset="0"/>
                <a:cs typeface="Arial" pitchFamily="34" charset="0"/>
              </a:rPr>
              <a:t>IRS Data Retrieval Tool available (10/1/16) </a:t>
            </a:r>
          </a:p>
          <a:p>
            <a:pPr marL="742950" lvl="1" indent="-285750">
              <a:buFont typeface="Arial" panose="020B0604020202020204" pitchFamily="34" charset="0"/>
              <a:buChar char="•"/>
              <a:defRPr/>
            </a:pPr>
            <a:r>
              <a:rPr lang="en-US" sz="2400" dirty="0">
                <a:latin typeface="Arial" panose="020B0604020202020204" pitchFamily="34" charset="0"/>
                <a:cs typeface="Arial" pitchFamily="34" charset="0"/>
              </a:rPr>
              <a:t>Student Aid Report distribution begins (10/3/16) </a:t>
            </a:r>
          </a:p>
          <a:p>
            <a:pPr marL="285750" indent="-285750">
              <a:buFont typeface="Arial" panose="020B0604020202020204" pitchFamily="34" charset="0"/>
              <a:buChar char="•"/>
              <a:defRPr/>
            </a:pPr>
            <a:endParaRPr lang="en-US" sz="800" dirty="0">
              <a:latin typeface="Arial" panose="020B0604020202020204" pitchFamily="34" charset="0"/>
              <a:cs typeface="Arial" pitchFamily="34" charset="0"/>
            </a:endParaRPr>
          </a:p>
          <a:p>
            <a:pPr algn="ctr">
              <a:defRPr/>
            </a:pPr>
            <a:r>
              <a:rPr lang="en-US" sz="2600" i="1" dirty="0">
                <a:latin typeface="Arial" panose="020B0604020202020204" pitchFamily="34" charset="0"/>
                <a:cs typeface="Arial" pitchFamily="34" charset="0"/>
              </a:rPr>
              <a:t>May 6, 2016 Electronic Announcement</a:t>
            </a:r>
          </a:p>
        </p:txBody>
      </p:sp>
      <p:sp>
        <p:nvSpPr>
          <p:cNvPr id="29701" name="Rectangle 3"/>
          <p:cNvSpPr>
            <a:spLocks noChangeArrowheads="1"/>
          </p:cNvSpPr>
          <p:nvPr/>
        </p:nvSpPr>
        <p:spPr bwMode="auto">
          <a:xfrm>
            <a:off x="76200" y="381000"/>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4000" b="1" dirty="0">
                <a:latin typeface="Arial" charset="0"/>
              </a:rPr>
              <a:t>2017-2018</a:t>
            </a:r>
            <a:r>
              <a:rPr lang="en-US" altLang="en-US" sz="4000" dirty="0">
                <a:latin typeface="Arial" charset="0"/>
              </a:rPr>
              <a:t> </a:t>
            </a:r>
            <a:r>
              <a:rPr lang="en-US" altLang="en-US" sz="4000" b="1" dirty="0">
                <a:latin typeface="Arial" charset="0"/>
              </a:rPr>
              <a:t>Important Dates </a:t>
            </a:r>
            <a:endParaRPr lang="en-US" altLang="en-US" sz="4000" dirty="0">
              <a:latin typeface="Arial" charset="0"/>
            </a:endParaRP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21</a:t>
            </a:fld>
            <a:endParaRPr lang="en-US" altLang="en-US" sz="900" b="1">
              <a:solidFill>
                <a:schemeClr val="bg1"/>
              </a:solidFill>
              <a:latin typeface="Arial" charset="0"/>
            </a:endParaRPr>
          </a:p>
        </p:txBody>
      </p:sp>
    </p:spTree>
    <p:extLst>
      <p:ext uri="{BB962C8B-B14F-4D97-AF65-F5344CB8AC3E}">
        <p14:creationId xmlns:p14="http://schemas.microsoft.com/office/powerpoint/2010/main" val="1385845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bwMode="auto">
          <a:xfrm>
            <a:off x="-228600" y="417576"/>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800" b="1" dirty="0" smtClean="0">
                <a:latin typeface="Arial" charset="0"/>
                <a:cs typeface="Arial" charset="0"/>
              </a:rPr>
              <a:t>Early FAFSA/Prior-Prior Year:  Items  </a:t>
            </a:r>
          </a:p>
        </p:txBody>
      </p:sp>
      <p:sp>
        <p:nvSpPr>
          <p:cNvPr id="30723" name="Content Placeholder 2"/>
          <p:cNvSpPr>
            <a:spLocks noGrp="1"/>
          </p:cNvSpPr>
          <p:nvPr>
            <p:ph idx="4294967295"/>
          </p:nvPr>
        </p:nvSpPr>
        <p:spPr bwMode="auto">
          <a:xfrm>
            <a:off x="76200" y="1189037"/>
            <a:ext cx="89154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pPr>
            <a:r>
              <a:rPr lang="en-US" altLang="en-US" dirty="0" smtClean="0">
                <a:latin typeface="Arial" charset="0"/>
                <a:cs typeface="Arial" charset="0"/>
              </a:rPr>
              <a:t>Electronic Announcement #4  - March 18, 2016</a:t>
            </a:r>
          </a:p>
          <a:p>
            <a:pPr lvl="1">
              <a:buFont typeface="Arial" charset="0"/>
              <a:buChar char="•"/>
            </a:pPr>
            <a:r>
              <a:rPr lang="en-US" altLang="en-US" dirty="0" smtClean="0">
                <a:latin typeface="Arial" charset="0"/>
                <a:cs typeface="Arial" charset="0"/>
              </a:rPr>
              <a:t>Outlines income related items on FAFSA that will be based on 2015 data (prior-prior year)</a:t>
            </a:r>
          </a:p>
          <a:p>
            <a:pPr lvl="2"/>
            <a:r>
              <a:rPr lang="en-US" altLang="en-US" dirty="0" smtClean="0">
                <a:latin typeface="Arial" charset="0"/>
                <a:cs typeface="Arial" charset="0"/>
              </a:rPr>
              <a:t>Tax filing status, tax return status, type of return, return eligibility, AGI, taxes paid, exemptions, income earned from work, income exclusions, untaxed income</a:t>
            </a:r>
          </a:p>
          <a:p>
            <a:pPr lvl="1">
              <a:buFont typeface="Arial" charset="0"/>
              <a:buChar char="•"/>
            </a:pPr>
            <a:r>
              <a:rPr lang="en-US" altLang="en-US" dirty="0" smtClean="0">
                <a:latin typeface="Arial" charset="0"/>
                <a:cs typeface="Arial" charset="0"/>
              </a:rPr>
              <a:t>FAFSA items current at time FAFSA completed or for current award year (Not prior-prior year data)</a:t>
            </a:r>
          </a:p>
          <a:p>
            <a:pPr lvl="2"/>
            <a:r>
              <a:rPr lang="en-US" altLang="en-US" dirty="0" smtClean="0">
                <a:latin typeface="Arial" charset="0"/>
                <a:cs typeface="Arial" charset="0"/>
              </a:rPr>
              <a:t>Dislocated worker, household size, number in college, assets, certain means-tested benefits</a:t>
            </a:r>
          </a:p>
        </p:txBody>
      </p:sp>
      <p:sp>
        <p:nvSpPr>
          <p:cNvPr id="30724"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5669B41F-7E47-4D65-B6E7-807F2381A8BA}" type="slidenum">
              <a:rPr lang="en-US" altLang="en-US" sz="900" b="1">
                <a:solidFill>
                  <a:schemeClr val="bg1"/>
                </a:solidFill>
                <a:latin typeface="Arial" charset="0"/>
              </a:rPr>
              <a:pPr algn="ctr" eaLnBrk="1" hangingPunct="1"/>
              <a:t>22</a:t>
            </a:fld>
            <a:endParaRPr lang="en-US" altLang="en-US" sz="900" b="1">
              <a:solidFill>
                <a:schemeClr val="bg1"/>
              </a:solidFill>
              <a:latin typeface="Arial" charset="0"/>
            </a:endParaRPr>
          </a:p>
        </p:txBody>
      </p:sp>
    </p:spTree>
    <p:extLst>
      <p:ext uri="{BB962C8B-B14F-4D97-AF65-F5344CB8AC3E}">
        <p14:creationId xmlns:p14="http://schemas.microsoft.com/office/powerpoint/2010/main" val="1149919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solidFill>
              </a:rPr>
              <a:t>2017-18 Pell Grant </a:t>
            </a:r>
            <a:endParaRPr lang="en-US" b="1" dirty="0">
              <a:solidFill>
                <a:schemeClr val="tx1"/>
              </a:solidFill>
            </a:endParaRPr>
          </a:p>
        </p:txBody>
      </p:sp>
      <p:sp>
        <p:nvSpPr>
          <p:cNvPr id="5" name="Content Placeholder 4"/>
          <p:cNvSpPr>
            <a:spLocks noGrp="1"/>
          </p:cNvSpPr>
          <p:nvPr>
            <p:ph idx="1"/>
          </p:nvPr>
        </p:nvSpPr>
        <p:spPr>
          <a:xfrm>
            <a:off x="533400" y="1295400"/>
            <a:ext cx="8229600" cy="4373563"/>
          </a:xfrm>
        </p:spPr>
        <p:txBody>
          <a:bodyPr>
            <a:normAutofit/>
          </a:bodyPr>
          <a:lstStyle/>
          <a:p>
            <a:pPr marL="457200" lvl="1" indent="0">
              <a:buNone/>
            </a:pPr>
            <a:r>
              <a:rPr lang="en-US" sz="3600" dirty="0">
                <a:solidFill>
                  <a:schemeClr val="tx1"/>
                </a:solidFill>
                <a:latin typeface="Arial" panose="020B0604020202020204" pitchFamily="34" charset="0"/>
                <a:cs typeface="Arial" panose="020B0604020202020204" pitchFamily="34" charset="0"/>
              </a:rPr>
              <a:t>The White House announced the maximum Pell Grant for the 2017-18 award </a:t>
            </a:r>
            <a:r>
              <a:rPr lang="en-US" sz="3600" dirty="0" smtClean="0">
                <a:solidFill>
                  <a:schemeClr val="tx1"/>
                </a:solidFill>
                <a:latin typeface="Arial" panose="020B0604020202020204" pitchFamily="34" charset="0"/>
                <a:cs typeface="Arial" panose="020B0604020202020204" pitchFamily="34" charset="0"/>
              </a:rPr>
              <a:t>year</a:t>
            </a:r>
            <a:endParaRPr lang="en-US" sz="3600" dirty="0">
              <a:solidFill>
                <a:schemeClr val="tx1"/>
              </a:solidFill>
              <a:latin typeface="Arial" panose="020B0604020202020204" pitchFamily="34" charset="0"/>
              <a:cs typeface="Arial" panose="020B0604020202020204" pitchFamily="34" charset="0"/>
              <a:hlinkClick r:id="rId3"/>
            </a:endParaRPr>
          </a:p>
          <a:p>
            <a:pPr marL="914400" lvl="2" indent="0">
              <a:buNone/>
            </a:pPr>
            <a:r>
              <a:rPr lang="en-US" sz="3600" dirty="0">
                <a:solidFill>
                  <a:schemeClr val="tx1"/>
                </a:solidFill>
                <a:latin typeface="Arial" panose="020B0604020202020204" pitchFamily="34" charset="0"/>
                <a:cs typeface="Arial" panose="020B0604020202020204" pitchFamily="34" charset="0"/>
                <a:hlinkClick r:id="rId3"/>
              </a:rPr>
              <a:t>https://www.whitehouse.gov/the-press-office/2016/09/28/fact-sheet-providing-students-and-families-comprehensive-support-and</a:t>
            </a:r>
            <a:r>
              <a:rPr lang="en-US" sz="3600" dirty="0">
                <a:solidFill>
                  <a:schemeClr val="tx1"/>
                </a:solidFill>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endParaRPr lang="en-US" dirty="0">
              <a:solidFill>
                <a:schemeClr val="tx1"/>
              </a:solidFill>
            </a:endParaRPr>
          </a:p>
        </p:txBody>
      </p:sp>
      <p:sp>
        <p:nvSpPr>
          <p:cNvPr id="13" name="Rectangle 12"/>
          <p:cNvSpPr/>
          <p:nvPr/>
        </p:nvSpPr>
        <p:spPr>
          <a:xfrm>
            <a:off x="152400" y="304800"/>
            <a:ext cx="8991600" cy="2523768"/>
          </a:xfrm>
          <a:prstGeom prst="rect">
            <a:avLst/>
          </a:prstGeom>
        </p:spPr>
        <p:txBody>
          <a:bodyPr wrap="square">
            <a:spAutoFit/>
          </a:bodyPr>
          <a:lstStyle/>
          <a:p>
            <a:endParaRPr lang="en-US" sz="2600" dirty="0" smtClean="0">
              <a:latin typeface="Arial" panose="020B0604020202020204" pitchFamily="34" charset="0"/>
              <a:cs typeface="Arial" panose="020B0604020202020204" pitchFamily="34" charset="0"/>
              <a:hlinkClick r:id="rId3"/>
            </a:endParaRPr>
          </a:p>
          <a:p>
            <a:endParaRPr lang="en-US" sz="2600" dirty="0">
              <a:latin typeface="Arial" panose="020B0604020202020204" pitchFamily="34" charset="0"/>
              <a:cs typeface="Arial" panose="020B0604020202020204" pitchFamily="34" charset="0"/>
              <a:hlinkClick r:id="rId3"/>
            </a:endParaRPr>
          </a:p>
          <a:p>
            <a:endParaRPr lang="en-US" sz="2600" dirty="0" smtClean="0">
              <a:latin typeface="Arial" panose="020B0604020202020204" pitchFamily="34" charset="0"/>
              <a:cs typeface="Arial" panose="020B0604020202020204" pitchFamily="34" charset="0"/>
              <a:hlinkClick r:id="rId3"/>
            </a:endParaRPr>
          </a:p>
          <a:p>
            <a:pPr marL="457200" indent="-457200">
              <a:buFont typeface="Arial" panose="020B0604020202020204" pitchFamily="34" charset="0"/>
              <a:buChar char="•"/>
            </a:pPr>
            <a:endParaRPr lang="en-US" sz="2600" dirty="0" smtClean="0">
              <a:latin typeface="Arial" panose="020B0604020202020204" pitchFamily="34" charset="0"/>
              <a:cs typeface="Arial" panose="020B0604020202020204" pitchFamily="34" charset="0"/>
              <a:hlinkClick r:id="rId3"/>
            </a:endParaRPr>
          </a:p>
          <a:p>
            <a:pPr marL="914400" lvl="1" indent="-457200">
              <a:buFont typeface="Arial" panose="020B0604020202020204" pitchFamily="34" charset="0"/>
              <a:buChar char="•"/>
            </a:pPr>
            <a:endParaRPr lang="en-US" sz="2600" dirty="0" smtClean="0">
              <a:latin typeface="Arial" panose="020B0604020202020204" pitchFamily="34" charset="0"/>
              <a:cs typeface="Arial" panose="020B0604020202020204" pitchFamily="34" charset="0"/>
            </a:endParaRPr>
          </a:p>
          <a:p>
            <a:pPr lvl="1">
              <a:buFont typeface="Arial" charset="0"/>
              <a:buChar char="•"/>
            </a:pPr>
            <a:endParaRPr lang="en-US" altLang="en-US" sz="2800" dirty="0" smtClean="0">
              <a:latin typeface="Arial" charset="0"/>
              <a:cs typeface="Arial" charset="0"/>
            </a:endParaRPr>
          </a:p>
        </p:txBody>
      </p:sp>
      <p:sp>
        <p:nvSpPr>
          <p:cNvPr id="7"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23</a:t>
            </a:fld>
            <a:endParaRPr lang="en-US" altLang="en-US" sz="900" b="1">
              <a:solidFill>
                <a:schemeClr val="bg1"/>
              </a:solidFill>
              <a:latin typeface="Arial" charset="0"/>
            </a:endParaRPr>
          </a:p>
        </p:txBody>
      </p:sp>
    </p:spTree>
    <p:extLst>
      <p:ext uri="{BB962C8B-B14F-4D97-AF65-F5344CB8AC3E}">
        <p14:creationId xmlns:p14="http://schemas.microsoft.com/office/powerpoint/2010/main" val="3724008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2017-18 Pell Grant </a:t>
            </a:r>
            <a:endParaRPr lang="en-US" b="1" dirty="0">
              <a:solidFill>
                <a:schemeClr val="tx1"/>
              </a:solidFill>
            </a:endParaRPr>
          </a:p>
        </p:txBody>
      </p:sp>
      <p:sp>
        <p:nvSpPr>
          <p:cNvPr id="3" name="Content Placeholder 2"/>
          <p:cNvSpPr>
            <a:spLocks noGrp="1"/>
          </p:cNvSpPr>
          <p:nvPr>
            <p:ph idx="1"/>
          </p:nvPr>
        </p:nvSpPr>
        <p:spPr>
          <a:xfrm>
            <a:off x="457200" y="1295400"/>
            <a:ext cx="8458200" cy="4724400"/>
          </a:xfrm>
        </p:spPr>
        <p:txBody>
          <a:bodyPr>
            <a:normAutofit fontScale="70000" lnSpcReduction="20000"/>
          </a:bodyPr>
          <a:lstStyle/>
          <a:p>
            <a:pPr marL="0" indent="0">
              <a:buNone/>
            </a:pPr>
            <a:r>
              <a:rPr lang="en-US" sz="4300" b="1" dirty="0" smtClean="0">
                <a:solidFill>
                  <a:schemeClr val="tx1"/>
                </a:solidFill>
              </a:rPr>
              <a:t>DCL GEN-16-19</a:t>
            </a:r>
          </a:p>
          <a:p>
            <a:pPr lvl="1">
              <a:buFont typeface="Arial" panose="020B0604020202020204" pitchFamily="34" charset="0"/>
              <a:buChar char="•"/>
            </a:pPr>
            <a:r>
              <a:rPr lang="en-US" sz="3700" dirty="0" smtClean="0">
                <a:solidFill>
                  <a:schemeClr val="tx1"/>
                </a:solidFill>
              </a:rPr>
              <a:t>Provides the 2017-18 award year Federal Pell Grant Program payment and disbursement schedules</a:t>
            </a:r>
          </a:p>
          <a:p>
            <a:pPr lvl="2">
              <a:buFont typeface="Arial" panose="020B0604020202020204" pitchFamily="34" charset="0"/>
              <a:buChar char="•"/>
            </a:pPr>
            <a:r>
              <a:rPr lang="en-US" sz="3700" dirty="0" smtClean="0">
                <a:solidFill>
                  <a:schemeClr val="tx1"/>
                </a:solidFill>
              </a:rPr>
              <a:t>Provided earlier than prior year in support of the President’s “Early FAFSA” initiative</a:t>
            </a:r>
          </a:p>
          <a:p>
            <a:pPr lvl="2">
              <a:buFont typeface="Arial" panose="020B0604020202020204" pitchFamily="34" charset="0"/>
              <a:buChar char="•"/>
            </a:pPr>
            <a:r>
              <a:rPr lang="en-US" sz="3700" dirty="0" smtClean="0">
                <a:solidFill>
                  <a:schemeClr val="tx1"/>
                </a:solidFill>
              </a:rPr>
              <a:t>Maximum Pell Grant for 2017-18 is $5920 </a:t>
            </a:r>
          </a:p>
          <a:p>
            <a:pPr lvl="2">
              <a:buFont typeface="Arial" panose="020B0604020202020204" pitchFamily="34" charset="0"/>
              <a:buChar char="•"/>
            </a:pPr>
            <a:r>
              <a:rPr lang="en-US" sz="3700" dirty="0" smtClean="0">
                <a:solidFill>
                  <a:schemeClr val="tx1"/>
                </a:solidFill>
              </a:rPr>
              <a:t>Maximum Pell Grant EFC for 2017-18 is 5328</a:t>
            </a:r>
          </a:p>
          <a:p>
            <a:pPr lvl="2">
              <a:buFont typeface="Arial" panose="020B0604020202020204" pitchFamily="34" charset="0"/>
              <a:buChar char="•"/>
            </a:pPr>
            <a:r>
              <a:rPr lang="en-US" sz="3700" dirty="0" smtClean="0">
                <a:solidFill>
                  <a:schemeClr val="tx1"/>
                </a:solidFill>
              </a:rPr>
              <a:t>Minimum Pell Grant for 2017-18 is $596</a:t>
            </a:r>
          </a:p>
          <a:p>
            <a:pPr marL="460375" lvl="2" indent="0">
              <a:buNone/>
            </a:pPr>
            <a:endParaRPr lang="en-US" sz="3000" dirty="0" smtClean="0">
              <a:solidFill>
                <a:schemeClr val="tx1"/>
              </a:solidFill>
            </a:endParaRPr>
          </a:p>
          <a:p>
            <a:pPr marL="460375" lvl="2" indent="0" algn="ctr">
              <a:buNone/>
            </a:pPr>
            <a:r>
              <a:rPr lang="en-US" sz="3700" b="1" dirty="0" smtClean="0">
                <a:solidFill>
                  <a:srgbClr val="FF0000"/>
                </a:solidFill>
              </a:rPr>
              <a:t>Future EAs will provide information about 2017-18 changes to CPS, CPS Online, FAA Access, FOTW, COD, and Ed Express </a:t>
            </a:r>
          </a:p>
          <a:p>
            <a:pPr lvl="2">
              <a:buFont typeface="Arial" panose="020B0604020202020204" pitchFamily="34" charset="0"/>
              <a:buChar char="•"/>
            </a:pPr>
            <a:endParaRPr lang="en-US" dirty="0"/>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24</a:t>
            </a:fld>
            <a:endParaRPr lang="en-US" altLang="en-US" sz="900" b="1">
              <a:solidFill>
                <a:schemeClr val="bg1"/>
              </a:solidFill>
              <a:latin typeface="Arial" charset="0"/>
            </a:endParaRPr>
          </a:p>
        </p:txBody>
      </p:sp>
    </p:spTree>
    <p:extLst>
      <p:ext uri="{BB962C8B-B14F-4D97-AF65-F5344CB8AC3E}">
        <p14:creationId xmlns:p14="http://schemas.microsoft.com/office/powerpoint/2010/main" val="366321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bwMode="auto">
          <a:xfrm>
            <a:off x="152400" y="457200"/>
            <a:ext cx="8686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4000" b="1" dirty="0" smtClean="0"/>
              <a:t>Priority Deadlines</a:t>
            </a:r>
          </a:p>
        </p:txBody>
      </p:sp>
      <p:sp>
        <p:nvSpPr>
          <p:cNvPr id="32772" name="Content Placeholder 2"/>
          <p:cNvSpPr>
            <a:spLocks noGrp="1"/>
          </p:cNvSpPr>
          <p:nvPr>
            <p:ph idx="4294967295"/>
          </p:nvPr>
        </p:nvSpPr>
        <p:spPr bwMode="auto">
          <a:xfrm>
            <a:off x="228600" y="1304925"/>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pPr>
            <a:r>
              <a:rPr lang="en-US" altLang="en-US" dirty="0" smtClean="0"/>
              <a:t>“…to provide your prospective students and their families more time to explore their postsecondary education options as well as to preserve the ability for those students to receive institutional and campus-based aid, </a:t>
            </a:r>
            <a:r>
              <a:rPr lang="en-US" altLang="en-US" b="1" dirty="0" smtClean="0"/>
              <a:t>I ask you not to move any priority financial aid deadlines earlier than your deadlines for recent years</a:t>
            </a:r>
            <a:r>
              <a:rPr lang="en-US" altLang="en-US" dirty="0" smtClean="0"/>
              <a:t>.”</a:t>
            </a:r>
            <a:endParaRPr lang="en-US" altLang="en-US" dirty="0" smtClean="0">
              <a:latin typeface="Arial" charset="0"/>
              <a:cs typeface="Arial" charset="0"/>
            </a:endParaRPr>
          </a:p>
        </p:txBody>
      </p:sp>
      <p:sp>
        <p:nvSpPr>
          <p:cNvPr id="32773" name="TextBox 2"/>
          <p:cNvSpPr txBox="1">
            <a:spLocks noChangeArrowheads="1"/>
          </p:cNvSpPr>
          <p:nvPr/>
        </p:nvSpPr>
        <p:spPr bwMode="auto">
          <a:xfrm>
            <a:off x="422275" y="5599113"/>
            <a:ext cx="811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400" i="1">
                <a:latin typeface="Arial" charset="0"/>
              </a:rPr>
              <a:t>Letter form Under Secretary Ted Mitchell – August 8, 2016</a:t>
            </a: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25</a:t>
            </a:fld>
            <a:endParaRPr lang="en-US" altLang="en-US" sz="900" b="1">
              <a:solidFill>
                <a:schemeClr val="bg1"/>
              </a:solidFill>
              <a:latin typeface="Arial" charset="0"/>
            </a:endParaRPr>
          </a:p>
        </p:txBody>
      </p:sp>
    </p:spTree>
    <p:extLst>
      <p:ext uri="{BB962C8B-B14F-4D97-AF65-F5344CB8AC3E}">
        <p14:creationId xmlns:p14="http://schemas.microsoft.com/office/powerpoint/2010/main" val="2145251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bwMode="auto">
          <a:xfrm>
            <a:off x="3124200" y="1219200"/>
            <a:ext cx="6019800" cy="4711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6000" b="1" dirty="0" smtClean="0">
                <a:ln w="11430"/>
                <a:latin typeface="Arial" panose="020B0604020202020204" pitchFamily="34" charset="0"/>
                <a:cs typeface="Arial" panose="020B0604020202020204" pitchFamily="34" charset="0"/>
              </a:rPr>
              <a:t>2017-2018</a:t>
            </a:r>
            <a:br>
              <a:rPr lang="en-GB" sz="6000" b="1" dirty="0" smtClean="0">
                <a:ln w="11430"/>
                <a:latin typeface="Arial" panose="020B0604020202020204" pitchFamily="34" charset="0"/>
                <a:cs typeface="Arial" panose="020B0604020202020204" pitchFamily="34" charset="0"/>
              </a:rPr>
            </a:br>
            <a:r>
              <a:rPr lang="en-GB" sz="6000" b="1" dirty="0" smtClean="0">
                <a:ln w="11430"/>
                <a:latin typeface="Arial" panose="020B0604020202020204" pitchFamily="34" charset="0"/>
                <a:cs typeface="Arial" panose="020B0604020202020204" pitchFamily="34" charset="0"/>
              </a:rPr>
              <a:t>Verification</a:t>
            </a:r>
            <a: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p>
        </p:txBody>
      </p:sp>
      <p:sp>
        <p:nvSpPr>
          <p:cNvPr id="2" name="Rectangle 1"/>
          <p:cNvSpPr/>
          <p:nvPr/>
        </p:nvSpPr>
        <p:spPr>
          <a:xfrm>
            <a:off x="2733675" y="4191000"/>
            <a:ext cx="6410325" cy="1938338"/>
          </a:xfrm>
          <a:prstGeom prst="rect">
            <a:avLst/>
          </a:prstGeom>
        </p:spPr>
        <p:txBody>
          <a:bodyPr>
            <a:spAutoFit/>
          </a:bodyPr>
          <a:lstStyle/>
          <a:p>
            <a:pPr>
              <a:defRPr/>
            </a:pPr>
            <a:r>
              <a:rPr lang="en-US" altLang="en-US" sz="2400" u="sng" dirty="0">
                <a:latin typeface="Arial" panose="020B0604020202020204" pitchFamily="34" charset="0"/>
                <a:ea typeface="ＭＳ Ｐゴシック" pitchFamily="34" charset="-128"/>
                <a:cs typeface="Arial" pitchFamily="34" charset="0"/>
              </a:rPr>
              <a:t>Resources</a:t>
            </a:r>
          </a:p>
          <a:p>
            <a:pPr marL="742950" lvl="1" indent="-285750">
              <a:buFont typeface="Arial" panose="020B0604020202020204" pitchFamily="34" charset="0"/>
              <a:buChar char="•"/>
              <a:defRPr/>
            </a:pPr>
            <a:r>
              <a:rPr lang="en-US" altLang="en-US" sz="2400" dirty="0">
                <a:latin typeface="Arial" panose="020B0604020202020204" pitchFamily="34" charset="0"/>
                <a:ea typeface="ＭＳ Ｐゴシック" pitchFamily="34" charset="-128"/>
                <a:cs typeface="Arial" pitchFamily="34" charset="0"/>
              </a:rPr>
              <a:t>Federal Register Notice – April 1, 2016</a:t>
            </a:r>
          </a:p>
          <a:p>
            <a:pPr marL="742950" lvl="1" indent="-285750">
              <a:buFont typeface="Arial" panose="020B0604020202020204" pitchFamily="34" charset="0"/>
              <a:buChar char="•"/>
              <a:defRPr/>
            </a:pPr>
            <a:r>
              <a:rPr lang="en-US" altLang="en-US" sz="2400" dirty="0">
                <a:latin typeface="Arial" panose="020B0604020202020204" pitchFamily="34" charset="0"/>
                <a:ea typeface="ＭＳ Ｐゴシック" pitchFamily="34" charset="-128"/>
                <a:cs typeface="Arial" pitchFamily="34" charset="0"/>
              </a:rPr>
              <a:t>GEN-16-07 – April 5, 2016</a:t>
            </a:r>
          </a:p>
          <a:p>
            <a:pPr marL="1200150" lvl="2" indent="-285750">
              <a:buFont typeface="Arial" panose="020B0604020202020204" pitchFamily="34" charset="0"/>
              <a:buChar char="•"/>
              <a:defRPr/>
            </a:pPr>
            <a:endParaRPr lang="en-US" altLang="en-US" sz="2400" i="1" dirty="0">
              <a:latin typeface="Arial" panose="020B0604020202020204" pitchFamily="34" charset="0"/>
              <a:ea typeface="ＭＳ Ｐゴシック" pitchFamily="34" charset="-128"/>
              <a:cs typeface="Arial" pitchFamily="34" charset="0"/>
            </a:endParaRPr>
          </a:p>
          <a:p>
            <a:pPr lvl="1">
              <a:defRPr/>
            </a:pPr>
            <a:endParaRPr lang="en-US" altLang="en-US" sz="2400" dirty="0">
              <a:latin typeface="Arial" panose="020B0604020202020204" pitchFamily="34" charset="0"/>
              <a:cs typeface="Arial" pitchFamily="34" charset="0"/>
            </a:endParaRPr>
          </a:p>
        </p:txBody>
      </p:sp>
      <p:pic>
        <p:nvPicPr>
          <p:cNvPr id="35845" name="Picture 3" descr="C:\Users\David.Bartnicki\AppData\Local\Microsoft\Windows\Temporary Internet Files\Content.IE5\UBUGULHN\url-1[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171575"/>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26</a:t>
            </a:fld>
            <a:endParaRPr lang="en-US" altLang="en-US" sz="900" b="1">
              <a:solidFill>
                <a:schemeClr val="bg1"/>
              </a:solidFill>
              <a:latin typeface="Arial" charset="0"/>
            </a:endParaRPr>
          </a:p>
        </p:txBody>
      </p:sp>
    </p:spTree>
    <p:custDataLst>
      <p:tags r:id="rId1"/>
    </p:custDataLst>
    <p:extLst>
      <p:ext uri="{BB962C8B-B14F-4D97-AF65-F5344CB8AC3E}">
        <p14:creationId xmlns:p14="http://schemas.microsoft.com/office/powerpoint/2010/main" val="84585188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idx="4294967295"/>
          </p:nvPr>
        </p:nvSpPr>
        <p:spPr bwMode="auto">
          <a:xfrm>
            <a:off x="57150" y="342900"/>
            <a:ext cx="85534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4800" dirty="0" smtClean="0">
                <a:latin typeface="Arial" charset="0"/>
                <a:cs typeface="Arial" charset="0"/>
              </a:rPr>
              <a:t> </a:t>
            </a:r>
            <a:r>
              <a:rPr lang="en-US" altLang="en-US" b="1" dirty="0" smtClean="0">
                <a:latin typeface="Arial" charset="0"/>
                <a:cs typeface="Arial" charset="0"/>
              </a:rPr>
              <a:t>4/1/16 Federal Register</a:t>
            </a:r>
          </a:p>
        </p:txBody>
      </p:sp>
      <p:sp>
        <p:nvSpPr>
          <p:cNvPr id="36868" name="Content Placeholder 2"/>
          <p:cNvSpPr>
            <a:spLocks noGrp="1"/>
          </p:cNvSpPr>
          <p:nvPr>
            <p:ph idx="4294967295"/>
          </p:nvPr>
        </p:nvSpPr>
        <p:spPr bwMode="auto">
          <a:xfrm>
            <a:off x="0" y="1265237"/>
            <a:ext cx="9144000" cy="467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latin typeface="Arial" charset="0"/>
                <a:cs typeface="Arial" charset="0"/>
              </a:rPr>
              <a:t>Updates</a:t>
            </a:r>
          </a:p>
          <a:p>
            <a:pPr lvl="1"/>
            <a:r>
              <a:rPr lang="en-US" altLang="en-US" sz="2400" dirty="0" smtClean="0">
                <a:latin typeface="Arial" charset="0"/>
                <a:cs typeface="Arial" charset="0"/>
              </a:rPr>
              <a:t>DD Form 214 Certificate of Release or Discharge From Active Duty that indicates an individual is a high school graduate/equivalent can be used as alternative documentation to verify high school completion status</a:t>
            </a:r>
          </a:p>
          <a:p>
            <a:pPr marL="914400" lvl="2" indent="0">
              <a:buNone/>
            </a:pPr>
            <a:endParaRPr lang="en-US" altLang="en-US" i="1" dirty="0" smtClean="0">
              <a:latin typeface="Arial" charset="0"/>
              <a:cs typeface="Arial"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27</a:t>
            </a:fld>
            <a:endParaRPr lang="en-US" altLang="en-US" sz="900" b="1">
              <a:solidFill>
                <a:schemeClr val="bg1"/>
              </a:solidFill>
              <a:latin typeface="Arial" charset="0"/>
            </a:endParaRPr>
          </a:p>
        </p:txBody>
      </p:sp>
    </p:spTree>
    <p:extLst>
      <p:ext uri="{BB962C8B-B14F-4D97-AF65-F5344CB8AC3E}">
        <p14:creationId xmlns:p14="http://schemas.microsoft.com/office/powerpoint/2010/main" val="1831310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idx="4294967295"/>
          </p:nvPr>
        </p:nvSpPr>
        <p:spPr bwMode="auto">
          <a:xfrm>
            <a:off x="57150" y="342900"/>
            <a:ext cx="85534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4800" dirty="0" smtClean="0">
                <a:latin typeface="Arial" charset="0"/>
                <a:cs typeface="Arial" charset="0"/>
              </a:rPr>
              <a:t> </a:t>
            </a:r>
            <a:r>
              <a:rPr lang="en-US" altLang="en-US" b="1" dirty="0" smtClean="0">
                <a:latin typeface="Arial" charset="0"/>
                <a:cs typeface="Arial" charset="0"/>
              </a:rPr>
              <a:t>4/1/16 Federal Register</a:t>
            </a:r>
          </a:p>
        </p:txBody>
      </p:sp>
      <p:sp>
        <p:nvSpPr>
          <p:cNvPr id="36868" name="Content Placeholder 2"/>
          <p:cNvSpPr>
            <a:spLocks noGrp="1"/>
          </p:cNvSpPr>
          <p:nvPr>
            <p:ph idx="4294967295"/>
          </p:nvPr>
        </p:nvSpPr>
        <p:spPr bwMode="auto">
          <a:xfrm>
            <a:off x="0" y="1189037"/>
            <a:ext cx="9144000" cy="467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latin typeface="Arial" charset="0"/>
                <a:cs typeface="Arial" charset="0"/>
              </a:rPr>
              <a:t>Updates</a:t>
            </a:r>
          </a:p>
          <a:p>
            <a:pPr lvl="1"/>
            <a:r>
              <a:rPr lang="en-US" altLang="en-US" sz="2400" i="1" dirty="0" smtClean="0">
                <a:latin typeface="Arial" charset="0"/>
                <a:cs typeface="Arial" charset="0"/>
              </a:rPr>
              <a:t>Individual selected for verification required to file a 2015 IRS income tax return and granted a filing extension by the IRS or any nontax filer selected for verification (parent, student, etc.) regardless if they earned any income from work, MUST provide:</a:t>
            </a:r>
          </a:p>
          <a:p>
            <a:pPr lvl="2"/>
            <a:r>
              <a:rPr lang="en-US" altLang="en-US" sz="2200" dirty="0" smtClean="0">
                <a:latin typeface="Arial" charset="0"/>
                <a:cs typeface="Arial" charset="0"/>
              </a:rPr>
              <a:t>Confirmation of non-filing from the IRS or other relevant taxing authority dated on or after October 1, 2016</a:t>
            </a:r>
          </a:p>
          <a:p>
            <a:pPr lvl="2"/>
            <a:r>
              <a:rPr lang="en-US" altLang="en-US" sz="2200" dirty="0" smtClean="0">
                <a:latin typeface="Arial" charset="0"/>
                <a:cs typeface="Arial" charset="0"/>
              </a:rPr>
              <a:t>If person never filed a tax return before, can get letter of </a:t>
            </a:r>
            <a:r>
              <a:rPr lang="en-US" altLang="en-US" sz="2200" dirty="0" err="1" smtClean="0">
                <a:latin typeface="Arial" charset="0"/>
                <a:cs typeface="Arial" charset="0"/>
              </a:rPr>
              <a:t>nonfiling</a:t>
            </a:r>
            <a:r>
              <a:rPr lang="en-US" altLang="en-US" sz="2200" dirty="0" smtClean="0">
                <a:latin typeface="Arial" charset="0"/>
                <a:cs typeface="Arial" charset="0"/>
              </a:rPr>
              <a:t> from the IRS through 4506-T document (box 7)</a:t>
            </a:r>
          </a:p>
          <a:p>
            <a:pPr lvl="2"/>
            <a:endParaRPr lang="en-US" altLang="en-US" i="1" dirty="0" smtClean="0">
              <a:latin typeface="Arial" charset="0"/>
              <a:cs typeface="Arial"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28</a:t>
            </a:fld>
            <a:endParaRPr lang="en-US" altLang="en-US" sz="900" b="1">
              <a:solidFill>
                <a:schemeClr val="bg1"/>
              </a:solidFill>
              <a:latin typeface="Arial" charset="0"/>
            </a:endParaRPr>
          </a:p>
        </p:txBody>
      </p:sp>
    </p:spTree>
    <p:extLst>
      <p:ext uri="{BB962C8B-B14F-4D97-AF65-F5344CB8AC3E}">
        <p14:creationId xmlns:p14="http://schemas.microsoft.com/office/powerpoint/2010/main" val="1758113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16" y="2362200"/>
            <a:ext cx="4322016" cy="280076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itchFamily="34" charset="0"/>
              </a:rPr>
              <a:t>2017-2018</a:t>
            </a:r>
          </a:p>
          <a:p>
            <a:pPr algn="ctr">
              <a:defRPr/>
            </a:pPr>
            <a:r>
              <a:rPr lang="en-US" sz="44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itchFamily="34" charset="0"/>
              </a:rPr>
              <a:t>Early FAFSA</a:t>
            </a:r>
          </a:p>
          <a:p>
            <a:pPr algn="ctr">
              <a:defRPr/>
            </a:pPr>
            <a:r>
              <a:rPr lang="en-US" sz="44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itchFamily="34" charset="0"/>
              </a:rPr>
              <a:t>Prior </a:t>
            </a:r>
            <a:r>
              <a:rPr lang="en-US" sz="4400" b="1" dirty="0" err="1"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itchFamily="34" charset="0"/>
              </a:rPr>
              <a:t>Prior</a:t>
            </a:r>
            <a:r>
              <a:rPr lang="en-US" sz="44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itchFamily="34" charset="0"/>
              </a:rPr>
              <a:t> Year</a:t>
            </a:r>
          </a:p>
          <a:p>
            <a:pPr algn="ctr">
              <a:defRPr/>
            </a:pPr>
            <a:r>
              <a:rPr lang="en-US" sz="44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itchFamily="34" charset="0"/>
              </a:rPr>
              <a:t>Conflicting Info</a:t>
            </a:r>
            <a:endParaRPr lang="en-US" sz="4400" b="1" dirty="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itchFamily="34" charset="0"/>
            </a:endParaRPr>
          </a:p>
        </p:txBody>
      </p:sp>
      <p:pic>
        <p:nvPicPr>
          <p:cNvPr id="11269" name="Picture 5" descr="C:\Users\David.Bartnicki\AppData\Local\Microsoft\Windows\Temporary Internet Files\Content.IE5\VPCJ9CC6\como_arquivar_document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207" y="2092343"/>
            <a:ext cx="4318593" cy="32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a:t>
            </a:fld>
            <a:endParaRPr lang="en-US" altLang="en-US" sz="900" b="1">
              <a:solidFill>
                <a:schemeClr val="bg1"/>
              </a:solidFill>
              <a:latin typeface="Arial" charset="0"/>
            </a:endParaRPr>
          </a:p>
        </p:txBody>
      </p:sp>
    </p:spTree>
    <p:extLst>
      <p:ext uri="{BB962C8B-B14F-4D97-AF65-F5344CB8AC3E}">
        <p14:creationId xmlns:p14="http://schemas.microsoft.com/office/powerpoint/2010/main" val="2912984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idx="4294967295"/>
          </p:nvPr>
        </p:nvSpPr>
        <p:spPr bwMode="auto">
          <a:xfrm>
            <a:off x="0" y="381000"/>
            <a:ext cx="91440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4800" smtClean="0">
                <a:latin typeface="Arial" charset="0"/>
                <a:cs typeface="Arial" charset="0"/>
              </a:rPr>
              <a:t> </a:t>
            </a:r>
            <a:r>
              <a:rPr lang="en-US" altLang="en-US" b="1" smtClean="0">
                <a:latin typeface="Arial" charset="0"/>
                <a:cs typeface="Arial" charset="0"/>
              </a:rPr>
              <a:t>2017-2018 Verification</a:t>
            </a:r>
          </a:p>
        </p:txBody>
      </p:sp>
      <p:sp>
        <p:nvSpPr>
          <p:cNvPr id="34820" name="Content Placeholder 2"/>
          <p:cNvSpPr>
            <a:spLocks noGrp="1"/>
          </p:cNvSpPr>
          <p:nvPr>
            <p:ph idx="4294967295"/>
          </p:nvPr>
        </p:nvSpPr>
        <p:spPr bwMode="auto">
          <a:xfrm>
            <a:off x="0" y="1371600"/>
            <a:ext cx="8686800" cy="46783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latin typeface="Arial" charset="0"/>
                <a:cs typeface="Arial" charset="0"/>
              </a:rPr>
              <a:t>GEN-16-07</a:t>
            </a:r>
          </a:p>
          <a:p>
            <a:pPr lvl="1">
              <a:defRPr/>
            </a:pPr>
            <a:r>
              <a:rPr lang="en-US" altLang="en-US" dirty="0" smtClean="0">
                <a:latin typeface="Arial" charset="0"/>
                <a:cs typeface="Arial" charset="0"/>
              </a:rPr>
              <a:t>Verification Tracking Group V6 is eliminated</a:t>
            </a:r>
          </a:p>
          <a:p>
            <a:pPr lvl="2">
              <a:defRPr/>
            </a:pPr>
            <a:r>
              <a:rPr lang="en-US" altLang="en-US" dirty="0" smtClean="0">
                <a:latin typeface="Arial" charset="0"/>
                <a:cs typeface="Arial" charset="0"/>
              </a:rPr>
              <a:t>Schools reminded they can still select items of their choosing for verification</a:t>
            </a:r>
          </a:p>
          <a:p>
            <a:pPr lvl="1">
              <a:defRPr/>
            </a:pPr>
            <a:r>
              <a:rPr lang="en-US" altLang="en-US" dirty="0" smtClean="0">
                <a:latin typeface="Arial" charset="0"/>
                <a:cs typeface="Arial" charset="0"/>
              </a:rPr>
              <a:t>SNAP and Child Support Paid removed as individual verification items under V1, V4 or V5</a:t>
            </a:r>
          </a:p>
          <a:p>
            <a:pPr marL="457200" lvl="1" indent="0">
              <a:buFont typeface="Arial" charset="0"/>
              <a:buNone/>
              <a:defRPr/>
            </a:pPr>
            <a:endParaRPr lang="en-US" altLang="en-US" dirty="0" smtClean="0">
              <a:latin typeface="Arial" charset="0"/>
              <a:cs typeface="Arial" charset="0"/>
            </a:endParaRPr>
          </a:p>
        </p:txBody>
      </p:sp>
      <p:pic>
        <p:nvPicPr>
          <p:cNvPr id="34821" name="Picture 5" descr="C:\Users\David.Bartnicki\AppData\Local\Microsoft\Windows\Temporary Internet Files\Content.IE5\8A6HQES6\IconEliminate[1].gif"/>
          <p:cNvPicPr>
            <a:picLocks noChangeAspect="1" noChangeArrowheads="1"/>
          </p:cNvPicPr>
          <p:nvPr/>
        </p:nvPicPr>
        <p:blipFill>
          <a:blip r:embed="rId3"/>
          <a:srcRect/>
          <a:stretch>
            <a:fillRect/>
          </a:stretch>
        </p:blipFill>
        <p:spPr bwMode="auto">
          <a:xfrm>
            <a:off x="2895600" y="4572000"/>
            <a:ext cx="3267075" cy="133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29</a:t>
            </a:fld>
            <a:endParaRPr lang="en-US" altLang="en-US" sz="900" b="1">
              <a:solidFill>
                <a:schemeClr val="bg1"/>
              </a:solidFill>
              <a:latin typeface="Arial" charset="0"/>
            </a:endParaRPr>
          </a:p>
        </p:txBody>
      </p:sp>
    </p:spTree>
    <p:extLst>
      <p:ext uri="{BB962C8B-B14F-4D97-AF65-F5344CB8AC3E}">
        <p14:creationId xmlns:p14="http://schemas.microsoft.com/office/powerpoint/2010/main" val="2695936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idx="4294967295"/>
          </p:nvPr>
        </p:nvSpPr>
        <p:spPr bwMode="auto">
          <a:xfrm>
            <a:off x="0" y="304800"/>
            <a:ext cx="91440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4800" smtClean="0">
                <a:latin typeface="Arial" charset="0"/>
                <a:cs typeface="Arial" charset="0"/>
              </a:rPr>
              <a:t> </a:t>
            </a:r>
            <a:r>
              <a:rPr lang="en-US" altLang="en-US" b="1" smtClean="0">
                <a:latin typeface="Arial" charset="0"/>
                <a:cs typeface="Arial" charset="0"/>
              </a:rPr>
              <a:t>2017-2018 Verification</a:t>
            </a:r>
          </a:p>
        </p:txBody>
      </p:sp>
      <p:sp>
        <p:nvSpPr>
          <p:cNvPr id="38916" name="Content Placeholder 2"/>
          <p:cNvSpPr>
            <a:spLocks noGrp="1"/>
          </p:cNvSpPr>
          <p:nvPr>
            <p:ph idx="4294967295"/>
          </p:nvPr>
        </p:nvSpPr>
        <p:spPr bwMode="auto">
          <a:xfrm>
            <a:off x="0" y="1031875"/>
            <a:ext cx="9144000" cy="467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latin typeface="Arial" charset="0"/>
                <a:cs typeface="Arial" charset="0"/>
              </a:rPr>
              <a:t>GEN-16-07</a:t>
            </a:r>
          </a:p>
          <a:p>
            <a:pPr lvl="1"/>
            <a:r>
              <a:rPr lang="en-US" altLang="en-US" sz="2400" smtClean="0">
                <a:latin typeface="Arial" charset="0"/>
                <a:cs typeface="Arial" charset="0"/>
              </a:rPr>
              <a:t>School can use verification documents from 2016-2017 for following items if meet 2017-2018 requirements:</a:t>
            </a:r>
          </a:p>
          <a:p>
            <a:pPr lvl="2"/>
            <a:r>
              <a:rPr lang="en-US" altLang="en-US" sz="2200" smtClean="0">
                <a:latin typeface="Arial" charset="0"/>
                <a:cs typeface="Arial" charset="0"/>
              </a:rPr>
              <a:t>Adjusted Gross Income (AGI); U.S. Income Tax Paid ; Untaxed Portions of IRA Distributions; Untaxed Portions of Pensions; IRA Deductions and Payments; Tax Exempt Interest Income; Education Credits; Income Earned from Work</a:t>
            </a:r>
          </a:p>
          <a:p>
            <a:pPr lvl="1"/>
            <a:r>
              <a:rPr lang="en-US" altLang="en-US" sz="2400" smtClean="0">
                <a:latin typeface="Arial" charset="0"/>
                <a:cs typeface="Arial" charset="0"/>
              </a:rPr>
              <a:t>Documentation of high school completion obtained prior to the 2017–2018 award year is acceptable</a:t>
            </a:r>
          </a:p>
          <a:p>
            <a:pPr lvl="1"/>
            <a:r>
              <a:rPr lang="en-US" altLang="en-US" sz="2400" smtClean="0">
                <a:latin typeface="Arial" charset="0"/>
                <a:cs typeface="Arial" charset="0"/>
              </a:rPr>
              <a:t>Must obtain new documentation each award year for:</a:t>
            </a:r>
          </a:p>
          <a:p>
            <a:pPr lvl="2"/>
            <a:r>
              <a:rPr lang="en-US" altLang="en-US" sz="2200" smtClean="0">
                <a:latin typeface="Arial" charset="0"/>
                <a:cs typeface="Arial" charset="0"/>
              </a:rPr>
              <a:t>Number of Household Members  </a:t>
            </a:r>
          </a:p>
          <a:p>
            <a:pPr lvl="2"/>
            <a:r>
              <a:rPr lang="en-US" altLang="en-US" sz="2200" smtClean="0">
                <a:latin typeface="Arial" charset="0"/>
                <a:cs typeface="Arial" charset="0"/>
              </a:rPr>
              <a:t>Number in College </a:t>
            </a:r>
          </a:p>
          <a:p>
            <a:pPr lvl="2"/>
            <a:r>
              <a:rPr lang="en-US" altLang="en-US" sz="2200" smtClean="0">
                <a:latin typeface="Arial" charset="0"/>
                <a:cs typeface="Arial" charset="0"/>
              </a:rPr>
              <a:t>Identity/Statement of Educational Purpose </a:t>
            </a:r>
          </a:p>
          <a:p>
            <a:pPr lvl="1"/>
            <a:endParaRPr lang="en-US" altLang="en-US" sz="2400" smtClean="0">
              <a:latin typeface="Arial" charset="0"/>
              <a:cs typeface="Arial"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30</a:t>
            </a:fld>
            <a:endParaRPr lang="en-US" altLang="en-US" sz="900" b="1">
              <a:solidFill>
                <a:schemeClr val="bg1"/>
              </a:solidFill>
              <a:latin typeface="Arial" charset="0"/>
            </a:endParaRPr>
          </a:p>
        </p:txBody>
      </p:sp>
    </p:spTree>
    <p:extLst>
      <p:ext uri="{BB962C8B-B14F-4D97-AF65-F5344CB8AC3E}">
        <p14:creationId xmlns:p14="http://schemas.microsoft.com/office/powerpoint/2010/main" val="4012952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4294967295"/>
          </p:nvPr>
        </p:nvSpPr>
        <p:spPr bwMode="auto">
          <a:xfrm>
            <a:off x="0" y="1268413"/>
            <a:ext cx="9121775" cy="4525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Char char="•"/>
              <a:defRPr/>
            </a:pPr>
            <a:r>
              <a:rPr lang="en-US" altLang="en-US" sz="2800" dirty="0" smtClean="0">
                <a:solidFill>
                  <a:schemeClr val="tx1"/>
                </a:solidFill>
                <a:latin typeface="Arial" charset="0"/>
                <a:cs typeface="Arial" charset="0"/>
              </a:rPr>
              <a:t>Contains 3 appendices to assist with crafting school verification documents to gather verification data</a:t>
            </a:r>
          </a:p>
          <a:p>
            <a:pPr lvl="1">
              <a:buFont typeface="Arial" charset="0"/>
              <a:buChar char="•"/>
              <a:defRPr/>
            </a:pPr>
            <a:r>
              <a:rPr lang="en-US" altLang="en-US" sz="3000" dirty="0" smtClean="0">
                <a:solidFill>
                  <a:schemeClr val="tx1"/>
                </a:solidFill>
                <a:latin typeface="Arial" charset="0"/>
                <a:cs typeface="Arial" charset="0"/>
              </a:rPr>
              <a:t>Appendix A – Suggested Text</a:t>
            </a:r>
            <a:endParaRPr lang="en-US" altLang="en-US" sz="2800" dirty="0" smtClean="0">
              <a:solidFill>
                <a:schemeClr val="tx1"/>
              </a:solidFill>
              <a:latin typeface="Arial" charset="0"/>
              <a:cs typeface="Arial" charset="0"/>
            </a:endParaRPr>
          </a:p>
          <a:p>
            <a:pPr lvl="2" eaLnBrk="1" hangingPunct="1">
              <a:defRPr/>
            </a:pPr>
            <a:r>
              <a:rPr lang="en-US" altLang="en-US" sz="2400" dirty="0" smtClean="0">
                <a:solidFill>
                  <a:schemeClr val="tx1"/>
                </a:solidFill>
                <a:latin typeface="Arial" charset="0"/>
                <a:cs typeface="Arial" charset="0"/>
              </a:rPr>
              <a:t>Not required to use ED’s suggested text and formats</a:t>
            </a:r>
          </a:p>
          <a:p>
            <a:pPr lvl="2" eaLnBrk="1" hangingPunct="1">
              <a:defRPr/>
            </a:pPr>
            <a:r>
              <a:rPr lang="en-US" altLang="en-US" sz="2400" b="1" dirty="0" smtClean="0">
                <a:solidFill>
                  <a:schemeClr val="tx1"/>
                </a:solidFill>
                <a:latin typeface="Arial" charset="0"/>
                <a:cs typeface="Arial" charset="0"/>
              </a:rPr>
              <a:t>ONE EXCEPTION – institutions must use the exact language provided in the “Statement of Educational Purpose” (Groups V4 &amp; V5)</a:t>
            </a:r>
            <a:endParaRPr lang="en-US" altLang="en-US" sz="2400" dirty="0" smtClean="0">
              <a:solidFill>
                <a:schemeClr val="tx1"/>
              </a:solidFill>
              <a:latin typeface="Arial" charset="0"/>
              <a:cs typeface="Arial" charset="0"/>
            </a:endParaRPr>
          </a:p>
          <a:p>
            <a:pPr lvl="1">
              <a:buFont typeface="Arial" charset="0"/>
              <a:buChar char="•"/>
              <a:defRPr/>
            </a:pPr>
            <a:r>
              <a:rPr lang="en-US" altLang="en-US" sz="3000" dirty="0">
                <a:solidFill>
                  <a:schemeClr val="tx1"/>
                </a:solidFill>
                <a:latin typeface="Arial" charset="0"/>
                <a:cs typeface="Arial" charset="0"/>
              </a:rPr>
              <a:t>Appendix B – Table of verification items</a:t>
            </a:r>
          </a:p>
          <a:p>
            <a:pPr lvl="1">
              <a:buFont typeface="Arial" charset="0"/>
              <a:buChar char="•"/>
              <a:defRPr/>
            </a:pPr>
            <a:r>
              <a:rPr lang="en-US" altLang="en-US" sz="3000" dirty="0">
                <a:solidFill>
                  <a:schemeClr val="tx1"/>
                </a:solidFill>
                <a:latin typeface="Arial" charset="0"/>
                <a:cs typeface="Arial" charset="0"/>
              </a:rPr>
              <a:t>Appendix C – Verification tracking groups and FAFSA verifiable information</a:t>
            </a:r>
          </a:p>
          <a:p>
            <a:pPr marL="230188" lvl="1" indent="0">
              <a:buFont typeface="Arial"/>
              <a:buNone/>
              <a:defRPr/>
            </a:pPr>
            <a:endParaRPr lang="en-US" altLang="en-US" sz="3200" dirty="0" smtClean="0">
              <a:solidFill>
                <a:schemeClr val="tx1"/>
              </a:solidFill>
              <a:latin typeface="Arial" charset="0"/>
              <a:cs typeface="Arial" charset="0"/>
            </a:endParaRPr>
          </a:p>
        </p:txBody>
      </p:sp>
      <p:sp>
        <p:nvSpPr>
          <p:cNvPr id="39940" name="Title 1"/>
          <p:cNvSpPr>
            <a:spLocks noGrp="1"/>
          </p:cNvSpPr>
          <p:nvPr>
            <p:ph type="title" idx="4294967295"/>
          </p:nvPr>
        </p:nvSpPr>
        <p:spPr bwMode="auto">
          <a:xfrm>
            <a:off x="22225" y="381000"/>
            <a:ext cx="9121775"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smtClean="0">
                <a:latin typeface="Arial" charset="0"/>
                <a:cs typeface="Arial" charset="0"/>
              </a:rPr>
              <a:t>Suggested Text – EA 7/29/16</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31</a:t>
            </a:fld>
            <a:endParaRPr lang="en-US" altLang="en-US" sz="900" b="1">
              <a:solidFill>
                <a:schemeClr val="bg1"/>
              </a:solidFill>
              <a:latin typeface="Arial" charset="0"/>
            </a:endParaRPr>
          </a:p>
        </p:txBody>
      </p:sp>
    </p:spTree>
    <p:extLst>
      <p:ext uri="{BB962C8B-B14F-4D97-AF65-F5344CB8AC3E}">
        <p14:creationId xmlns:p14="http://schemas.microsoft.com/office/powerpoint/2010/main" val="1102246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bwMode="auto">
          <a:xfrm>
            <a:off x="533400" y="1828800"/>
            <a:ext cx="7658100" cy="4800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dirty="0" smtClean="0">
                <a:solidFill>
                  <a:schemeClr val="tx1"/>
                </a:solidFill>
                <a:latin typeface="Arial" charset="0"/>
                <a:cs typeface="Arial" charset="0"/>
              </a:rPr>
              <a:t>The V4 and V5 tracking process in FAA Access that began in the 2014-15 processing year WILL CONTINUE for 2016-17 AND 2017-2018</a:t>
            </a:r>
          </a:p>
          <a:p>
            <a:pPr>
              <a:defRPr/>
            </a:pPr>
            <a:r>
              <a:rPr lang="en-US" altLang="en-US" sz="2800" dirty="0" smtClean="0">
                <a:solidFill>
                  <a:schemeClr val="tx1"/>
                </a:solidFill>
                <a:latin typeface="Arial" charset="0"/>
                <a:cs typeface="Arial" charset="0"/>
              </a:rPr>
              <a:t>Schools need to select the proper award year for which they are providing results</a:t>
            </a:r>
          </a:p>
          <a:p>
            <a:pPr lvl="1">
              <a:defRPr/>
            </a:pPr>
            <a:r>
              <a:rPr lang="en-US" altLang="en-US" sz="2400" dirty="0" smtClean="0">
                <a:solidFill>
                  <a:schemeClr val="tx1"/>
                </a:solidFill>
                <a:latin typeface="Arial" charset="0"/>
                <a:cs typeface="Arial" charset="0"/>
              </a:rPr>
              <a:t>2015-16, 2016-17, 2017-18, etc.</a:t>
            </a:r>
          </a:p>
          <a:p>
            <a:pPr marL="0" indent="0">
              <a:buFont typeface="Arial" charset="0"/>
              <a:buNone/>
              <a:defRPr/>
            </a:pPr>
            <a:endParaRPr lang="en-US" altLang="en-US" sz="1800" dirty="0" smtClean="0">
              <a:solidFill>
                <a:schemeClr val="tx1"/>
              </a:solidFill>
              <a:latin typeface="Arial" charset="0"/>
              <a:cs typeface="Arial" charset="0"/>
            </a:endParaRPr>
          </a:p>
        </p:txBody>
      </p:sp>
      <p:sp>
        <p:nvSpPr>
          <p:cNvPr id="40964" name="Title 5"/>
          <p:cNvSpPr txBox="1">
            <a:spLocks/>
          </p:cNvSpPr>
          <p:nvPr/>
        </p:nvSpPr>
        <p:spPr bwMode="auto">
          <a:xfrm>
            <a:off x="76200" y="399288"/>
            <a:ext cx="9144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4000" b="1" dirty="0">
                <a:latin typeface="Arial" charset="0"/>
              </a:rPr>
              <a:t>V4/V5 Tracking Results </a:t>
            </a:r>
          </a:p>
          <a:p>
            <a:pPr eaLnBrk="1" hangingPunct="1"/>
            <a:r>
              <a:rPr lang="en-US" altLang="en-US" sz="4000" b="1" dirty="0">
                <a:latin typeface="Arial" charset="0"/>
              </a:rPr>
              <a:t>2016-2017 &amp; 2017-2018</a:t>
            </a:r>
          </a:p>
        </p:txBody>
      </p:sp>
      <p:sp>
        <p:nvSpPr>
          <p:cNvPr id="6" name="TextBox 5"/>
          <p:cNvSpPr txBox="1"/>
          <p:nvPr/>
        </p:nvSpPr>
        <p:spPr>
          <a:xfrm>
            <a:off x="1989406" y="5335514"/>
            <a:ext cx="4939173" cy="584775"/>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none">
            <a:spAutoFit/>
          </a:bodyPr>
          <a:lstStyle/>
          <a:p>
            <a:pPr>
              <a:defRPr/>
            </a:pPr>
            <a:r>
              <a:rPr lang="en-US" sz="3200" b="1" dirty="0">
                <a:latin typeface="Arial" panose="020B0604020202020204" pitchFamily="34" charset="0"/>
                <a:cs typeface="Arial" pitchFamily="34" charset="0"/>
              </a:rPr>
              <a:t>https://faaaccess.ed.gov</a:t>
            </a:r>
          </a:p>
        </p:txBody>
      </p:sp>
      <p:sp>
        <p:nvSpPr>
          <p:cNvPr id="40968" name="TextBox 1"/>
          <p:cNvSpPr txBox="1">
            <a:spLocks noChangeArrowheads="1"/>
          </p:cNvSpPr>
          <p:nvPr/>
        </p:nvSpPr>
        <p:spPr bwMode="auto">
          <a:xfrm>
            <a:off x="1066800" y="6383338"/>
            <a:ext cx="277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400" b="1">
                <a:solidFill>
                  <a:schemeClr val="bg1"/>
                </a:solidFill>
              </a:rPr>
              <a:t>Elec. Ann. – 8/19/16</a:t>
            </a:r>
          </a:p>
        </p:txBody>
      </p:sp>
      <p:sp>
        <p:nvSpPr>
          <p:cNvPr id="7"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32</a:t>
            </a:fld>
            <a:endParaRPr lang="en-US" altLang="en-US" sz="900" b="1">
              <a:solidFill>
                <a:schemeClr val="bg1"/>
              </a:solidFill>
              <a:latin typeface="Arial" charset="0"/>
            </a:endParaRPr>
          </a:p>
        </p:txBody>
      </p:sp>
    </p:spTree>
    <p:extLst>
      <p:ext uri="{BB962C8B-B14F-4D97-AF65-F5344CB8AC3E}">
        <p14:creationId xmlns:p14="http://schemas.microsoft.com/office/powerpoint/2010/main" val="177996186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bwMode="auto">
          <a:xfrm>
            <a:off x="0" y="1160463"/>
            <a:ext cx="9144000" cy="4800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defRPr/>
            </a:pPr>
            <a:r>
              <a:rPr lang="en-US" sz="2800" dirty="0" smtClean="0">
                <a:solidFill>
                  <a:schemeClr val="tx1"/>
                </a:solidFill>
                <a:latin typeface="Arial" charset="0"/>
                <a:cs typeface="Arial" charset="0"/>
              </a:rPr>
              <a:t>New Value #6 added to drop down options for 2017-18:</a:t>
            </a:r>
          </a:p>
          <a:p>
            <a:pPr marL="0" indent="0">
              <a:buFont typeface="Arial" charset="0"/>
              <a:buNone/>
              <a:defRPr/>
            </a:pPr>
            <a:endParaRPr lang="en-US" sz="800" dirty="0" smtClean="0">
              <a:solidFill>
                <a:schemeClr val="tx1"/>
              </a:solidFill>
              <a:latin typeface="Arial" charset="0"/>
              <a:cs typeface="Arial" charset="0"/>
            </a:endParaRPr>
          </a:p>
          <a:p>
            <a:pPr>
              <a:defRPr/>
            </a:pPr>
            <a:r>
              <a:rPr lang="en-US" sz="2800" dirty="0" smtClean="0">
                <a:solidFill>
                  <a:schemeClr val="tx1"/>
                </a:solidFill>
                <a:latin typeface="Arial" charset="0"/>
                <a:cs typeface="Arial" charset="0"/>
              </a:rPr>
              <a:t>Dropdown </a:t>
            </a:r>
            <a:r>
              <a:rPr lang="en-US" sz="2800" dirty="0">
                <a:solidFill>
                  <a:schemeClr val="tx1"/>
                </a:solidFill>
                <a:latin typeface="Arial" charset="0"/>
                <a:cs typeface="Arial" charset="0"/>
              </a:rPr>
              <a:t>options </a:t>
            </a:r>
            <a:r>
              <a:rPr lang="en-US" sz="2800" dirty="0" smtClean="0">
                <a:solidFill>
                  <a:schemeClr val="tx1"/>
                </a:solidFill>
                <a:latin typeface="Arial" charset="0"/>
                <a:cs typeface="Arial" charset="0"/>
              </a:rPr>
              <a:t>for 2017-18 will now be:</a:t>
            </a:r>
            <a:endParaRPr lang="en-US" sz="2800" dirty="0">
              <a:solidFill>
                <a:schemeClr val="tx1"/>
              </a:solidFill>
              <a:latin typeface="Arial" charset="0"/>
              <a:cs typeface="Arial" charset="0"/>
            </a:endParaRPr>
          </a:p>
          <a:p>
            <a:pPr marL="744538" lvl="1" indent="-514350">
              <a:buFont typeface="+mj-lt"/>
              <a:buAutoNum type="arabicPeriod"/>
              <a:defRPr/>
            </a:pPr>
            <a:r>
              <a:rPr lang="en-US" sz="2600" dirty="0">
                <a:solidFill>
                  <a:schemeClr val="tx1"/>
                </a:solidFill>
                <a:latin typeface="Arial" charset="0"/>
                <a:ea typeface="Calibri" pitchFamily="34" charset="0"/>
                <a:cs typeface="Times New Roman" pitchFamily="18" charset="0"/>
              </a:rPr>
              <a:t>Verification completed in person, no issues found</a:t>
            </a:r>
            <a:endParaRPr lang="en-US" sz="2600" dirty="0">
              <a:solidFill>
                <a:schemeClr val="tx1"/>
              </a:solidFill>
              <a:latin typeface="Arial" charset="0"/>
              <a:cs typeface="Arial" charset="0"/>
            </a:endParaRPr>
          </a:p>
          <a:p>
            <a:pPr marL="744538" lvl="1" indent="-514350">
              <a:buFont typeface="+mj-lt"/>
              <a:buAutoNum type="arabicPeriod"/>
              <a:defRPr/>
            </a:pPr>
            <a:r>
              <a:rPr lang="en-US" sz="2600" dirty="0">
                <a:solidFill>
                  <a:schemeClr val="tx1"/>
                </a:solidFill>
                <a:latin typeface="Arial" charset="0"/>
                <a:ea typeface="Calibri" pitchFamily="34" charset="0"/>
                <a:cs typeface="Calibri" pitchFamily="34" charset="0"/>
              </a:rPr>
              <a:t>Verification completed remotely, no issues found</a:t>
            </a:r>
            <a:endParaRPr lang="en-US" sz="2600" dirty="0">
              <a:solidFill>
                <a:schemeClr val="tx1"/>
              </a:solidFill>
              <a:latin typeface="Arial" charset="0"/>
              <a:cs typeface="Arial" charset="0"/>
            </a:endParaRPr>
          </a:p>
          <a:p>
            <a:pPr marL="744538" lvl="1" indent="-514350">
              <a:buFont typeface="+mj-lt"/>
              <a:buAutoNum type="arabicPeriod"/>
              <a:defRPr/>
            </a:pPr>
            <a:r>
              <a:rPr lang="en-US" sz="2600" dirty="0">
                <a:solidFill>
                  <a:schemeClr val="tx1"/>
                </a:solidFill>
                <a:latin typeface="Arial" charset="0"/>
                <a:ea typeface="Calibri" pitchFamily="34" charset="0"/>
                <a:cs typeface="Calibri" pitchFamily="34" charset="0"/>
              </a:rPr>
              <a:t>Verification attempted, issues found with identity</a:t>
            </a:r>
            <a:endParaRPr lang="en-US" sz="2600" dirty="0">
              <a:solidFill>
                <a:schemeClr val="tx1"/>
              </a:solidFill>
              <a:latin typeface="Arial" charset="0"/>
              <a:cs typeface="Arial" charset="0"/>
            </a:endParaRPr>
          </a:p>
          <a:p>
            <a:pPr marL="744538" lvl="1" indent="-514350">
              <a:buFont typeface="+mj-lt"/>
              <a:buAutoNum type="arabicPeriod"/>
              <a:defRPr/>
            </a:pPr>
            <a:r>
              <a:rPr lang="en-US" sz="2600" dirty="0">
                <a:solidFill>
                  <a:schemeClr val="tx1"/>
                </a:solidFill>
                <a:latin typeface="Arial" charset="0"/>
                <a:ea typeface="Calibri" pitchFamily="34" charset="0"/>
                <a:cs typeface="Calibri" pitchFamily="34" charset="0"/>
              </a:rPr>
              <a:t>Verification attempted, issues found with HS completion</a:t>
            </a:r>
            <a:endParaRPr lang="en-US" sz="2600" dirty="0">
              <a:solidFill>
                <a:schemeClr val="tx1"/>
              </a:solidFill>
              <a:latin typeface="Arial" charset="0"/>
              <a:cs typeface="Arial" charset="0"/>
            </a:endParaRPr>
          </a:p>
          <a:p>
            <a:pPr marL="744538" lvl="1" indent="-514350">
              <a:buFont typeface="+mj-lt"/>
              <a:buAutoNum type="arabicPeriod"/>
              <a:defRPr/>
            </a:pPr>
            <a:r>
              <a:rPr lang="en-US" sz="2600" dirty="0">
                <a:solidFill>
                  <a:schemeClr val="tx1"/>
                </a:solidFill>
                <a:latin typeface="Arial" panose="020B0604020202020204" pitchFamily="34" charset="0"/>
                <a:ea typeface="Calibri" pitchFamily="34" charset="0"/>
                <a:cs typeface="Arial" panose="020B0604020202020204" pitchFamily="34" charset="0"/>
              </a:rPr>
              <a:t>No response from applicant or unable to </a:t>
            </a:r>
            <a:r>
              <a:rPr lang="en-US" sz="2600" dirty="0" smtClean="0">
                <a:solidFill>
                  <a:schemeClr val="tx1"/>
                </a:solidFill>
                <a:latin typeface="Arial" panose="020B0604020202020204" pitchFamily="34" charset="0"/>
                <a:ea typeface="Calibri" pitchFamily="34" charset="0"/>
                <a:cs typeface="Arial" panose="020B0604020202020204" pitchFamily="34" charset="0"/>
              </a:rPr>
              <a:t>locate</a:t>
            </a:r>
          </a:p>
          <a:p>
            <a:pPr marL="744538" lvl="1" indent="-514350">
              <a:buFont typeface="+mj-lt"/>
              <a:buAutoNum type="arabicPeriod"/>
              <a:defRPr/>
            </a:pPr>
            <a:r>
              <a:rPr lang="en-US" sz="2800" b="1" dirty="0" smtClean="0">
                <a:solidFill>
                  <a:schemeClr val="tx1"/>
                </a:solidFill>
                <a:latin typeface="Arial" panose="020B0604020202020204" pitchFamily="34" charset="0"/>
                <a:cs typeface="Arial" panose="020B0604020202020204" pitchFamily="34" charset="0"/>
              </a:rPr>
              <a:t>Verification </a:t>
            </a:r>
            <a:r>
              <a:rPr lang="en-US" sz="2800" b="1" dirty="0">
                <a:solidFill>
                  <a:schemeClr val="tx1"/>
                </a:solidFill>
                <a:latin typeface="Arial" panose="020B0604020202020204" pitchFamily="34" charset="0"/>
                <a:cs typeface="Arial" panose="020B0604020202020204" pitchFamily="34" charset="0"/>
              </a:rPr>
              <a:t>attempted, issues found with both identity and HS completion</a:t>
            </a:r>
            <a:endParaRPr lang="en-US" sz="2600" b="1" dirty="0">
              <a:solidFill>
                <a:schemeClr val="tx1"/>
              </a:solidFill>
              <a:latin typeface="Arial" panose="020B0604020202020204" pitchFamily="34" charset="0"/>
              <a:ea typeface="Calibri" pitchFamily="34" charset="0"/>
              <a:cs typeface="Arial" panose="020B0604020202020204" pitchFamily="34" charset="0"/>
            </a:endParaRPr>
          </a:p>
          <a:p>
            <a:pPr marL="0" indent="0">
              <a:buFont typeface="Arial" charset="0"/>
              <a:buNone/>
              <a:defRPr/>
            </a:pPr>
            <a:endParaRPr lang="en-US" altLang="en-US" sz="2800" dirty="0" smtClean="0">
              <a:solidFill>
                <a:schemeClr val="tx1"/>
              </a:solidFill>
              <a:latin typeface="Arial" charset="0"/>
              <a:cs typeface="Arial" charset="0"/>
            </a:endParaRPr>
          </a:p>
        </p:txBody>
      </p:sp>
      <p:sp>
        <p:nvSpPr>
          <p:cNvPr id="41988" name="Title 5"/>
          <p:cNvSpPr txBox="1">
            <a:spLocks/>
          </p:cNvSpPr>
          <p:nvPr/>
        </p:nvSpPr>
        <p:spPr bwMode="auto">
          <a:xfrm>
            <a:off x="0" y="381000"/>
            <a:ext cx="9144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4000" b="1">
                <a:latin typeface="Arial" charset="0"/>
              </a:rPr>
              <a:t> </a:t>
            </a:r>
            <a:r>
              <a:rPr lang="en-US" altLang="en-US" sz="3700" b="1">
                <a:latin typeface="Arial" charset="0"/>
              </a:rPr>
              <a:t>NEW V4/V5 Tracking Results – 2017-18</a:t>
            </a:r>
          </a:p>
        </p:txBody>
      </p:sp>
      <p:sp>
        <p:nvSpPr>
          <p:cNvPr id="41989" name="TextBox 1"/>
          <p:cNvSpPr txBox="1">
            <a:spLocks noChangeArrowheads="1"/>
          </p:cNvSpPr>
          <p:nvPr/>
        </p:nvSpPr>
        <p:spPr bwMode="auto">
          <a:xfrm>
            <a:off x="1066800" y="6383338"/>
            <a:ext cx="277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400" b="1">
                <a:solidFill>
                  <a:schemeClr val="bg1"/>
                </a:solidFill>
              </a:rPr>
              <a:t>Elec. Ann. – 8/23/16</a:t>
            </a: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33</a:t>
            </a:fld>
            <a:endParaRPr lang="en-US" altLang="en-US" sz="900" b="1">
              <a:solidFill>
                <a:schemeClr val="bg1"/>
              </a:solidFill>
              <a:latin typeface="Arial" charset="0"/>
            </a:endParaRPr>
          </a:p>
        </p:txBody>
      </p:sp>
    </p:spTree>
    <p:extLst>
      <p:ext uri="{BB962C8B-B14F-4D97-AF65-F5344CB8AC3E}">
        <p14:creationId xmlns:p14="http://schemas.microsoft.com/office/powerpoint/2010/main" val="259426626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bwMode="auto">
          <a:xfrm>
            <a:off x="22225" y="1143000"/>
            <a:ext cx="9121775"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smtClean="0">
                <a:solidFill>
                  <a:schemeClr val="tx1"/>
                </a:solidFill>
                <a:latin typeface="Arial" charset="0"/>
                <a:cs typeface="Arial" charset="0"/>
              </a:rPr>
              <a:t>Allows the user to immediately receive an online PDF version of their IRS Tax Return Transcript or, if appropriate, a verification of non-filing</a:t>
            </a:r>
          </a:p>
          <a:p>
            <a:r>
              <a:rPr lang="en-US" altLang="en-US" sz="2600" smtClean="0">
                <a:solidFill>
                  <a:schemeClr val="tx1"/>
                </a:solidFill>
                <a:latin typeface="Arial" charset="0"/>
                <a:cs typeface="Arial" charset="0"/>
              </a:rPr>
              <a:t>New enhanced two-step, multi-factor authentication process requires:</a:t>
            </a:r>
          </a:p>
          <a:p>
            <a:pPr lvl="1">
              <a:buFont typeface="Arial" charset="0"/>
              <a:buChar char="•"/>
            </a:pPr>
            <a:r>
              <a:rPr lang="en-US" altLang="en-US" sz="2400" smtClean="0">
                <a:solidFill>
                  <a:schemeClr val="tx1"/>
                </a:solidFill>
                <a:latin typeface="Arial" charset="0"/>
                <a:cs typeface="Arial" charset="0"/>
              </a:rPr>
              <a:t>access to a valid email address,</a:t>
            </a:r>
          </a:p>
          <a:p>
            <a:pPr lvl="1">
              <a:buFont typeface="Arial" charset="0"/>
              <a:buChar char="•"/>
            </a:pPr>
            <a:r>
              <a:rPr lang="en-US" altLang="en-US" sz="2400" smtClean="0">
                <a:solidFill>
                  <a:schemeClr val="tx1"/>
                </a:solidFill>
                <a:latin typeface="Arial" charset="0"/>
                <a:cs typeface="Arial" charset="0"/>
              </a:rPr>
              <a:t>a text-enabled mobile phone in the user’s name, and</a:t>
            </a:r>
          </a:p>
          <a:p>
            <a:pPr lvl="1">
              <a:buFont typeface="Arial" charset="0"/>
              <a:buChar char="•"/>
            </a:pPr>
            <a:r>
              <a:rPr lang="en-US" altLang="en-US" sz="2400" smtClean="0">
                <a:solidFill>
                  <a:schemeClr val="tx1"/>
                </a:solidFill>
                <a:latin typeface="Arial" charset="0"/>
                <a:cs typeface="Arial" charset="0"/>
              </a:rPr>
              <a:t>specific financial account numbers (credit card number, etc.) </a:t>
            </a:r>
          </a:p>
          <a:p>
            <a:r>
              <a:rPr lang="en-US" altLang="en-US" sz="2600" smtClean="0">
                <a:solidFill>
                  <a:schemeClr val="tx1"/>
                </a:solidFill>
                <a:latin typeface="Arial" charset="0"/>
                <a:cs typeface="Arial" charset="0"/>
              </a:rPr>
              <a:t>During the new Get Transcript Online registration process, the IRS will send the user a one-time confirmation code via email and an authentication code via text that the user will use to finalize the Get Transcript Online registration</a:t>
            </a:r>
          </a:p>
          <a:p>
            <a:pPr lvl="1">
              <a:buFont typeface="Arial" charset="0"/>
              <a:buChar char="•"/>
            </a:pPr>
            <a:endParaRPr lang="en-US" altLang="en-US" sz="2400" smtClean="0">
              <a:solidFill>
                <a:schemeClr val="tx1"/>
              </a:solidFill>
              <a:latin typeface="Arial" charset="0"/>
              <a:cs typeface="Arial" charset="0"/>
            </a:endParaRPr>
          </a:p>
        </p:txBody>
      </p:sp>
      <p:sp>
        <p:nvSpPr>
          <p:cNvPr id="43012" name="Title 1"/>
          <p:cNvSpPr>
            <a:spLocks noGrp="1"/>
          </p:cNvSpPr>
          <p:nvPr>
            <p:ph type="title" idx="4294967295"/>
          </p:nvPr>
        </p:nvSpPr>
        <p:spPr bwMode="auto">
          <a:xfrm>
            <a:off x="98425" y="304800"/>
            <a:ext cx="9121775"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smtClean="0">
                <a:latin typeface="Arial" charset="0"/>
                <a:cs typeface="Arial" charset="0"/>
              </a:rPr>
              <a:t>IRS “Get Transcript Online”</a:t>
            </a:r>
          </a:p>
        </p:txBody>
      </p:sp>
      <p:sp>
        <p:nvSpPr>
          <p:cNvPr id="43013" name="TextBox 1"/>
          <p:cNvSpPr txBox="1">
            <a:spLocks noChangeArrowheads="1"/>
          </p:cNvSpPr>
          <p:nvPr/>
        </p:nvSpPr>
        <p:spPr bwMode="auto">
          <a:xfrm>
            <a:off x="1143000" y="6370638"/>
            <a:ext cx="259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400" b="1">
                <a:solidFill>
                  <a:schemeClr val="bg1"/>
                </a:solidFill>
                <a:latin typeface="Arial" charset="0"/>
              </a:rPr>
              <a:t>July 26, 2016 EA</a:t>
            </a: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34</a:t>
            </a:fld>
            <a:endParaRPr lang="en-US" altLang="en-US" sz="900" b="1">
              <a:solidFill>
                <a:schemeClr val="bg1"/>
              </a:solidFill>
              <a:latin typeface="Arial" charset="0"/>
            </a:endParaRPr>
          </a:p>
        </p:txBody>
      </p:sp>
    </p:spTree>
    <p:extLst>
      <p:ext uri="{BB962C8B-B14F-4D97-AF65-F5344CB8AC3E}">
        <p14:creationId xmlns:p14="http://schemas.microsoft.com/office/powerpoint/2010/main" val="4049363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bwMode="auto">
          <a:xfrm>
            <a:off x="1905000" y="533400"/>
            <a:ext cx="5486400" cy="56344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6000" b="1" dirty="0" smtClean="0">
                <a:ln w="11430"/>
                <a:latin typeface="Arial" panose="020B0604020202020204" pitchFamily="34" charset="0"/>
                <a:cs typeface="Arial" panose="020B0604020202020204" pitchFamily="34" charset="0"/>
              </a:rPr>
              <a:t/>
            </a:r>
            <a:br>
              <a:rPr lang="en-GB" sz="6000" b="1" dirty="0" smtClean="0">
                <a:ln w="11430"/>
                <a:latin typeface="Arial" panose="020B0604020202020204" pitchFamily="34" charset="0"/>
                <a:cs typeface="Arial" panose="020B0604020202020204" pitchFamily="34" charset="0"/>
              </a:rPr>
            </a:br>
            <a:r>
              <a:rPr lang="en-GB" sz="6000" b="1" dirty="0" smtClean="0">
                <a:ln w="11430"/>
                <a:latin typeface="Arial" panose="020B0604020202020204" pitchFamily="34" charset="0"/>
                <a:cs typeface="Arial" panose="020B0604020202020204" pitchFamily="34" charset="0"/>
              </a:rPr>
              <a:t>Gainful Employment </a:t>
            </a:r>
            <a: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p>
        </p:txBody>
      </p:sp>
      <p:sp>
        <p:nvSpPr>
          <p:cNvPr id="4"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35</a:t>
            </a:fld>
            <a:endParaRPr lang="en-US" altLang="en-US" sz="900" b="1">
              <a:solidFill>
                <a:schemeClr val="bg1"/>
              </a:solidFill>
              <a:latin typeface="Arial" charset="0"/>
            </a:endParaRPr>
          </a:p>
        </p:txBody>
      </p:sp>
    </p:spTree>
    <p:custDataLst>
      <p:tags r:id="rId1"/>
    </p:custDataLst>
    <p:extLst>
      <p:ext uri="{BB962C8B-B14F-4D97-AF65-F5344CB8AC3E}">
        <p14:creationId xmlns:p14="http://schemas.microsoft.com/office/powerpoint/2010/main" val="224073145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239713" y="381001"/>
            <a:ext cx="49387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1313" indent="-341313"/>
            <a:r>
              <a:rPr lang="en-US" altLang="en-US" sz="3200" b="1" smtClean="0">
                <a:solidFill>
                  <a:schemeClr val="tx1"/>
                </a:solidFill>
                <a:latin typeface="Calibri" pitchFamily="34" charset="0"/>
                <a:cs typeface="Arial" pitchFamily="34" charset="0"/>
              </a:rPr>
              <a:t/>
            </a:r>
            <a:br>
              <a:rPr lang="en-US" altLang="en-US" sz="3200" b="1" smtClean="0">
                <a:solidFill>
                  <a:schemeClr val="tx1"/>
                </a:solidFill>
                <a:latin typeface="Calibri" pitchFamily="34" charset="0"/>
                <a:cs typeface="Arial" pitchFamily="34" charset="0"/>
              </a:rPr>
            </a:br>
            <a:endParaRPr lang="en-US" altLang="en-US" sz="3200" b="1" smtClean="0">
              <a:solidFill>
                <a:schemeClr val="tx1"/>
              </a:solidFill>
              <a:latin typeface="Calibri" pitchFamily="34" charset="0"/>
              <a:cs typeface="Arial" pitchFamily="34" charset="0"/>
            </a:endParaRPr>
          </a:p>
        </p:txBody>
      </p:sp>
      <p:sp>
        <p:nvSpPr>
          <p:cNvPr id="60419" name="Title 1"/>
          <p:cNvSpPr txBox="1">
            <a:spLocks/>
          </p:cNvSpPr>
          <p:nvPr/>
        </p:nvSpPr>
        <p:spPr bwMode="auto">
          <a:xfrm>
            <a:off x="239713" y="3048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a:latin typeface="Arial" panose="020B0604020202020204" pitchFamily="34" charset="0"/>
              </a:rPr>
              <a:t>Important Dates</a:t>
            </a:r>
          </a:p>
        </p:txBody>
      </p:sp>
      <p:sp>
        <p:nvSpPr>
          <p:cNvPr id="9" name="Rounded Rectangle 8"/>
          <p:cNvSpPr/>
          <p:nvPr/>
        </p:nvSpPr>
        <p:spPr>
          <a:xfrm>
            <a:off x="77788" y="1562100"/>
            <a:ext cx="1687512" cy="2032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r>
              <a:rPr lang="en-US" sz="1200" b="1" dirty="0">
                <a:solidFill>
                  <a:prstClr val="black"/>
                </a:solidFill>
                <a:latin typeface="Times New Roman" panose="02020603050405020304" pitchFamily="18" charset="0"/>
                <a:cs typeface="Times New Roman" panose="02020603050405020304" pitchFamily="18" charset="0"/>
              </a:rPr>
              <a:t>REPORTING</a:t>
            </a:r>
          </a:p>
          <a:p>
            <a:pPr algn="ctr" defTabSz="457189">
              <a:defRPr/>
            </a:pPr>
            <a:endParaRPr lang="en-US" sz="1200"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200" b="1" dirty="0">
                <a:solidFill>
                  <a:prstClr val="black"/>
                </a:solidFill>
                <a:latin typeface="Times New Roman" panose="02020603050405020304" pitchFamily="18" charset="0"/>
                <a:cs typeface="Times New Roman" panose="02020603050405020304" pitchFamily="18" charset="0"/>
              </a:rPr>
              <a:t>JUL 31, 2015 </a:t>
            </a:r>
          </a:p>
          <a:p>
            <a:pPr algn="ctr" defTabSz="457189">
              <a:defRPr/>
            </a:pPr>
            <a:r>
              <a:rPr lang="en-US" sz="1200" dirty="0">
                <a:solidFill>
                  <a:prstClr val="black"/>
                </a:solidFill>
                <a:latin typeface="Times New Roman" panose="02020603050405020304" pitchFamily="18" charset="0"/>
                <a:cs typeface="Times New Roman" panose="02020603050405020304" pitchFamily="18" charset="0"/>
              </a:rPr>
              <a:t>(For </a:t>
            </a:r>
            <a:r>
              <a:rPr lang="en-US" sz="1200" dirty="0" smtClean="0">
                <a:solidFill>
                  <a:prstClr val="black"/>
                </a:solidFill>
                <a:latin typeface="Times New Roman" panose="02020603050405020304" pitchFamily="18" charset="0"/>
                <a:cs typeface="Times New Roman" panose="02020603050405020304" pitchFamily="18" charset="0"/>
              </a:rPr>
              <a:t>2008-09 </a:t>
            </a:r>
            <a:r>
              <a:rPr lang="en-US" sz="1200" dirty="0">
                <a:solidFill>
                  <a:prstClr val="black"/>
                </a:solidFill>
                <a:latin typeface="Times New Roman" panose="02020603050405020304" pitchFamily="18" charset="0"/>
                <a:cs typeface="Times New Roman" panose="02020603050405020304" pitchFamily="18" charset="0"/>
              </a:rPr>
              <a:t>to 2013/2014 Data)</a:t>
            </a:r>
          </a:p>
          <a:p>
            <a:pPr algn="ctr" defTabSz="457189">
              <a:defRPr/>
            </a:pPr>
            <a:endParaRPr lang="en-US" sz="1200"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200" b="1" dirty="0">
                <a:solidFill>
                  <a:prstClr val="black"/>
                </a:solidFill>
                <a:latin typeface="Times New Roman" panose="02020603050405020304" pitchFamily="18" charset="0"/>
                <a:cs typeface="Times New Roman" panose="02020603050405020304" pitchFamily="18" charset="0"/>
              </a:rPr>
              <a:t>OCT 01, 2015 </a:t>
            </a:r>
          </a:p>
          <a:p>
            <a:pPr algn="ctr" defTabSz="457189">
              <a:defRPr/>
            </a:pPr>
            <a:r>
              <a:rPr lang="en-US" sz="1200" dirty="0">
                <a:solidFill>
                  <a:prstClr val="black"/>
                </a:solidFill>
                <a:latin typeface="Times New Roman" panose="02020603050405020304" pitchFamily="18" charset="0"/>
                <a:cs typeface="Times New Roman" panose="02020603050405020304" pitchFamily="18" charset="0"/>
              </a:rPr>
              <a:t>(For </a:t>
            </a:r>
            <a:r>
              <a:rPr lang="en-US" sz="1200" dirty="0" smtClean="0">
                <a:solidFill>
                  <a:prstClr val="black"/>
                </a:solidFill>
                <a:latin typeface="Times New Roman" panose="02020603050405020304" pitchFamily="18" charset="0"/>
                <a:cs typeface="Times New Roman" panose="02020603050405020304" pitchFamily="18" charset="0"/>
              </a:rPr>
              <a:t>2014-15 </a:t>
            </a:r>
            <a:r>
              <a:rPr lang="en-US" sz="1200" dirty="0">
                <a:solidFill>
                  <a:prstClr val="black"/>
                </a:solidFill>
                <a:latin typeface="Times New Roman" panose="02020603050405020304" pitchFamily="18" charset="0"/>
                <a:cs typeface="Times New Roman" panose="02020603050405020304" pitchFamily="18" charset="0"/>
              </a:rPr>
              <a:t>Data)</a:t>
            </a:r>
          </a:p>
        </p:txBody>
      </p:sp>
      <p:sp>
        <p:nvSpPr>
          <p:cNvPr id="10" name="Rounded Rectangle 9"/>
          <p:cNvSpPr/>
          <p:nvPr/>
        </p:nvSpPr>
        <p:spPr>
          <a:xfrm>
            <a:off x="4400550" y="1803400"/>
            <a:ext cx="2076450" cy="155998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r>
              <a:rPr lang="en-US" sz="1300" b="1" dirty="0">
                <a:solidFill>
                  <a:prstClr val="black"/>
                </a:solidFill>
                <a:latin typeface="Times New Roman" panose="02020603050405020304" pitchFamily="18" charset="0"/>
                <a:cs typeface="Times New Roman" panose="02020603050405020304" pitchFamily="18" charset="0"/>
              </a:rPr>
              <a:t>COMPLETERS LIST </a:t>
            </a:r>
            <a:r>
              <a:rPr lang="en-US" sz="1300" b="1" dirty="0" smtClean="0">
                <a:solidFill>
                  <a:prstClr val="black"/>
                </a:solidFill>
                <a:latin typeface="Times New Roman" panose="02020603050405020304" pitchFamily="18" charset="0"/>
                <a:cs typeface="Times New Roman" panose="02020603050405020304" pitchFamily="18" charset="0"/>
              </a:rPr>
              <a:t>CORRECTIONS DUE </a:t>
            </a:r>
            <a:r>
              <a:rPr lang="en-US" sz="1300" b="1" dirty="0">
                <a:solidFill>
                  <a:prstClr val="black"/>
                </a:solidFill>
                <a:latin typeface="Times New Roman" panose="02020603050405020304" pitchFamily="18" charset="0"/>
                <a:cs typeface="Times New Roman" panose="02020603050405020304" pitchFamily="18" charset="0"/>
              </a:rPr>
              <a:t>FROM </a:t>
            </a:r>
            <a:r>
              <a:rPr lang="en-US" sz="1300" b="1" dirty="0" smtClean="0">
                <a:solidFill>
                  <a:prstClr val="black"/>
                </a:solidFill>
                <a:latin typeface="Times New Roman" panose="02020603050405020304" pitchFamily="18" charset="0"/>
                <a:cs typeface="Times New Roman" panose="02020603050405020304" pitchFamily="18" charset="0"/>
              </a:rPr>
              <a:t>SCHOOLS</a:t>
            </a:r>
            <a:endParaRPr lang="en-US" sz="13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300"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300" dirty="0" smtClean="0">
                <a:solidFill>
                  <a:prstClr val="black"/>
                </a:solidFill>
                <a:latin typeface="Times New Roman" panose="02020603050405020304" pitchFamily="18" charset="0"/>
                <a:cs typeface="Times New Roman" panose="02020603050405020304" pitchFamily="18" charset="0"/>
              </a:rPr>
              <a:t>Due July 28, 2016</a:t>
            </a:r>
            <a:endParaRPr lang="en-US" sz="1300" dirty="0">
              <a:solidFill>
                <a:prstClr val="black"/>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6802438" y="1803400"/>
            <a:ext cx="2076450" cy="1559984"/>
          </a:xfrm>
          <a:prstGeom prst="roundRect">
            <a:avLst>
              <a:gd name="adj" fmla="val 2092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r>
              <a:rPr lang="en-US" sz="1400" b="1" dirty="0">
                <a:solidFill>
                  <a:prstClr val="black"/>
                </a:solidFill>
                <a:latin typeface="Times New Roman" panose="02020603050405020304" pitchFamily="18" charset="0"/>
                <a:cs typeface="Times New Roman" panose="02020603050405020304" pitchFamily="18" charset="0"/>
              </a:rPr>
              <a:t>DRAFT </a:t>
            </a:r>
            <a:r>
              <a:rPr lang="en-US" sz="1400" b="1" dirty="0" smtClean="0">
                <a:solidFill>
                  <a:prstClr val="black"/>
                </a:solidFill>
                <a:latin typeface="Times New Roman" panose="02020603050405020304" pitchFamily="18" charset="0"/>
                <a:cs typeface="Times New Roman" panose="02020603050405020304" pitchFamily="18" charset="0"/>
              </a:rPr>
              <a:t>DEBT-TO-EARNINGS </a:t>
            </a:r>
            <a:r>
              <a:rPr lang="en-US" sz="1400" b="1" dirty="0">
                <a:solidFill>
                  <a:prstClr val="black"/>
                </a:solidFill>
                <a:latin typeface="Times New Roman" panose="02020603050405020304" pitchFamily="18" charset="0"/>
                <a:cs typeface="Times New Roman" panose="02020603050405020304" pitchFamily="18" charset="0"/>
              </a:rPr>
              <a:t>RATES TO </a:t>
            </a:r>
            <a:r>
              <a:rPr lang="en-US" sz="1400" b="1" dirty="0" smtClean="0">
                <a:solidFill>
                  <a:prstClr val="black"/>
                </a:solidFill>
                <a:latin typeface="Times New Roman" panose="02020603050405020304" pitchFamily="18" charset="0"/>
                <a:cs typeface="Times New Roman" panose="02020603050405020304" pitchFamily="18" charset="0"/>
              </a:rPr>
              <a:t>SCHOOLS</a:t>
            </a:r>
            <a:endParaRPr lang="en-US" sz="14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400"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400" dirty="0" smtClean="0">
                <a:solidFill>
                  <a:prstClr val="black"/>
                </a:solidFill>
                <a:latin typeface="Times New Roman" panose="02020603050405020304" pitchFamily="18" charset="0"/>
                <a:cs typeface="Times New Roman" panose="02020603050405020304" pitchFamily="18" charset="0"/>
              </a:rPr>
              <a:t>October 19, 2016</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290639" y="4140200"/>
            <a:ext cx="2568575" cy="1524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r>
              <a:rPr lang="en-US" sz="1300" b="1" dirty="0">
                <a:solidFill>
                  <a:prstClr val="black"/>
                </a:solidFill>
                <a:latin typeface="Times New Roman" panose="02020603050405020304" pitchFamily="18" charset="0"/>
                <a:cs typeface="Times New Roman" panose="02020603050405020304" pitchFamily="18" charset="0"/>
              </a:rPr>
              <a:t>DRAFT DEBT-TO-EARNINGS RATES CHALLENGES DUE FROM </a:t>
            </a:r>
            <a:r>
              <a:rPr lang="en-US" sz="1300" b="1" dirty="0" smtClean="0">
                <a:solidFill>
                  <a:prstClr val="black"/>
                </a:solidFill>
                <a:latin typeface="Times New Roman" panose="02020603050405020304" pitchFamily="18" charset="0"/>
                <a:cs typeface="Times New Roman" panose="02020603050405020304" pitchFamily="18" charset="0"/>
              </a:rPr>
              <a:t>SCHOOLS</a:t>
            </a:r>
            <a:endParaRPr lang="en-US" sz="13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300"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300" dirty="0" smtClean="0">
                <a:solidFill>
                  <a:prstClr val="black"/>
                </a:solidFill>
                <a:latin typeface="Times New Roman" panose="02020603050405020304" pitchFamily="18" charset="0"/>
                <a:cs typeface="Times New Roman" panose="02020603050405020304" pitchFamily="18" charset="0"/>
              </a:rPr>
              <a:t>45-Day </a:t>
            </a:r>
            <a:r>
              <a:rPr lang="en-US" sz="1300" dirty="0">
                <a:solidFill>
                  <a:prstClr val="black"/>
                </a:solidFill>
                <a:latin typeface="Times New Roman" panose="02020603050405020304" pitchFamily="18" charset="0"/>
                <a:cs typeface="Times New Roman" panose="02020603050405020304" pitchFamily="18" charset="0"/>
              </a:rPr>
              <a:t>Challenge Period</a:t>
            </a:r>
            <a:endParaRPr lang="en-US" sz="1300" b="1" dirty="0">
              <a:solidFill>
                <a:prstClr val="black"/>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648200" y="4140200"/>
            <a:ext cx="2154238" cy="1524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endParaRPr lang="en-US" sz="10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0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0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000"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300" b="1" dirty="0">
                <a:solidFill>
                  <a:prstClr val="black"/>
                </a:solidFill>
                <a:latin typeface="Times New Roman" panose="02020603050405020304" pitchFamily="18" charset="0"/>
                <a:cs typeface="Times New Roman" panose="02020603050405020304" pitchFamily="18" charset="0"/>
              </a:rPr>
              <a:t>RELEASE FINAL DEBT-TO-EARNINGS RATES TO </a:t>
            </a:r>
            <a:r>
              <a:rPr lang="en-US" sz="1300" b="1" dirty="0" smtClean="0">
                <a:solidFill>
                  <a:prstClr val="black"/>
                </a:solidFill>
                <a:latin typeface="Times New Roman" panose="02020603050405020304" pitchFamily="18" charset="0"/>
                <a:cs typeface="Times New Roman" panose="02020603050405020304" pitchFamily="18" charset="0"/>
              </a:rPr>
              <a:t>SCHOOLS</a:t>
            </a:r>
            <a:endParaRPr lang="en-US" sz="13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300"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300" dirty="0">
                <a:solidFill>
                  <a:prstClr val="black"/>
                </a:solidFill>
                <a:latin typeface="Times New Roman" panose="02020603050405020304" pitchFamily="18" charset="0"/>
                <a:cs typeface="Times New Roman" panose="02020603050405020304" pitchFamily="18" charset="0"/>
              </a:rPr>
              <a:t>WINTER 2016</a:t>
            </a:r>
          </a:p>
          <a:p>
            <a:pPr algn="ctr" defTabSz="457189">
              <a:defRPr/>
            </a:pPr>
            <a:endParaRPr lang="en-US" sz="10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0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000" b="1"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000" b="1" dirty="0">
              <a:solidFill>
                <a:prstClr val="black"/>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4129088" y="2472267"/>
            <a:ext cx="290512"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15200" y="3314700"/>
            <a:ext cx="0" cy="315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574926" y="3594101"/>
            <a:ext cx="4752975" cy="12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057400" y="1799167"/>
            <a:ext cx="2071688" cy="1557867"/>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r>
              <a:rPr lang="en-US" sz="1400" b="1" dirty="0">
                <a:solidFill>
                  <a:prstClr val="black"/>
                </a:solidFill>
                <a:latin typeface="Times New Roman" panose="02020603050405020304" pitchFamily="18" charset="0"/>
                <a:cs typeface="Times New Roman" panose="02020603050405020304" pitchFamily="18" charset="0"/>
              </a:rPr>
              <a:t>COMPLETERS LIST FOR </a:t>
            </a:r>
            <a:r>
              <a:rPr lang="en-US" sz="1400" b="1" dirty="0" smtClean="0">
                <a:solidFill>
                  <a:prstClr val="black"/>
                </a:solidFill>
                <a:latin typeface="Times New Roman" panose="02020603050405020304" pitchFamily="18" charset="0"/>
                <a:cs typeface="Times New Roman" panose="02020603050405020304" pitchFamily="18" charset="0"/>
              </a:rPr>
              <a:t>SCHOOLS</a:t>
            </a:r>
            <a:endParaRPr lang="en-US" sz="1400"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400" b="1" dirty="0">
                <a:solidFill>
                  <a:prstClr val="black"/>
                </a:solidFill>
                <a:latin typeface="Times New Roman" panose="02020603050405020304" pitchFamily="18" charset="0"/>
                <a:cs typeface="Times New Roman" panose="02020603050405020304" pitchFamily="18" charset="0"/>
              </a:rPr>
              <a:t>	</a:t>
            </a:r>
            <a:endParaRPr lang="en-US" sz="1400" dirty="0">
              <a:solidFill>
                <a:prstClr val="black"/>
              </a:solidFill>
              <a:latin typeface="Times New Roman" panose="02020603050405020304" pitchFamily="18" charset="0"/>
              <a:cs typeface="Times New Roman" panose="02020603050405020304" pitchFamily="18" charset="0"/>
            </a:endParaRPr>
          </a:p>
          <a:p>
            <a:pPr algn="ctr" defTabSz="457189">
              <a:defRPr/>
            </a:pPr>
            <a:endParaRPr lang="en-US" sz="1400"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400" dirty="0" smtClean="0">
                <a:solidFill>
                  <a:prstClr val="black"/>
                </a:solidFill>
                <a:latin typeface="Times New Roman" panose="02020603050405020304" pitchFamily="18" charset="0"/>
                <a:cs typeface="Times New Roman" panose="02020603050405020304" pitchFamily="18" charset="0"/>
              </a:rPr>
              <a:t>JUNE 2016</a:t>
            </a:r>
            <a:endParaRPr lang="en-US" sz="1400" dirty="0">
              <a:solidFill>
                <a:prstClr val="black"/>
              </a:solidFill>
              <a:latin typeface="Times New Roman" panose="02020603050405020304" pitchFamily="18" charset="0"/>
              <a:cs typeface="Times New Roman" panose="02020603050405020304" pitchFamily="18" charset="0"/>
            </a:endParaRPr>
          </a:p>
        </p:txBody>
      </p:sp>
      <p:cxnSp>
        <p:nvCxnSpPr>
          <p:cNvPr id="20" name="Straight Arrow Connector 19"/>
          <p:cNvCxnSpPr>
            <a:endCxn id="12" idx="0"/>
          </p:cNvCxnSpPr>
          <p:nvPr/>
        </p:nvCxnSpPr>
        <p:spPr>
          <a:xfrm>
            <a:off x="2574925" y="3606800"/>
            <a:ext cx="0" cy="53340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3859214" y="4902200"/>
            <a:ext cx="788987"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782764" y="2535767"/>
            <a:ext cx="274637"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507164" y="2484967"/>
            <a:ext cx="274637"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36</a:t>
            </a:fld>
            <a:endParaRPr lang="en-US" altLang="en-US" sz="900" b="1">
              <a:solidFill>
                <a:schemeClr val="bg1"/>
              </a:solidFill>
              <a:latin typeface="Arial" charset="0"/>
            </a:endParaRPr>
          </a:p>
        </p:txBody>
      </p:sp>
    </p:spTree>
    <p:extLst>
      <p:ext uri="{BB962C8B-B14F-4D97-AF65-F5344CB8AC3E}">
        <p14:creationId xmlns:p14="http://schemas.microsoft.com/office/powerpoint/2010/main" val="3538632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460375" y="279401"/>
            <a:ext cx="855345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smtClean="0">
                <a:latin typeface="Georgia" panose="02040502050405020303" pitchFamily="18" charset="0"/>
                <a:ea typeface="ＭＳ Ｐゴシック" pitchFamily="34" charset="-128"/>
                <a:cs typeface="Arial" charset="0"/>
              </a:rPr>
              <a:t>GE Completers List Webinars</a:t>
            </a:r>
          </a:p>
        </p:txBody>
      </p:sp>
      <p:sp>
        <p:nvSpPr>
          <p:cNvPr id="65539" name="Content Placeholder 2"/>
          <p:cNvSpPr>
            <a:spLocks noGrp="1"/>
          </p:cNvSpPr>
          <p:nvPr>
            <p:ph idx="1"/>
          </p:nvPr>
        </p:nvSpPr>
        <p:spPr bwMode="auto">
          <a:xfrm>
            <a:off x="261938" y="1397001"/>
            <a:ext cx="8458200" cy="45254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defRPr/>
            </a:pPr>
            <a:r>
              <a:rPr lang="en-US" sz="3300" dirty="0">
                <a:latin typeface="Georgia" panose="02040502050405020303" pitchFamily="18" charset="0"/>
              </a:rPr>
              <a:t>Title: Reading Your Draft GE </a:t>
            </a:r>
            <a:r>
              <a:rPr lang="en-US" sz="3300" dirty="0" smtClean="0">
                <a:latin typeface="Georgia" panose="02040502050405020303" pitchFamily="18" charset="0"/>
              </a:rPr>
              <a:t>Debt-to-Earnings (D/E) Rates Files </a:t>
            </a:r>
            <a:endParaRPr lang="en-US" sz="3300" dirty="0">
              <a:latin typeface="Georgia" panose="02040502050405020303" pitchFamily="18" charset="0"/>
            </a:endParaRPr>
          </a:p>
          <a:p>
            <a:pPr lvl="1">
              <a:defRPr/>
            </a:pPr>
            <a:r>
              <a:rPr lang="en-US" sz="2900" dirty="0" smtClean="0">
                <a:latin typeface="Georgia" panose="02040502050405020303" pitchFamily="18" charset="0"/>
              </a:rPr>
              <a:t>Tuesday, October 18, 2016 and again on Tuesday, October 25, 2016 from 1:30 P.M. to </a:t>
            </a:r>
            <a:r>
              <a:rPr lang="en-US" sz="2900" dirty="0">
                <a:latin typeface="Georgia" panose="02040502050405020303" pitchFamily="18" charset="0"/>
              </a:rPr>
              <a:t>3:00 </a:t>
            </a:r>
            <a:r>
              <a:rPr lang="en-US" sz="2900" dirty="0" smtClean="0">
                <a:latin typeface="Georgia" panose="02040502050405020303" pitchFamily="18" charset="0"/>
              </a:rPr>
              <a:t>P.M. (ET) </a:t>
            </a:r>
          </a:p>
          <a:p>
            <a:pPr marL="230188" lvl="1" indent="0">
              <a:buFont typeface="Arial"/>
              <a:buNone/>
              <a:defRPr/>
            </a:pPr>
            <a:endParaRPr lang="en-US" dirty="0">
              <a:latin typeface="Georgia" panose="02040502050405020303" pitchFamily="18" charset="0"/>
            </a:endParaRPr>
          </a:p>
          <a:p>
            <a:pPr>
              <a:defRPr/>
            </a:pPr>
            <a:r>
              <a:rPr lang="en-US" sz="3300" dirty="0">
                <a:latin typeface="Georgia" panose="02040502050405020303" pitchFamily="18" charset="0"/>
              </a:rPr>
              <a:t>Title: Submitting </a:t>
            </a:r>
            <a:r>
              <a:rPr lang="en-US" sz="3300" dirty="0" smtClean="0">
                <a:latin typeface="Georgia" panose="02040502050405020303" pitchFamily="18" charset="0"/>
              </a:rPr>
              <a:t>Draft GE Debt-to-Earnings (D/E) Challenges</a:t>
            </a:r>
          </a:p>
          <a:p>
            <a:pPr lvl="1">
              <a:defRPr/>
            </a:pPr>
            <a:r>
              <a:rPr lang="en-US" dirty="0" smtClean="0">
                <a:latin typeface="Georgia" panose="02040502050405020303" pitchFamily="18" charset="0"/>
              </a:rPr>
              <a:t>Thursday, October 20, 2016 and again on Thursday, October 27, 2016 from 1:30 , </a:t>
            </a:r>
            <a:r>
              <a:rPr lang="en-US" dirty="0">
                <a:latin typeface="Georgia" panose="02040502050405020303" pitchFamily="18" charset="0"/>
              </a:rPr>
              <a:t>both from 1:30 </a:t>
            </a:r>
            <a:r>
              <a:rPr lang="en-US" dirty="0" smtClean="0">
                <a:latin typeface="Georgia" panose="02040502050405020303" pitchFamily="18" charset="0"/>
              </a:rPr>
              <a:t>P.M. to </a:t>
            </a:r>
            <a:r>
              <a:rPr lang="en-US" dirty="0">
                <a:latin typeface="Georgia" panose="02040502050405020303" pitchFamily="18" charset="0"/>
              </a:rPr>
              <a:t>3:00 </a:t>
            </a:r>
            <a:r>
              <a:rPr lang="en-US" dirty="0" smtClean="0">
                <a:latin typeface="Georgia" panose="02040502050405020303" pitchFamily="18" charset="0"/>
              </a:rPr>
              <a:t>P.M. (ET) </a:t>
            </a:r>
            <a:endParaRPr lang="en-US" dirty="0">
              <a:latin typeface="Georgia" panose="02040502050405020303" pitchFamily="18" charset="0"/>
            </a:endParaRPr>
          </a:p>
          <a:p>
            <a:pPr lvl="1">
              <a:defRPr/>
            </a:pPr>
            <a:endParaRPr lang="en-US" dirty="0" smtClean="0">
              <a:latin typeface="Georgia" panose="02040502050405020303" pitchFamily="18" charset="0"/>
            </a:endParaRPr>
          </a:p>
          <a:p>
            <a:pPr marL="0" indent="0" algn="ctr">
              <a:buNone/>
              <a:defRPr/>
            </a:pPr>
            <a:r>
              <a:rPr lang="en-US" sz="2900" b="1" dirty="0" smtClean="0">
                <a:solidFill>
                  <a:srgbClr val="FF0000"/>
                </a:solidFill>
                <a:latin typeface="Georgia" panose="02040502050405020303" pitchFamily="18" charset="0"/>
              </a:rPr>
              <a:t>Registration Details: EA September 26, 2016</a:t>
            </a:r>
            <a:endParaRPr lang="en-US" sz="2900" b="1" dirty="0">
              <a:solidFill>
                <a:srgbClr val="FF0000"/>
              </a:solidFill>
              <a:latin typeface="Georgia" panose="02040502050405020303" pitchFamily="18" charset="0"/>
            </a:endParaRPr>
          </a:p>
          <a:p>
            <a:pPr marL="230188" lvl="1" indent="0">
              <a:buFont typeface="Arial"/>
              <a:buNone/>
              <a:defRPr/>
            </a:pPr>
            <a:endParaRPr lang="en-US" altLang="en-US" dirty="0" smtClean="0">
              <a:solidFill>
                <a:schemeClr val="tx1">
                  <a:lumMod val="65000"/>
                  <a:lumOff val="35000"/>
                </a:schemeClr>
              </a:solidFill>
              <a:latin typeface="Georgia" panose="02040502050405020303" pitchFamily="18" charset="0"/>
              <a:ea typeface="ＭＳ Ｐゴシック" pitchFamily="34" charset="-128"/>
              <a:cs typeface="Arial" charset="0"/>
            </a:endParaRP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37</a:t>
            </a:fld>
            <a:endParaRPr lang="en-US" altLang="en-US" sz="900" b="1">
              <a:solidFill>
                <a:schemeClr val="bg1"/>
              </a:solidFill>
              <a:latin typeface="Arial" charset="0"/>
            </a:endParaRPr>
          </a:p>
        </p:txBody>
      </p:sp>
    </p:spTree>
    <p:extLst>
      <p:ext uri="{BB962C8B-B14F-4D97-AF65-F5344CB8AC3E}">
        <p14:creationId xmlns:p14="http://schemas.microsoft.com/office/powerpoint/2010/main" val="1829102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239713" y="381001"/>
            <a:ext cx="49387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1313" indent="-341313"/>
            <a:r>
              <a:rPr lang="en-US" altLang="en-US" sz="3200" b="1" smtClean="0">
                <a:solidFill>
                  <a:schemeClr val="tx1"/>
                </a:solidFill>
                <a:latin typeface="Calibri" pitchFamily="34" charset="0"/>
                <a:cs typeface="Arial" pitchFamily="34" charset="0"/>
              </a:rPr>
              <a:t/>
            </a:r>
            <a:br>
              <a:rPr lang="en-US" altLang="en-US" sz="3200" b="1" smtClean="0">
                <a:solidFill>
                  <a:schemeClr val="tx1"/>
                </a:solidFill>
                <a:latin typeface="Calibri" pitchFamily="34" charset="0"/>
                <a:cs typeface="Arial" pitchFamily="34" charset="0"/>
              </a:rPr>
            </a:br>
            <a:endParaRPr lang="en-US" altLang="en-US" sz="3200" b="1" smtClean="0">
              <a:solidFill>
                <a:schemeClr val="tx1"/>
              </a:solidFill>
              <a:latin typeface="Calibri" pitchFamily="34" charset="0"/>
              <a:cs typeface="Arial" pitchFamily="34" charset="0"/>
            </a:endParaRPr>
          </a:p>
        </p:txBody>
      </p:sp>
      <p:sp>
        <p:nvSpPr>
          <p:cNvPr id="61443" name="Title 1"/>
          <p:cNvSpPr txBox="1">
            <a:spLocks/>
          </p:cNvSpPr>
          <p:nvPr/>
        </p:nvSpPr>
        <p:spPr bwMode="auto">
          <a:xfrm>
            <a:off x="239713" y="3048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a:latin typeface="Arial" panose="020B0604020202020204" pitchFamily="34" charset="0"/>
              </a:rPr>
              <a:t>Important Dates</a:t>
            </a:r>
          </a:p>
        </p:txBody>
      </p:sp>
      <p:sp>
        <p:nvSpPr>
          <p:cNvPr id="25" name="Rounded Rectangle 24"/>
          <p:cNvSpPr/>
          <p:nvPr/>
        </p:nvSpPr>
        <p:spPr bwMode="auto">
          <a:xfrm>
            <a:off x="6113465" y="2872320"/>
            <a:ext cx="2470150" cy="179281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r>
              <a:rPr lang="en-US" b="1" dirty="0">
                <a:solidFill>
                  <a:prstClr val="black"/>
                </a:solidFill>
                <a:latin typeface="Times New Roman" panose="02020603050405020304" pitchFamily="18" charset="0"/>
                <a:cs typeface="Times New Roman" panose="02020603050405020304" pitchFamily="18" charset="0"/>
              </a:rPr>
              <a:t>PROGRAM</a:t>
            </a:r>
          </a:p>
          <a:p>
            <a:pPr algn="ctr" defTabSz="457189">
              <a:defRPr/>
            </a:pPr>
            <a:r>
              <a:rPr lang="en-US" b="1" dirty="0">
                <a:solidFill>
                  <a:prstClr val="black"/>
                </a:solidFill>
                <a:latin typeface="Times New Roman" panose="02020603050405020304" pitchFamily="18" charset="0"/>
                <a:cs typeface="Times New Roman" panose="02020603050405020304" pitchFamily="18" charset="0"/>
              </a:rPr>
              <a:t>CERTIFICATIONS</a:t>
            </a:r>
          </a:p>
          <a:p>
            <a:pPr algn="ctr" defTabSz="457189">
              <a:defRPr/>
            </a:pPr>
            <a:endParaRPr lang="en-US"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dirty="0">
                <a:solidFill>
                  <a:prstClr val="black"/>
                </a:solidFill>
                <a:latin typeface="Times New Roman" panose="02020603050405020304" pitchFamily="18" charset="0"/>
                <a:cs typeface="Times New Roman" panose="02020603050405020304" pitchFamily="18" charset="0"/>
              </a:rPr>
              <a:t>DECEMBER 2015 &amp; Ongoing</a:t>
            </a:r>
          </a:p>
        </p:txBody>
      </p:sp>
      <p:grpSp>
        <p:nvGrpSpPr>
          <p:cNvPr id="61445" name="Group 1"/>
          <p:cNvGrpSpPr>
            <a:grpSpLocks/>
          </p:cNvGrpSpPr>
          <p:nvPr/>
        </p:nvGrpSpPr>
        <p:grpSpPr bwMode="auto">
          <a:xfrm>
            <a:off x="361950" y="2855384"/>
            <a:ext cx="5005387" cy="1720849"/>
            <a:chOff x="182273" y="3605609"/>
            <a:chExt cx="4278457" cy="914201"/>
          </a:xfrm>
        </p:grpSpPr>
        <p:sp>
          <p:nvSpPr>
            <p:cNvPr id="22" name="Rounded Rectangle 21"/>
            <p:cNvSpPr/>
            <p:nvPr/>
          </p:nvSpPr>
          <p:spPr>
            <a:xfrm>
              <a:off x="182273" y="3605609"/>
              <a:ext cx="2001499" cy="91420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r>
                <a:rPr lang="en-US" b="1" dirty="0">
                  <a:solidFill>
                    <a:prstClr val="black"/>
                  </a:solidFill>
                  <a:latin typeface="Times New Roman" panose="02020603050405020304" pitchFamily="18" charset="0"/>
                  <a:cs typeface="Times New Roman" panose="02020603050405020304" pitchFamily="18" charset="0"/>
                </a:rPr>
                <a:t>DISCLOSURES (UPDATES)</a:t>
              </a:r>
            </a:p>
            <a:p>
              <a:pPr algn="ctr" defTabSz="457189">
                <a:defRPr/>
              </a:pPr>
              <a:endParaRPr lang="en-US" b="1"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dirty="0">
                  <a:solidFill>
                    <a:prstClr val="black"/>
                  </a:solidFill>
                  <a:latin typeface="Times New Roman" panose="02020603050405020304" pitchFamily="18" charset="0"/>
                  <a:cs typeface="Times New Roman" panose="02020603050405020304" pitchFamily="18" charset="0"/>
                </a:rPr>
                <a:t>JANUARY 2016</a:t>
              </a:r>
            </a:p>
          </p:txBody>
        </p:sp>
        <p:sp>
          <p:nvSpPr>
            <p:cNvPr id="23" name="Rounded Rectangle 22"/>
            <p:cNvSpPr/>
            <p:nvPr/>
          </p:nvSpPr>
          <p:spPr>
            <a:xfrm>
              <a:off x="2457875" y="3605609"/>
              <a:ext cx="2002855" cy="91420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189">
                <a:defRPr/>
              </a:pPr>
              <a:r>
                <a:rPr lang="en-US" sz="1600" b="1" dirty="0">
                  <a:solidFill>
                    <a:prstClr val="black"/>
                  </a:solidFill>
                  <a:latin typeface="Times New Roman" panose="02020603050405020304" pitchFamily="18" charset="0"/>
                  <a:cs typeface="Times New Roman" panose="02020603050405020304" pitchFamily="18" charset="0"/>
                </a:rPr>
                <a:t>DISCLOSURES </a:t>
              </a:r>
            </a:p>
            <a:p>
              <a:pPr algn="ctr" defTabSz="457189">
                <a:defRPr/>
              </a:pPr>
              <a:r>
                <a:rPr lang="en-US" sz="1600" b="1" dirty="0">
                  <a:solidFill>
                    <a:prstClr val="black"/>
                  </a:solidFill>
                  <a:latin typeface="Times New Roman" panose="02020603050405020304" pitchFamily="18" charset="0"/>
                  <a:cs typeface="Times New Roman" panose="02020603050405020304" pitchFamily="18" charset="0"/>
                </a:rPr>
                <a:t>(NEW REGULATORY REQUIREMENTS)</a:t>
              </a:r>
            </a:p>
            <a:p>
              <a:pPr algn="ctr" defTabSz="457189">
                <a:defRPr/>
              </a:pPr>
              <a:endParaRPr lang="en-US" sz="1600" dirty="0">
                <a:solidFill>
                  <a:prstClr val="black"/>
                </a:solidFill>
                <a:latin typeface="Times New Roman" panose="02020603050405020304" pitchFamily="18" charset="0"/>
                <a:cs typeface="Times New Roman" panose="02020603050405020304" pitchFamily="18" charset="0"/>
              </a:endParaRPr>
            </a:p>
            <a:p>
              <a:pPr algn="ctr" defTabSz="457189">
                <a:defRPr/>
              </a:pPr>
              <a:r>
                <a:rPr lang="en-US" sz="1600" dirty="0" smtClean="0">
                  <a:solidFill>
                    <a:prstClr val="black"/>
                  </a:solidFill>
                  <a:latin typeface="Times New Roman" panose="02020603050405020304" pitchFamily="18" charset="0"/>
                  <a:cs typeface="Times New Roman" panose="02020603050405020304" pitchFamily="18" charset="0"/>
                </a:rPr>
                <a:t>JANUARY 31, </a:t>
              </a:r>
              <a:r>
                <a:rPr lang="en-US" sz="1600" dirty="0">
                  <a:solidFill>
                    <a:prstClr val="black"/>
                  </a:solidFill>
                  <a:latin typeface="Times New Roman" panose="02020603050405020304" pitchFamily="18" charset="0"/>
                  <a:cs typeface="Times New Roman" panose="02020603050405020304" pitchFamily="18" charset="0"/>
                </a:rPr>
                <a:t>2017</a:t>
              </a:r>
            </a:p>
          </p:txBody>
        </p:sp>
        <p:cxnSp>
          <p:nvCxnSpPr>
            <p:cNvPr id="46" name="Straight Arrow Connector 45"/>
            <p:cNvCxnSpPr/>
            <p:nvPr/>
          </p:nvCxnSpPr>
          <p:spPr>
            <a:xfrm>
              <a:off x="2163417" y="4019418"/>
              <a:ext cx="302600"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38</a:t>
            </a:fld>
            <a:endParaRPr lang="en-US" altLang="en-US" sz="900" b="1">
              <a:solidFill>
                <a:schemeClr val="bg1"/>
              </a:solidFill>
              <a:latin typeface="Arial" charset="0"/>
            </a:endParaRPr>
          </a:p>
        </p:txBody>
      </p:sp>
    </p:spTree>
    <p:extLst>
      <p:ext uri="{BB962C8B-B14F-4D97-AF65-F5344CB8AC3E}">
        <p14:creationId xmlns:p14="http://schemas.microsoft.com/office/powerpoint/2010/main" val="389811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bwMode="auto">
          <a:xfrm>
            <a:off x="228600" y="414338"/>
            <a:ext cx="85534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3600" b="1" dirty="0" smtClean="0">
                <a:latin typeface="Arial" charset="0"/>
                <a:cs typeface="Arial" charset="0"/>
              </a:rPr>
              <a:t>2017-2018 Application Changes </a:t>
            </a:r>
          </a:p>
        </p:txBody>
      </p:sp>
      <p:sp>
        <p:nvSpPr>
          <p:cNvPr id="11267" name="Content Placeholder 2"/>
          <p:cNvSpPr>
            <a:spLocks noGrp="1"/>
          </p:cNvSpPr>
          <p:nvPr>
            <p:ph idx="4294967295"/>
          </p:nvPr>
        </p:nvSpPr>
        <p:spPr bwMode="auto">
          <a:xfrm>
            <a:off x="0" y="1062038"/>
            <a:ext cx="9144000" cy="466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latin typeface="Arial" charset="0"/>
                <a:cs typeface="Arial" charset="0"/>
              </a:rPr>
              <a:t>2017-2018 Major Processing Announcements</a:t>
            </a:r>
          </a:p>
          <a:p>
            <a:pPr lvl="1"/>
            <a:r>
              <a:rPr lang="en-US" altLang="en-US" smtClean="0">
                <a:latin typeface="Arial" charset="0"/>
                <a:cs typeface="Arial" charset="0"/>
              </a:rPr>
              <a:t>Early FAFSA Launch</a:t>
            </a:r>
          </a:p>
          <a:p>
            <a:pPr lvl="2"/>
            <a:r>
              <a:rPr lang="en-US" altLang="en-US" smtClean="0">
                <a:latin typeface="Arial" charset="0"/>
                <a:cs typeface="Arial" charset="0"/>
              </a:rPr>
              <a:t>Beginning with 2017-2018, the FAFSA cycle will begin October 1 instead of January 1</a:t>
            </a:r>
          </a:p>
          <a:p>
            <a:pPr lvl="3"/>
            <a:r>
              <a:rPr lang="en-US" altLang="en-US" sz="2400" smtClean="0">
                <a:latin typeface="Arial" charset="0"/>
                <a:cs typeface="Arial" charset="0"/>
              </a:rPr>
              <a:t>2017–18 FAFSA available Oct. 1, 2016, at fafsa.gov</a:t>
            </a:r>
          </a:p>
          <a:p>
            <a:pPr lvl="3"/>
            <a:r>
              <a:rPr lang="en-US" altLang="en-US" sz="2400" smtClean="0">
                <a:latin typeface="Arial" charset="0"/>
                <a:cs typeface="Arial" charset="0"/>
              </a:rPr>
              <a:t>Change to October 1 launch will be permanent</a:t>
            </a:r>
          </a:p>
          <a:p>
            <a:pPr lvl="1"/>
            <a:r>
              <a:rPr lang="en-US" altLang="en-US" smtClean="0">
                <a:latin typeface="Arial" charset="0"/>
                <a:cs typeface="Arial" charset="0"/>
              </a:rPr>
              <a:t>Prior-Prior Year Income</a:t>
            </a:r>
          </a:p>
          <a:p>
            <a:pPr lvl="2"/>
            <a:r>
              <a:rPr lang="en-US" altLang="en-US" smtClean="0">
                <a:latin typeface="Arial" charset="0"/>
                <a:cs typeface="Arial" charset="0"/>
              </a:rPr>
              <a:t>Beginning with 2017-2018, FAFSA income information will come from the “prior-prior year”</a:t>
            </a:r>
          </a:p>
          <a:p>
            <a:pPr lvl="3"/>
            <a:r>
              <a:rPr lang="en-US" altLang="en-US" sz="2400" smtClean="0">
                <a:latin typeface="Arial" charset="0"/>
                <a:cs typeface="Arial" charset="0"/>
              </a:rPr>
              <a:t>2017-2018 FAFSA will collect tax year 2015 income information</a:t>
            </a:r>
          </a:p>
          <a:p>
            <a:pPr lvl="3"/>
            <a:r>
              <a:rPr lang="en-US" altLang="en-US" sz="2400" smtClean="0">
                <a:latin typeface="Arial" charset="0"/>
                <a:cs typeface="Arial" charset="0"/>
              </a:rPr>
              <a:t>IRS Data Retrieval Tool available at time of launch</a:t>
            </a:r>
          </a:p>
          <a:p>
            <a:pPr lvl="2"/>
            <a:endParaRPr lang="en-US" altLang="en-US" smtClean="0">
              <a:latin typeface="Arial" charset="0"/>
              <a:cs typeface="Arial" charset="0"/>
            </a:endParaRPr>
          </a:p>
        </p:txBody>
      </p:sp>
      <p:sp>
        <p:nvSpPr>
          <p:cNvPr id="11268"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a:t>
            </a:fld>
            <a:endParaRPr lang="en-US" altLang="en-US" sz="900" b="1">
              <a:solidFill>
                <a:schemeClr val="bg1"/>
              </a:solidFill>
              <a:latin typeface="Arial" charset="0"/>
            </a:endParaRPr>
          </a:p>
        </p:txBody>
      </p:sp>
    </p:spTree>
    <p:extLst>
      <p:ext uri="{BB962C8B-B14F-4D97-AF65-F5344CB8AC3E}">
        <p14:creationId xmlns:p14="http://schemas.microsoft.com/office/powerpoint/2010/main" val="1770925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152400" y="419100"/>
            <a:ext cx="855345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b="1" dirty="0" smtClean="0">
                <a:solidFill>
                  <a:schemeClr val="tx1"/>
                </a:solidFill>
                <a:latin typeface="Arial" panose="020B0604020202020204" pitchFamily="34" charset="0"/>
                <a:ea typeface="ＭＳ Ｐゴシック" pitchFamily="34" charset="-128"/>
                <a:cs typeface="Arial" panose="020B0604020202020204" pitchFamily="34" charset="0"/>
              </a:rPr>
              <a:t>Other Possible Disclosures</a:t>
            </a:r>
          </a:p>
        </p:txBody>
      </p:sp>
      <p:sp>
        <p:nvSpPr>
          <p:cNvPr id="65539" name="Content Placeholder 2"/>
          <p:cNvSpPr>
            <a:spLocks noGrp="1"/>
          </p:cNvSpPr>
          <p:nvPr>
            <p:ph idx="1"/>
          </p:nvPr>
        </p:nvSpPr>
        <p:spPr bwMode="auto">
          <a:xfrm>
            <a:off x="261938" y="1397000"/>
            <a:ext cx="8458200" cy="1422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sz="3200" dirty="0" smtClean="0">
                <a:solidFill>
                  <a:schemeClr val="tx1"/>
                </a:solidFill>
                <a:latin typeface="Arial" panose="020B0604020202020204" pitchFamily="34" charset="0"/>
                <a:ea typeface="ＭＳ Ｐゴシック" pitchFamily="34" charset="-128"/>
                <a:cs typeface="Arial" panose="020B0604020202020204" pitchFamily="34" charset="0"/>
              </a:rPr>
              <a:t>Beginning in 2017, disclosures could include</a:t>
            </a:r>
          </a:p>
          <a:p>
            <a:pPr>
              <a:defRPr/>
            </a:pPr>
            <a:endParaRPr lang="en-US" altLang="en-US" dirty="0" smtClean="0">
              <a:solidFill>
                <a:schemeClr val="tx1">
                  <a:lumMod val="65000"/>
                  <a:lumOff val="35000"/>
                </a:schemeClr>
              </a:solidFill>
              <a:latin typeface="Georgia" panose="02040502050405020303" pitchFamily="18" charset="0"/>
              <a:ea typeface="ＭＳ Ｐゴシック" pitchFamily="34" charset="-128"/>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4726763"/>
              </p:ext>
            </p:extLst>
          </p:nvPr>
        </p:nvGraphicFramePr>
        <p:xfrm>
          <a:off x="990600" y="2209800"/>
          <a:ext cx="7010400" cy="3962400"/>
        </p:xfrm>
        <a:graphic>
          <a:graphicData uri="http://schemas.openxmlformats.org/drawingml/2006/table">
            <a:tbl>
              <a:tblPr firstRow="1" bandRow="1">
                <a:tableStyleId>{5C22544A-7EE6-4342-B048-85BDC9FD1C3A}</a:tableStyleId>
              </a:tblPr>
              <a:tblGrid>
                <a:gridCol w="3505200"/>
                <a:gridCol w="3505200"/>
              </a:tblGrid>
              <a:tr h="981606">
                <a:tc>
                  <a:txBody>
                    <a:bodyPr/>
                    <a:lstStyle/>
                    <a:p>
                      <a:r>
                        <a:rPr lang="en-US" sz="2400" b="0" dirty="0" smtClean="0">
                          <a:solidFill>
                            <a:schemeClr val="tx1"/>
                          </a:solidFill>
                          <a:latin typeface="Arial" panose="020B0604020202020204" pitchFamily="34" charset="0"/>
                          <a:cs typeface="Arial" panose="020B0604020202020204" pitchFamily="34" charset="0"/>
                        </a:rPr>
                        <a:t>D/E rates</a:t>
                      </a:r>
                      <a:endParaRPr lang="en-US" sz="2400" b="0" dirty="0">
                        <a:solidFill>
                          <a:schemeClr val="tx1"/>
                        </a:solidFill>
                        <a:latin typeface="Arial" panose="020B0604020202020204" pitchFamily="34" charset="0"/>
                        <a:cs typeface="Arial" panose="020B0604020202020204" pitchFamily="34" charset="0"/>
                      </a:endParaRPr>
                    </a:p>
                  </a:txBody>
                  <a:tcPr marT="60951" marB="60951">
                    <a:solidFill>
                      <a:schemeClr val="accent1">
                        <a:lumMod val="40000"/>
                        <a:lumOff val="60000"/>
                      </a:schemeClr>
                    </a:solidFill>
                  </a:tcPr>
                </a:tc>
                <a:tc>
                  <a:txBody>
                    <a:bodyPr/>
                    <a:lstStyle/>
                    <a:p>
                      <a:r>
                        <a:rPr lang="en-US" sz="2400" b="0" dirty="0" smtClean="0">
                          <a:solidFill>
                            <a:schemeClr val="tx1"/>
                          </a:solidFill>
                          <a:latin typeface="Arial" panose="020B0604020202020204" pitchFamily="34" charset="0"/>
                          <a:cs typeface="Arial" panose="020B0604020202020204" pitchFamily="34" charset="0"/>
                        </a:rPr>
                        <a:t>Percent</a:t>
                      </a:r>
                      <a:r>
                        <a:rPr lang="en-US" sz="2400" b="0" baseline="0" dirty="0" smtClean="0">
                          <a:solidFill>
                            <a:schemeClr val="tx1"/>
                          </a:solidFill>
                          <a:latin typeface="Arial" panose="020B0604020202020204" pitchFamily="34" charset="0"/>
                          <a:cs typeface="Arial" panose="020B0604020202020204" pitchFamily="34" charset="0"/>
                        </a:rPr>
                        <a:t> borrowing</a:t>
                      </a:r>
                      <a:endParaRPr lang="en-US" sz="2400" b="0" dirty="0">
                        <a:solidFill>
                          <a:schemeClr val="tx1"/>
                        </a:solidFill>
                        <a:latin typeface="Arial" panose="020B0604020202020204" pitchFamily="34" charset="0"/>
                        <a:cs typeface="Arial" panose="020B0604020202020204" pitchFamily="34" charset="0"/>
                      </a:endParaRPr>
                    </a:p>
                  </a:txBody>
                  <a:tcPr marT="60951" marB="60951">
                    <a:solidFill>
                      <a:schemeClr val="accent1">
                        <a:lumMod val="40000"/>
                        <a:lumOff val="60000"/>
                      </a:schemeClr>
                    </a:solidFill>
                  </a:tcPr>
                </a:tc>
              </a:tr>
              <a:tr h="999594">
                <a:tc>
                  <a:txBody>
                    <a:bodyPr/>
                    <a:lstStyle/>
                    <a:p>
                      <a:r>
                        <a:rPr lang="en-US" sz="2400" b="0" dirty="0" smtClean="0">
                          <a:solidFill>
                            <a:schemeClr val="tx1"/>
                          </a:solidFill>
                          <a:latin typeface="Arial" panose="020B0604020202020204" pitchFamily="34" charset="0"/>
                          <a:cs typeface="Arial" panose="020B0604020202020204" pitchFamily="34" charset="0"/>
                        </a:rPr>
                        <a:t>Program cohort</a:t>
                      </a:r>
                      <a:r>
                        <a:rPr lang="en-US" sz="2400" b="0" baseline="0" dirty="0" smtClean="0">
                          <a:solidFill>
                            <a:schemeClr val="tx1"/>
                          </a:solidFill>
                          <a:latin typeface="Arial" panose="020B0604020202020204" pitchFamily="34" charset="0"/>
                          <a:cs typeface="Arial" panose="020B0604020202020204" pitchFamily="34" charset="0"/>
                        </a:rPr>
                        <a:t> default rates</a:t>
                      </a:r>
                      <a:endParaRPr lang="en-US" sz="2400" b="0" dirty="0">
                        <a:solidFill>
                          <a:schemeClr val="tx1"/>
                        </a:solidFill>
                        <a:latin typeface="Arial" panose="020B0604020202020204" pitchFamily="34" charset="0"/>
                        <a:cs typeface="Arial" panose="020B0604020202020204" pitchFamily="34" charset="0"/>
                      </a:endParaRPr>
                    </a:p>
                  </a:txBody>
                  <a:tcPr marT="60951" marB="60951">
                    <a:solidFill>
                      <a:schemeClr val="accent1">
                        <a:lumMod val="40000"/>
                        <a:lumOff val="60000"/>
                      </a:schemeClr>
                    </a:solidFill>
                  </a:tcPr>
                </a:tc>
                <a:tc>
                  <a:txBody>
                    <a:bodyPr/>
                    <a:lstStyle/>
                    <a:p>
                      <a:r>
                        <a:rPr lang="en-US" sz="2400" b="0" dirty="0" smtClean="0">
                          <a:solidFill>
                            <a:schemeClr val="tx1"/>
                          </a:solidFill>
                          <a:latin typeface="Arial" panose="020B0604020202020204" pitchFamily="34" charset="0"/>
                          <a:cs typeface="Arial" panose="020B0604020202020204" pitchFamily="34" charset="0"/>
                        </a:rPr>
                        <a:t>Completion rates</a:t>
                      </a:r>
                      <a:endParaRPr lang="en-US" sz="2400" b="0" dirty="0">
                        <a:solidFill>
                          <a:schemeClr val="tx1"/>
                        </a:solidFill>
                        <a:latin typeface="Arial" panose="020B0604020202020204" pitchFamily="34" charset="0"/>
                        <a:cs typeface="Arial" panose="020B0604020202020204" pitchFamily="34" charset="0"/>
                      </a:endParaRPr>
                    </a:p>
                  </a:txBody>
                  <a:tcPr marT="60951" marB="60951">
                    <a:solidFill>
                      <a:schemeClr val="accent1">
                        <a:lumMod val="40000"/>
                        <a:lumOff val="60000"/>
                      </a:schemeClr>
                    </a:solidFill>
                  </a:tcPr>
                </a:tc>
              </a:tr>
              <a:tr h="999594">
                <a:tc>
                  <a:txBody>
                    <a:bodyPr/>
                    <a:lstStyle/>
                    <a:p>
                      <a:r>
                        <a:rPr lang="en-US" sz="2400" b="0" dirty="0" smtClean="0">
                          <a:solidFill>
                            <a:schemeClr val="tx1"/>
                          </a:solidFill>
                          <a:latin typeface="Arial" panose="020B0604020202020204" pitchFamily="34" charset="0"/>
                          <a:cs typeface="Arial" panose="020B0604020202020204" pitchFamily="34" charset="0"/>
                        </a:rPr>
                        <a:t>Loan repayment rates</a:t>
                      </a:r>
                    </a:p>
                  </a:txBody>
                  <a:tcPr marT="60951" marB="60951">
                    <a:solidFill>
                      <a:schemeClr val="accent1">
                        <a:lumMod val="40000"/>
                        <a:lumOff val="60000"/>
                      </a:schemeClr>
                    </a:solidFill>
                  </a:tcPr>
                </a:tc>
                <a:tc>
                  <a:txBody>
                    <a:bodyPr/>
                    <a:lstStyle/>
                    <a:p>
                      <a:r>
                        <a:rPr lang="en-US" sz="2400" b="0" dirty="0" smtClean="0">
                          <a:solidFill>
                            <a:schemeClr val="tx1"/>
                          </a:solidFill>
                          <a:latin typeface="Arial" panose="020B0604020202020204" pitchFamily="34" charset="0"/>
                          <a:cs typeface="Arial" panose="020B0604020202020204" pitchFamily="34" charset="0"/>
                        </a:rPr>
                        <a:t>Withdrawal rates</a:t>
                      </a:r>
                      <a:endParaRPr lang="en-US" sz="2400" b="0" dirty="0">
                        <a:solidFill>
                          <a:schemeClr val="tx1"/>
                        </a:solidFill>
                        <a:latin typeface="Arial" panose="020B0604020202020204" pitchFamily="34" charset="0"/>
                        <a:cs typeface="Arial" panose="020B0604020202020204" pitchFamily="34" charset="0"/>
                      </a:endParaRPr>
                    </a:p>
                  </a:txBody>
                  <a:tcPr marT="60951" marB="60951">
                    <a:solidFill>
                      <a:schemeClr val="accent1">
                        <a:lumMod val="40000"/>
                        <a:lumOff val="60000"/>
                      </a:schemeClr>
                    </a:solidFill>
                  </a:tcPr>
                </a:tc>
              </a:tr>
              <a:tr h="981606">
                <a:tc>
                  <a:txBody>
                    <a:bodyPr/>
                    <a:lstStyle/>
                    <a:p>
                      <a:r>
                        <a:rPr lang="en-US" sz="2400" b="0" dirty="0" smtClean="0">
                          <a:solidFill>
                            <a:schemeClr val="tx1"/>
                          </a:solidFill>
                          <a:latin typeface="Arial" panose="020B0604020202020204" pitchFamily="34" charset="0"/>
                          <a:cs typeface="Arial" panose="020B0604020202020204" pitchFamily="34" charset="0"/>
                        </a:rPr>
                        <a:t>Median loan debt</a:t>
                      </a:r>
                      <a:endParaRPr lang="en-US" sz="2400" b="0" dirty="0">
                        <a:solidFill>
                          <a:schemeClr val="tx1"/>
                        </a:solidFill>
                        <a:latin typeface="Arial" panose="020B0604020202020204" pitchFamily="34" charset="0"/>
                        <a:cs typeface="Arial" panose="020B0604020202020204" pitchFamily="34" charset="0"/>
                      </a:endParaRPr>
                    </a:p>
                  </a:txBody>
                  <a:tcPr marT="60951" marB="60951">
                    <a:solidFill>
                      <a:schemeClr val="accent1">
                        <a:lumMod val="40000"/>
                        <a:lumOff val="60000"/>
                      </a:schemeClr>
                    </a:solidFill>
                  </a:tcPr>
                </a:tc>
                <a:tc>
                  <a:txBody>
                    <a:bodyPr/>
                    <a:lstStyle/>
                    <a:p>
                      <a:r>
                        <a:rPr lang="en-US" sz="2400" b="0" dirty="0" smtClean="0">
                          <a:solidFill>
                            <a:schemeClr val="tx1"/>
                          </a:solidFill>
                          <a:latin typeface="Arial" panose="020B0604020202020204" pitchFamily="34" charset="0"/>
                          <a:cs typeface="Arial" panose="020B0604020202020204" pitchFamily="34" charset="0"/>
                        </a:rPr>
                        <a:t>Placement rates</a:t>
                      </a:r>
                      <a:endParaRPr lang="en-US" sz="2400" b="0" dirty="0">
                        <a:solidFill>
                          <a:schemeClr val="tx1"/>
                        </a:solidFill>
                        <a:latin typeface="Arial" panose="020B0604020202020204" pitchFamily="34" charset="0"/>
                        <a:cs typeface="Arial" panose="020B0604020202020204" pitchFamily="34" charset="0"/>
                      </a:endParaRPr>
                    </a:p>
                  </a:txBody>
                  <a:tcPr marT="60951" marB="60951">
                    <a:solidFill>
                      <a:schemeClr val="accent1">
                        <a:lumMod val="40000"/>
                        <a:lumOff val="60000"/>
                      </a:schemeClr>
                    </a:solidFill>
                  </a:tcPr>
                </a:tc>
              </a:tr>
            </a:tbl>
          </a:graphicData>
        </a:graphic>
      </p:graphicFrame>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39</a:t>
            </a:fld>
            <a:endParaRPr lang="en-US" altLang="en-US" sz="900" b="1">
              <a:solidFill>
                <a:schemeClr val="bg1"/>
              </a:solidFill>
              <a:latin typeface="Arial" charset="0"/>
            </a:endParaRPr>
          </a:p>
        </p:txBody>
      </p:sp>
    </p:spTree>
    <p:extLst>
      <p:ext uri="{BB962C8B-B14F-4D97-AF65-F5344CB8AC3E}">
        <p14:creationId xmlns:p14="http://schemas.microsoft.com/office/powerpoint/2010/main" val="569772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xfrm>
            <a:off x="228600" y="342900"/>
            <a:ext cx="855345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b="1" dirty="0" smtClean="0">
                <a:solidFill>
                  <a:schemeClr val="tx1"/>
                </a:solidFill>
                <a:latin typeface="Arial" panose="020B0604020202020204" pitchFamily="34" charset="0"/>
                <a:ea typeface="ＭＳ Ｐゴシック" pitchFamily="34" charset="-128"/>
                <a:cs typeface="Arial" panose="020B0604020202020204" pitchFamily="34" charset="0"/>
              </a:rPr>
              <a:t>GE Electronic Announcements</a:t>
            </a:r>
          </a:p>
        </p:txBody>
      </p:sp>
      <p:sp>
        <p:nvSpPr>
          <p:cNvPr id="64515" name="Content Placeholder 2"/>
          <p:cNvSpPr>
            <a:spLocks noGrp="1"/>
          </p:cNvSpPr>
          <p:nvPr>
            <p:ph idx="1"/>
          </p:nvPr>
        </p:nvSpPr>
        <p:spPr bwMode="auto">
          <a:xfrm>
            <a:off x="261938" y="1193801"/>
            <a:ext cx="8458200" cy="54355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buFont typeface="Arial" panose="020B0604020202020204" pitchFamily="34" charset="0"/>
              <a:buChar char="•"/>
              <a:defRPr/>
            </a:pPr>
            <a:r>
              <a:rPr lang="en-US" altLang="en-US" dirty="0">
                <a:solidFill>
                  <a:schemeClr val="tx1"/>
                </a:solidFill>
                <a:latin typeface="Arial" panose="020B0604020202020204" pitchFamily="34" charset="0"/>
                <a:ea typeface="ＭＳ Ｐゴシック" pitchFamily="34" charset="-128"/>
                <a:cs typeface="Arial" panose="020B0604020202020204" pitchFamily="34" charset="0"/>
              </a:rPr>
              <a:t>#93 </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 Draft GE Debt-to-Earnings (D/E) Rates and Viewer Tool Now Available</a:t>
            </a:r>
            <a:endPar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Char char="•"/>
              <a:defRPr/>
            </a:pP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90 – Updated NSLDS GE User Guide </a:t>
            </a:r>
            <a:endParaRPr lang="en-US" altLang="en-US" dirty="0">
              <a:solidFill>
                <a:schemeClr val="tx1"/>
              </a:solidFill>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Char char="•"/>
              <a:defRPr/>
            </a:pP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a:t>
            </a:r>
            <a:r>
              <a:rPr lang="en-US" altLang="en-US" dirty="0">
                <a:solidFill>
                  <a:schemeClr val="tx1"/>
                </a:solidFill>
                <a:latin typeface="Arial" panose="020B0604020202020204" pitchFamily="34" charset="0"/>
                <a:ea typeface="ＭＳ Ｐゴシック" pitchFamily="34" charset="-128"/>
                <a:cs typeface="Arial" panose="020B0604020202020204" pitchFamily="34" charset="0"/>
              </a:rPr>
              <a:t>89 </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 Additional Information for Accurate GE Reporting by October 1, 2016 Deadline</a:t>
            </a:r>
          </a:p>
          <a:p>
            <a:pPr>
              <a:buFont typeface="Arial" panose="020B0604020202020204" pitchFamily="34" charset="0"/>
              <a:buChar char="•"/>
              <a:defRPr/>
            </a:pP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#88 – Distribution of Final GE Completers Lists and Draft GE Completers Lists Correction Results</a:t>
            </a:r>
            <a:endParaRPr lang="en-US" altLang="en-US" dirty="0">
              <a:solidFill>
                <a:schemeClr val="tx1"/>
              </a:solidFill>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Char char="•"/>
              <a:defRPr/>
            </a:pPr>
            <a:r>
              <a:rPr lang="en-US" altLang="en-US" sz="3600" dirty="0" smtClean="0">
                <a:solidFill>
                  <a:schemeClr val="tx1"/>
                </a:solidFill>
                <a:latin typeface="Arial" panose="020B0604020202020204" pitchFamily="34" charset="0"/>
                <a:ea typeface="ＭＳ Ｐゴシック" pitchFamily="34" charset="-128"/>
                <a:cs typeface="Arial" panose="020B0604020202020204" pitchFamily="34" charset="0"/>
              </a:rPr>
              <a:t>#87 – </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Updated NSLDS GE User Guide and GE Program Tracking Information</a:t>
            </a:r>
          </a:p>
          <a:p>
            <a:pPr>
              <a:buFont typeface="Arial" panose="020B0604020202020204" pitchFamily="34" charset="0"/>
              <a:buChar char="•"/>
              <a:defRPr/>
            </a:pPr>
            <a:r>
              <a:rPr lang="en-US" altLang="en-US" sz="3600" dirty="0" smtClean="0">
                <a:solidFill>
                  <a:schemeClr val="tx1"/>
                </a:solidFill>
                <a:latin typeface="Arial" panose="020B0604020202020204" pitchFamily="34" charset="0"/>
                <a:ea typeface="ＭＳ Ｐゴシック" pitchFamily="34" charset="-128"/>
                <a:cs typeface="Arial" panose="020B0604020202020204" pitchFamily="34" charset="0"/>
              </a:rPr>
              <a:t>#86 – </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Upcoming October 1, 2016 GE Reporting Deadline for the 2015-16 Award Year</a:t>
            </a:r>
          </a:p>
          <a:p>
            <a:pPr>
              <a:defRPr/>
            </a:pPr>
            <a:endParaRPr lang="en-US" altLang="en-US" sz="3200" dirty="0" smtClean="0">
              <a:solidFill>
                <a:schemeClr val="tx1">
                  <a:lumMod val="65000"/>
                  <a:lumOff val="35000"/>
                </a:schemeClr>
              </a:solidFill>
              <a:latin typeface="Georgia" panose="02040502050405020303" pitchFamily="18" charset="0"/>
              <a:ea typeface="ＭＳ Ｐゴシック" pitchFamily="34" charset="-128"/>
              <a:cs typeface="Arial" charset="0"/>
            </a:endParaRPr>
          </a:p>
          <a:p>
            <a:pPr>
              <a:defRPr/>
            </a:pPr>
            <a:endParaRPr lang="en-US" altLang="en-US" sz="3200" dirty="0" smtClean="0">
              <a:solidFill>
                <a:schemeClr val="tx1">
                  <a:lumMod val="65000"/>
                  <a:lumOff val="35000"/>
                </a:schemeClr>
              </a:solidFill>
              <a:latin typeface="Georgia" panose="02040502050405020303" pitchFamily="18" charset="0"/>
              <a:ea typeface="ＭＳ Ｐゴシック" pitchFamily="34" charset="-128"/>
              <a:cs typeface="Arial" charset="0"/>
            </a:endParaRPr>
          </a:p>
          <a:p>
            <a:pPr>
              <a:defRPr/>
            </a:pPr>
            <a:endParaRPr lang="en-US" altLang="en-US" dirty="0" smtClean="0">
              <a:solidFill>
                <a:schemeClr val="tx1">
                  <a:lumMod val="65000"/>
                  <a:lumOff val="35000"/>
                </a:schemeClr>
              </a:solidFill>
              <a:latin typeface="Georgia" panose="02040502050405020303" pitchFamily="18" charset="0"/>
              <a:ea typeface="ＭＳ Ｐゴシック" pitchFamily="34" charset="-128"/>
              <a:cs typeface="Arial" charset="0"/>
            </a:endParaRPr>
          </a:p>
        </p:txBody>
      </p:sp>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40</a:t>
            </a:fld>
            <a:endParaRPr lang="en-US" altLang="en-US" sz="900" b="1">
              <a:solidFill>
                <a:schemeClr val="bg1"/>
              </a:solidFill>
              <a:latin typeface="Arial" charset="0"/>
            </a:endParaRPr>
          </a:p>
        </p:txBody>
      </p:sp>
    </p:spTree>
    <p:extLst>
      <p:ext uri="{BB962C8B-B14F-4D97-AF65-F5344CB8AC3E}">
        <p14:creationId xmlns:p14="http://schemas.microsoft.com/office/powerpoint/2010/main" val="3228729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xfrm>
            <a:off x="228600" y="342900"/>
            <a:ext cx="8553450"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b="1" dirty="0" smtClean="0">
                <a:solidFill>
                  <a:schemeClr val="tx1"/>
                </a:solidFill>
                <a:latin typeface="Arial" panose="020B0604020202020204" pitchFamily="34" charset="0"/>
                <a:ea typeface="ＭＳ Ｐゴシック" pitchFamily="34" charset="-128"/>
                <a:cs typeface="Arial" panose="020B0604020202020204" pitchFamily="34" charset="0"/>
              </a:rPr>
              <a:t>GE Electronic Announcements</a:t>
            </a:r>
          </a:p>
        </p:txBody>
      </p:sp>
      <p:sp>
        <p:nvSpPr>
          <p:cNvPr id="64515" name="Content Placeholder 2"/>
          <p:cNvSpPr>
            <a:spLocks noGrp="1"/>
          </p:cNvSpPr>
          <p:nvPr>
            <p:ph idx="1"/>
          </p:nvPr>
        </p:nvSpPr>
        <p:spPr bwMode="auto">
          <a:xfrm>
            <a:off x="261938" y="1193801"/>
            <a:ext cx="8458200" cy="54355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buFont typeface="Arial" panose="020B0604020202020204" pitchFamily="34" charset="0"/>
              <a:buChar char="•"/>
              <a:defRPr/>
            </a:pPr>
            <a:r>
              <a:rPr lang="en-US" altLang="en-US" sz="3600" dirty="0">
                <a:solidFill>
                  <a:schemeClr val="tx1"/>
                </a:solidFill>
                <a:latin typeface="Arial" panose="020B0604020202020204" pitchFamily="34" charset="0"/>
                <a:ea typeface="ＭＳ Ｐゴシック" pitchFamily="34" charset="-128"/>
                <a:cs typeface="Arial" panose="020B0604020202020204" pitchFamily="34" charset="0"/>
              </a:rPr>
              <a:t>#85 – </a:t>
            </a:r>
            <a:r>
              <a:rPr lang="en-US" altLang="en-US" dirty="0">
                <a:solidFill>
                  <a:schemeClr val="tx1"/>
                </a:solidFill>
                <a:latin typeface="Arial" panose="020B0604020202020204" pitchFamily="34" charset="0"/>
                <a:ea typeface="ＭＳ Ｐゴシック" pitchFamily="34" charset="-128"/>
                <a:cs typeface="Arial" panose="020B0604020202020204" pitchFamily="34" charset="0"/>
              </a:rPr>
              <a:t>Alternative Earnings Survey Resources Now </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Available</a:t>
            </a:r>
            <a:endPar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Char char="•"/>
              <a:defRPr/>
            </a:pP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79 – GE Completers List Viewer Tool and Import Tool Available</a:t>
            </a:r>
            <a:endParaRPr lang="en-US" altLang="en-US" dirty="0">
              <a:solidFill>
                <a:schemeClr val="tx1"/>
              </a:solidFill>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Char char="•"/>
              <a:defRPr/>
            </a:pPr>
            <a:r>
              <a:rPr lang="en-US" altLang="en-US" sz="3600" dirty="0" smtClean="0">
                <a:solidFill>
                  <a:schemeClr val="tx1"/>
                </a:solidFill>
                <a:latin typeface="Arial" panose="020B0604020202020204" pitchFamily="34" charset="0"/>
                <a:ea typeface="ＭＳ Ｐゴシック" pitchFamily="34" charset="-128"/>
                <a:cs typeface="Arial" panose="020B0604020202020204" pitchFamily="34" charset="0"/>
              </a:rPr>
              <a:t>#78 – </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Draft GE Completers List files</a:t>
            </a:r>
          </a:p>
          <a:p>
            <a:pPr>
              <a:buFont typeface="Arial" panose="020B0604020202020204" pitchFamily="34" charset="0"/>
              <a:buChar char="•"/>
              <a:defRPr/>
            </a:pPr>
            <a:r>
              <a:rPr lang="en-US" altLang="en-US" sz="3600" dirty="0" smtClean="0">
                <a:solidFill>
                  <a:schemeClr val="tx1"/>
                </a:solidFill>
                <a:latin typeface="Arial" panose="020B0604020202020204" pitchFamily="34" charset="0"/>
                <a:ea typeface="ＭＳ Ｐゴシック" pitchFamily="34" charset="-128"/>
                <a:cs typeface="Arial" panose="020B0604020202020204" pitchFamily="34" charset="0"/>
              </a:rPr>
              <a:t>#77 – </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Fulfilling GE certification requirements when updating the E-App</a:t>
            </a:r>
          </a:p>
          <a:p>
            <a:pPr>
              <a:buFont typeface="Arial" panose="020B0604020202020204" pitchFamily="34" charset="0"/>
              <a:buChar char="•"/>
              <a:defRPr/>
            </a:pPr>
            <a:r>
              <a:rPr lang="en-US" altLang="en-US" sz="3600" dirty="0" smtClean="0">
                <a:solidFill>
                  <a:schemeClr val="tx1"/>
                </a:solidFill>
                <a:latin typeface="Arial" panose="020B0604020202020204" pitchFamily="34" charset="0"/>
                <a:ea typeface="ＭＳ Ｐゴシック" pitchFamily="34" charset="-128"/>
                <a:cs typeface="Arial" panose="020B0604020202020204" pitchFamily="34" charset="0"/>
              </a:rPr>
              <a:t>#75 – </a:t>
            </a:r>
            <a:r>
              <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rPr>
              <a:t>NSLDS </a:t>
            </a:r>
            <a:r>
              <a:rPr lang="en-US" altLang="en-US" dirty="0">
                <a:solidFill>
                  <a:schemeClr val="tx1"/>
                </a:solidFill>
                <a:latin typeface="Arial" panose="020B0604020202020204" pitchFamily="34" charset="0"/>
                <a:ea typeface="ＭＳ Ｐゴシック" pitchFamily="34" charset="-128"/>
                <a:cs typeface="Arial" panose="020B0604020202020204" pitchFamily="34" charset="0"/>
              </a:rPr>
              <a:t>Enrollment Update Access Required for Draft GE Completers List Corrections</a:t>
            </a:r>
            <a:endParaRPr lang="en-US" altLang="en-US"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a:defRPr/>
            </a:pPr>
            <a:endParaRPr lang="en-US" altLang="en-US" sz="3200" dirty="0" smtClean="0">
              <a:solidFill>
                <a:schemeClr val="tx1">
                  <a:lumMod val="65000"/>
                  <a:lumOff val="35000"/>
                </a:schemeClr>
              </a:solidFill>
              <a:latin typeface="Georgia" panose="02040502050405020303" pitchFamily="18" charset="0"/>
              <a:ea typeface="ＭＳ Ｐゴシック" pitchFamily="34" charset="-128"/>
              <a:cs typeface="Arial" charset="0"/>
            </a:endParaRPr>
          </a:p>
          <a:p>
            <a:pPr>
              <a:defRPr/>
            </a:pPr>
            <a:endParaRPr lang="en-US" altLang="en-US" sz="3200" dirty="0" smtClean="0">
              <a:solidFill>
                <a:schemeClr val="tx1">
                  <a:lumMod val="65000"/>
                  <a:lumOff val="35000"/>
                </a:schemeClr>
              </a:solidFill>
              <a:latin typeface="Georgia" panose="02040502050405020303" pitchFamily="18" charset="0"/>
              <a:ea typeface="ＭＳ Ｐゴシック" pitchFamily="34" charset="-128"/>
              <a:cs typeface="Arial" charset="0"/>
            </a:endParaRPr>
          </a:p>
          <a:p>
            <a:pPr>
              <a:defRPr/>
            </a:pPr>
            <a:endParaRPr lang="en-US" altLang="en-US" dirty="0" smtClean="0">
              <a:solidFill>
                <a:schemeClr val="tx1">
                  <a:lumMod val="65000"/>
                  <a:lumOff val="35000"/>
                </a:schemeClr>
              </a:solidFill>
              <a:latin typeface="Georgia" panose="02040502050405020303" pitchFamily="18" charset="0"/>
              <a:ea typeface="ＭＳ Ｐゴシック" pitchFamily="34" charset="-128"/>
              <a:cs typeface="Arial" charset="0"/>
            </a:endParaRPr>
          </a:p>
        </p:txBody>
      </p:sp>
      <p:sp>
        <p:nvSpPr>
          <p:cNvPr id="5" name="Slide Number Placeholder 3"/>
          <p:cNvSpPr>
            <a:spLocks noGrp="1"/>
          </p:cNvSpPr>
          <p:nvPr>
            <p:ph type="sldNum" sz="quarter" idx="4294967295"/>
          </p:nvPr>
        </p:nvSpPr>
        <p:spPr>
          <a:xfrm>
            <a:off x="533400" y="6400800"/>
            <a:ext cx="2133600" cy="366184"/>
          </a:xfrm>
          <a:prstGeom prst="rect">
            <a:avLst/>
          </a:prstGeom>
        </p:spPr>
        <p:txBody>
          <a:bodyPr/>
          <a:lstStyle/>
          <a:p>
            <a:pPr algn="l">
              <a:defRPr/>
            </a:pPr>
            <a:fld id="{4AE23944-535C-4F8F-8524-C09E54EA2320}" type="slidenum">
              <a:rPr lang="en-US" sz="1400" smtClean="0">
                <a:solidFill>
                  <a:schemeClr val="bg1"/>
                </a:solidFill>
                <a:latin typeface="Georgia" panose="02040502050405020303" pitchFamily="18" charset="0"/>
              </a:rPr>
              <a:pPr algn="l">
                <a:defRPr/>
              </a:pPr>
              <a:t>41</a:t>
            </a:fld>
            <a:endParaRPr lang="en-US" sz="1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753992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1066800"/>
            <a:ext cx="7696200" cy="502920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699" name="Rectangle 3"/>
          <p:cNvSpPr>
            <a:spLocks noGrp="1" noChangeArrowheads="1"/>
          </p:cNvSpPr>
          <p:nvPr>
            <p:ph type="title"/>
          </p:nvPr>
        </p:nvSpPr>
        <p:spPr bwMode="auto">
          <a:xfrm>
            <a:off x="838200" y="656177"/>
            <a:ext cx="7696200" cy="4711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err="1" smtClean="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RegulatoryActivity</a:t>
            </a:r>
            <a: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b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r>
            <a:b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br>
            <a:r>
              <a:rPr lang="en-GB" sz="6000"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p>
        </p:txBody>
      </p:sp>
      <p:pic>
        <p:nvPicPr>
          <p:cNvPr id="4099" name="Picture 3" descr="C:\Users\David.Bartnicki\AppData\Local\Microsoft\Windows\Temporary Internet Files\Content.IE5\QRO489VN\MP900178564[1].jpg"/>
          <p:cNvPicPr>
            <a:picLocks noChangeAspect="1" noChangeArrowheads="1"/>
          </p:cNvPicPr>
          <p:nvPr/>
        </p:nvPicPr>
        <p:blipFill>
          <a:blip r:embed="rId4"/>
          <a:srcRect/>
          <a:stretch>
            <a:fillRect/>
          </a:stretch>
        </p:blipFill>
        <p:spPr bwMode="auto">
          <a:xfrm>
            <a:off x="2171700" y="2727134"/>
            <a:ext cx="5029200" cy="3335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42</a:t>
            </a:fld>
            <a:endParaRPr lang="en-US" altLang="en-US" sz="900" b="1">
              <a:solidFill>
                <a:schemeClr val="bg1"/>
              </a:solidFill>
              <a:latin typeface="Arial" charset="0"/>
            </a:endParaRPr>
          </a:p>
        </p:txBody>
      </p:sp>
    </p:spTree>
    <p:custDataLst>
      <p:tags r:id="rId1"/>
    </p:custDataLst>
    <p:extLst>
      <p:ext uri="{BB962C8B-B14F-4D97-AF65-F5344CB8AC3E}">
        <p14:creationId xmlns:p14="http://schemas.microsoft.com/office/powerpoint/2010/main" val="240634582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idx="4294967295"/>
          </p:nvPr>
        </p:nvSpPr>
        <p:spPr bwMode="auto">
          <a:xfrm>
            <a:off x="76200" y="342900"/>
            <a:ext cx="91440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b="1" dirty="0" smtClean="0">
                <a:latin typeface="Arial" charset="0"/>
                <a:cs typeface="Arial" charset="0"/>
              </a:rPr>
              <a:t>Borrower Defense - PROPOSED</a:t>
            </a:r>
          </a:p>
        </p:txBody>
      </p:sp>
      <p:sp>
        <p:nvSpPr>
          <p:cNvPr id="69636" name="Content Placeholder 2"/>
          <p:cNvSpPr>
            <a:spLocks noGrp="1"/>
          </p:cNvSpPr>
          <p:nvPr>
            <p:ph idx="4294967295"/>
          </p:nvPr>
        </p:nvSpPr>
        <p:spPr bwMode="auto">
          <a:xfrm>
            <a:off x="0" y="1066800"/>
            <a:ext cx="9144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dirty="0" smtClean="0">
                <a:latin typeface="Arial" charset="0"/>
                <a:cs typeface="Arial" charset="0"/>
              </a:rPr>
              <a:t>Notice of Proposed Rulemaking – June 16, 2016</a:t>
            </a:r>
          </a:p>
          <a:p>
            <a:pPr lvl="1" eaLnBrk="1" hangingPunct="1"/>
            <a:r>
              <a:rPr lang="en-US" altLang="en-US" dirty="0" smtClean="0">
                <a:latin typeface="Arial" charset="0"/>
                <a:cs typeface="Arial" charset="0"/>
              </a:rPr>
              <a:t>Borrower defense to repayment regulations</a:t>
            </a:r>
          </a:p>
          <a:p>
            <a:pPr lvl="2" eaLnBrk="1" hangingPunct="1"/>
            <a:r>
              <a:rPr lang="en-US" altLang="en-US" dirty="0" smtClean="0">
                <a:latin typeface="Arial" charset="0"/>
                <a:cs typeface="Arial" charset="0"/>
              </a:rPr>
              <a:t>Establish new Federal standard and process for determining whether borrower has a defense to repayment on a loan based on an act/omission of school</a:t>
            </a:r>
          </a:p>
          <a:p>
            <a:pPr lvl="2" eaLnBrk="1" hangingPunct="1"/>
            <a:r>
              <a:rPr lang="en-US" altLang="en-US" dirty="0" smtClean="0">
                <a:latin typeface="Arial" charset="0"/>
                <a:cs typeface="Arial" charset="0"/>
              </a:rPr>
              <a:t>Amend DL by prohibiting schools from using certain contract provisions with dispute resolution processes</a:t>
            </a:r>
          </a:p>
          <a:p>
            <a:pPr lvl="2"/>
            <a:r>
              <a:rPr lang="en-US" altLang="en-US" dirty="0" smtClean="0">
                <a:latin typeface="Arial" charset="0"/>
                <a:cs typeface="Arial" charset="0"/>
              </a:rPr>
              <a:t>Provide for remedial actions that may be taken to collect losses arising out of claims for which a school is liable</a:t>
            </a:r>
          </a:p>
          <a:p>
            <a:pPr lvl="2" eaLnBrk="1" hangingPunct="1"/>
            <a:r>
              <a:rPr lang="en-US" altLang="en-US" dirty="0" smtClean="0">
                <a:latin typeface="Arial" charset="0"/>
                <a:cs typeface="Arial" charset="0"/>
              </a:rPr>
              <a:t>Revise the financial responsibility standards and add disclosure requirements for schools</a:t>
            </a:r>
          </a:p>
          <a:p>
            <a:pPr lvl="2" eaLnBrk="1" hangingPunct="1"/>
            <a:r>
              <a:rPr lang="en-US" altLang="en-US" dirty="0" smtClean="0">
                <a:latin typeface="Arial" charset="0"/>
                <a:cs typeface="Arial" charset="0"/>
              </a:rPr>
              <a:t>Final regulations expected to be posted by 11/1/16</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43</a:t>
            </a:fld>
            <a:endParaRPr lang="en-US" altLang="en-US" sz="900" b="1">
              <a:solidFill>
                <a:schemeClr val="bg1"/>
              </a:solidFill>
              <a:latin typeface="Arial" charset="0"/>
            </a:endParaRPr>
          </a:p>
        </p:txBody>
      </p:sp>
    </p:spTree>
    <p:extLst>
      <p:ext uri="{BB962C8B-B14F-4D97-AF65-F5344CB8AC3E}">
        <p14:creationId xmlns:p14="http://schemas.microsoft.com/office/powerpoint/2010/main" val="3849245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idx="4294967295"/>
          </p:nvPr>
        </p:nvSpPr>
        <p:spPr bwMode="auto">
          <a:xfrm>
            <a:off x="0" y="304800"/>
            <a:ext cx="91440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dirty="0" smtClean="0">
                <a:latin typeface="Arial" charset="0"/>
                <a:cs typeface="Arial" charset="0"/>
              </a:rPr>
              <a:t>NPRM – 7/25/16 (PROPOSED)</a:t>
            </a:r>
          </a:p>
        </p:txBody>
      </p:sp>
      <p:sp>
        <p:nvSpPr>
          <p:cNvPr id="70660" name="Content Placeholder 2"/>
          <p:cNvSpPr>
            <a:spLocks noGrp="1"/>
          </p:cNvSpPr>
          <p:nvPr>
            <p:ph idx="4294967295"/>
          </p:nvPr>
        </p:nvSpPr>
        <p:spPr bwMode="auto">
          <a:xfrm>
            <a:off x="0" y="1066800"/>
            <a:ext cx="9144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b="1" smtClean="0">
                <a:latin typeface="Arial" charset="0"/>
                <a:cs typeface="Arial" charset="0"/>
              </a:rPr>
              <a:t>Distance Education and State Authorization</a:t>
            </a:r>
          </a:p>
          <a:p>
            <a:pPr lvl="1" eaLnBrk="1" hangingPunct="1"/>
            <a:r>
              <a:rPr lang="en-US" altLang="en-US" sz="2400" smtClean="0">
                <a:latin typeface="Arial" charset="0"/>
                <a:cs typeface="Arial" charset="0"/>
              </a:rPr>
              <a:t>Require an institution offering distance education or correspondence courses </a:t>
            </a:r>
            <a:r>
              <a:rPr lang="en-US" altLang="en-US" sz="2400" i="1" smtClean="0">
                <a:latin typeface="Arial" charset="0"/>
                <a:cs typeface="Arial" charset="0"/>
              </a:rPr>
              <a:t>to be authorized by each State in which the institution enrolls students</a:t>
            </a:r>
            <a:r>
              <a:rPr lang="en-US" altLang="en-US" sz="2400" smtClean="0">
                <a:latin typeface="Arial" charset="0"/>
                <a:cs typeface="Arial" charset="0"/>
              </a:rPr>
              <a:t>, if such authorization is required by the State </a:t>
            </a:r>
          </a:p>
          <a:p>
            <a:pPr lvl="1" eaLnBrk="1" hangingPunct="1"/>
            <a:r>
              <a:rPr lang="en-US" altLang="en-US" sz="2400" smtClean="0">
                <a:latin typeface="Arial" charset="0"/>
                <a:cs typeface="Arial" charset="0"/>
              </a:rPr>
              <a:t>Define the term ‘‘State authorization reciprocity agreement’’ as an agreement between 2 or more States</a:t>
            </a:r>
          </a:p>
          <a:p>
            <a:pPr lvl="1" eaLnBrk="1" hangingPunct="1"/>
            <a:r>
              <a:rPr lang="en-US" altLang="en-US" sz="2400" smtClean="0">
                <a:latin typeface="Arial" charset="0"/>
                <a:cs typeface="Arial" charset="0"/>
              </a:rPr>
              <a:t>Require an institution to document the State process for resolving complaints from students enrolled in programs offered through distance education </a:t>
            </a:r>
          </a:p>
          <a:p>
            <a:pPr lvl="1" eaLnBrk="1" hangingPunct="1"/>
            <a:r>
              <a:rPr lang="en-US" altLang="en-US" sz="2400" smtClean="0">
                <a:latin typeface="Arial" charset="0"/>
                <a:cs typeface="Arial" charset="0"/>
              </a:rPr>
              <a:t>Require that an institution provide public and individualized disclosures to enrolled and prospective students regarding its programs offered solely through distance education  </a:t>
            </a:r>
          </a:p>
          <a:p>
            <a:pPr lvl="1" eaLnBrk="1" hangingPunct="1"/>
            <a:endParaRPr lang="en-US" altLang="en-US" sz="2400" smtClean="0">
              <a:latin typeface="Arial" charset="0"/>
              <a:cs typeface="Arial"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44</a:t>
            </a:fld>
            <a:endParaRPr lang="en-US" altLang="en-US" sz="900" b="1">
              <a:solidFill>
                <a:schemeClr val="bg1"/>
              </a:solidFill>
              <a:latin typeface="Arial" charset="0"/>
            </a:endParaRPr>
          </a:p>
        </p:txBody>
      </p:sp>
    </p:spTree>
    <p:extLst>
      <p:ext uri="{BB962C8B-B14F-4D97-AF65-F5344CB8AC3E}">
        <p14:creationId xmlns:p14="http://schemas.microsoft.com/office/powerpoint/2010/main" val="4166967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descr="C:\Users\David.Bartnicki\AppData\Local\Microsoft\Windows\Temporary Internet Files\Content.IE5\4YSH0WU9\emai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381000"/>
            <a:ext cx="36068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3200400"/>
            <a:ext cx="8141588" cy="304698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effectLst>
                  <a:outerShdw blurRad="50800" dist="39000" dir="5460000" algn="tl">
                    <a:srgbClr val="000000">
                      <a:alpha val="38000"/>
                    </a:srgbClr>
                  </a:outerShdw>
                </a:effectLst>
                <a:latin typeface="Arial" panose="020B0604020202020204" pitchFamily="34" charset="0"/>
                <a:cs typeface="Arial" pitchFamily="34" charset="0"/>
              </a:rPr>
              <a:t>Additional DCLs </a:t>
            </a:r>
          </a:p>
          <a:p>
            <a:pPr algn="ctr">
              <a:defRPr/>
            </a:pPr>
            <a:r>
              <a:rPr lang="en-US" sz="4800" b="1" dirty="0">
                <a:ln w="11430"/>
                <a:effectLst>
                  <a:outerShdw blurRad="50800" dist="39000" dir="5460000" algn="tl">
                    <a:srgbClr val="000000">
                      <a:alpha val="38000"/>
                    </a:srgbClr>
                  </a:outerShdw>
                </a:effectLst>
                <a:latin typeface="Arial" panose="020B0604020202020204" pitchFamily="34" charset="0"/>
                <a:cs typeface="Arial" pitchFamily="34" charset="0"/>
              </a:rPr>
              <a:t>&amp; </a:t>
            </a:r>
          </a:p>
          <a:p>
            <a:pPr algn="ctr">
              <a:defRPr/>
            </a:pPr>
            <a:r>
              <a:rPr lang="en-US" sz="4800" b="1" dirty="0" smtClean="0">
                <a:ln w="11430"/>
                <a:effectLst>
                  <a:outerShdw blurRad="50800" dist="39000" dir="5460000" algn="tl">
                    <a:srgbClr val="000000">
                      <a:alpha val="38000"/>
                    </a:srgbClr>
                  </a:outerShdw>
                </a:effectLst>
                <a:latin typeface="Arial" panose="020B0604020202020204" pitchFamily="34" charset="0"/>
                <a:cs typeface="Arial" pitchFamily="34" charset="0"/>
              </a:rPr>
              <a:t>Electronic Announcements</a:t>
            </a:r>
            <a:endParaRPr lang="en-US" sz="4800" b="1" dirty="0">
              <a:ln w="11430"/>
              <a:effectLst>
                <a:outerShdw blurRad="50800" dist="39000" dir="5460000" algn="tl">
                  <a:srgbClr val="000000">
                    <a:alpha val="38000"/>
                  </a:srgbClr>
                </a:outerShdw>
              </a:effectLst>
              <a:latin typeface="Arial" panose="020B0604020202020204" pitchFamily="34" charset="0"/>
              <a:cs typeface="Arial" pitchFamily="34" charset="0"/>
            </a:endParaRPr>
          </a:p>
          <a:p>
            <a:pPr algn="ctr">
              <a:defRPr/>
            </a:pPr>
            <a:endParaRPr lang="en-US" sz="4800" b="1" dirty="0">
              <a:ln w="11430"/>
              <a:effectLst>
                <a:outerShdw blurRad="50800" dist="39000" dir="5460000" algn="tl">
                  <a:srgbClr val="000000">
                    <a:alpha val="38000"/>
                  </a:srgbClr>
                </a:outerShdw>
              </a:effectLst>
              <a:latin typeface="Arial" panose="020B0604020202020204" pitchFamily="34" charset="0"/>
              <a:cs typeface="Arial" pitchFamily="34"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45</a:t>
            </a:fld>
            <a:endParaRPr lang="en-US" altLang="en-US" sz="900" b="1">
              <a:solidFill>
                <a:schemeClr val="bg1"/>
              </a:solidFill>
              <a:latin typeface="Arial" charset="0"/>
            </a:endParaRPr>
          </a:p>
        </p:txBody>
      </p:sp>
    </p:spTree>
    <p:extLst>
      <p:ext uri="{BB962C8B-B14F-4D97-AF65-F5344CB8AC3E}">
        <p14:creationId xmlns:p14="http://schemas.microsoft.com/office/powerpoint/2010/main" val="3880345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1"/>
          <p:cNvSpPr>
            <a:spLocks noGrp="1"/>
          </p:cNvSpPr>
          <p:nvPr>
            <p:ph type="title" idx="4294967295"/>
          </p:nvPr>
        </p:nvSpPr>
        <p:spPr bwMode="auto">
          <a:xfrm>
            <a:off x="228600" y="419100"/>
            <a:ext cx="85534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b="1" dirty="0" smtClean="0">
                <a:latin typeface="Arial" charset="0"/>
                <a:cs typeface="Arial" charset="0"/>
              </a:rPr>
              <a:t>Dear Colleague Letters</a:t>
            </a:r>
          </a:p>
        </p:txBody>
      </p:sp>
      <p:sp>
        <p:nvSpPr>
          <p:cNvPr id="73732" name="Content Placeholder 2"/>
          <p:cNvSpPr>
            <a:spLocks noGrp="1"/>
          </p:cNvSpPr>
          <p:nvPr>
            <p:ph idx="4294967295"/>
          </p:nvPr>
        </p:nvSpPr>
        <p:spPr bwMode="auto">
          <a:xfrm>
            <a:off x="26988" y="1112837"/>
            <a:ext cx="9117012"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charset="0"/>
                <a:cs typeface="Arial" charset="0"/>
              </a:rPr>
              <a:t>GEN-16-17 – </a:t>
            </a:r>
            <a:r>
              <a:rPr lang="en-US" altLang="en-US" dirty="0" smtClean="0">
                <a:latin typeface="Arial" charset="0"/>
                <a:cs typeface="Arial" charset="0"/>
              </a:rPr>
              <a:t>Campus Policing</a:t>
            </a:r>
            <a:endParaRPr lang="en-US" altLang="en-US" sz="2600" dirty="0" smtClean="0">
              <a:latin typeface="Arial" charset="0"/>
              <a:cs typeface="Arial" charset="0"/>
            </a:endParaRPr>
          </a:p>
          <a:p>
            <a:pPr lvl="1">
              <a:buFont typeface="Arial" charset="0"/>
              <a:buChar char="•"/>
            </a:pPr>
            <a:r>
              <a:rPr lang="en-US" altLang="en-US" sz="2600" dirty="0" smtClean="0">
                <a:latin typeface="Arial" charset="0"/>
                <a:cs typeface="Arial" charset="0"/>
              </a:rPr>
              <a:t>Provides information and resources to ensure schools are properly policing campuses, adhering to Cleary Act requirements and meeting all Civil Rights obligations</a:t>
            </a:r>
          </a:p>
          <a:p>
            <a:pPr lvl="1">
              <a:buFont typeface="Arial" charset="0"/>
              <a:buChar char="•"/>
            </a:pPr>
            <a:r>
              <a:rPr lang="en-US" altLang="en-US" sz="2600" dirty="0" smtClean="0">
                <a:latin typeface="Arial" charset="0"/>
                <a:cs typeface="Arial" charset="0"/>
              </a:rPr>
              <a:t>Contains links to the updated Department’s Handbook for Campus Safety and Security Reporting, the President’s Task Force Report, plus several other websites and contact information</a:t>
            </a:r>
          </a:p>
          <a:p>
            <a:pPr lvl="1">
              <a:buFont typeface="Arial" charset="0"/>
              <a:buChar char="•"/>
            </a:pPr>
            <a:r>
              <a:rPr lang="en-US" altLang="en-US" sz="2600" dirty="0" smtClean="0">
                <a:latin typeface="Arial" charset="0"/>
                <a:cs typeface="Arial" charset="0"/>
              </a:rPr>
              <a:t>The Department’s Campus Security webpage is:</a:t>
            </a:r>
          </a:p>
          <a:p>
            <a:pPr lvl="2"/>
            <a:r>
              <a:rPr lang="en-US" altLang="en-US" dirty="0" smtClean="0">
                <a:latin typeface="Arial" charset="0"/>
                <a:cs typeface="Arial" charset="0"/>
              </a:rPr>
              <a:t>http://www2.ed.gov/admins/lead/safety/campus.html</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46</a:t>
            </a:fld>
            <a:endParaRPr lang="en-US" altLang="en-US" sz="900" b="1">
              <a:solidFill>
                <a:schemeClr val="bg1"/>
              </a:solidFill>
              <a:latin typeface="Arial" charset="0"/>
            </a:endParaRPr>
          </a:p>
        </p:txBody>
      </p:sp>
    </p:spTree>
    <p:extLst>
      <p:ext uri="{BB962C8B-B14F-4D97-AF65-F5344CB8AC3E}">
        <p14:creationId xmlns:p14="http://schemas.microsoft.com/office/powerpoint/2010/main" val="3563015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1"/>
          <p:cNvSpPr>
            <a:spLocks noGrp="1"/>
          </p:cNvSpPr>
          <p:nvPr>
            <p:ph type="title" idx="4294967295"/>
          </p:nvPr>
        </p:nvSpPr>
        <p:spPr bwMode="auto">
          <a:xfrm>
            <a:off x="228600" y="342900"/>
            <a:ext cx="85534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b="1" dirty="0" smtClean="0">
                <a:latin typeface="Arial" charset="0"/>
                <a:cs typeface="Arial" charset="0"/>
              </a:rPr>
              <a:t>Dear Colleague Letters</a:t>
            </a:r>
          </a:p>
        </p:txBody>
      </p:sp>
      <p:sp>
        <p:nvSpPr>
          <p:cNvPr id="74756" name="Content Placeholder 2"/>
          <p:cNvSpPr>
            <a:spLocks noGrp="1"/>
          </p:cNvSpPr>
          <p:nvPr>
            <p:ph idx="4294967295"/>
          </p:nvPr>
        </p:nvSpPr>
        <p:spPr bwMode="auto">
          <a:xfrm>
            <a:off x="26988" y="1066800"/>
            <a:ext cx="9117012"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charset="0"/>
                <a:cs typeface="Arial" charset="0"/>
              </a:rPr>
              <a:t>GEN-16-16 – </a:t>
            </a:r>
            <a:r>
              <a:rPr lang="en-US" altLang="en-US" smtClean="0">
                <a:latin typeface="Arial" charset="0"/>
                <a:cs typeface="Arial" charset="0"/>
              </a:rPr>
              <a:t>Cost Disclosures (T1or T2)</a:t>
            </a:r>
            <a:endParaRPr lang="en-US" altLang="en-US" sz="2600" smtClean="0">
              <a:latin typeface="Arial" charset="0"/>
              <a:cs typeface="Arial" charset="0"/>
            </a:endParaRPr>
          </a:p>
          <a:p>
            <a:pPr lvl="1">
              <a:buFont typeface="Arial" charset="0"/>
              <a:buChar char="•"/>
            </a:pPr>
            <a:r>
              <a:rPr lang="en-US" altLang="en-US" sz="2600" smtClean="0">
                <a:latin typeface="Arial" charset="0"/>
                <a:cs typeface="Arial" charset="0"/>
              </a:rPr>
              <a:t>No later than September 1, 2017, an institution with a T1 or a T2 arrangement that meets or exceeds the credit balance thresholds must </a:t>
            </a:r>
            <a:r>
              <a:rPr lang="en-US" altLang="en-US" sz="2600" i="1" smtClean="0">
                <a:latin typeface="Arial" charset="0"/>
                <a:cs typeface="Arial" charset="0"/>
              </a:rPr>
              <a:t>post certain data prominently on the same website where the institution posts its full contract with a financial account provider</a:t>
            </a:r>
          </a:p>
          <a:p>
            <a:pPr lvl="1">
              <a:buFont typeface="Arial" charset="0"/>
              <a:buChar char="•"/>
            </a:pPr>
            <a:r>
              <a:rPr lang="en-US" altLang="en-US" sz="2600" smtClean="0">
                <a:latin typeface="Arial" charset="0"/>
                <a:cs typeface="Arial" charset="0"/>
              </a:rPr>
              <a:t>The institution must disclose:</a:t>
            </a:r>
          </a:p>
          <a:p>
            <a:pPr lvl="2"/>
            <a:r>
              <a:rPr lang="en-US" altLang="en-US" smtClean="0">
                <a:latin typeface="Arial" charset="0"/>
                <a:cs typeface="Arial" charset="0"/>
              </a:rPr>
              <a:t>total paid or received by parties under the contract</a:t>
            </a:r>
          </a:p>
          <a:p>
            <a:pPr lvl="2"/>
            <a:r>
              <a:rPr lang="en-US" altLang="en-US" smtClean="0">
                <a:latin typeface="Arial" charset="0"/>
                <a:cs typeface="Arial" charset="0"/>
              </a:rPr>
              <a:t>any year students open 30 or more financial accounts</a:t>
            </a:r>
          </a:p>
          <a:p>
            <a:pPr lvl="3"/>
            <a:r>
              <a:rPr lang="en-US" altLang="en-US" sz="2200" smtClean="0">
                <a:latin typeface="Arial" charset="0"/>
                <a:cs typeface="Arial" charset="0"/>
              </a:rPr>
              <a:t>number of students who had accounts any time under the contract during the most recently completed award year</a:t>
            </a:r>
          </a:p>
          <a:p>
            <a:pPr lvl="3"/>
            <a:r>
              <a:rPr lang="en-US" altLang="en-US" sz="2200" smtClean="0">
                <a:latin typeface="Arial" charset="0"/>
                <a:cs typeface="Arial" charset="0"/>
              </a:rPr>
              <a:t>mean &amp; median costs incurred by student accountholders</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47</a:t>
            </a:fld>
            <a:endParaRPr lang="en-US" altLang="en-US" sz="900" b="1">
              <a:solidFill>
                <a:schemeClr val="bg1"/>
              </a:solidFill>
              <a:latin typeface="Arial" charset="0"/>
            </a:endParaRPr>
          </a:p>
        </p:txBody>
      </p:sp>
    </p:spTree>
    <p:extLst>
      <p:ext uri="{BB962C8B-B14F-4D97-AF65-F5344CB8AC3E}">
        <p14:creationId xmlns:p14="http://schemas.microsoft.com/office/powerpoint/2010/main" val="17825046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idx="4294967295"/>
          </p:nvPr>
        </p:nvSpPr>
        <p:spPr bwMode="auto">
          <a:xfrm>
            <a:off x="209550" y="381000"/>
            <a:ext cx="85534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b="1" dirty="0" smtClean="0">
                <a:latin typeface="Arial" charset="0"/>
                <a:cs typeface="Arial" charset="0"/>
              </a:rPr>
              <a:t>Dear Colleague Letters</a:t>
            </a:r>
          </a:p>
        </p:txBody>
      </p:sp>
      <p:sp>
        <p:nvSpPr>
          <p:cNvPr id="75780" name="Content Placeholder 2"/>
          <p:cNvSpPr>
            <a:spLocks noGrp="1"/>
          </p:cNvSpPr>
          <p:nvPr>
            <p:ph idx="4294967295"/>
          </p:nvPr>
        </p:nvSpPr>
        <p:spPr bwMode="auto">
          <a:xfrm>
            <a:off x="26988" y="1028700"/>
            <a:ext cx="9117012" cy="5524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dirty="0" smtClean="0">
                <a:latin typeface="Arial" charset="0"/>
                <a:cs typeface="Arial" charset="0"/>
              </a:rPr>
              <a:t>GEN-16-16 – </a:t>
            </a:r>
            <a:r>
              <a:rPr lang="en-US" altLang="en-US" sz="2800" dirty="0" smtClean="0">
                <a:latin typeface="Arial" charset="0"/>
                <a:cs typeface="Arial" charset="0"/>
              </a:rPr>
              <a:t>Reporting Fee data (T1or T2)</a:t>
            </a:r>
          </a:p>
          <a:p>
            <a:pPr lvl="1">
              <a:buFont typeface="Arial" charset="0"/>
              <a:buChar char="•"/>
            </a:pPr>
            <a:r>
              <a:rPr lang="en-US" altLang="en-US" sz="2600" dirty="0" smtClean="0">
                <a:latin typeface="Arial" charset="0"/>
                <a:cs typeface="Arial" charset="0"/>
              </a:rPr>
              <a:t>If school does not have efficient or cost-effective way of calculating cost disclosure information, the school may:</a:t>
            </a:r>
          </a:p>
          <a:p>
            <a:pPr lvl="2"/>
            <a:r>
              <a:rPr lang="en-US" altLang="en-US" dirty="0" smtClean="0">
                <a:latin typeface="Arial" charset="0"/>
                <a:cs typeface="Arial" charset="0"/>
              </a:rPr>
              <a:t>Provide student directory information (name, DOB, attendance dates) to account provider and use to determine account holders</a:t>
            </a:r>
          </a:p>
          <a:p>
            <a:pPr lvl="3"/>
            <a:r>
              <a:rPr lang="en-US" altLang="en-US" sz="2200" dirty="0" smtClean="0">
                <a:latin typeface="Arial" charset="0"/>
                <a:cs typeface="Arial" charset="0"/>
              </a:rPr>
              <a:t>School must list required data as part of the directory information and students will have option to opt out</a:t>
            </a:r>
          </a:p>
          <a:p>
            <a:pPr lvl="3"/>
            <a:r>
              <a:rPr lang="en-US" altLang="en-US" sz="2200" dirty="0" smtClean="0">
                <a:latin typeface="Arial" charset="0"/>
                <a:cs typeface="Arial" charset="0"/>
              </a:rPr>
              <a:t>Students that opt out will not be included in cost disclosure</a:t>
            </a:r>
          </a:p>
          <a:p>
            <a:pPr lvl="2"/>
            <a:r>
              <a:rPr lang="en-US" altLang="en-US" dirty="0" smtClean="0">
                <a:latin typeface="Arial" charset="0"/>
                <a:cs typeface="Arial" charset="0"/>
              </a:rPr>
              <a:t>Review accounts linked to a student ID which can be readily identified by the account provider</a:t>
            </a:r>
          </a:p>
          <a:p>
            <a:pPr lvl="2"/>
            <a:r>
              <a:rPr lang="en-US" altLang="en-US" dirty="0" smtClean="0">
                <a:latin typeface="Arial" charset="0"/>
                <a:cs typeface="Arial" charset="0"/>
              </a:rPr>
              <a:t>Review the number of accounts opened under a revenue sharing contract</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48</a:t>
            </a:fld>
            <a:endParaRPr lang="en-US" altLang="en-US" sz="900" b="1">
              <a:solidFill>
                <a:schemeClr val="bg1"/>
              </a:solidFill>
              <a:latin typeface="Arial" charset="0"/>
            </a:endParaRPr>
          </a:p>
        </p:txBody>
      </p:sp>
    </p:spTree>
    <p:extLst>
      <p:ext uri="{BB962C8B-B14F-4D97-AF65-F5344CB8AC3E}">
        <p14:creationId xmlns:p14="http://schemas.microsoft.com/office/powerpoint/2010/main" val="33893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52400" y="38100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800" b="1" dirty="0" smtClean="0">
                <a:latin typeface="Arial" charset="0"/>
                <a:cs typeface="Arial" charset="0"/>
              </a:rPr>
              <a:t>Early FAFSA/Prior-Prior Year:  Issues  </a:t>
            </a:r>
          </a:p>
        </p:txBody>
      </p:sp>
      <p:sp>
        <p:nvSpPr>
          <p:cNvPr id="23555" name="Content Placeholder 2"/>
          <p:cNvSpPr>
            <a:spLocks noGrp="1"/>
          </p:cNvSpPr>
          <p:nvPr>
            <p:ph idx="4294967295"/>
          </p:nvPr>
        </p:nvSpPr>
        <p:spPr bwMode="auto">
          <a:xfrm>
            <a:off x="0" y="1036637"/>
            <a:ext cx="91440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r>
              <a:rPr lang="en-US" altLang="en-US" sz="3000" dirty="0" smtClean="0">
                <a:latin typeface="Arial" charset="0"/>
                <a:cs typeface="Arial" charset="0"/>
              </a:rPr>
              <a:t>We’ve heard your concerns about….</a:t>
            </a:r>
          </a:p>
          <a:p>
            <a:pPr>
              <a:defRPr/>
            </a:pPr>
            <a:r>
              <a:rPr lang="en-US" altLang="en-US" sz="2800" u="sng" dirty="0" smtClean="0">
                <a:latin typeface="Arial" charset="0"/>
                <a:cs typeface="Arial" charset="0"/>
              </a:rPr>
              <a:t>Outreach</a:t>
            </a:r>
          </a:p>
          <a:p>
            <a:pPr lvl="1">
              <a:defRPr/>
            </a:pPr>
            <a:r>
              <a:rPr lang="en-US" altLang="en-US" sz="2400" dirty="0" smtClean="0">
                <a:latin typeface="Arial" charset="0"/>
                <a:cs typeface="Arial" charset="0"/>
              </a:rPr>
              <a:t>Early FAFSA Webpage (right-hand side of IFAP)</a:t>
            </a:r>
          </a:p>
          <a:p>
            <a:pPr lvl="2">
              <a:defRPr/>
            </a:pPr>
            <a:r>
              <a:rPr lang="en-US" altLang="en-US" dirty="0" smtClean="0">
                <a:latin typeface="Arial" charset="0"/>
                <a:cs typeface="Arial" charset="0"/>
                <a:hlinkClick r:id="rId3"/>
              </a:rPr>
              <a:t>http://ifap.ed.gov/EarlyFAFSA/indexV1.html</a:t>
            </a:r>
            <a:endParaRPr lang="en-US" altLang="en-US" dirty="0" smtClean="0">
              <a:latin typeface="Arial" charset="0"/>
              <a:cs typeface="Arial" charset="0"/>
            </a:endParaRPr>
          </a:p>
          <a:p>
            <a:pPr lvl="2">
              <a:defRPr/>
            </a:pPr>
            <a:r>
              <a:rPr lang="en-US" altLang="en-US" dirty="0" smtClean="0">
                <a:latin typeface="Arial" charset="0"/>
                <a:cs typeface="Arial" charset="0"/>
              </a:rPr>
              <a:t>Periodic EAs, DCLs, training, Resources on IFAP</a:t>
            </a:r>
          </a:p>
          <a:p>
            <a:pPr lvl="2">
              <a:defRPr/>
            </a:pPr>
            <a:r>
              <a:rPr lang="en-US" altLang="en-US" dirty="0" smtClean="0">
                <a:latin typeface="Arial" charset="0"/>
                <a:cs typeface="Arial" charset="0"/>
              </a:rPr>
              <a:t>Q &amp; As recently added </a:t>
            </a:r>
          </a:p>
          <a:p>
            <a:pPr lvl="1">
              <a:defRPr/>
            </a:pPr>
            <a:r>
              <a:rPr lang="en-US" altLang="en-US" sz="2400" dirty="0" smtClean="0">
                <a:latin typeface="Arial" charset="0"/>
                <a:cs typeface="Arial" charset="0"/>
              </a:rPr>
              <a:t>Student websites, publications, communications will be updated appropriately and as timely as possible</a:t>
            </a:r>
          </a:p>
          <a:p>
            <a:pPr lvl="1">
              <a:defRPr/>
            </a:pPr>
            <a:r>
              <a:rPr lang="en-US" altLang="en-US" sz="2400" dirty="0" smtClean="0">
                <a:latin typeface="Arial" charset="0"/>
                <a:cs typeface="Arial" charset="0"/>
              </a:rPr>
              <a:t>"Early FAFSA" mailbox for the community to contribute thoughts, ideas, and concerns on the implementation of the 2017-2018 Early FAFSA</a:t>
            </a:r>
          </a:p>
          <a:p>
            <a:pPr lvl="2">
              <a:defRPr/>
            </a:pPr>
            <a:r>
              <a:rPr lang="en-US" altLang="en-US" dirty="0" smtClean="0">
                <a:latin typeface="Arial" charset="0"/>
                <a:cs typeface="Arial" charset="0"/>
              </a:rPr>
              <a:t>"Early FAFSA" mailbox - </a:t>
            </a:r>
            <a:r>
              <a:rPr lang="en-US" altLang="en-US" dirty="0" smtClean="0">
                <a:latin typeface="Arial" charset="0"/>
                <a:cs typeface="Arial" charset="0"/>
                <a:hlinkClick r:id="rId4"/>
              </a:rPr>
              <a:t>EarlyFAFSAFeedback@ed.gov</a:t>
            </a:r>
            <a:endParaRPr lang="en-US" altLang="en-US" dirty="0" smtClean="0">
              <a:latin typeface="Arial" charset="0"/>
              <a:cs typeface="Arial" charset="0"/>
            </a:endParaRPr>
          </a:p>
        </p:txBody>
      </p:sp>
      <p:pic>
        <p:nvPicPr>
          <p:cNvPr id="12292" name="Picture 2" descr="C:\Users\David.Bartnicki\AppData\Local\Microsoft\Windows\Temporary Internet Files\Content.IE5\NNPESY2W\Full-Mailbox[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914400"/>
            <a:ext cx="152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472D9BA0-4EB9-4552-9907-9283F1A0F58E}" type="slidenum">
              <a:rPr lang="en-US" altLang="en-US" sz="900" b="1">
                <a:solidFill>
                  <a:schemeClr val="bg1"/>
                </a:solidFill>
                <a:latin typeface="Arial" charset="0"/>
              </a:rPr>
              <a:pPr algn="ctr" eaLnBrk="1" hangingPunct="1"/>
              <a:t>4</a:t>
            </a:fld>
            <a:endParaRPr lang="en-US" altLang="en-US" sz="900" b="1">
              <a:solidFill>
                <a:schemeClr val="bg1"/>
              </a:solidFill>
              <a:latin typeface="Arial" charset="0"/>
            </a:endParaRPr>
          </a:p>
        </p:txBody>
      </p:sp>
    </p:spTree>
    <p:extLst>
      <p:ext uri="{BB962C8B-B14F-4D97-AF65-F5344CB8AC3E}">
        <p14:creationId xmlns:p14="http://schemas.microsoft.com/office/powerpoint/2010/main" val="1340293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idx="4294967295"/>
          </p:nvPr>
        </p:nvSpPr>
        <p:spPr bwMode="auto">
          <a:xfrm>
            <a:off x="213360" y="400812"/>
            <a:ext cx="85534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b="1" dirty="0" smtClean="0">
                <a:latin typeface="Arial" charset="0"/>
                <a:cs typeface="Arial" charset="0"/>
              </a:rPr>
              <a:t>Dear Colleague Letters</a:t>
            </a:r>
          </a:p>
        </p:txBody>
      </p:sp>
      <p:sp>
        <p:nvSpPr>
          <p:cNvPr id="76804" name="Content Placeholder 2"/>
          <p:cNvSpPr>
            <a:spLocks noGrp="1"/>
          </p:cNvSpPr>
          <p:nvPr>
            <p:ph idx="4294967295"/>
          </p:nvPr>
        </p:nvSpPr>
        <p:spPr bwMode="auto">
          <a:xfrm>
            <a:off x="0" y="1189037"/>
            <a:ext cx="8812213"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charset="0"/>
                <a:cs typeface="Arial" charset="0"/>
              </a:rPr>
              <a:t>GEN-16-15 – </a:t>
            </a:r>
            <a:r>
              <a:rPr lang="en-US" altLang="en-US" dirty="0" smtClean="0">
                <a:latin typeface="Arial" charset="0"/>
                <a:cs typeface="Arial" charset="0"/>
              </a:rPr>
              <a:t>3</a:t>
            </a:r>
            <a:r>
              <a:rPr lang="en-US" altLang="en-US" baseline="30000" dirty="0" smtClean="0">
                <a:latin typeface="Arial" charset="0"/>
                <a:cs typeface="Arial" charset="0"/>
              </a:rPr>
              <a:t>rd</a:t>
            </a:r>
            <a:r>
              <a:rPr lang="en-US" altLang="en-US" dirty="0" smtClean="0">
                <a:latin typeface="Arial" charset="0"/>
                <a:cs typeface="Arial" charset="0"/>
              </a:rPr>
              <a:t> Party Servicer Q &amp; As</a:t>
            </a:r>
            <a:endParaRPr lang="en-US" altLang="en-US" sz="2600" dirty="0" smtClean="0">
              <a:latin typeface="Arial" charset="0"/>
              <a:cs typeface="Arial" charset="0"/>
            </a:endParaRPr>
          </a:p>
          <a:p>
            <a:pPr lvl="1">
              <a:buFont typeface="Arial" charset="0"/>
              <a:buChar char="•"/>
            </a:pPr>
            <a:r>
              <a:rPr lang="en-US" altLang="en-US" dirty="0" smtClean="0">
                <a:latin typeface="Arial" charset="0"/>
                <a:cs typeface="Arial" charset="0"/>
              </a:rPr>
              <a:t>Over 20 Q &amp; As on 3</a:t>
            </a:r>
            <a:r>
              <a:rPr lang="en-US" altLang="en-US" baseline="30000" dirty="0" smtClean="0">
                <a:latin typeface="Arial" charset="0"/>
                <a:cs typeface="Arial" charset="0"/>
              </a:rPr>
              <a:t>rd</a:t>
            </a:r>
            <a:r>
              <a:rPr lang="en-US" altLang="en-US" dirty="0" smtClean="0">
                <a:latin typeface="Arial" charset="0"/>
                <a:cs typeface="Arial" charset="0"/>
              </a:rPr>
              <a:t> Party Servicers including:</a:t>
            </a:r>
          </a:p>
          <a:p>
            <a:pPr lvl="2"/>
            <a:r>
              <a:rPr lang="en-US" altLang="en-US" sz="2600" dirty="0" smtClean="0">
                <a:latin typeface="Arial" charset="0"/>
                <a:cs typeface="Arial" charset="0"/>
              </a:rPr>
              <a:t>Key definitions, including a chart with examples of functions and services that are or are not considered to be 3</a:t>
            </a:r>
            <a:r>
              <a:rPr lang="en-US" altLang="en-US" sz="2600" baseline="30000" dirty="0" smtClean="0">
                <a:latin typeface="Arial" charset="0"/>
                <a:cs typeface="Arial" charset="0"/>
              </a:rPr>
              <a:t>rd</a:t>
            </a:r>
            <a:r>
              <a:rPr lang="en-US" altLang="en-US" sz="2600" dirty="0" smtClean="0">
                <a:latin typeface="Arial" charset="0"/>
                <a:cs typeface="Arial" charset="0"/>
              </a:rPr>
              <a:t> party servicing</a:t>
            </a:r>
          </a:p>
          <a:p>
            <a:pPr lvl="2"/>
            <a:r>
              <a:rPr lang="en-US" altLang="en-US" sz="2600" dirty="0" smtClean="0">
                <a:latin typeface="Arial" charset="0"/>
                <a:cs typeface="Arial" charset="0"/>
              </a:rPr>
              <a:t>Servicers cannot be located outside the U.S. or owned by non-U.S. citizens/nationals or permanent residents</a:t>
            </a:r>
          </a:p>
          <a:p>
            <a:pPr lvl="2"/>
            <a:r>
              <a:rPr lang="en-US" altLang="en-US" sz="2600" dirty="0" smtClean="0">
                <a:latin typeface="Arial" charset="0"/>
                <a:cs typeface="Arial" charset="0"/>
              </a:rPr>
              <a:t>What constitutes working on behalf of an institution</a:t>
            </a:r>
          </a:p>
          <a:p>
            <a:pPr lvl="2"/>
            <a:r>
              <a:rPr lang="en-US" altLang="en-US" sz="2600" dirty="0" smtClean="0">
                <a:latin typeface="Arial" charset="0"/>
                <a:cs typeface="Arial" charset="0"/>
              </a:rPr>
              <a:t>Compensation not required to be a 3</a:t>
            </a:r>
            <a:r>
              <a:rPr lang="en-US" altLang="en-US" sz="2600" baseline="30000" dirty="0" smtClean="0">
                <a:latin typeface="Arial" charset="0"/>
                <a:cs typeface="Arial" charset="0"/>
              </a:rPr>
              <a:t>rd</a:t>
            </a:r>
            <a:r>
              <a:rPr lang="en-US" altLang="en-US" sz="2600" dirty="0" smtClean="0">
                <a:latin typeface="Arial" charset="0"/>
                <a:cs typeface="Arial" charset="0"/>
              </a:rPr>
              <a:t> party servicer</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49</a:t>
            </a:fld>
            <a:endParaRPr lang="en-US" altLang="en-US" sz="900" b="1">
              <a:solidFill>
                <a:schemeClr val="bg1"/>
              </a:solidFill>
              <a:latin typeface="Arial" charset="0"/>
            </a:endParaRPr>
          </a:p>
        </p:txBody>
      </p:sp>
    </p:spTree>
    <p:extLst>
      <p:ext uri="{BB962C8B-B14F-4D97-AF65-F5344CB8AC3E}">
        <p14:creationId xmlns:p14="http://schemas.microsoft.com/office/powerpoint/2010/main" val="33679248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127088" y="457200"/>
            <a:ext cx="8861425"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chemeClr val="tx1"/>
                </a:solidFill>
                <a:latin typeface="Arial" charset="0"/>
              </a:rPr>
              <a:t>Electronic Announcements</a:t>
            </a:r>
            <a:endParaRPr lang="en-US" altLang="en-US" b="1" dirty="0">
              <a:solidFill>
                <a:schemeClr val="tx1"/>
              </a:solidFill>
              <a:latin typeface="Arial" charset="0"/>
            </a:endParaRPr>
          </a:p>
        </p:txBody>
      </p:sp>
      <p:sp>
        <p:nvSpPr>
          <p:cNvPr id="47107" name="Content Placeholder 2"/>
          <p:cNvSpPr>
            <a:spLocks noGrp="1"/>
          </p:cNvSpPr>
          <p:nvPr>
            <p:ph idx="1"/>
          </p:nvPr>
        </p:nvSpPr>
        <p:spPr bwMode="auto">
          <a:xfrm>
            <a:off x="33338" y="1317625"/>
            <a:ext cx="9110662" cy="493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30188" lvl="1" indent="0">
              <a:buNone/>
            </a:pPr>
            <a:r>
              <a:rPr lang="en-US" altLang="en-US" u="sng" dirty="0" smtClean="0">
                <a:solidFill>
                  <a:schemeClr val="tx1"/>
                </a:solidFill>
                <a:latin typeface="Arial" charset="0"/>
                <a:cs typeface="Arial" charset="0"/>
              </a:rPr>
              <a:t>10/18/2016</a:t>
            </a:r>
            <a:r>
              <a:rPr lang="en-US" altLang="en-US" dirty="0" smtClean="0">
                <a:solidFill>
                  <a:schemeClr val="tx1"/>
                </a:solidFill>
                <a:latin typeface="Arial" charset="0"/>
                <a:cs typeface="Arial" charset="0"/>
              </a:rPr>
              <a:t> – Acceptable Documentation Update for 2016-17 Award Year Verification</a:t>
            </a:r>
            <a:endParaRPr lang="en-US" altLang="en-US" sz="2800" dirty="0" smtClean="0">
              <a:solidFill>
                <a:schemeClr val="tx1"/>
              </a:solidFill>
              <a:latin typeface="Arial" charset="0"/>
              <a:cs typeface="Arial" charset="0"/>
            </a:endParaRPr>
          </a:p>
          <a:p>
            <a:pPr lvl="1">
              <a:buFont typeface="Arial" charset="0"/>
              <a:buChar char="•"/>
            </a:pPr>
            <a:r>
              <a:rPr lang="en-US" altLang="en-US" sz="2600" dirty="0" smtClean="0">
                <a:solidFill>
                  <a:schemeClr val="tx1"/>
                </a:solidFill>
                <a:latin typeface="Arial" charset="0"/>
                <a:cs typeface="Arial" charset="0"/>
              </a:rPr>
              <a:t>Alternative </a:t>
            </a:r>
            <a:r>
              <a:rPr lang="en-US" altLang="en-US" sz="2600" dirty="0" smtClean="0">
                <a:solidFill>
                  <a:schemeClr val="tx1"/>
                </a:solidFill>
                <a:latin typeface="Arial" charset="0"/>
                <a:cs typeface="Arial" charset="0"/>
              </a:rPr>
              <a:t>documentation allowed when tax filer RECENTLY requested but unable  to obtain an IRS Tax Return Transcript using the IRS </a:t>
            </a:r>
            <a:r>
              <a:rPr lang="en-US" altLang="en-US" sz="2600" i="1" dirty="0" smtClean="0">
                <a:solidFill>
                  <a:schemeClr val="tx1"/>
                </a:solidFill>
                <a:latin typeface="Arial" charset="0"/>
                <a:cs typeface="Arial" charset="0"/>
              </a:rPr>
              <a:t>paper or on-line </a:t>
            </a:r>
            <a:r>
              <a:rPr lang="en-US" altLang="en-US" sz="2600" dirty="0" smtClean="0">
                <a:solidFill>
                  <a:schemeClr val="tx1"/>
                </a:solidFill>
                <a:latin typeface="Arial" charset="0"/>
                <a:cs typeface="Arial" charset="0"/>
              </a:rPr>
              <a:t>request process </a:t>
            </a:r>
          </a:p>
          <a:p>
            <a:pPr lvl="2"/>
            <a:r>
              <a:rPr lang="en-US" altLang="en-US" sz="2600" dirty="0" smtClean="0">
                <a:solidFill>
                  <a:schemeClr val="tx1"/>
                </a:solidFill>
                <a:latin typeface="Arial" charset="0"/>
                <a:cs typeface="Arial" charset="0"/>
              </a:rPr>
              <a:t>No alternative documents for telephone requests </a:t>
            </a:r>
          </a:p>
          <a:p>
            <a:pPr lvl="2"/>
            <a:r>
              <a:rPr lang="en-US" altLang="en-US" sz="2600" dirty="0" smtClean="0">
                <a:solidFill>
                  <a:schemeClr val="tx1"/>
                </a:solidFill>
                <a:latin typeface="Arial" charset="0"/>
                <a:cs typeface="Arial" charset="0"/>
              </a:rPr>
              <a:t>Exception not permitted for transcripts unable to be obtained simply because the IRS has not had time to process the data due to a recent </a:t>
            </a:r>
            <a:r>
              <a:rPr lang="en-US" altLang="en-US" sz="2600" dirty="0" smtClean="0">
                <a:solidFill>
                  <a:schemeClr val="tx1"/>
                </a:solidFill>
                <a:latin typeface="Arial" charset="0"/>
                <a:cs typeface="Arial" charset="0"/>
              </a:rPr>
              <a:t>filing</a:t>
            </a:r>
          </a:p>
          <a:p>
            <a:pPr lvl="2"/>
            <a:endParaRPr lang="en-US" altLang="en-US" sz="2700" dirty="0">
              <a:solidFill>
                <a:schemeClr val="tx1"/>
              </a:solidFill>
              <a:latin typeface="Arial" charset="0"/>
              <a:cs typeface="Arial" charset="0"/>
            </a:endParaRPr>
          </a:p>
          <a:p>
            <a:pPr lvl="2"/>
            <a:endParaRPr lang="en-US" altLang="en-US" sz="2700" dirty="0" smtClean="0">
              <a:solidFill>
                <a:schemeClr val="tx1"/>
              </a:solidFill>
              <a:latin typeface="Arial" charset="0"/>
              <a:cs typeface="Arial" charset="0"/>
            </a:endParaRPr>
          </a:p>
        </p:txBody>
      </p:sp>
      <p:sp>
        <p:nvSpPr>
          <p:cNvPr id="4" name="Slide Number Placeholder 3"/>
          <p:cNvSpPr>
            <a:spLocks noGrp="1"/>
          </p:cNvSpPr>
          <p:nvPr>
            <p:ph type="sldNum" sz="quarter" idx="4294967295"/>
          </p:nvPr>
        </p:nvSpPr>
        <p:spPr>
          <a:xfrm>
            <a:off x="33338" y="6443663"/>
            <a:ext cx="2133600" cy="365125"/>
          </a:xfrm>
          <a:prstGeom prst="rect">
            <a:avLst/>
          </a:prstGeom>
        </p:spPr>
        <p:txBody>
          <a:bodyPr/>
          <a:lstStyle/>
          <a:p>
            <a:pPr>
              <a:defRPr/>
            </a:pPr>
            <a:fld id="{5055C4E0-0635-42F2-8C77-DA839434875E}" type="slidenum">
              <a:rPr lang="en-US" sz="1200" smtClean="0">
                <a:solidFill>
                  <a:schemeClr val="bg1"/>
                </a:solidFill>
                <a:latin typeface="+mn-lt"/>
                <a:cs typeface="+mn-cs"/>
              </a:rPr>
              <a:pPr>
                <a:defRPr/>
              </a:pPr>
              <a:t>50</a:t>
            </a:fld>
            <a:endParaRPr lang="en-US" sz="1200" dirty="0">
              <a:solidFill>
                <a:schemeClr val="bg1"/>
              </a:solidFill>
              <a:latin typeface="+mn-lt"/>
              <a:cs typeface="+mn-cs"/>
            </a:endParaRPr>
          </a:p>
        </p:txBody>
      </p:sp>
      <p:sp>
        <p:nvSpPr>
          <p:cNvPr id="6" name="TextBox 5"/>
          <p:cNvSpPr txBox="1"/>
          <p:nvPr/>
        </p:nvSpPr>
        <p:spPr>
          <a:xfrm>
            <a:off x="2362200" y="5717716"/>
            <a:ext cx="4391202" cy="477054"/>
          </a:xfrm>
          <a:prstGeom prst="rect">
            <a:avLst/>
          </a:prstGeom>
          <a:solidFill>
            <a:srgbClr val="92D050"/>
          </a:solidFill>
          <a:scene3d>
            <a:camera prst="orthographicFront"/>
            <a:lightRig rig="threePt" dir="t"/>
          </a:scene3d>
          <a:sp3d>
            <a:bevelT/>
          </a:sp3d>
        </p:spPr>
        <p:txBody>
          <a:bodyPr wrap="none">
            <a:spAutoFit/>
          </a:bodyPr>
          <a:lstStyle/>
          <a:p>
            <a:pPr>
              <a:defRPr/>
            </a:pPr>
            <a:r>
              <a:rPr lang="en-US" sz="2500" b="1" dirty="0" smtClean="0"/>
              <a:t>For </a:t>
            </a:r>
            <a:r>
              <a:rPr lang="en-US" sz="2500" b="1" dirty="0" smtClean="0"/>
              <a:t>2016-2017 </a:t>
            </a:r>
            <a:r>
              <a:rPr lang="en-US" sz="2500" b="1" dirty="0"/>
              <a:t>award </a:t>
            </a:r>
            <a:r>
              <a:rPr lang="en-US" sz="2500" b="1" dirty="0" smtClean="0"/>
              <a:t>year only!</a:t>
            </a:r>
            <a:endParaRPr lang="en-US" sz="2500" b="1" dirty="0"/>
          </a:p>
        </p:txBody>
      </p:sp>
    </p:spTree>
    <p:extLst>
      <p:ext uri="{BB962C8B-B14F-4D97-AF65-F5344CB8AC3E}">
        <p14:creationId xmlns:p14="http://schemas.microsoft.com/office/powerpoint/2010/main" val="15848464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28600" y="457200"/>
            <a:ext cx="8839200" cy="25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latin typeface="Arial" charset="0"/>
                <a:cs typeface="Arial" charset="0"/>
              </a:rPr>
              <a:t>Electronic Announcements</a:t>
            </a:r>
            <a:endParaRPr lang="en-US" altLang="en-US" b="1" dirty="0" smtClean="0">
              <a:solidFill>
                <a:schemeClr val="tx1"/>
              </a:solidFill>
              <a:latin typeface="Arial" charset="0"/>
              <a:cs typeface="Arial" charset="0"/>
            </a:endParaRPr>
          </a:p>
        </p:txBody>
      </p:sp>
      <p:sp>
        <p:nvSpPr>
          <p:cNvPr id="14339" name="Content Placeholder 2"/>
          <p:cNvSpPr>
            <a:spLocks noGrp="1"/>
          </p:cNvSpPr>
          <p:nvPr>
            <p:ph idx="1"/>
          </p:nvPr>
        </p:nvSpPr>
        <p:spPr bwMode="auto">
          <a:xfrm>
            <a:off x="0" y="1046162"/>
            <a:ext cx="9448800" cy="56594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indent="0">
              <a:buNone/>
              <a:defRPr/>
            </a:pPr>
            <a:r>
              <a:rPr lang="en-US" sz="3400" dirty="0" smtClean="0">
                <a:solidFill>
                  <a:schemeClr val="tx1"/>
                </a:solidFill>
              </a:rPr>
              <a:t>In </a:t>
            </a:r>
            <a:r>
              <a:rPr lang="en-US" sz="3400" dirty="0">
                <a:solidFill>
                  <a:schemeClr val="tx1"/>
                </a:solidFill>
              </a:rPr>
              <a:t>instances </a:t>
            </a:r>
            <a:r>
              <a:rPr lang="en-US" sz="3400" dirty="0" smtClean="0">
                <a:solidFill>
                  <a:schemeClr val="tx1"/>
                </a:solidFill>
              </a:rPr>
              <a:t>where </a:t>
            </a:r>
            <a:r>
              <a:rPr lang="en-US" sz="3400" dirty="0">
                <a:solidFill>
                  <a:schemeClr val="tx1"/>
                </a:solidFill>
              </a:rPr>
              <a:t>tax filer </a:t>
            </a:r>
            <a:r>
              <a:rPr lang="en-US" sz="3400" dirty="0" smtClean="0">
                <a:solidFill>
                  <a:schemeClr val="tx1"/>
                </a:solidFill>
              </a:rPr>
              <a:t>recently requested </a:t>
            </a:r>
            <a:r>
              <a:rPr lang="en-US" sz="3400" dirty="0" smtClean="0">
                <a:solidFill>
                  <a:schemeClr val="tx1"/>
                </a:solidFill>
              </a:rPr>
              <a:t>a tax transcript from the IRS but was unsuccessful in obtaining the tax transcript :</a:t>
            </a:r>
            <a:endParaRPr lang="en-US" sz="3100" dirty="0">
              <a:solidFill>
                <a:schemeClr val="tx1"/>
              </a:solidFill>
            </a:endParaRPr>
          </a:p>
          <a:p>
            <a:pPr marL="230188" lvl="1" indent="0">
              <a:buNone/>
              <a:defRPr/>
            </a:pPr>
            <a:r>
              <a:rPr lang="en-US" sz="3100" b="1" dirty="0" smtClean="0">
                <a:solidFill>
                  <a:schemeClr val="tx1"/>
                </a:solidFill>
              </a:rPr>
              <a:t>1. </a:t>
            </a:r>
            <a:r>
              <a:rPr lang="en-US" b="1" u="sng" dirty="0" smtClean="0">
                <a:solidFill>
                  <a:schemeClr val="tx1"/>
                </a:solidFill>
              </a:rPr>
              <a:t>Signed</a:t>
            </a:r>
            <a:r>
              <a:rPr lang="en-US" b="1" dirty="0" smtClean="0">
                <a:solidFill>
                  <a:schemeClr val="tx1"/>
                </a:solidFill>
              </a:rPr>
              <a:t> </a:t>
            </a:r>
            <a:r>
              <a:rPr lang="en-US" b="1" dirty="0">
                <a:solidFill>
                  <a:schemeClr val="tx1"/>
                </a:solidFill>
              </a:rPr>
              <a:t>copy of relevant </a:t>
            </a:r>
            <a:r>
              <a:rPr lang="en-US" b="1" dirty="0" smtClean="0">
                <a:solidFill>
                  <a:schemeClr val="tx1"/>
                </a:solidFill>
              </a:rPr>
              <a:t>2015 </a:t>
            </a:r>
            <a:r>
              <a:rPr lang="en-US" b="1" dirty="0">
                <a:solidFill>
                  <a:schemeClr val="tx1"/>
                </a:solidFill>
              </a:rPr>
              <a:t>IRS tax </a:t>
            </a:r>
            <a:r>
              <a:rPr lang="en-US" b="1" dirty="0" smtClean="0">
                <a:solidFill>
                  <a:schemeClr val="tx1"/>
                </a:solidFill>
              </a:rPr>
              <a:t>return </a:t>
            </a:r>
            <a:endParaRPr lang="en-US" b="1" dirty="0" smtClean="0">
              <a:solidFill>
                <a:schemeClr val="tx1"/>
              </a:solidFill>
            </a:endParaRPr>
          </a:p>
          <a:p>
            <a:pPr marL="230188" lvl="1" indent="0" algn="ctr">
              <a:buFont typeface="Arial"/>
              <a:buNone/>
              <a:defRPr/>
            </a:pPr>
            <a:r>
              <a:rPr lang="en-US" dirty="0" smtClean="0">
                <a:solidFill>
                  <a:schemeClr val="tx1"/>
                </a:solidFill>
              </a:rPr>
              <a:t>  </a:t>
            </a:r>
            <a:r>
              <a:rPr lang="en-US" u="sng" dirty="0" smtClean="0">
                <a:solidFill>
                  <a:schemeClr val="tx1"/>
                </a:solidFill>
              </a:rPr>
              <a:t>AND</a:t>
            </a:r>
          </a:p>
          <a:p>
            <a:pPr marL="230188" lvl="1" indent="0">
              <a:buNone/>
              <a:defRPr/>
            </a:pPr>
            <a:r>
              <a:rPr lang="en-US" sz="3100" b="1" dirty="0" smtClean="0">
                <a:solidFill>
                  <a:schemeClr val="tx1"/>
                </a:solidFill>
              </a:rPr>
              <a:t>2</a:t>
            </a:r>
            <a:r>
              <a:rPr lang="en-US" b="1" dirty="0" smtClean="0">
                <a:solidFill>
                  <a:schemeClr val="tx1"/>
                </a:solidFill>
              </a:rPr>
              <a:t>. A statement from the tax filer (on or attached to the tax return) which certifies that the tax return submitted to the institution includes the same information that was submitted to the IRS</a:t>
            </a:r>
          </a:p>
          <a:p>
            <a:pPr marL="230188" lvl="1" indent="0" algn="ctr">
              <a:buNone/>
              <a:defRPr/>
            </a:pPr>
            <a:r>
              <a:rPr lang="en-US" u="sng" dirty="0">
                <a:solidFill>
                  <a:schemeClr val="tx1"/>
                </a:solidFill>
              </a:rPr>
              <a:t>AND</a:t>
            </a:r>
          </a:p>
          <a:p>
            <a:pPr marL="230188" lvl="1" indent="0">
              <a:buNone/>
              <a:defRPr/>
            </a:pPr>
            <a:r>
              <a:rPr lang="en-US" b="1" dirty="0" smtClean="0">
                <a:solidFill>
                  <a:schemeClr val="tx1"/>
                </a:solidFill>
              </a:rPr>
              <a:t>3. Documentation from </a:t>
            </a:r>
            <a:r>
              <a:rPr lang="en-US" b="1" dirty="0">
                <a:solidFill>
                  <a:schemeClr val="tx1"/>
                </a:solidFill>
              </a:rPr>
              <a:t>IRS </a:t>
            </a:r>
            <a:r>
              <a:rPr lang="en-US" b="1" dirty="0" smtClean="0">
                <a:solidFill>
                  <a:schemeClr val="tx1"/>
                </a:solidFill>
              </a:rPr>
              <a:t>of unsuccessful tax transcript request</a:t>
            </a:r>
            <a:endParaRPr lang="en-US" b="1" dirty="0">
              <a:solidFill>
                <a:schemeClr val="tx1"/>
              </a:solidFill>
            </a:endParaRPr>
          </a:p>
          <a:p>
            <a:pPr lvl="3">
              <a:defRPr/>
            </a:pPr>
            <a:r>
              <a:rPr lang="en-US" sz="2600" dirty="0">
                <a:solidFill>
                  <a:schemeClr val="tx1"/>
                </a:solidFill>
              </a:rPr>
              <a:t>Screen shot print </a:t>
            </a:r>
            <a:r>
              <a:rPr lang="en-US" sz="2600" i="1" dirty="0">
                <a:solidFill>
                  <a:schemeClr val="tx1"/>
                </a:solidFill>
              </a:rPr>
              <a:t>(SIGNED AND DATED BY TAX FILER) </a:t>
            </a:r>
            <a:r>
              <a:rPr lang="en-US" sz="2600" i="1" dirty="0" smtClean="0">
                <a:solidFill>
                  <a:schemeClr val="tx1"/>
                </a:solidFill>
              </a:rPr>
              <a:t>or</a:t>
            </a:r>
          </a:p>
          <a:p>
            <a:pPr lvl="3">
              <a:defRPr/>
            </a:pPr>
            <a:r>
              <a:rPr lang="en-US" sz="2600" dirty="0" smtClean="0">
                <a:solidFill>
                  <a:schemeClr val="tx1"/>
                </a:solidFill>
              </a:rPr>
              <a:t>Letter </a:t>
            </a:r>
            <a:r>
              <a:rPr lang="en-US" sz="2600" dirty="0">
                <a:solidFill>
                  <a:schemeClr val="tx1"/>
                </a:solidFill>
              </a:rPr>
              <a:t>from </a:t>
            </a:r>
            <a:r>
              <a:rPr lang="en-US" sz="2600" dirty="0" smtClean="0">
                <a:solidFill>
                  <a:schemeClr val="tx1"/>
                </a:solidFill>
              </a:rPr>
              <a:t>IRS </a:t>
            </a:r>
            <a:r>
              <a:rPr lang="en-US" sz="2600" i="1" dirty="0" smtClean="0">
                <a:solidFill>
                  <a:schemeClr val="tx1"/>
                </a:solidFill>
              </a:rPr>
              <a:t>(SIGNED AND DATED BY TAX FILER); </a:t>
            </a:r>
            <a:r>
              <a:rPr lang="en-US" sz="2600" i="1" dirty="0" smtClean="0">
                <a:solidFill>
                  <a:schemeClr val="tx1"/>
                </a:solidFill>
              </a:rPr>
              <a:t>or</a:t>
            </a:r>
          </a:p>
          <a:p>
            <a:pPr marL="623887" lvl="3" indent="0" algn="ctr">
              <a:buNone/>
              <a:defRPr/>
            </a:pPr>
            <a:r>
              <a:rPr lang="en-US" sz="2800" u="sng" dirty="0" smtClean="0">
                <a:solidFill>
                  <a:schemeClr val="tx1"/>
                </a:solidFill>
              </a:rPr>
              <a:t>AND</a:t>
            </a:r>
          </a:p>
          <a:p>
            <a:pPr marL="230188" lvl="1" indent="0">
              <a:buNone/>
              <a:defRPr/>
            </a:pPr>
            <a:r>
              <a:rPr lang="en-US" b="1" dirty="0" smtClean="0">
                <a:solidFill>
                  <a:schemeClr val="tx1"/>
                </a:solidFill>
              </a:rPr>
              <a:t>4</a:t>
            </a:r>
            <a:r>
              <a:rPr lang="en-US" b="1" dirty="0" smtClean="0">
                <a:solidFill>
                  <a:schemeClr val="tx1"/>
                </a:solidFill>
              </a:rPr>
              <a:t>. Completed </a:t>
            </a:r>
            <a:r>
              <a:rPr lang="en-US" b="1" dirty="0">
                <a:solidFill>
                  <a:schemeClr val="tx1"/>
                </a:solidFill>
              </a:rPr>
              <a:t>and signed IRS Form </a:t>
            </a:r>
            <a:r>
              <a:rPr lang="en-US" b="1" dirty="0" smtClean="0">
                <a:solidFill>
                  <a:schemeClr val="tx1"/>
                </a:solidFill>
              </a:rPr>
              <a:t>4506T-EZ </a:t>
            </a:r>
            <a:r>
              <a:rPr lang="en-US" b="1" dirty="0">
                <a:solidFill>
                  <a:schemeClr val="tx1"/>
                </a:solidFill>
              </a:rPr>
              <a:t>or </a:t>
            </a:r>
            <a:r>
              <a:rPr lang="en-US" b="1" dirty="0" smtClean="0">
                <a:solidFill>
                  <a:schemeClr val="tx1"/>
                </a:solidFill>
              </a:rPr>
              <a:t>4506-T </a:t>
            </a:r>
            <a:r>
              <a:rPr lang="en-US" b="1" dirty="0">
                <a:solidFill>
                  <a:schemeClr val="tx1"/>
                </a:solidFill>
              </a:rPr>
              <a:t>listing institution as third </a:t>
            </a:r>
            <a:r>
              <a:rPr lang="en-US" b="1" dirty="0" smtClean="0">
                <a:solidFill>
                  <a:schemeClr val="tx1"/>
                </a:solidFill>
              </a:rPr>
              <a:t>party</a:t>
            </a:r>
          </a:p>
          <a:p>
            <a:pPr marL="460375" lvl="2" indent="0">
              <a:buNone/>
              <a:defRPr/>
            </a:pPr>
            <a:r>
              <a:rPr lang="en-US" sz="2600" dirty="0" smtClean="0">
                <a:solidFill>
                  <a:schemeClr val="tx1"/>
                </a:solidFill>
              </a:rPr>
              <a:t>- Send to IRS only if doubt paper tax return accuracy</a:t>
            </a:r>
          </a:p>
          <a:p>
            <a:pPr lvl="1">
              <a:defRPr/>
            </a:pPr>
            <a:endParaRPr lang="en-US" dirty="0">
              <a:solidFill>
                <a:schemeClr val="tx1"/>
              </a:solidFill>
            </a:endParaRPr>
          </a:p>
          <a:p>
            <a:pPr lvl="1">
              <a:defRPr/>
            </a:pPr>
            <a:endParaRPr lang="en-US" sz="2600" dirty="0">
              <a:solidFill>
                <a:schemeClr val="tx1"/>
              </a:solidFill>
            </a:endParaRPr>
          </a:p>
          <a:p>
            <a:pPr marL="0" indent="0">
              <a:buFont typeface="Arial" charset="0"/>
              <a:buNone/>
              <a:defRPr/>
            </a:pPr>
            <a:endParaRPr lang="en-US" sz="2600" dirty="0" smtClean="0">
              <a:solidFill>
                <a:schemeClr val="tx1"/>
              </a:solidFill>
              <a:latin typeface="Arial" charset="0"/>
              <a:cs typeface="Arial" charset="0"/>
            </a:endParaRPr>
          </a:p>
        </p:txBody>
      </p:sp>
      <p:sp>
        <p:nvSpPr>
          <p:cNvPr id="3" name="Slide Number Placeholder 2"/>
          <p:cNvSpPr>
            <a:spLocks noGrp="1"/>
          </p:cNvSpPr>
          <p:nvPr>
            <p:ph type="sldNum" sz="quarter" idx="4294967295"/>
          </p:nvPr>
        </p:nvSpPr>
        <p:spPr>
          <a:xfrm>
            <a:off x="1588" y="6507163"/>
            <a:ext cx="2133600" cy="365125"/>
          </a:xfrm>
          <a:prstGeom prst="rect">
            <a:avLst/>
          </a:prstGeom>
        </p:spPr>
        <p:txBody>
          <a:bodyPr/>
          <a:lstStyle/>
          <a:p>
            <a:pPr>
              <a:defRPr/>
            </a:pPr>
            <a:fld id="{58508E2D-D6CB-47E4-8538-002EAFB3A8C1}" type="slidenum">
              <a:rPr lang="en-US" sz="1200" smtClean="0">
                <a:solidFill>
                  <a:schemeClr val="bg1"/>
                </a:solidFill>
                <a:latin typeface="+mn-lt"/>
                <a:cs typeface="+mn-cs"/>
              </a:rPr>
              <a:pPr>
                <a:defRPr/>
              </a:pPr>
              <a:t>51</a:t>
            </a:fld>
            <a:endParaRPr lang="en-US" sz="1200" dirty="0">
              <a:solidFill>
                <a:schemeClr val="bg1"/>
              </a:solidFill>
              <a:latin typeface="+mn-lt"/>
              <a:cs typeface="+mn-cs"/>
            </a:endParaRPr>
          </a:p>
        </p:txBody>
      </p:sp>
    </p:spTree>
    <p:extLst>
      <p:ext uri="{BB962C8B-B14F-4D97-AF65-F5344CB8AC3E}">
        <p14:creationId xmlns:p14="http://schemas.microsoft.com/office/powerpoint/2010/main" val="944803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latin typeface="Arial" charset="0"/>
              </a:rPr>
              <a:t>Electronic Announcements</a:t>
            </a:r>
            <a:endParaRPr lang="en-US" dirty="0"/>
          </a:p>
        </p:txBody>
      </p:sp>
      <p:sp>
        <p:nvSpPr>
          <p:cNvPr id="3" name="Content Placeholder 2"/>
          <p:cNvSpPr>
            <a:spLocks noGrp="1"/>
          </p:cNvSpPr>
          <p:nvPr>
            <p:ph idx="1"/>
          </p:nvPr>
        </p:nvSpPr>
        <p:spPr/>
        <p:txBody>
          <a:bodyPr>
            <a:normAutofit/>
          </a:bodyPr>
          <a:lstStyle/>
          <a:p>
            <a:r>
              <a:rPr lang="en-US" sz="3000" u="sng" dirty="0" smtClean="0">
                <a:solidFill>
                  <a:schemeClr val="tx1"/>
                </a:solidFill>
              </a:rPr>
              <a:t>10/18/2016</a:t>
            </a:r>
            <a:r>
              <a:rPr lang="en-US" sz="3000" dirty="0">
                <a:solidFill>
                  <a:schemeClr val="tx1"/>
                </a:solidFill>
              </a:rPr>
              <a:t> </a:t>
            </a:r>
            <a:r>
              <a:rPr lang="en-US" sz="3000" dirty="0" smtClean="0">
                <a:solidFill>
                  <a:schemeClr val="tx1"/>
                </a:solidFill>
              </a:rPr>
              <a:t>–</a:t>
            </a:r>
            <a:r>
              <a:rPr lang="en-US" sz="3000" dirty="0">
                <a:solidFill>
                  <a:schemeClr val="tx1"/>
                </a:solidFill>
              </a:rPr>
              <a:t> </a:t>
            </a:r>
            <a:r>
              <a:rPr lang="en-US" sz="3000" dirty="0" smtClean="0">
                <a:solidFill>
                  <a:schemeClr val="tx1"/>
                </a:solidFill>
              </a:rPr>
              <a:t>Additional COD System Implementation Planned for October 28-30, 2016</a:t>
            </a:r>
          </a:p>
          <a:p>
            <a:pPr lvl="1">
              <a:buFont typeface="Arial" panose="020B0604020202020204" pitchFamily="34" charset="0"/>
              <a:buChar char="•"/>
            </a:pPr>
            <a:r>
              <a:rPr lang="en-US" sz="3000" dirty="0" smtClean="0">
                <a:solidFill>
                  <a:schemeClr val="tx1"/>
                </a:solidFill>
              </a:rPr>
              <a:t>During October 28-30, 2016, additional COD System functionality will be implemented</a:t>
            </a:r>
          </a:p>
          <a:p>
            <a:pPr lvl="1">
              <a:buFont typeface="Arial" panose="020B0604020202020204" pitchFamily="34" charset="0"/>
              <a:buChar char="•"/>
            </a:pPr>
            <a:r>
              <a:rPr lang="en-US" sz="3000" dirty="0" smtClean="0">
                <a:solidFill>
                  <a:schemeClr val="tx1"/>
                </a:solidFill>
              </a:rPr>
              <a:t>Includes an attachment that highlights the processing function enhancements and modifications that will be implemented</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52</a:t>
            </a:fld>
            <a:endParaRPr lang="en-US" altLang="en-US" sz="900" b="1">
              <a:solidFill>
                <a:schemeClr val="bg1"/>
              </a:solidFill>
              <a:latin typeface="Arial" charset="0"/>
            </a:endParaRPr>
          </a:p>
        </p:txBody>
      </p:sp>
    </p:spTree>
    <p:extLst>
      <p:ext uri="{BB962C8B-B14F-4D97-AF65-F5344CB8AC3E}">
        <p14:creationId xmlns:p14="http://schemas.microsoft.com/office/powerpoint/2010/main" val="4006397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4294967295"/>
          </p:nvPr>
        </p:nvSpPr>
        <p:spPr bwMode="auto">
          <a:xfrm>
            <a:off x="0" y="1219200"/>
            <a:ext cx="91440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u="sng" dirty="0" smtClean="0">
                <a:latin typeface="Arial" charset="0"/>
                <a:cs typeface="Arial" charset="0"/>
              </a:rPr>
              <a:t>9/26/2016</a:t>
            </a:r>
            <a:r>
              <a:rPr lang="en-US" altLang="en-US" sz="2800" b="1" dirty="0" smtClean="0">
                <a:latin typeface="Arial" charset="0"/>
                <a:cs typeface="Arial" charset="0"/>
              </a:rPr>
              <a:t> </a:t>
            </a:r>
            <a:r>
              <a:rPr lang="en-US" altLang="en-US" sz="2800" dirty="0" smtClean="0">
                <a:latin typeface="Arial" charset="0"/>
                <a:cs typeface="Arial" charset="0"/>
              </a:rPr>
              <a:t>– Official Cohort Default Rates – FY2013</a:t>
            </a:r>
          </a:p>
          <a:p>
            <a:r>
              <a:rPr lang="en-US" altLang="en-US" sz="2800" dirty="0" smtClean="0">
                <a:latin typeface="Arial" charset="0"/>
                <a:cs typeface="Arial" charset="0"/>
              </a:rPr>
              <a:t>On September 26, 2016, the Department distributed electronically distributed FY 2013 3-Year official cohort default rates to all eligible schools</a:t>
            </a:r>
          </a:p>
          <a:p>
            <a:endParaRPr lang="en-US" altLang="en-US" sz="1000" dirty="0" smtClean="0">
              <a:latin typeface="Arial" charset="0"/>
              <a:cs typeface="Arial" charset="0"/>
            </a:endParaRPr>
          </a:p>
          <a:p>
            <a:r>
              <a:rPr lang="en-US" altLang="en-US" sz="2800" i="1" dirty="0" smtClean="0">
                <a:latin typeface="Arial" charset="0"/>
                <a:cs typeface="Arial" charset="0"/>
              </a:rPr>
              <a:t>Please don’t forget to review your CDR data and appeal as appropriate within the required time frames</a:t>
            </a:r>
          </a:p>
          <a:p>
            <a:endParaRPr lang="en-US" altLang="en-US" sz="1000" dirty="0" smtClean="0">
              <a:latin typeface="Arial" charset="0"/>
              <a:cs typeface="Arial" charset="0"/>
            </a:endParaRPr>
          </a:p>
          <a:p>
            <a:r>
              <a:rPr lang="en-US" altLang="en-US" sz="2800" dirty="0" smtClean="0">
                <a:latin typeface="Arial" charset="0"/>
                <a:cs typeface="Arial" charset="0"/>
              </a:rPr>
              <a:t>Questions about default rates - contact </a:t>
            </a:r>
            <a:r>
              <a:rPr lang="en-US" altLang="en-US" sz="2800" dirty="0" smtClean="0">
                <a:latin typeface="Arial" charset="0"/>
                <a:cs typeface="Arial" charset="0"/>
                <a:hlinkClick r:id="rId4"/>
              </a:rPr>
              <a:t>fsa.schools.default.management@ed.gov</a:t>
            </a:r>
            <a:r>
              <a:rPr lang="en-US" altLang="en-US" sz="2800" dirty="0" smtClean="0">
                <a:latin typeface="Arial" charset="0"/>
                <a:cs typeface="Arial" charset="0"/>
              </a:rPr>
              <a:t> or call the Operations Performance Division Hotline at (202) 377-4259</a:t>
            </a:r>
          </a:p>
          <a:p>
            <a:pPr lvl="1">
              <a:buFont typeface="Arial" charset="0"/>
              <a:buChar char="•"/>
            </a:pPr>
            <a:endParaRPr lang="en-US" altLang="en-US" sz="1200" dirty="0" smtClean="0">
              <a:latin typeface="Arial" charset="0"/>
              <a:cs typeface="Arial" charset="0"/>
            </a:endParaRPr>
          </a:p>
          <a:p>
            <a:pPr lvl="1">
              <a:buFont typeface="Arial" charset="0"/>
              <a:buChar char="•"/>
            </a:pPr>
            <a:endParaRPr lang="en-US" altLang="en-US" dirty="0" smtClean="0">
              <a:latin typeface="Arial" charset="0"/>
              <a:cs typeface="Arial" charset="0"/>
            </a:endParaRPr>
          </a:p>
        </p:txBody>
      </p:sp>
      <p:sp>
        <p:nvSpPr>
          <p:cNvPr id="82947" name="Title 1"/>
          <p:cNvSpPr txBox="1">
            <a:spLocks/>
          </p:cNvSpPr>
          <p:nvPr/>
        </p:nvSpPr>
        <p:spPr bwMode="auto">
          <a:xfrm>
            <a:off x="76200" y="4572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4000" b="1" dirty="0">
                <a:latin typeface="Arial" charset="0"/>
              </a:rPr>
              <a:t>Electronic Announcements</a:t>
            </a:r>
          </a:p>
        </p:txBody>
      </p:sp>
      <p:sp>
        <p:nvSpPr>
          <p:cNvPr id="4"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53</a:t>
            </a:fld>
            <a:endParaRPr lang="en-US" altLang="en-US" sz="900" b="1">
              <a:solidFill>
                <a:schemeClr val="bg1"/>
              </a:solidFill>
              <a:latin typeface="Arial" charset="0"/>
            </a:endParaRPr>
          </a:p>
        </p:txBody>
      </p:sp>
    </p:spTree>
    <p:custDataLst>
      <p:tags r:id="rId1"/>
    </p:custDataLst>
    <p:extLst>
      <p:ext uri="{BB962C8B-B14F-4D97-AF65-F5344CB8AC3E}">
        <p14:creationId xmlns:p14="http://schemas.microsoft.com/office/powerpoint/2010/main" val="785830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1"/>
          <p:cNvSpPr>
            <a:spLocks noGrp="1"/>
          </p:cNvSpPr>
          <p:nvPr>
            <p:ph type="title" idx="4294967295"/>
          </p:nvPr>
        </p:nvSpPr>
        <p:spPr bwMode="auto">
          <a:xfrm>
            <a:off x="152400" y="381000"/>
            <a:ext cx="8839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b="1" dirty="0" smtClean="0">
                <a:latin typeface="Arial" charset="0"/>
                <a:cs typeface="Arial" charset="0"/>
              </a:rPr>
              <a:t>Electronic Announcements</a:t>
            </a:r>
          </a:p>
        </p:txBody>
      </p:sp>
      <p:sp>
        <p:nvSpPr>
          <p:cNvPr id="98308" name="Content Placeholder 2"/>
          <p:cNvSpPr>
            <a:spLocks noGrp="1"/>
          </p:cNvSpPr>
          <p:nvPr>
            <p:ph idx="4294967295"/>
          </p:nvPr>
        </p:nvSpPr>
        <p:spPr bwMode="auto">
          <a:xfrm>
            <a:off x="762000" y="1211263"/>
            <a:ext cx="8382000" cy="5257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r>
              <a:rPr lang="en-US" b="1" u="sng" dirty="0" smtClean="0">
                <a:latin typeface="Arial" panose="020B0604020202020204" pitchFamily="34" charset="0"/>
                <a:ea typeface="ＭＳ Ｐゴシック" pitchFamily="34" charset="-128"/>
                <a:cs typeface="Arial" panose="020B0604020202020204" pitchFamily="34" charset="0"/>
              </a:rPr>
              <a:t>9/6/16</a:t>
            </a:r>
            <a:r>
              <a:rPr lang="en-US" b="1" dirty="0" smtClean="0">
                <a:latin typeface="Arial" panose="020B0604020202020204" pitchFamily="34" charset="0"/>
                <a:ea typeface="ＭＳ Ｐゴシック" pitchFamily="34" charset="-128"/>
                <a:cs typeface="Arial" panose="020B0604020202020204" pitchFamily="34" charset="0"/>
              </a:rPr>
              <a:t> </a:t>
            </a:r>
            <a:r>
              <a:rPr lang="en-US" dirty="0" smtClean="0">
                <a:latin typeface="Arial" panose="020B0604020202020204" pitchFamily="34" charset="0"/>
                <a:ea typeface="ＭＳ Ｐゴシック" pitchFamily="34" charset="-128"/>
                <a:cs typeface="Arial" panose="020B0604020202020204" pitchFamily="34" charset="0"/>
              </a:rPr>
              <a:t>– Pell Grant Overpayments</a:t>
            </a:r>
            <a:endParaRPr lang="en-US" sz="1200" b="1" dirty="0" smtClean="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Reminder when </a:t>
            </a:r>
            <a:r>
              <a:rPr lang="en-US" sz="2800" dirty="0">
                <a:latin typeface="Arial" panose="020B0604020202020204" pitchFamily="34" charset="0"/>
                <a:cs typeface="Arial" panose="020B0604020202020204" pitchFamily="34" charset="0"/>
              </a:rPr>
              <a:t>to report Pell Grant overpayments to </a:t>
            </a:r>
            <a:r>
              <a:rPr lang="en-US" sz="2800" dirty="0" smtClean="0">
                <a:latin typeface="Arial" panose="020B0604020202020204" pitchFamily="34" charset="0"/>
                <a:cs typeface="Arial" panose="020B0604020202020204" pitchFamily="34" charset="0"/>
              </a:rPr>
              <a:t>NSLDS and </a:t>
            </a:r>
            <a:r>
              <a:rPr lang="en-US" sz="2800" dirty="0">
                <a:latin typeface="Arial" panose="020B0604020202020204" pitchFamily="34" charset="0"/>
                <a:cs typeface="Arial" panose="020B0604020202020204" pitchFamily="34" charset="0"/>
              </a:rPr>
              <a:t>when to make adjustments to Pell Grant information in the COD </a:t>
            </a:r>
            <a:r>
              <a:rPr lang="en-US" sz="2800" dirty="0" smtClean="0">
                <a:latin typeface="Arial" panose="020B0604020202020204" pitchFamily="34" charset="0"/>
                <a:cs typeface="Arial" panose="020B0604020202020204" pitchFamily="34" charset="0"/>
              </a:rPr>
              <a:t>System</a:t>
            </a:r>
          </a:p>
          <a:p>
            <a:pPr>
              <a:defRPr/>
            </a:pPr>
            <a:r>
              <a:rPr lang="en-US" sz="2800" dirty="0" smtClean="0">
                <a:latin typeface="Arial" panose="020B0604020202020204" pitchFamily="34" charset="0"/>
                <a:cs typeface="Arial" panose="020B0604020202020204" pitchFamily="34" charset="0"/>
              </a:rPr>
              <a:t>Indicate different requirements between school and student errors</a:t>
            </a:r>
          </a:p>
          <a:p>
            <a:pPr>
              <a:defRPr/>
            </a:pPr>
            <a:r>
              <a:rPr lang="en-US" sz="2800" dirty="0" smtClean="0">
                <a:latin typeface="Arial" panose="020B0604020202020204" pitchFamily="34" charset="0"/>
                <a:cs typeface="Arial" panose="020B0604020202020204" pitchFamily="34" charset="0"/>
              </a:rPr>
              <a:t>Provide a table </a:t>
            </a:r>
            <a:r>
              <a:rPr lang="en-US" sz="2800" dirty="0">
                <a:latin typeface="Arial" panose="020B0604020202020204" pitchFamily="34" charset="0"/>
                <a:cs typeface="Arial" panose="020B0604020202020204" pitchFamily="34" charset="0"/>
              </a:rPr>
              <a:t>summarizing Pell Grant overpayment reporting requirements to NSLDS, the COD System, and G5</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54</a:t>
            </a:fld>
            <a:endParaRPr lang="en-US" altLang="en-US" sz="900" b="1">
              <a:solidFill>
                <a:schemeClr val="bg1"/>
              </a:solidFill>
              <a:latin typeface="Arial" charset="0"/>
            </a:endParaRPr>
          </a:p>
        </p:txBody>
      </p:sp>
    </p:spTree>
    <p:extLst>
      <p:ext uri="{BB962C8B-B14F-4D97-AF65-F5344CB8AC3E}">
        <p14:creationId xmlns:p14="http://schemas.microsoft.com/office/powerpoint/2010/main" val="313269762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p:cNvSpPr>
            <a:spLocks noGrp="1"/>
          </p:cNvSpPr>
          <p:nvPr>
            <p:ph type="title" idx="4294967295"/>
          </p:nvPr>
        </p:nvSpPr>
        <p:spPr bwMode="auto">
          <a:xfrm>
            <a:off x="152400" y="391458"/>
            <a:ext cx="8035636" cy="2838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b="1" dirty="0" smtClean="0">
                <a:latin typeface="Arial" charset="0"/>
                <a:cs typeface="Arial" charset="0"/>
              </a:rPr>
              <a:t>Electronic Announcements</a:t>
            </a:r>
          </a:p>
        </p:txBody>
      </p:sp>
      <p:sp>
        <p:nvSpPr>
          <p:cNvPr id="98308" name="Content Placeholder 2"/>
          <p:cNvSpPr>
            <a:spLocks noGrp="1"/>
          </p:cNvSpPr>
          <p:nvPr>
            <p:ph idx="4294967295"/>
          </p:nvPr>
        </p:nvSpPr>
        <p:spPr bwMode="auto">
          <a:xfrm>
            <a:off x="33338" y="1211263"/>
            <a:ext cx="9110662" cy="5257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r>
              <a:rPr lang="en-US" sz="2800" b="1" u="sng" dirty="0" smtClean="0">
                <a:latin typeface="Arial" panose="020B0604020202020204" pitchFamily="34" charset="0"/>
                <a:ea typeface="ＭＳ Ｐゴシック" pitchFamily="34" charset="-128"/>
                <a:cs typeface="Arial" panose="020B0604020202020204" pitchFamily="34" charset="0"/>
              </a:rPr>
              <a:t>7/19/16</a:t>
            </a:r>
            <a:r>
              <a:rPr lang="en-US" sz="2800" b="1" dirty="0" smtClean="0">
                <a:latin typeface="Arial" panose="020B0604020202020204" pitchFamily="34" charset="0"/>
                <a:ea typeface="ＭＳ Ｐゴシック" pitchFamily="34" charset="-128"/>
                <a:cs typeface="Arial" panose="020B0604020202020204" pitchFamily="34" charset="0"/>
              </a:rPr>
              <a:t> </a:t>
            </a:r>
            <a:r>
              <a:rPr lang="en-US" sz="2800" dirty="0" smtClean="0">
                <a:latin typeface="Arial" panose="020B0604020202020204" pitchFamily="34" charset="0"/>
                <a:ea typeface="ＭＳ Ｐゴシック" pitchFamily="34" charset="-128"/>
                <a:cs typeface="Arial" panose="020B0604020202020204" pitchFamily="34" charset="0"/>
              </a:rPr>
              <a:t>– G-845 submissions</a:t>
            </a:r>
            <a:endParaRPr lang="en-US" sz="2600" dirty="0">
              <a:latin typeface="Arial" panose="020B0604020202020204" pitchFamily="34" charset="0"/>
              <a:ea typeface="ＭＳ Ｐゴシック" pitchFamily="34" charset="-128"/>
              <a:cs typeface="Arial" panose="020B0604020202020204" pitchFamily="34" charset="0"/>
            </a:endParaRPr>
          </a:p>
          <a:p>
            <a:pPr marL="0" indent="0">
              <a:buFont typeface="Arial" charset="0"/>
              <a:buNone/>
              <a:defRPr/>
            </a:pPr>
            <a:endParaRPr lang="en-US" sz="1200" u="sng" dirty="0" smtClean="0">
              <a:latin typeface="Arial" pitchFamily="34" charset="0"/>
              <a:ea typeface="ＭＳ Ｐゴシック" pitchFamily="34" charset="-128"/>
              <a:cs typeface="Arial" pitchFamily="34" charset="0"/>
            </a:endParaRPr>
          </a:p>
          <a:p>
            <a:pPr>
              <a:defRPr/>
            </a:pPr>
            <a:r>
              <a:rPr lang="en-US" sz="2800" dirty="0">
                <a:latin typeface="Arial" panose="020B0604020202020204" pitchFamily="34" charset="0"/>
                <a:cs typeface="Arial" panose="020B0604020202020204" pitchFamily="34" charset="0"/>
              </a:rPr>
              <a:t>V</a:t>
            </a:r>
            <a:r>
              <a:rPr lang="en-US" sz="2800" dirty="0" smtClean="0">
                <a:latin typeface="Arial" panose="020B0604020202020204" pitchFamily="34" charset="0"/>
                <a:cs typeface="Arial" panose="020B0604020202020204" pitchFamily="34" charset="0"/>
              </a:rPr>
              <a:t>erification </a:t>
            </a:r>
            <a:r>
              <a:rPr lang="en-US" sz="2800" dirty="0">
                <a:latin typeface="Arial" panose="020B0604020202020204" pitchFamily="34" charset="0"/>
                <a:cs typeface="Arial" panose="020B0604020202020204" pitchFamily="34" charset="0"/>
              </a:rPr>
              <a:t>of </a:t>
            </a:r>
            <a:r>
              <a:rPr lang="en-US" sz="2800" dirty="0" smtClean="0">
                <a:latin typeface="Arial" panose="020B0604020202020204" pitchFamily="34" charset="0"/>
                <a:cs typeface="Arial" panose="020B0604020202020204" pitchFamily="34" charset="0"/>
              </a:rPr>
              <a:t>eligible </a:t>
            </a:r>
            <a:r>
              <a:rPr lang="en-US" sz="2800" dirty="0">
                <a:latin typeface="Arial" panose="020B0604020202020204" pitchFamily="34" charset="0"/>
                <a:cs typeface="Arial" panose="020B0604020202020204" pitchFamily="34" charset="0"/>
              </a:rPr>
              <a:t>non-citizenship </a:t>
            </a:r>
            <a:r>
              <a:rPr lang="en-US" sz="2800" dirty="0" smtClean="0">
                <a:latin typeface="Arial" panose="020B0604020202020204" pitchFamily="34" charset="0"/>
                <a:cs typeface="Arial" panose="020B0604020202020204" pitchFamily="34" charset="0"/>
              </a:rPr>
              <a:t>statuses </a:t>
            </a:r>
            <a:r>
              <a:rPr lang="en-US" sz="2800" dirty="0">
                <a:latin typeface="Arial" panose="020B0604020202020204" pitchFamily="34" charset="0"/>
                <a:cs typeface="Arial" panose="020B0604020202020204" pitchFamily="34" charset="0"/>
              </a:rPr>
              <a:t>must be submitted to the Los Angeles field </a:t>
            </a:r>
            <a:r>
              <a:rPr lang="en-US" sz="2800" dirty="0" smtClean="0">
                <a:latin typeface="Arial" panose="020B0604020202020204" pitchFamily="34" charset="0"/>
                <a:cs typeface="Arial" panose="020B0604020202020204" pitchFamily="34" charset="0"/>
              </a:rPr>
              <a:t>office:</a:t>
            </a:r>
          </a:p>
          <a:p>
            <a:pPr>
              <a:defRPr/>
            </a:pPr>
            <a:endParaRPr lang="en-US" sz="800" dirty="0" smtClean="0">
              <a:latin typeface="Arial" panose="020B0604020202020204" pitchFamily="34" charset="0"/>
              <a:cs typeface="Arial" panose="020B0604020202020204" pitchFamily="34" charset="0"/>
            </a:endParaRPr>
          </a:p>
          <a:p>
            <a:pPr marL="0" indent="0" algn="ctr">
              <a:buFont typeface="Arial" charset="0"/>
              <a:buNone/>
              <a:defRPr/>
            </a:pPr>
            <a:r>
              <a:rPr lang="en-US" sz="2600" b="1" dirty="0">
                <a:latin typeface="Arial" panose="020B0604020202020204" pitchFamily="34" charset="0"/>
                <a:cs typeface="Arial" panose="020B0604020202020204" pitchFamily="34" charset="0"/>
              </a:rPr>
              <a:t>U.S. Citizenship and Immigration Services (USCIS) </a:t>
            </a:r>
            <a:br>
              <a:rPr lang="en-US" sz="2600" b="1" dirty="0">
                <a:latin typeface="Arial" panose="020B0604020202020204" pitchFamily="34" charset="0"/>
                <a:cs typeface="Arial" panose="020B0604020202020204" pitchFamily="34" charset="0"/>
              </a:rPr>
            </a:br>
            <a:r>
              <a:rPr lang="en-US" sz="2600" b="1" dirty="0">
                <a:latin typeface="Arial" panose="020B0604020202020204" pitchFamily="34" charset="0"/>
                <a:cs typeface="Arial" panose="020B0604020202020204" pitchFamily="34" charset="0"/>
              </a:rPr>
              <a:t>Attn: USCIS SAVE Program Status Verification Office </a:t>
            </a:r>
            <a:br>
              <a:rPr lang="en-US" sz="2600" b="1" dirty="0">
                <a:latin typeface="Arial" panose="020B0604020202020204" pitchFamily="34" charset="0"/>
                <a:cs typeface="Arial" panose="020B0604020202020204" pitchFamily="34" charset="0"/>
              </a:rPr>
            </a:br>
            <a:r>
              <a:rPr lang="en-US" sz="2600" b="1" dirty="0">
                <a:latin typeface="Arial" panose="020B0604020202020204" pitchFamily="34" charset="0"/>
                <a:cs typeface="Arial" panose="020B0604020202020204" pitchFamily="34" charset="0"/>
              </a:rPr>
              <a:t>300 N. Los Angeles Blvd., Room 3204 </a:t>
            </a:r>
            <a:br>
              <a:rPr lang="en-US" sz="2600" b="1" dirty="0">
                <a:latin typeface="Arial" panose="020B0604020202020204" pitchFamily="34" charset="0"/>
                <a:cs typeface="Arial" panose="020B0604020202020204" pitchFamily="34" charset="0"/>
              </a:rPr>
            </a:br>
            <a:r>
              <a:rPr lang="en-US" sz="2600" b="1" dirty="0">
                <a:latin typeface="Arial" panose="020B0604020202020204" pitchFamily="34" charset="0"/>
                <a:cs typeface="Arial" panose="020B0604020202020204" pitchFamily="34" charset="0"/>
              </a:rPr>
              <a:t>Los Angeles, CA </a:t>
            </a:r>
            <a:r>
              <a:rPr lang="en-US" sz="2600" b="1" dirty="0" smtClean="0">
                <a:latin typeface="Arial" panose="020B0604020202020204" pitchFamily="34" charset="0"/>
                <a:cs typeface="Arial" panose="020B0604020202020204" pitchFamily="34" charset="0"/>
              </a:rPr>
              <a:t>90012</a:t>
            </a:r>
          </a:p>
          <a:p>
            <a:pPr marL="0" indent="0" algn="ctr">
              <a:buFont typeface="Arial" charset="0"/>
              <a:buNone/>
              <a:defRPr/>
            </a:pPr>
            <a:endParaRPr lang="en-US" sz="1100" b="1" dirty="0" smtClean="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Exception for Battered Immigrant-Qualified Aliens with a Status Under </a:t>
            </a:r>
            <a:r>
              <a:rPr lang="en-US" sz="2800" dirty="0" smtClean="0">
                <a:latin typeface="Arial" panose="020B0604020202020204" pitchFamily="34" charset="0"/>
                <a:cs typeface="Arial" panose="020B0604020202020204" pitchFamily="34" charset="0"/>
              </a:rPr>
              <a:t>VAWA must still be sent to the Buffalo field office</a:t>
            </a:r>
            <a:endParaRPr lang="en-US" sz="2600" dirty="0">
              <a:latin typeface="Arial" panose="020B0604020202020204" pitchFamily="34" charset="0"/>
              <a:cs typeface="Arial" panose="020B0604020202020204" pitchFamily="34"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55</a:t>
            </a:fld>
            <a:endParaRPr lang="en-US" altLang="en-US" sz="900" b="1">
              <a:solidFill>
                <a:schemeClr val="bg1"/>
              </a:solidFill>
              <a:latin typeface="Arial" charset="0"/>
            </a:endParaRPr>
          </a:p>
        </p:txBody>
      </p:sp>
    </p:spTree>
    <p:extLst>
      <p:ext uri="{BB962C8B-B14F-4D97-AF65-F5344CB8AC3E}">
        <p14:creationId xmlns:p14="http://schemas.microsoft.com/office/powerpoint/2010/main" val="364376541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
          <p:cNvSpPr>
            <a:spLocks noGrp="1"/>
          </p:cNvSpPr>
          <p:nvPr>
            <p:ph type="title" idx="4294967295"/>
          </p:nvPr>
        </p:nvSpPr>
        <p:spPr bwMode="auto">
          <a:xfrm>
            <a:off x="228600" y="430530"/>
            <a:ext cx="8915400" cy="586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b="1" dirty="0" smtClean="0">
                <a:latin typeface="Arial" charset="0"/>
                <a:cs typeface="Arial" charset="0"/>
              </a:rPr>
              <a:t>Electronic Announcements</a:t>
            </a:r>
          </a:p>
        </p:txBody>
      </p:sp>
      <p:sp>
        <p:nvSpPr>
          <p:cNvPr id="98308" name="Content Placeholder 2"/>
          <p:cNvSpPr>
            <a:spLocks noGrp="1"/>
          </p:cNvSpPr>
          <p:nvPr>
            <p:ph idx="4294967295"/>
          </p:nvPr>
        </p:nvSpPr>
        <p:spPr bwMode="auto">
          <a:xfrm>
            <a:off x="0" y="1066800"/>
            <a:ext cx="9110663" cy="5257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r>
              <a:rPr lang="en-US" sz="2800" b="1" u="sng" dirty="0" smtClean="0">
                <a:latin typeface="Arial" panose="020B0604020202020204" pitchFamily="34" charset="0"/>
                <a:ea typeface="ＭＳ Ｐゴシック" pitchFamily="34" charset="-128"/>
                <a:cs typeface="Arial" panose="020B0604020202020204" pitchFamily="34" charset="0"/>
              </a:rPr>
              <a:t>7/1/16</a:t>
            </a:r>
            <a:r>
              <a:rPr lang="en-US" sz="2800" b="1" dirty="0" smtClean="0">
                <a:latin typeface="Arial" panose="020B0604020202020204" pitchFamily="34" charset="0"/>
                <a:ea typeface="ＭＳ Ｐゴシック" pitchFamily="34" charset="-128"/>
                <a:cs typeface="Arial" panose="020B0604020202020204" pitchFamily="34" charset="0"/>
              </a:rPr>
              <a:t> </a:t>
            </a:r>
            <a:r>
              <a:rPr lang="en-US" sz="2800" dirty="0" smtClean="0">
                <a:latin typeface="Arial" panose="020B0604020202020204" pitchFamily="34" charset="0"/>
                <a:ea typeface="ＭＳ Ｐゴシック" pitchFamily="34" charset="-128"/>
                <a:cs typeface="Arial" panose="020B0604020202020204" pitchFamily="34" charset="0"/>
              </a:rPr>
              <a:t>– </a:t>
            </a:r>
            <a:r>
              <a:rPr lang="en-US" sz="2800" dirty="0">
                <a:latin typeface="Arial" panose="020B0604020202020204" pitchFamily="34" charset="0"/>
                <a:cs typeface="Arial" panose="020B0604020202020204" pitchFamily="34" charset="0"/>
              </a:rPr>
              <a:t>Posting Contract Information and Providing Contract URL </a:t>
            </a:r>
            <a:r>
              <a:rPr lang="en-US" sz="2800" dirty="0" smtClean="0">
                <a:latin typeface="Arial" panose="020B0604020202020204" pitchFamily="34" charset="0"/>
                <a:cs typeface="Arial" panose="020B0604020202020204" pitchFamily="34" charset="0"/>
              </a:rPr>
              <a:t>to ED</a:t>
            </a:r>
            <a:endParaRPr lang="en-US" sz="1200" u="sng" dirty="0" smtClean="0">
              <a:latin typeface="Arial" pitchFamily="34" charset="0"/>
              <a:ea typeface="ＭＳ Ｐゴシック" pitchFamily="34" charset="-128"/>
              <a:cs typeface="Arial" pitchFamily="34" charset="0"/>
            </a:endParaRPr>
          </a:p>
          <a:p>
            <a:pPr>
              <a:defRPr/>
            </a:pPr>
            <a:r>
              <a:rPr lang="en-US" sz="2600" dirty="0">
                <a:latin typeface="Arial" panose="020B0604020202020204" pitchFamily="34" charset="0"/>
                <a:cs typeface="Arial" panose="020B0604020202020204" pitchFamily="34" charset="0"/>
              </a:rPr>
              <a:t>S</a:t>
            </a:r>
            <a:r>
              <a:rPr lang="en-US" sz="2600" dirty="0" smtClean="0">
                <a:latin typeface="Arial" panose="020B0604020202020204" pitchFamily="34" charset="0"/>
                <a:cs typeface="Arial" panose="020B0604020202020204" pitchFamily="34" charset="0"/>
              </a:rPr>
              <a:t>chools </a:t>
            </a:r>
            <a:r>
              <a:rPr lang="en-US" sz="2600" dirty="0">
                <a:latin typeface="Arial" panose="020B0604020202020204" pitchFamily="34" charset="0"/>
                <a:cs typeface="Arial" panose="020B0604020202020204" pitchFamily="34" charset="0"/>
              </a:rPr>
              <a:t>with either a Tier One (T1) or Tier Two (T2) arrangement </a:t>
            </a:r>
            <a:r>
              <a:rPr lang="en-US" sz="2600" dirty="0" smtClean="0">
                <a:latin typeface="Arial" panose="020B0604020202020204" pitchFamily="34" charset="0"/>
                <a:cs typeface="Arial" panose="020B0604020202020204" pitchFamily="34" charset="0"/>
              </a:rPr>
              <a:t>must post </a:t>
            </a:r>
            <a:r>
              <a:rPr lang="en-US" sz="2600" dirty="0">
                <a:latin typeface="Arial" panose="020B0604020202020204" pitchFamily="34" charset="0"/>
                <a:cs typeface="Arial" panose="020B0604020202020204" pitchFamily="34" charset="0"/>
              </a:rPr>
              <a:t>to </a:t>
            </a:r>
            <a:r>
              <a:rPr lang="en-US" sz="2600" dirty="0" smtClean="0">
                <a:latin typeface="Arial" panose="020B0604020202020204" pitchFamily="34" charset="0"/>
                <a:cs typeface="Arial" panose="020B0604020202020204" pitchFamily="34" charset="0"/>
              </a:rPr>
              <a:t>their </a:t>
            </a:r>
            <a:r>
              <a:rPr lang="en-US" sz="2600" dirty="0">
                <a:latin typeface="Arial" panose="020B0604020202020204" pitchFamily="34" charset="0"/>
                <a:cs typeface="Arial" panose="020B0604020202020204" pitchFamily="34" charset="0"/>
              </a:rPr>
              <a:t>website any contracts or agreements establishing the T1 or T2 arrangements </a:t>
            </a:r>
            <a:r>
              <a:rPr lang="en-US" sz="2600" dirty="0" smtClean="0">
                <a:latin typeface="Arial" panose="020B0604020202020204" pitchFamily="34" charset="0"/>
                <a:cs typeface="Arial" panose="020B0604020202020204" pitchFamily="34" charset="0"/>
              </a:rPr>
              <a:t>no </a:t>
            </a:r>
            <a:r>
              <a:rPr lang="en-US" sz="2600" dirty="0">
                <a:latin typeface="Arial" panose="020B0604020202020204" pitchFamily="34" charset="0"/>
                <a:cs typeface="Arial" panose="020B0604020202020204" pitchFamily="34" charset="0"/>
              </a:rPr>
              <a:t>later than September 1, </a:t>
            </a:r>
            <a:r>
              <a:rPr lang="en-US" sz="2600" dirty="0" smtClean="0">
                <a:latin typeface="Arial" panose="020B0604020202020204" pitchFamily="34" charset="0"/>
                <a:cs typeface="Arial" panose="020B0604020202020204" pitchFamily="34" charset="0"/>
              </a:rPr>
              <a:t>2016</a:t>
            </a:r>
          </a:p>
          <a:p>
            <a:pPr lvl="1">
              <a:defRPr/>
            </a:pPr>
            <a:r>
              <a:rPr lang="en-US" sz="2400" dirty="0">
                <a:latin typeface="Arial" panose="020B0604020202020204" pitchFamily="34" charset="0"/>
                <a:cs typeface="Arial" panose="020B0604020202020204" pitchFamily="34" charset="0"/>
              </a:rPr>
              <a:t>Updates to the posting must occur within a reasonable time </a:t>
            </a:r>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there </a:t>
            </a:r>
            <a:r>
              <a:rPr lang="en-US" sz="2400" dirty="0" smtClean="0">
                <a:latin typeface="Arial" panose="020B0604020202020204" pitchFamily="34" charset="0"/>
                <a:cs typeface="Arial" panose="020B0604020202020204" pitchFamily="34" charset="0"/>
              </a:rPr>
              <a:t>are substantive changes</a:t>
            </a:r>
          </a:p>
          <a:p>
            <a:pPr>
              <a:defRPr/>
            </a:pPr>
            <a:r>
              <a:rPr lang="en-US" sz="2600" dirty="0" smtClean="0">
                <a:latin typeface="Arial" panose="020B0604020202020204" pitchFamily="34" charset="0"/>
                <a:cs typeface="Arial" panose="020B0604020202020204" pitchFamily="34" charset="0"/>
              </a:rPr>
              <a:t>In addition, the school must also provide to ED the URL for their contract/agreement through </a:t>
            </a:r>
            <a:r>
              <a:rPr lang="en-US" sz="2600" u="sng" dirty="0" smtClean="0">
                <a:latin typeface="Arial" panose="020B0604020202020204" pitchFamily="34" charset="0"/>
                <a:cs typeface="Arial" panose="020B0604020202020204" pitchFamily="34" charset="0"/>
                <a:hlinkClick r:id="rId3"/>
              </a:rPr>
              <a:t>https</a:t>
            </a:r>
            <a:r>
              <a:rPr lang="en-US" sz="2600" u="sng" dirty="0">
                <a:latin typeface="Arial" panose="020B0604020202020204" pitchFamily="34" charset="0"/>
                <a:cs typeface="Arial" panose="020B0604020202020204" pitchFamily="34" charset="0"/>
                <a:hlinkClick r:id="rId3"/>
              </a:rPr>
              <a:t>://</a:t>
            </a:r>
            <a:r>
              <a:rPr lang="en-US" sz="2600" u="sng" dirty="0" smtClean="0">
                <a:latin typeface="Arial" panose="020B0604020202020204" pitchFamily="34" charset="0"/>
                <a:cs typeface="Arial" panose="020B0604020202020204" pitchFamily="34" charset="0"/>
                <a:hlinkClick r:id="rId3"/>
              </a:rPr>
              <a:t>studentaid.ed.gov/sa/about/data-center/school/cash-management</a:t>
            </a:r>
            <a:endParaRPr lang="en-US" sz="2600" dirty="0">
              <a:latin typeface="Arial" panose="020B0604020202020204" pitchFamily="34" charset="0"/>
              <a:cs typeface="Arial" panose="020B0604020202020204" pitchFamily="34"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56</a:t>
            </a:fld>
            <a:endParaRPr lang="en-US" altLang="en-US" sz="900" b="1">
              <a:solidFill>
                <a:schemeClr val="bg1"/>
              </a:solidFill>
              <a:latin typeface="Arial" charset="0"/>
            </a:endParaRPr>
          </a:p>
        </p:txBody>
      </p:sp>
    </p:spTree>
    <p:extLst>
      <p:ext uri="{BB962C8B-B14F-4D97-AF65-F5344CB8AC3E}">
        <p14:creationId xmlns:p14="http://schemas.microsoft.com/office/powerpoint/2010/main" val="103601301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descr="C:\Users\David.Bartnicki\AppData\Local\Microsoft\Windows\Temporary Internet Files\Content.IE5\3V9WIYU6\classro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65532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85416" y="1676400"/>
            <a:ext cx="287796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latin typeface="Arial" panose="020B0604020202020204" pitchFamily="34" charset="0"/>
                <a:cs typeface="Arial" pitchFamily="34" charset="0"/>
              </a:rPr>
              <a:t>Training</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57</a:t>
            </a:fld>
            <a:endParaRPr lang="en-US" altLang="en-US" sz="900" b="1">
              <a:solidFill>
                <a:schemeClr val="bg1"/>
              </a:solidFill>
              <a:latin typeface="Arial" charset="0"/>
            </a:endParaRPr>
          </a:p>
        </p:txBody>
      </p:sp>
    </p:spTree>
    <p:extLst>
      <p:ext uri="{BB962C8B-B14F-4D97-AF65-F5344CB8AC3E}">
        <p14:creationId xmlns:p14="http://schemas.microsoft.com/office/powerpoint/2010/main" val="27297553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2900"/>
            <a:ext cx="8553450" cy="647700"/>
          </a:xfrm>
        </p:spPr>
        <p:txBody>
          <a:bodyPr/>
          <a:lstStyle/>
          <a:p>
            <a:pPr>
              <a:defRPr/>
            </a:pPr>
            <a:r>
              <a:rPr lang="en-US" b="1" dirty="0" smtClean="0">
                <a:solidFill>
                  <a:schemeClr val="tx1"/>
                </a:solidFill>
                <a:latin typeface="Arial" panose="020B0604020202020204" pitchFamily="34" charset="0"/>
                <a:cs typeface="Arial" panose="020B0604020202020204" pitchFamily="34" charset="0"/>
              </a:rPr>
              <a:t>Upcoming Training</a:t>
            </a:r>
            <a:endParaRPr lang="en-US" b="1" dirty="0">
              <a:solidFill>
                <a:schemeClr val="tx1"/>
              </a:solidFill>
              <a:latin typeface="Arial" panose="020B0604020202020204" pitchFamily="34" charset="0"/>
              <a:cs typeface="Arial" panose="020B0604020202020204" pitchFamily="34" charset="0"/>
            </a:endParaRPr>
          </a:p>
        </p:txBody>
      </p:sp>
      <p:sp>
        <p:nvSpPr>
          <p:cNvPr id="74755" name="Content Placeholder 2"/>
          <p:cNvSpPr>
            <a:spLocks noGrp="1"/>
          </p:cNvSpPr>
          <p:nvPr>
            <p:ph idx="1"/>
          </p:nvPr>
        </p:nvSpPr>
        <p:spPr bwMode="auto">
          <a:xfrm>
            <a:off x="533400" y="1524001"/>
            <a:ext cx="5181600"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solidFill>
                  <a:schemeClr val="tx1"/>
                </a:solidFill>
                <a:latin typeface="Arial" panose="020B0604020202020204" pitchFamily="34" charset="0"/>
                <a:cs typeface="Arial" panose="020B0604020202020204" pitchFamily="34" charset="0"/>
              </a:rPr>
              <a:t>2016 FSA Training Conference</a:t>
            </a:r>
          </a:p>
          <a:p>
            <a:pPr lvl="1">
              <a:buFont typeface="Arial" pitchFamily="34" charset="0"/>
              <a:buChar char="•"/>
            </a:pPr>
            <a:r>
              <a:rPr lang="en-US" altLang="en-US" sz="2800" dirty="0" smtClean="0">
                <a:solidFill>
                  <a:schemeClr val="tx1"/>
                </a:solidFill>
                <a:latin typeface="Arial" panose="020B0604020202020204" pitchFamily="34" charset="0"/>
                <a:cs typeface="Arial" panose="020B0604020202020204" pitchFamily="34" charset="0"/>
              </a:rPr>
              <a:t>November 29 – December 2</a:t>
            </a:r>
          </a:p>
          <a:p>
            <a:pPr lvl="1">
              <a:buFont typeface="Arial" pitchFamily="34" charset="0"/>
              <a:buChar char="•"/>
            </a:pPr>
            <a:r>
              <a:rPr lang="en-US" altLang="en-US" sz="2800" dirty="0" smtClean="0">
                <a:solidFill>
                  <a:schemeClr val="tx1"/>
                </a:solidFill>
                <a:latin typeface="Arial" panose="020B0604020202020204" pitchFamily="34" charset="0"/>
                <a:cs typeface="Arial" panose="020B0604020202020204" pitchFamily="34" charset="0"/>
              </a:rPr>
              <a:t>Georgia World Congress Center – Atlanta, GA</a:t>
            </a:r>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l="1318" t="14500" r="62022" b="46361"/>
          <a:stretch>
            <a:fillRect/>
          </a:stretch>
        </p:blipFill>
        <p:spPr bwMode="auto">
          <a:xfrm>
            <a:off x="5848351" y="1295400"/>
            <a:ext cx="3046413" cy="271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58</a:t>
            </a:fld>
            <a:endParaRPr lang="en-US" altLang="en-US" sz="900" b="1">
              <a:solidFill>
                <a:schemeClr val="bg1"/>
              </a:solidFill>
              <a:latin typeface="Arial" charset="0"/>
            </a:endParaRPr>
          </a:p>
        </p:txBody>
      </p:sp>
    </p:spTree>
    <p:extLst>
      <p:ext uri="{BB962C8B-B14F-4D97-AF65-F5344CB8AC3E}">
        <p14:creationId xmlns:p14="http://schemas.microsoft.com/office/powerpoint/2010/main" val="405348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bwMode="auto">
          <a:xfrm>
            <a:off x="588963" y="381000"/>
            <a:ext cx="8555037"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smtClean="0"/>
              <a:t>2017–18 FAFSA Changes</a:t>
            </a:r>
          </a:p>
        </p:txBody>
      </p:sp>
      <p:pic>
        <p:nvPicPr>
          <p:cNvPr id="13315"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5</a:t>
            </a:fld>
            <a:endParaRPr lang="en-US" altLang="en-US" sz="900" b="1">
              <a:solidFill>
                <a:schemeClr val="bg1"/>
              </a:solidFill>
              <a:latin typeface="Arial" charset="0"/>
            </a:endParaRPr>
          </a:p>
        </p:txBody>
      </p:sp>
    </p:spTree>
    <p:extLst>
      <p:ext uri="{BB962C8B-B14F-4D97-AF65-F5344CB8AC3E}">
        <p14:creationId xmlns:p14="http://schemas.microsoft.com/office/powerpoint/2010/main" val="6867013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1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388" name="TextBox 5"/>
          <p:cNvSpPr txBox="1">
            <a:spLocks noChangeArrowheads="1"/>
          </p:cNvSpPr>
          <p:nvPr/>
        </p:nvSpPr>
        <p:spPr bwMode="auto">
          <a:xfrm>
            <a:off x="90487" y="2859087"/>
            <a:ext cx="3186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dirty="0">
                <a:latin typeface="Arial" charset="0"/>
              </a:rPr>
              <a:t>fsatraining.info</a:t>
            </a:r>
          </a:p>
        </p:txBody>
      </p:sp>
      <p:sp>
        <p:nvSpPr>
          <p:cNvPr id="2" name="Oval 1"/>
          <p:cNvSpPr/>
          <p:nvPr/>
        </p:nvSpPr>
        <p:spPr>
          <a:xfrm>
            <a:off x="3962400" y="631371"/>
            <a:ext cx="3352800" cy="3026229"/>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 name="Straight Arrow Connector 3"/>
          <p:cNvCxnSpPr/>
          <p:nvPr/>
        </p:nvCxnSpPr>
        <p:spPr>
          <a:xfrm flipH="1">
            <a:off x="5525294" y="631371"/>
            <a:ext cx="379412" cy="641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4391" name="TextBox 7"/>
          <p:cNvSpPr txBox="1">
            <a:spLocks noChangeArrowheads="1"/>
          </p:cNvSpPr>
          <p:nvPr/>
        </p:nvSpPr>
        <p:spPr bwMode="auto">
          <a:xfrm>
            <a:off x="5917769" y="336571"/>
            <a:ext cx="215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altLang="en-US" sz="2400" b="1" dirty="0">
                <a:latin typeface="Arial" charset="0"/>
              </a:rPr>
              <a:t>FSA Training </a:t>
            </a:r>
          </a:p>
          <a:p>
            <a:pPr algn="ctr" eaLnBrk="1" hangingPunct="1"/>
            <a:r>
              <a:rPr lang="en-US" altLang="en-US" sz="2400" b="1" dirty="0">
                <a:latin typeface="Arial" charset="0"/>
              </a:rPr>
              <a:t>Modules</a:t>
            </a:r>
          </a:p>
        </p:txBody>
      </p:sp>
    </p:spTree>
    <p:extLst>
      <p:ext uri="{BB962C8B-B14F-4D97-AF65-F5344CB8AC3E}">
        <p14:creationId xmlns:p14="http://schemas.microsoft.com/office/powerpoint/2010/main" val="4174929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2AC901-8A29-4661-9A38-714B198FA516}" type="slidenum">
              <a:rPr lang="en-US" smtClean="0"/>
              <a:pPr/>
              <a:t>60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132837" cy="683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20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Users\Kevin.Campbell\AppData\Local\Microsoft\Windows\Temporary Internet Files\Content.IE5\UVSTZOEC\find1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650" y="2963863"/>
            <a:ext cx="254635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Title 4"/>
          <p:cNvSpPr>
            <a:spLocks noGrp="1"/>
          </p:cNvSpPr>
          <p:nvPr>
            <p:ph type="title"/>
          </p:nvPr>
        </p:nvSpPr>
        <p:spPr bwMode="auto">
          <a:xfrm>
            <a:off x="76200"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latin typeface="Arial" panose="020B0604020202020204" pitchFamily="34" charset="0"/>
                <a:cs typeface="Arial" panose="020B0604020202020204" pitchFamily="34" charset="0"/>
              </a:rPr>
              <a:t>Quick Takes Videos</a:t>
            </a:r>
          </a:p>
        </p:txBody>
      </p:sp>
      <p:sp>
        <p:nvSpPr>
          <p:cNvPr id="6" name="Content Placeholder 5"/>
          <p:cNvSpPr>
            <a:spLocks noGrp="1"/>
          </p:cNvSpPr>
          <p:nvPr>
            <p:ph idx="1"/>
          </p:nvPr>
        </p:nvSpPr>
        <p:spPr>
          <a:xfrm>
            <a:off x="381000" y="1295400"/>
            <a:ext cx="8153400" cy="4953000"/>
          </a:xfrm>
        </p:spPr>
        <p:txBody>
          <a:bodyPr>
            <a:normAutofit/>
          </a:bodyPr>
          <a:lstStyle/>
          <a:p>
            <a:pPr>
              <a:defRPr/>
            </a:pPr>
            <a:r>
              <a:rPr lang="en-US" dirty="0" smtClean="0">
                <a:solidFill>
                  <a:schemeClr val="tx1"/>
                </a:solidFill>
                <a:latin typeface="Georgia" panose="02040502050405020303" pitchFamily="18" charset="0"/>
              </a:rPr>
              <a:t>FSA-related topics that can be completed in about 15 minutes</a:t>
            </a:r>
          </a:p>
          <a:p>
            <a:pPr>
              <a:defRPr/>
            </a:pPr>
            <a:r>
              <a:rPr lang="en-US" dirty="0" smtClean="0">
                <a:solidFill>
                  <a:schemeClr val="tx1"/>
                </a:solidFill>
                <a:latin typeface="Georgia" panose="02040502050405020303" pitchFamily="18" charset="0"/>
              </a:rPr>
              <a:t>Several topics now available</a:t>
            </a:r>
          </a:p>
          <a:p>
            <a:pPr lvl="1">
              <a:defRPr/>
            </a:pPr>
            <a:r>
              <a:rPr lang="en-US" sz="2400" dirty="0" smtClean="0">
                <a:solidFill>
                  <a:schemeClr val="tx1"/>
                </a:solidFill>
                <a:latin typeface="Georgia" panose="02040502050405020303" pitchFamily="18" charset="0"/>
              </a:rPr>
              <a:t>Finding </a:t>
            </a:r>
            <a:r>
              <a:rPr lang="en-US" sz="2400" dirty="0">
                <a:solidFill>
                  <a:schemeClr val="tx1"/>
                </a:solidFill>
                <a:latin typeface="Georgia" panose="02040502050405020303" pitchFamily="18" charset="0"/>
              </a:rPr>
              <a:t>Federal </a:t>
            </a:r>
            <a:r>
              <a:rPr lang="en-US" sz="2400" dirty="0" smtClean="0">
                <a:solidFill>
                  <a:schemeClr val="tx1"/>
                </a:solidFill>
                <a:latin typeface="Georgia" panose="02040502050405020303" pitchFamily="18" charset="0"/>
              </a:rPr>
              <a:t>training resources</a:t>
            </a:r>
          </a:p>
          <a:p>
            <a:pPr lvl="1">
              <a:defRPr/>
            </a:pPr>
            <a:r>
              <a:rPr lang="en-US" sz="2400" dirty="0" smtClean="0">
                <a:solidFill>
                  <a:schemeClr val="tx1"/>
                </a:solidFill>
                <a:latin typeface="Georgia" panose="02040502050405020303" pitchFamily="18" charset="0"/>
              </a:rPr>
              <a:t>Conflicting information</a:t>
            </a:r>
          </a:p>
          <a:p>
            <a:pPr lvl="1">
              <a:defRPr/>
            </a:pPr>
            <a:r>
              <a:rPr lang="en-US" sz="2400" dirty="0" smtClean="0">
                <a:solidFill>
                  <a:schemeClr val="tx1"/>
                </a:solidFill>
                <a:latin typeface="Georgia" panose="02040502050405020303" pitchFamily="18" charset="0"/>
              </a:rPr>
              <a:t>Paper secondary confirmation </a:t>
            </a:r>
          </a:p>
          <a:p>
            <a:pPr lvl="1">
              <a:defRPr/>
            </a:pPr>
            <a:r>
              <a:rPr lang="en-US" sz="2400" dirty="0" smtClean="0">
                <a:solidFill>
                  <a:schemeClr val="tx1"/>
                </a:solidFill>
                <a:latin typeface="Georgia" panose="02040502050405020303" pitchFamily="18" charset="0"/>
              </a:rPr>
              <a:t>Professional judgment</a:t>
            </a:r>
          </a:p>
          <a:p>
            <a:pPr lvl="1">
              <a:defRPr/>
            </a:pPr>
            <a:r>
              <a:rPr lang="en-US" sz="2400" dirty="0" smtClean="0">
                <a:solidFill>
                  <a:schemeClr val="tx1"/>
                </a:solidFill>
                <a:latin typeface="Georgia" panose="02040502050405020303" pitchFamily="18" charset="0"/>
              </a:rPr>
              <a:t>Basics in FSA Parts I, II and III</a:t>
            </a:r>
            <a:endParaRPr lang="en-US" sz="2400" dirty="0">
              <a:solidFill>
                <a:schemeClr val="tx1"/>
              </a:solidFill>
              <a:latin typeface="Georgia" panose="02040502050405020303" pitchFamily="18" charset="0"/>
            </a:endParaRPr>
          </a:p>
          <a:p>
            <a:pPr marL="230188" lvl="1" indent="0">
              <a:buFont typeface="Arial"/>
              <a:buNone/>
              <a:defRPr/>
            </a:pPr>
            <a:endParaRPr lang="en-US" sz="800" dirty="0" smtClean="0">
              <a:solidFill>
                <a:schemeClr val="tx1"/>
              </a:solidFill>
              <a:latin typeface="Georgia" panose="02040502050405020303" pitchFamily="18" charset="0"/>
            </a:endParaRPr>
          </a:p>
          <a:p>
            <a:pPr marL="230188" lvl="1" indent="0" algn="ctr">
              <a:buFont typeface="Arial"/>
              <a:buNone/>
              <a:defRPr/>
            </a:pPr>
            <a:r>
              <a:rPr lang="en-US" sz="3600" dirty="0" smtClean="0">
                <a:solidFill>
                  <a:schemeClr val="tx1"/>
                </a:solidFill>
                <a:latin typeface="Georgia" panose="02040502050405020303" pitchFamily="18" charset="0"/>
              </a:rPr>
              <a:t>Available now on fsatraining.info</a:t>
            </a:r>
            <a:endParaRPr lang="en-US" sz="3600" dirty="0">
              <a:solidFill>
                <a:schemeClr val="tx1"/>
              </a:solidFill>
              <a:latin typeface="Georgia" panose="02040502050405020303" pitchFamily="18" charset="0"/>
            </a:endParaRPr>
          </a:p>
          <a:p>
            <a:pPr marL="230188" lvl="1" indent="0">
              <a:buFont typeface="Arial"/>
              <a:buNone/>
              <a:defRPr/>
            </a:pPr>
            <a:endParaRPr lang="en-US" sz="2400" dirty="0">
              <a:solidFill>
                <a:schemeClr val="tx1">
                  <a:lumMod val="65000"/>
                  <a:lumOff val="35000"/>
                </a:schemeClr>
              </a:solidFill>
              <a:latin typeface="Georgia" panose="02040502050405020303" pitchFamily="18" charset="0"/>
            </a:endParaRPr>
          </a:p>
        </p:txBody>
      </p:sp>
      <p:sp>
        <p:nvSpPr>
          <p:cNvPr id="8"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61</a:t>
            </a:fld>
            <a:endParaRPr lang="en-US" altLang="en-US" sz="900" b="1">
              <a:solidFill>
                <a:schemeClr val="bg1"/>
              </a:solidFill>
              <a:latin typeface="Arial" charset="0"/>
            </a:endParaRPr>
          </a:p>
        </p:txBody>
      </p:sp>
    </p:spTree>
    <p:extLst>
      <p:ext uri="{BB962C8B-B14F-4D97-AF65-F5344CB8AC3E}">
        <p14:creationId xmlns:p14="http://schemas.microsoft.com/office/powerpoint/2010/main" val="3774148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28600" y="419100"/>
            <a:ext cx="8553450" cy="647700"/>
          </a:xfrm>
        </p:spPr>
        <p:txBody>
          <a:bodyPr>
            <a:noAutofit/>
          </a:bodyPr>
          <a:lstStyle/>
          <a:p>
            <a:pPr>
              <a:defRPr/>
            </a:pPr>
            <a:r>
              <a:rPr lang="en-US" b="1" dirty="0" smtClean="0">
                <a:solidFill>
                  <a:schemeClr val="tx1"/>
                </a:solidFill>
                <a:latin typeface="Arial" panose="020B0604020202020204" pitchFamily="34" charset="0"/>
                <a:cs typeface="Arial" panose="020B0604020202020204" pitchFamily="34" charset="0"/>
              </a:rPr>
              <a:t>ED Contacts</a:t>
            </a:r>
          </a:p>
        </p:txBody>
      </p:sp>
      <p:sp>
        <p:nvSpPr>
          <p:cNvPr id="2" name="Content Placeholder 1"/>
          <p:cNvSpPr>
            <a:spLocks noGrp="1"/>
          </p:cNvSpPr>
          <p:nvPr>
            <p:ph idx="1"/>
          </p:nvPr>
        </p:nvSpPr>
        <p:spPr>
          <a:xfrm>
            <a:off x="228600" y="1295400"/>
            <a:ext cx="8534400" cy="4754563"/>
          </a:xfrm>
        </p:spPr>
        <p:txBody>
          <a:bodyPr/>
          <a:lstStyle/>
          <a:p>
            <a:pPr marL="0" indent="0">
              <a:buNone/>
            </a:pPr>
            <a:r>
              <a:rPr lang="en-US" sz="2800" b="1" u="sng" dirty="0" smtClean="0">
                <a:solidFill>
                  <a:schemeClr val="tx1"/>
                </a:solidFill>
                <a:latin typeface="Arial" panose="020B0604020202020204" pitchFamily="34" charset="0"/>
                <a:cs typeface="Arial" panose="020B0604020202020204" pitchFamily="34" charset="0"/>
              </a:rPr>
              <a:t>Research and Customer Care Center</a:t>
            </a:r>
          </a:p>
          <a:p>
            <a:pPr marL="0" indent="0">
              <a:buNone/>
            </a:pPr>
            <a:r>
              <a:rPr lang="en-US" sz="2400" b="1" dirty="0" smtClean="0">
                <a:solidFill>
                  <a:schemeClr val="tx1"/>
                </a:solidFill>
                <a:latin typeface="Arial" panose="020B0604020202020204" pitchFamily="34" charset="0"/>
                <a:cs typeface="Arial" panose="020B0604020202020204" pitchFamily="34" charset="0"/>
              </a:rPr>
              <a:t>800.433.7327</a:t>
            </a:r>
          </a:p>
          <a:p>
            <a:pPr marL="0" indent="0">
              <a:buNone/>
            </a:pPr>
            <a:r>
              <a:rPr lang="en-US" sz="2400" dirty="0" smtClean="0">
                <a:solidFill>
                  <a:schemeClr val="tx1"/>
                </a:solidFill>
                <a:latin typeface="Arial" panose="020B0604020202020204" pitchFamily="34" charset="0"/>
                <a:cs typeface="Arial" panose="020B0604020202020204" pitchFamily="34" charset="0"/>
              </a:rPr>
              <a:t>fsa.customer.support@ed.gov</a:t>
            </a:r>
          </a:p>
          <a:p>
            <a:pPr marL="0" indent="0">
              <a:buNone/>
            </a:pPr>
            <a:r>
              <a:rPr lang="en-US" sz="2800" b="1" u="sng" dirty="0" smtClean="0">
                <a:solidFill>
                  <a:schemeClr val="tx1"/>
                </a:solidFill>
                <a:latin typeface="Arial" panose="020B0604020202020204" pitchFamily="34" charset="0"/>
                <a:cs typeface="Arial" panose="020B0604020202020204" pitchFamily="34" charset="0"/>
              </a:rPr>
              <a:t>Reach FSA</a:t>
            </a:r>
          </a:p>
          <a:p>
            <a:pPr marL="0" indent="0">
              <a:buNone/>
            </a:pPr>
            <a:r>
              <a:rPr lang="en-US" sz="2400" dirty="0" smtClean="0">
                <a:solidFill>
                  <a:schemeClr val="tx1"/>
                </a:solidFill>
                <a:latin typeface="Arial" panose="020B0604020202020204" pitchFamily="34" charset="0"/>
                <a:cs typeface="Arial" panose="020B0604020202020204" pitchFamily="34" charset="0"/>
              </a:rPr>
              <a:t>855.FSA.4FAA – 1 number to reach 10 contact centers!</a:t>
            </a:r>
          </a:p>
          <a:p>
            <a:pPr marL="0" indent="0">
              <a:buNone/>
            </a:pPr>
            <a:endParaRPr lang="en-US" dirty="0">
              <a:latin typeface="Georgia" panose="020405020504050203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22845257"/>
              </p:ext>
            </p:extLst>
          </p:nvPr>
        </p:nvGraphicFramePr>
        <p:xfrm>
          <a:off x="304800" y="3827144"/>
          <a:ext cx="8458200" cy="2345054"/>
        </p:xfrm>
        <a:graphic>
          <a:graphicData uri="http://schemas.openxmlformats.org/drawingml/2006/table">
            <a:tbl>
              <a:tblPr firstRow="1" bandRow="1">
                <a:tableStyleId>{2D5ABB26-0587-4C30-8999-92F81FD0307C}</a:tableStyleId>
              </a:tblPr>
              <a:tblGrid>
                <a:gridCol w="4229100"/>
                <a:gridCol w="4229100"/>
              </a:tblGrid>
              <a:tr h="391182">
                <a:tc>
                  <a:txBody>
                    <a:bodyPr/>
                    <a:lstStyle/>
                    <a:p>
                      <a:r>
                        <a:rPr lang="en-US" sz="1800" dirty="0" smtClean="0">
                          <a:solidFill>
                            <a:schemeClr val="tx1"/>
                          </a:solidFill>
                          <a:latin typeface="Georgia" panose="02040502050405020303" pitchFamily="18" charset="0"/>
                        </a:rPr>
                        <a:t>Campus-Based</a:t>
                      </a:r>
                      <a:r>
                        <a:rPr lang="en-US" sz="1800" baseline="0" dirty="0" smtClean="0">
                          <a:solidFill>
                            <a:schemeClr val="tx1"/>
                          </a:solidFill>
                          <a:latin typeface="Georgia" panose="02040502050405020303" pitchFamily="18" charset="0"/>
                        </a:rPr>
                        <a:t> Call Center</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dirty="0" err="1" smtClean="0">
                          <a:solidFill>
                            <a:schemeClr val="tx1"/>
                          </a:solidFill>
                          <a:latin typeface="Georgia" panose="02040502050405020303" pitchFamily="18" charset="0"/>
                        </a:rPr>
                        <a:t>eZ</a:t>
                      </a:r>
                      <a:r>
                        <a:rPr lang="en-US" sz="1800" dirty="0" smtClean="0">
                          <a:solidFill>
                            <a:schemeClr val="tx1"/>
                          </a:solidFill>
                          <a:latin typeface="Georgia" panose="02040502050405020303" pitchFamily="18" charset="0"/>
                        </a:rPr>
                        <a:t>-Audit</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8468">
                <a:tc>
                  <a:txBody>
                    <a:bodyPr/>
                    <a:lstStyle/>
                    <a:p>
                      <a:r>
                        <a:rPr lang="en-US" sz="1800" dirty="0" smtClean="0">
                          <a:solidFill>
                            <a:schemeClr val="tx1"/>
                          </a:solidFill>
                          <a:latin typeface="Georgia" panose="02040502050405020303" pitchFamily="18" charset="0"/>
                        </a:rPr>
                        <a:t>COD</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dirty="0" smtClean="0">
                          <a:solidFill>
                            <a:schemeClr val="tx1"/>
                          </a:solidFill>
                          <a:latin typeface="Georgia" panose="02040502050405020303" pitchFamily="18" charset="0"/>
                        </a:rPr>
                        <a:t>School Eligibility Services Group</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8468">
                <a:tc>
                  <a:txBody>
                    <a:bodyPr/>
                    <a:lstStyle/>
                    <a:p>
                      <a:r>
                        <a:rPr lang="en-US" sz="1800" dirty="0" smtClean="0">
                          <a:solidFill>
                            <a:schemeClr val="tx1"/>
                          </a:solidFill>
                          <a:latin typeface="Georgia" panose="02040502050405020303" pitchFamily="18" charset="0"/>
                        </a:rPr>
                        <a:t>CPS/SAIG</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dirty="0" smtClean="0">
                          <a:solidFill>
                            <a:schemeClr val="tx1"/>
                          </a:solidFill>
                          <a:latin typeface="Georgia" panose="02040502050405020303" pitchFamily="18" charset="0"/>
                        </a:rPr>
                        <a:t>Foreign Schools Participation Division</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8468">
                <a:tc>
                  <a:txBody>
                    <a:bodyPr/>
                    <a:lstStyle/>
                    <a:p>
                      <a:r>
                        <a:rPr lang="en-US" sz="1800" dirty="0" smtClean="0">
                          <a:solidFill>
                            <a:schemeClr val="tx1"/>
                          </a:solidFill>
                          <a:latin typeface="Georgia" panose="02040502050405020303" pitchFamily="18" charset="0"/>
                        </a:rPr>
                        <a:t>NSLDS</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dirty="0" smtClean="0">
                          <a:solidFill>
                            <a:schemeClr val="tx1"/>
                          </a:solidFill>
                          <a:latin typeface="Georgia" panose="02040502050405020303" pitchFamily="18" charset="0"/>
                        </a:rPr>
                        <a:t>Research and Customer</a:t>
                      </a:r>
                      <a:r>
                        <a:rPr lang="en-US" sz="1800" baseline="0" dirty="0" smtClean="0">
                          <a:solidFill>
                            <a:schemeClr val="tx1"/>
                          </a:solidFill>
                          <a:latin typeface="Georgia" panose="02040502050405020303" pitchFamily="18" charset="0"/>
                        </a:rPr>
                        <a:t> Care Center</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8468">
                <a:tc>
                  <a:txBody>
                    <a:bodyPr/>
                    <a:lstStyle/>
                    <a:p>
                      <a:r>
                        <a:rPr lang="en-US" sz="1800" dirty="0" smtClean="0">
                          <a:solidFill>
                            <a:schemeClr val="tx1"/>
                          </a:solidFill>
                          <a:latin typeface="Georgia" panose="02040502050405020303" pitchFamily="18" charset="0"/>
                        </a:rPr>
                        <a:t>G5</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dirty="0" smtClean="0">
                          <a:solidFill>
                            <a:schemeClr val="tx1"/>
                          </a:solidFill>
                          <a:latin typeface="Georgia" panose="02040502050405020303" pitchFamily="18" charset="0"/>
                        </a:rPr>
                        <a:t>Nelnet Total &amp; Permanent Disability</a:t>
                      </a:r>
                      <a:endParaRPr lang="en-US" sz="1800" dirty="0">
                        <a:solidFill>
                          <a:schemeClr val="tx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62</a:t>
            </a:fld>
            <a:endParaRPr lang="en-US" altLang="en-US" sz="900" b="1">
              <a:solidFill>
                <a:schemeClr val="bg1"/>
              </a:solidFill>
              <a:latin typeface="Arial" charset="0"/>
            </a:endParaRPr>
          </a:p>
        </p:txBody>
      </p:sp>
    </p:spTree>
    <p:extLst>
      <p:ext uri="{BB962C8B-B14F-4D97-AF65-F5344CB8AC3E}">
        <p14:creationId xmlns:p14="http://schemas.microsoft.com/office/powerpoint/2010/main" val="36884848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txBox="1">
            <a:spLocks/>
          </p:cNvSpPr>
          <p:nvPr/>
        </p:nvSpPr>
        <p:spPr bwMode="auto">
          <a:xfrm>
            <a:off x="460375" y="279401"/>
            <a:ext cx="855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a:latin typeface="Arial" panose="020B0604020202020204" pitchFamily="34" charset="0"/>
              </a:rPr>
              <a:t>Regional Contacts</a:t>
            </a:r>
          </a:p>
        </p:txBody>
      </p:sp>
      <p:sp>
        <p:nvSpPr>
          <p:cNvPr id="7" name="TextBox 2"/>
          <p:cNvSpPr txBox="1">
            <a:spLocks noChangeArrowheads="1"/>
          </p:cNvSpPr>
          <p:nvPr/>
        </p:nvSpPr>
        <p:spPr bwMode="auto">
          <a:xfrm>
            <a:off x="0" y="1905000"/>
            <a:ext cx="9009064"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30188" indent="-230188" eaLnBrk="1" hangingPunct="1">
              <a:spcBef>
                <a:spcPct val="20000"/>
              </a:spcBef>
              <a:buSzPct val="80000"/>
              <a:buFont typeface="Arial"/>
              <a:buChar char="•"/>
              <a:defRPr/>
            </a:pPr>
            <a:r>
              <a:rPr lang="en-US" altLang="en-US" sz="2400" b="1" dirty="0">
                <a:latin typeface="Arial" panose="020B0604020202020204" pitchFamily="34" charset="0"/>
                <a:cs typeface="Arial" panose="020B0604020202020204" pitchFamily="34" charset="0"/>
              </a:rPr>
              <a:t>Philadelphia School Participation Team </a:t>
            </a:r>
          </a:p>
          <a:p>
            <a:pPr marL="973138" lvl="1" indent="-230188" eaLnBrk="1" hangingPunct="1">
              <a:spcBef>
                <a:spcPct val="20000"/>
              </a:spcBef>
              <a:buSzPct val="80000"/>
              <a:buFont typeface="Arial"/>
              <a:buChar char="•"/>
              <a:defRPr/>
            </a:pPr>
            <a:r>
              <a:rPr lang="en-US" altLang="en-US" sz="2400" dirty="0">
                <a:latin typeface="Arial" panose="020B0604020202020204" pitchFamily="34" charset="0"/>
                <a:cs typeface="Arial" panose="020B0604020202020204" pitchFamily="34" charset="0"/>
              </a:rPr>
              <a:t>Main Number – 215-656-6442</a:t>
            </a:r>
          </a:p>
          <a:p>
            <a:pPr marL="973138" lvl="1" indent="-230188" eaLnBrk="1" hangingPunct="1">
              <a:spcBef>
                <a:spcPct val="20000"/>
              </a:spcBef>
              <a:buSzPct val="80000"/>
              <a:buFont typeface="Arial"/>
              <a:buChar char="•"/>
              <a:defRPr/>
            </a:pPr>
            <a:r>
              <a:rPr lang="en-US" altLang="en-US" sz="2400" dirty="0">
                <a:latin typeface="Arial" panose="020B0604020202020204" pitchFamily="34" charset="0"/>
                <a:cs typeface="Arial" panose="020B0604020202020204" pitchFamily="34" charset="0"/>
              </a:rPr>
              <a:t>Joe Kern (IIS) – </a:t>
            </a:r>
            <a:r>
              <a:rPr lang="en-US" altLang="en-US" sz="2400" dirty="0">
                <a:latin typeface="Arial" panose="020B0604020202020204" pitchFamily="34" charset="0"/>
                <a:cs typeface="Arial" panose="020B0604020202020204" pitchFamily="34" charset="0"/>
                <a:hlinkClick r:id="rId3"/>
              </a:rPr>
              <a:t>Joe.Kern@ed.gov</a:t>
            </a:r>
            <a:r>
              <a:rPr lang="en-US" altLang="en-US" sz="2400" dirty="0">
                <a:latin typeface="Arial" panose="020B0604020202020204" pitchFamily="34" charset="0"/>
                <a:cs typeface="Arial" panose="020B0604020202020204" pitchFamily="34" charset="0"/>
              </a:rPr>
              <a:t>; 215-656-8566</a:t>
            </a:r>
          </a:p>
          <a:p>
            <a:pPr lvl="1" indent="0" eaLnBrk="1" hangingPunct="1">
              <a:spcBef>
                <a:spcPct val="20000"/>
              </a:spcBef>
              <a:buSzPct val="80000"/>
              <a:defRPr/>
            </a:pPr>
            <a:endParaRPr lang="en-US" altLang="en-US" sz="2400" dirty="0">
              <a:latin typeface="Arial" panose="020B0604020202020204" pitchFamily="34" charset="0"/>
              <a:cs typeface="Arial" panose="020B0604020202020204" pitchFamily="34" charset="0"/>
            </a:endParaRPr>
          </a:p>
          <a:p>
            <a:pPr marL="230188" indent="-230188" eaLnBrk="1" hangingPunct="1">
              <a:spcBef>
                <a:spcPct val="20000"/>
              </a:spcBef>
              <a:buSzPct val="80000"/>
              <a:buFont typeface="Arial"/>
              <a:buChar char="•"/>
              <a:defRPr/>
            </a:pPr>
            <a:r>
              <a:rPr lang="en-US" altLang="en-US" sz="2400" b="1" dirty="0">
                <a:latin typeface="Arial" panose="020B0604020202020204" pitchFamily="34" charset="0"/>
                <a:cs typeface="Arial" panose="020B0604020202020204" pitchFamily="34" charset="0"/>
              </a:rPr>
              <a:t>Philadelphia Training Officers </a:t>
            </a:r>
          </a:p>
          <a:p>
            <a:pPr marL="973138" lvl="1" indent="-230188" eaLnBrk="1" hangingPunct="1">
              <a:spcBef>
                <a:spcPct val="20000"/>
              </a:spcBef>
              <a:buSzPct val="80000"/>
              <a:buFont typeface="Arial"/>
              <a:buChar char="•"/>
              <a:defRPr/>
            </a:pPr>
            <a:r>
              <a:rPr lang="en-US" altLang="en-US" sz="2300" dirty="0">
                <a:latin typeface="Arial" panose="020B0604020202020204" pitchFamily="34" charset="0"/>
                <a:cs typeface="Arial" panose="020B0604020202020204" pitchFamily="34" charset="0"/>
              </a:rPr>
              <a:t>Amber Johnson – </a:t>
            </a:r>
            <a:r>
              <a:rPr lang="en-US" altLang="en-US" sz="2300" dirty="0">
                <a:latin typeface="Arial" panose="020B0604020202020204" pitchFamily="34" charset="0"/>
                <a:cs typeface="Arial" panose="020B0604020202020204" pitchFamily="34" charset="0"/>
                <a:hlinkClick r:id="rId4"/>
              </a:rPr>
              <a:t>Amber.Johnson@ed.gov</a:t>
            </a:r>
            <a:r>
              <a:rPr lang="en-US" altLang="en-US" sz="2300" dirty="0">
                <a:latin typeface="Arial" panose="020B0604020202020204" pitchFamily="34" charset="0"/>
                <a:cs typeface="Arial" panose="020B0604020202020204" pitchFamily="34" charset="0"/>
              </a:rPr>
              <a:t>; 202-377-3369</a:t>
            </a:r>
          </a:p>
          <a:p>
            <a:pPr marL="973138" lvl="1" indent="-230188" eaLnBrk="1" hangingPunct="1">
              <a:spcBef>
                <a:spcPct val="20000"/>
              </a:spcBef>
              <a:buSzPct val="80000"/>
              <a:buFont typeface="Arial"/>
              <a:buChar char="•"/>
              <a:defRPr/>
            </a:pPr>
            <a:r>
              <a:rPr lang="en-US" altLang="en-US" sz="2400" dirty="0">
                <a:latin typeface="Arial" panose="020B0604020202020204" pitchFamily="34" charset="0"/>
                <a:cs typeface="Arial" panose="020B0604020202020204" pitchFamily="34" charset="0"/>
              </a:rPr>
              <a:t>Craig Rorie – </a:t>
            </a:r>
            <a:r>
              <a:rPr lang="en-US" altLang="en-US" sz="2400" dirty="0">
                <a:latin typeface="Arial" panose="020B0604020202020204" pitchFamily="34" charset="0"/>
                <a:cs typeface="Arial" panose="020B0604020202020204" pitchFamily="34" charset="0"/>
                <a:hlinkClick r:id="rId5"/>
              </a:rPr>
              <a:t>Craig.Rorie@ed.gov</a:t>
            </a:r>
            <a:r>
              <a:rPr lang="en-US" altLang="en-US" sz="2400" dirty="0">
                <a:latin typeface="Arial" panose="020B0604020202020204" pitchFamily="34" charset="0"/>
                <a:cs typeface="Arial" panose="020B0604020202020204" pitchFamily="34" charset="0"/>
              </a:rPr>
              <a:t>; 215-656-5916</a:t>
            </a:r>
          </a:p>
        </p:txBody>
      </p:sp>
      <p:pic>
        <p:nvPicPr>
          <p:cNvPr id="788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1392" y="309348"/>
            <a:ext cx="1287672" cy="21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63</a:t>
            </a:fld>
            <a:endParaRPr lang="en-US" altLang="en-US" sz="900" b="1">
              <a:solidFill>
                <a:schemeClr val="bg1"/>
              </a:solidFill>
              <a:latin typeface="Arial" charset="0"/>
            </a:endParaRPr>
          </a:p>
        </p:txBody>
      </p:sp>
    </p:spTree>
    <p:extLst>
      <p:ext uri="{BB962C8B-B14F-4D97-AF65-F5344CB8AC3E}">
        <p14:creationId xmlns:p14="http://schemas.microsoft.com/office/powerpoint/2010/main" val="860046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txBox="1">
            <a:spLocks/>
          </p:cNvSpPr>
          <p:nvPr/>
        </p:nvSpPr>
        <p:spPr bwMode="auto">
          <a:xfrm>
            <a:off x="228600" y="279401"/>
            <a:ext cx="855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a:latin typeface="Arial" panose="020B0604020202020204" pitchFamily="34" charset="0"/>
              </a:rPr>
              <a:t>Training Feedback</a:t>
            </a:r>
          </a:p>
        </p:txBody>
      </p:sp>
      <p:sp>
        <p:nvSpPr>
          <p:cNvPr id="6" name="Content Placeholder 2"/>
          <p:cNvSpPr txBox="1">
            <a:spLocks/>
          </p:cNvSpPr>
          <p:nvPr/>
        </p:nvSpPr>
        <p:spPr>
          <a:xfrm>
            <a:off x="228600" y="1570567"/>
            <a:ext cx="8686800" cy="4830233"/>
          </a:xfrm>
          <a:prstGeom prst="rect">
            <a:avLst/>
          </a:prstGeom>
        </p:spPr>
        <p:txBody>
          <a:bodyPr/>
          <a:lstStyle>
            <a:lvl1pPr marL="230188" indent="-230188" algn="l" defTabSz="457200" rtl="0" eaLnBrk="1" latinLnBrk="0" hangingPunct="1">
              <a:spcBef>
                <a:spcPct val="20000"/>
              </a:spcBef>
              <a:buSzPct val="80000"/>
              <a:buFont typeface="Arial"/>
              <a:buChar char="•"/>
              <a:defRPr sz="2700" kern="1200" baseline="0">
                <a:solidFill>
                  <a:schemeClr val="tx1"/>
                </a:solidFill>
                <a:latin typeface="Georgia" panose="02040502050405020303" pitchFamily="18" charset="0"/>
                <a:ea typeface="+mn-ea"/>
                <a:cs typeface="Arial"/>
              </a:defRPr>
            </a:lvl1pPr>
            <a:lvl2pPr marL="404813" indent="-174625" algn="l" defTabSz="457200" rtl="0" eaLnBrk="1" latinLnBrk="0" hangingPunct="1">
              <a:spcBef>
                <a:spcPct val="20000"/>
              </a:spcBef>
              <a:buSzPct val="75000"/>
              <a:buFont typeface="Arial" pitchFamily="34" charset="0"/>
              <a:buChar char="−"/>
              <a:defRPr sz="2300" kern="1200" baseline="0">
                <a:solidFill>
                  <a:schemeClr val="tx1"/>
                </a:solidFill>
                <a:latin typeface="Georgia" panose="02040502050405020303" pitchFamily="18" charset="0"/>
                <a:ea typeface="+mn-ea"/>
                <a:cs typeface="Arial"/>
              </a:defRPr>
            </a:lvl2pPr>
            <a:lvl3pPr marL="623888" indent="-163513" algn="l" defTabSz="457200" rtl="0" eaLnBrk="1" latinLnBrk="0" hangingPunct="1">
              <a:spcBef>
                <a:spcPct val="20000"/>
              </a:spcBef>
              <a:buSzPct val="80000"/>
              <a:buFont typeface="Wingdings" pitchFamily="2" charset="2"/>
              <a:buChar char="§"/>
              <a:defRPr sz="2100" kern="1200" baseline="0">
                <a:solidFill>
                  <a:schemeClr val="tx1"/>
                </a:solidFill>
                <a:latin typeface="Georgia" panose="02040502050405020303" pitchFamily="18" charset="0"/>
                <a:ea typeface="+mn-ea"/>
                <a:cs typeface="Arial"/>
              </a:defRPr>
            </a:lvl3pPr>
            <a:lvl4pPr marL="854075" indent="-230188" algn="l" defTabSz="457200" rtl="0" eaLnBrk="1" latinLnBrk="0" hangingPunct="1">
              <a:spcBef>
                <a:spcPct val="20000"/>
              </a:spcBef>
              <a:buFont typeface="Arial"/>
              <a:buChar char="–"/>
              <a:defRPr sz="1100" kern="1200">
                <a:solidFill>
                  <a:srgbClr val="535353"/>
                </a:solidFill>
                <a:latin typeface="Georgia" panose="02040502050405020303" pitchFamily="18" charset="0"/>
                <a:ea typeface="+mn-ea"/>
                <a:cs typeface="Arial"/>
              </a:defRPr>
            </a:lvl4pPr>
            <a:lvl5pPr marL="2057400" indent="-228600" algn="l" defTabSz="457200" rtl="0" eaLnBrk="1" latinLnBrk="0" hangingPunct="1">
              <a:spcBef>
                <a:spcPct val="20000"/>
              </a:spcBef>
              <a:buFont typeface="Arial"/>
              <a:buChar char="»"/>
              <a:defRPr sz="1200" kern="1200">
                <a:solidFill>
                  <a:srgbClr val="535353"/>
                </a:solidFill>
                <a:latin typeface="Georgia" panose="020405020504050203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2800" dirty="0" smtClean="0">
                <a:latin typeface="Arial" panose="020B0604020202020204" pitchFamily="34" charset="0"/>
                <a:cs typeface="Arial" panose="020B0604020202020204" pitchFamily="34" charset="0"/>
              </a:rPr>
              <a:t>To improve our training, we ask all participants to complete an online session evaluation</a:t>
            </a:r>
          </a:p>
          <a:p>
            <a:pPr>
              <a:defRPr/>
            </a:pPr>
            <a:endParaRPr lang="en-US" sz="800"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Go to </a:t>
            </a:r>
            <a:r>
              <a:rPr lang="en-US" sz="2800" i="1" u="sng" dirty="0">
                <a:latin typeface="Arial" panose="020B0604020202020204" pitchFamily="34" charset="0"/>
                <a:cs typeface="Arial" panose="020B0604020202020204" pitchFamily="34" charset="0"/>
                <a:hlinkClick r:id="rId3"/>
              </a:rPr>
              <a:t>https://</a:t>
            </a:r>
            <a:r>
              <a:rPr lang="en-US" sz="2800" i="1" u="sng" dirty="0" smtClean="0">
                <a:latin typeface="Arial" panose="020B0604020202020204" pitchFamily="34" charset="0"/>
                <a:cs typeface="Arial" panose="020B0604020202020204" pitchFamily="34" charset="0"/>
                <a:hlinkClick r:id="rId3"/>
              </a:rPr>
              <a:t>www.surveymonkey.com/s/AmberJohnson</a:t>
            </a:r>
            <a:r>
              <a:rPr lang="en-US" sz="2800" i="1" u="sng"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Additional </a:t>
            </a:r>
            <a:r>
              <a:rPr lang="en-US" sz="2800" dirty="0">
                <a:latin typeface="Arial" panose="020B0604020202020204" pitchFamily="34" charset="0"/>
                <a:cs typeface="Arial" panose="020B0604020202020204" pitchFamily="34" charset="0"/>
              </a:rPr>
              <a:t>feedback about training can be directed to </a:t>
            </a:r>
            <a:r>
              <a:rPr lang="en-US" sz="2800" dirty="0">
                <a:latin typeface="Arial" panose="020B0604020202020204" pitchFamily="34" charset="0"/>
                <a:cs typeface="Arial" panose="020B0604020202020204" pitchFamily="34" charset="0"/>
                <a:hlinkClick r:id="rId4"/>
              </a:rPr>
              <a:t>JoAnn.Borel@ed.gov</a:t>
            </a:r>
            <a:r>
              <a:rPr lang="en-US" sz="2800" dirty="0">
                <a:latin typeface="Arial" panose="020B0604020202020204" pitchFamily="34" charset="0"/>
                <a:cs typeface="Arial" panose="020B0604020202020204" pitchFamily="34" charset="0"/>
              </a:rPr>
              <a:t>; 409-579-3776 </a:t>
            </a:r>
          </a:p>
          <a:p>
            <a:pPr marL="0" indent="0">
              <a:buFont typeface="Arial" charset="0"/>
              <a:buNone/>
              <a:defRPr/>
            </a:pPr>
            <a:endParaRPr lang="en-US" dirty="0">
              <a:solidFill>
                <a:srgbClr val="535353"/>
              </a:solidFill>
            </a:endParaRPr>
          </a:p>
        </p:txBody>
      </p:sp>
      <p:sp>
        <p:nvSpPr>
          <p:cNvPr id="7"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64</a:t>
            </a:fld>
            <a:endParaRPr lang="en-US" altLang="en-US" sz="900" b="1">
              <a:solidFill>
                <a:schemeClr val="bg1"/>
              </a:solidFill>
              <a:latin typeface="Arial" charset="0"/>
            </a:endParaRPr>
          </a:p>
        </p:txBody>
      </p:sp>
    </p:spTree>
    <p:extLst>
      <p:ext uri="{BB962C8B-B14F-4D97-AF65-F5344CB8AC3E}">
        <p14:creationId xmlns:p14="http://schemas.microsoft.com/office/powerpoint/2010/main" val="3635983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2220385"/>
            <a:ext cx="9144000" cy="1017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sz="6000" b="1" dirty="0" smtClean="0">
                <a:latin typeface="Arial" panose="020B0604020202020204" pitchFamily="34" charset="0"/>
                <a:cs typeface="Arial" panose="020B0604020202020204" pitchFamily="34" charset="0"/>
              </a:rPr>
              <a:t>Thank You</a:t>
            </a:r>
            <a:endParaRPr lang="en-GB" altLang="en-US" sz="4000" b="1" dirty="0" smtClean="0">
              <a:latin typeface="Arial" panose="020B0604020202020204" pitchFamily="34" charset="0"/>
              <a:cs typeface="Arial" panose="020B0604020202020204" pitchFamily="34" charset="0"/>
            </a:endParaRPr>
          </a:p>
        </p:txBody>
      </p:sp>
      <p:sp>
        <p:nvSpPr>
          <p:cNvPr id="3"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65</a:t>
            </a:fld>
            <a:endParaRPr lang="en-US" altLang="en-US" sz="900" b="1">
              <a:solidFill>
                <a:schemeClr val="bg1"/>
              </a:solidFill>
              <a:latin typeface="Arial" charset="0"/>
            </a:endParaRPr>
          </a:p>
        </p:txBody>
      </p:sp>
    </p:spTree>
    <p:extLst>
      <p:ext uri="{BB962C8B-B14F-4D97-AF65-F5344CB8AC3E}">
        <p14:creationId xmlns:p14="http://schemas.microsoft.com/office/powerpoint/2010/main" val="103495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152400" y="38100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800" b="1" dirty="0" smtClean="0">
                <a:latin typeface="Arial" charset="0"/>
                <a:cs typeface="Arial" charset="0"/>
              </a:rPr>
              <a:t>Early FAFSA/Prior-Prior Year:  Issues  </a:t>
            </a:r>
          </a:p>
        </p:txBody>
      </p:sp>
      <p:sp>
        <p:nvSpPr>
          <p:cNvPr id="14339" name="Content Placeholder 2"/>
          <p:cNvSpPr>
            <a:spLocks noGrp="1"/>
          </p:cNvSpPr>
          <p:nvPr>
            <p:ph idx="4294967295"/>
          </p:nvPr>
        </p:nvSpPr>
        <p:spPr bwMode="auto">
          <a:xfrm>
            <a:off x="-152400" y="990600"/>
            <a:ext cx="92964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u="sng" smtClean="0">
                <a:latin typeface="Arial" charset="0"/>
                <a:cs typeface="Arial" charset="0"/>
              </a:rPr>
              <a:t>Materials and Resources for Outreach</a:t>
            </a:r>
          </a:p>
          <a:p>
            <a:endParaRPr lang="en-US" altLang="en-US" sz="800" smtClean="0">
              <a:latin typeface="Arial" charset="0"/>
              <a:cs typeface="Arial" charset="0"/>
            </a:endParaRPr>
          </a:p>
          <a:p>
            <a:pPr lvl="1"/>
            <a:r>
              <a:rPr lang="en-US" altLang="en-US" b="1" smtClean="0">
                <a:latin typeface="Arial" charset="0"/>
                <a:cs typeface="Arial" charset="0"/>
              </a:rPr>
              <a:t>FAFSA</a:t>
            </a:r>
            <a:r>
              <a:rPr lang="en-US" altLang="en-US" smtClean="0">
                <a:latin typeface="Arial" charset="0"/>
                <a:cs typeface="Arial" charset="0"/>
              </a:rPr>
              <a:t>: FinancialAidToolkit.ed.gov/fafsa </a:t>
            </a:r>
          </a:p>
          <a:p>
            <a:pPr lvl="1"/>
            <a:r>
              <a:rPr lang="en-US" altLang="en-US" b="1" smtClean="0">
                <a:latin typeface="Arial" charset="0"/>
                <a:cs typeface="Arial" charset="0"/>
              </a:rPr>
              <a:t>Resources</a:t>
            </a:r>
            <a:r>
              <a:rPr lang="en-US" altLang="en-US" smtClean="0">
                <a:latin typeface="Arial" charset="0"/>
                <a:cs typeface="Arial" charset="0"/>
              </a:rPr>
              <a:t>: FinancialAidToolkit.ed.gov/resources</a:t>
            </a:r>
          </a:p>
          <a:p>
            <a:pPr lvl="1"/>
            <a:r>
              <a:rPr lang="en-US" altLang="en-US" b="1" smtClean="0">
                <a:latin typeface="Arial" charset="0"/>
                <a:cs typeface="Arial" charset="0"/>
              </a:rPr>
              <a:t>FAFSA Changes</a:t>
            </a:r>
            <a:r>
              <a:rPr lang="en-US" altLang="en-US" smtClean="0">
                <a:latin typeface="Arial" charset="0"/>
                <a:cs typeface="Arial" charset="0"/>
              </a:rPr>
              <a:t>: FinancialAidToolkit.ed.gov/fafsa-changes </a:t>
            </a:r>
          </a:p>
          <a:p>
            <a:pPr lvl="2"/>
            <a:r>
              <a:rPr lang="en-US" altLang="en-US" smtClean="0">
                <a:latin typeface="Arial" charset="0"/>
                <a:cs typeface="Arial" charset="0"/>
              </a:rPr>
              <a:t>Talking points </a:t>
            </a:r>
          </a:p>
          <a:p>
            <a:pPr lvl="2"/>
            <a:r>
              <a:rPr lang="en-US" altLang="en-US" smtClean="0">
                <a:latin typeface="Arial" charset="0"/>
                <a:cs typeface="Arial" charset="0"/>
              </a:rPr>
              <a:t>Table of FAFSA launch dates and tax years </a:t>
            </a:r>
          </a:p>
          <a:p>
            <a:pPr lvl="2"/>
            <a:r>
              <a:rPr lang="en-US" altLang="en-US" smtClean="0">
                <a:latin typeface="Arial" charset="0"/>
                <a:cs typeface="Arial" charset="0"/>
              </a:rPr>
              <a:t>Fact sheets for counselors and parents &amp; college students </a:t>
            </a:r>
          </a:p>
          <a:p>
            <a:pPr lvl="2"/>
            <a:r>
              <a:rPr lang="en-US" altLang="en-US" smtClean="0">
                <a:latin typeface="Arial" charset="0"/>
                <a:cs typeface="Arial" charset="0"/>
              </a:rPr>
              <a:t>Outreach calendar </a:t>
            </a:r>
          </a:p>
          <a:p>
            <a:pPr lvl="2"/>
            <a:r>
              <a:rPr lang="en-US" altLang="en-US" smtClean="0">
                <a:latin typeface="Arial" charset="0"/>
                <a:cs typeface="Arial" charset="0"/>
              </a:rPr>
              <a:t>PowerPoint presentations </a:t>
            </a:r>
          </a:p>
          <a:p>
            <a:pPr lvl="2"/>
            <a:r>
              <a:rPr lang="en-US" altLang="en-US" smtClean="0">
                <a:latin typeface="Arial" charset="0"/>
                <a:cs typeface="Arial" charset="0"/>
              </a:rPr>
              <a:t>Information about upcoming webinars </a:t>
            </a:r>
          </a:p>
          <a:p>
            <a:pPr lvl="3"/>
            <a:endParaRPr lang="en-US" altLang="en-US" sz="1600" u="sng" smtClean="0">
              <a:latin typeface="Arial" charset="0"/>
              <a:cs typeface="Arial"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6</a:t>
            </a:fld>
            <a:endParaRPr lang="en-US" altLang="en-US" sz="900" b="1">
              <a:solidFill>
                <a:schemeClr val="bg1"/>
              </a:solidFill>
              <a:latin typeface="Arial" charset="0"/>
            </a:endParaRPr>
          </a:p>
        </p:txBody>
      </p:sp>
    </p:spTree>
    <p:extLst>
      <p:ext uri="{BB962C8B-B14F-4D97-AF65-F5344CB8AC3E}">
        <p14:creationId xmlns:p14="http://schemas.microsoft.com/office/powerpoint/2010/main" val="92640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idx="4294967295"/>
          </p:nvPr>
        </p:nvSpPr>
        <p:spPr bwMode="auto">
          <a:xfrm>
            <a:off x="133350" y="381000"/>
            <a:ext cx="870585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4000" b="1" dirty="0" smtClean="0">
                <a:latin typeface="Arial" charset="0"/>
                <a:cs typeface="Arial" charset="0"/>
              </a:rPr>
              <a:t>Enhanced FAFSA Instructions</a:t>
            </a:r>
          </a:p>
        </p:txBody>
      </p:sp>
      <p:sp>
        <p:nvSpPr>
          <p:cNvPr id="10243" name="TextBox 2"/>
          <p:cNvSpPr txBox="1">
            <a:spLocks noChangeArrowheads="1"/>
          </p:cNvSpPr>
          <p:nvPr/>
        </p:nvSpPr>
        <p:spPr bwMode="auto">
          <a:xfrm>
            <a:off x="157163" y="1157288"/>
            <a:ext cx="86868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Arial" panose="020B0604020202020204" pitchFamily="34" charset="0"/>
              <a:buChar char="•"/>
              <a:defRPr/>
            </a:pPr>
            <a:r>
              <a:rPr lang="en-US" altLang="en-US" sz="2800" dirty="0" smtClean="0">
                <a:latin typeface="Arial" panose="020B0604020202020204" pitchFamily="34" charset="0"/>
                <a:cs typeface="Arial" panose="020B0604020202020204" pitchFamily="34" charset="0"/>
              </a:rPr>
              <a:t>Which FAFSA should you complete?</a:t>
            </a:r>
          </a:p>
          <a:p>
            <a:pPr marL="342900" indent="-342900" eaLnBrk="1" hangingPunct="1">
              <a:buFont typeface="Arial" panose="020B0604020202020204" pitchFamily="34" charset="0"/>
              <a:buChar char="•"/>
              <a:defRPr/>
            </a:pPr>
            <a:endParaRPr lang="en-US" altLang="en-US" sz="28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2800" dirty="0" smtClean="0">
                <a:latin typeface="Arial" panose="020B0604020202020204" pitchFamily="34" charset="0"/>
                <a:cs typeface="Arial" panose="020B0604020202020204" pitchFamily="34" charset="0"/>
              </a:rPr>
              <a:t>For which tax year should you report income and tax information?</a:t>
            </a:r>
          </a:p>
          <a:p>
            <a:pPr marL="342900" indent="-342900" eaLnBrk="1" hangingPunct="1">
              <a:buFont typeface="Arial" panose="020B0604020202020204" pitchFamily="34" charset="0"/>
              <a:buChar char="•"/>
              <a:defRPr/>
            </a:pPr>
            <a:endParaRPr lang="en-US" altLang="en-US" sz="28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2800" dirty="0" smtClean="0">
                <a:latin typeface="Arial" panose="020B0604020202020204" pitchFamily="34" charset="0"/>
                <a:cs typeface="Arial" panose="020B0604020202020204" pitchFamily="34" charset="0"/>
              </a:rPr>
              <a:t>What should you do when your current marital status doesn’t match the way you filed your tax return?</a:t>
            </a:r>
          </a:p>
          <a:p>
            <a:pPr marL="342900" indent="-342900" eaLnBrk="1" hangingPunct="1">
              <a:buFont typeface="Arial" panose="020B0604020202020204" pitchFamily="34" charset="0"/>
              <a:buChar char="•"/>
              <a:defRPr/>
            </a:pPr>
            <a:endParaRPr lang="en-US" altLang="en-US" sz="28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2800" dirty="0" smtClean="0">
                <a:latin typeface="Arial" panose="020B0604020202020204" pitchFamily="34" charset="0"/>
                <a:cs typeface="Arial" panose="020B0604020202020204" pitchFamily="34" charset="0"/>
              </a:rPr>
              <a:t>Why should you use the IRS Data Retrieval Tool?</a:t>
            </a:r>
          </a:p>
          <a:p>
            <a:pPr marL="342900" indent="-342900" eaLnBrk="1" hangingPunct="1">
              <a:buFont typeface="Arial" panose="020B0604020202020204" pitchFamily="34" charset="0"/>
              <a:buChar char="•"/>
              <a:defRPr/>
            </a:pPr>
            <a:endParaRPr lang="en-US" altLang="en-US" sz="2800" dirty="0" smtClean="0">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Ø"/>
              <a:defRPr/>
            </a:pPr>
            <a:endParaRPr lang="en-US" altLang="en-US" sz="2800" dirty="0" smtClean="0">
              <a:solidFill>
                <a:schemeClr val="tx1">
                  <a:lumMod val="65000"/>
                  <a:lumOff val="35000"/>
                </a:schemeClr>
              </a:solidFill>
              <a:latin typeface="Constantia" panose="02030602050306030303" pitchFamily="18" charset="0"/>
            </a:endParaRP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7</a:t>
            </a:fld>
            <a:endParaRPr lang="en-US" altLang="en-US" sz="900" b="1">
              <a:solidFill>
                <a:schemeClr val="bg1"/>
              </a:solidFill>
              <a:latin typeface="Arial" charset="0"/>
            </a:endParaRPr>
          </a:p>
        </p:txBody>
      </p:sp>
    </p:spTree>
    <p:extLst>
      <p:ext uri="{BB962C8B-B14F-4D97-AF65-F5344CB8AC3E}">
        <p14:creationId xmlns:p14="http://schemas.microsoft.com/office/powerpoint/2010/main" val="34243608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bwMode="auto">
          <a:xfrm>
            <a:off x="0" y="1066800"/>
            <a:ext cx="9144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pPr>
            <a:r>
              <a:rPr lang="en-US" altLang="en-US" dirty="0" smtClean="0">
                <a:latin typeface="Arial" charset="0"/>
                <a:cs typeface="Arial" charset="0"/>
              </a:rPr>
              <a:t>We’ve heard your concerns about….</a:t>
            </a:r>
          </a:p>
          <a:p>
            <a:pPr lvl="1">
              <a:buFont typeface="Arial" charset="0"/>
              <a:buChar char="•"/>
            </a:pPr>
            <a:r>
              <a:rPr lang="en-US" altLang="en-US" sz="3000" dirty="0" smtClean="0">
                <a:latin typeface="Arial" charset="0"/>
                <a:cs typeface="Arial" charset="0"/>
              </a:rPr>
              <a:t>Professional Judgement (GEN-16-03)</a:t>
            </a:r>
          </a:p>
          <a:p>
            <a:pPr lvl="2"/>
            <a:r>
              <a:rPr lang="en-US" altLang="en-US" sz="2600" dirty="0" smtClean="0">
                <a:latin typeface="Arial" charset="0"/>
                <a:cs typeface="Arial" charset="0"/>
              </a:rPr>
              <a:t>Reminded schools of their ability to use PJ and encourages schools to use PJ when appropriate (and properly document)</a:t>
            </a:r>
          </a:p>
          <a:p>
            <a:pPr lvl="2"/>
            <a:r>
              <a:rPr lang="en-US" altLang="en-US" sz="2600" dirty="0" smtClean="0">
                <a:latin typeface="Arial" charset="0"/>
                <a:cs typeface="Arial" charset="0"/>
              </a:rPr>
              <a:t>ED acknowledges likely increase in use of PJ</a:t>
            </a:r>
          </a:p>
          <a:p>
            <a:pPr lvl="2"/>
            <a:r>
              <a:rPr lang="en-US" altLang="en-US" sz="2600" dirty="0" smtClean="0">
                <a:latin typeface="Arial" charset="0"/>
                <a:cs typeface="Arial" charset="0"/>
              </a:rPr>
              <a:t>ED will modify risk-based compliance models to account for PJ increase</a:t>
            </a:r>
          </a:p>
          <a:p>
            <a:pPr lvl="2"/>
            <a:r>
              <a:rPr lang="en-US" altLang="en-US" sz="2600" dirty="0" smtClean="0">
                <a:latin typeface="Arial" charset="0"/>
                <a:cs typeface="Arial" charset="0"/>
              </a:rPr>
              <a:t>Reminded schools to set Professional Judgment Flag to 1 (EFC Adjustment Processed) to indicate that the CPS submission was the result of a PJ determination</a:t>
            </a:r>
          </a:p>
          <a:p>
            <a:pPr lvl="2"/>
            <a:endParaRPr lang="en-US" altLang="en-US" dirty="0" smtClean="0">
              <a:latin typeface="Arial" charset="0"/>
              <a:cs typeface="Arial" charset="0"/>
            </a:endParaRPr>
          </a:p>
          <a:p>
            <a:pPr lvl="1">
              <a:buFont typeface="Arial" charset="0"/>
              <a:buChar char="•"/>
            </a:pPr>
            <a:endParaRPr lang="en-US" altLang="en-US" dirty="0" smtClean="0">
              <a:latin typeface="Arial" charset="0"/>
              <a:cs typeface="Arial" charset="0"/>
            </a:endParaRPr>
          </a:p>
        </p:txBody>
      </p:sp>
      <p:sp>
        <p:nvSpPr>
          <p:cNvPr id="16388" name="Title 1"/>
          <p:cNvSpPr txBox="1">
            <a:spLocks/>
          </p:cNvSpPr>
          <p:nvPr/>
        </p:nvSpPr>
        <p:spPr bwMode="auto">
          <a:xfrm>
            <a:off x="0" y="381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sz="3800" b="1">
                <a:latin typeface="Arial" charset="0"/>
              </a:rPr>
              <a:t>Early FAFSA/Prior-Prior Year:  Issues  </a:t>
            </a:r>
          </a:p>
        </p:txBody>
      </p:sp>
      <p:sp>
        <p:nvSpPr>
          <p:cNvPr id="5" name="Slide Number Placeholder 4"/>
          <p:cNvSpPr txBox="1">
            <a:spLocks noGrp="1"/>
          </p:cNvSpPr>
          <p:nvPr/>
        </p:nvSpPr>
        <p:spPr bwMode="auto">
          <a:xfrm>
            <a:off x="-304800" y="6502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fld id="{8369A2DA-63C2-4815-BD7F-811F2BB854FE}" type="slidenum">
              <a:rPr lang="en-US" altLang="en-US" sz="900" b="1">
                <a:solidFill>
                  <a:schemeClr val="bg1"/>
                </a:solidFill>
                <a:latin typeface="Arial" charset="0"/>
              </a:rPr>
              <a:pPr algn="ctr" eaLnBrk="1" hangingPunct="1"/>
              <a:t>8</a:t>
            </a:fld>
            <a:endParaRPr lang="en-US" altLang="en-US" sz="900" b="1">
              <a:solidFill>
                <a:schemeClr val="bg1"/>
              </a:solidFill>
              <a:latin typeface="Arial" charset="0"/>
            </a:endParaRPr>
          </a:p>
        </p:txBody>
      </p:sp>
    </p:spTree>
    <p:extLst>
      <p:ext uri="{BB962C8B-B14F-4D97-AF65-F5344CB8AC3E}">
        <p14:creationId xmlns:p14="http://schemas.microsoft.com/office/powerpoint/2010/main" val="2114762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PPT Blu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Blue 2012</Template>
  <TotalTime>11132</TotalTime>
  <Words>3932</Words>
  <Application>Microsoft Office PowerPoint</Application>
  <PresentationFormat>On-screen Show (4:3)</PresentationFormat>
  <Paragraphs>618</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PPT Blue 2012</vt:lpstr>
      <vt:lpstr>Federal Update </vt:lpstr>
      <vt:lpstr>Agenda</vt:lpstr>
      <vt:lpstr>PowerPoint Presentation</vt:lpstr>
      <vt:lpstr>2017-2018 Application Changes </vt:lpstr>
      <vt:lpstr>Early FAFSA/Prior-Prior Year:  Issues  </vt:lpstr>
      <vt:lpstr>2017–18 FAFSA Changes</vt:lpstr>
      <vt:lpstr>Early FAFSA/Prior-Prior Year:  Issues  </vt:lpstr>
      <vt:lpstr>Enhanced FAFSA Instructions</vt:lpstr>
      <vt:lpstr>PowerPoint Presentation</vt:lpstr>
      <vt:lpstr>PowerPoint Presentation</vt:lpstr>
      <vt:lpstr>GEN-16-14: Conflicting Information</vt:lpstr>
      <vt:lpstr>GEN-16-14: Conflicting Information</vt:lpstr>
      <vt:lpstr>GEN-16-14: Conflicting Information</vt:lpstr>
      <vt:lpstr>GEN-16-14: Conflicting Information</vt:lpstr>
      <vt:lpstr>GEN-16-14: Conflicting Information</vt:lpstr>
      <vt:lpstr>GEN-16-14: Conflicting Information</vt:lpstr>
      <vt:lpstr>GEN-16-14: Conflicting Information</vt:lpstr>
      <vt:lpstr>GEN-16-14: Conflicting Information</vt:lpstr>
      <vt:lpstr>PowerPoint Presentation</vt:lpstr>
      <vt:lpstr>GEN-16-14: Conflicting Information</vt:lpstr>
      <vt:lpstr>GEN-16-14: Conflicting Information</vt:lpstr>
      <vt:lpstr>PowerPoint Presentation</vt:lpstr>
      <vt:lpstr>Early FAFSA/Prior-Prior Year:  Items  </vt:lpstr>
      <vt:lpstr>2017-18 Pell Grant </vt:lpstr>
      <vt:lpstr>2017-18 Pell Grant </vt:lpstr>
      <vt:lpstr>Priority Deadlines</vt:lpstr>
      <vt:lpstr>2017-2018 Verification    </vt:lpstr>
      <vt:lpstr> 4/1/16 Federal Register</vt:lpstr>
      <vt:lpstr> 4/1/16 Federal Register</vt:lpstr>
      <vt:lpstr> 2017-2018 Verification</vt:lpstr>
      <vt:lpstr> 2017-2018 Verification</vt:lpstr>
      <vt:lpstr>Suggested Text – EA 7/29/16</vt:lpstr>
      <vt:lpstr>PowerPoint Presentation</vt:lpstr>
      <vt:lpstr>PowerPoint Presentation</vt:lpstr>
      <vt:lpstr>IRS “Get Transcript Online”</vt:lpstr>
      <vt:lpstr> Gainful Employment     </vt:lpstr>
      <vt:lpstr> </vt:lpstr>
      <vt:lpstr>GE Completers List Webinars</vt:lpstr>
      <vt:lpstr> </vt:lpstr>
      <vt:lpstr>Other Possible Disclosures</vt:lpstr>
      <vt:lpstr>GE Electronic Announcements</vt:lpstr>
      <vt:lpstr>GE Electronic Announcements</vt:lpstr>
      <vt:lpstr> RegulatoryActivity      </vt:lpstr>
      <vt:lpstr>Borrower Defense - PROPOSED</vt:lpstr>
      <vt:lpstr>NPRM – 7/25/16 (PROPOSED)</vt:lpstr>
      <vt:lpstr>PowerPoint Presentation</vt:lpstr>
      <vt:lpstr>Dear Colleague Letters</vt:lpstr>
      <vt:lpstr>Dear Colleague Letters</vt:lpstr>
      <vt:lpstr>Dear Colleague Letters</vt:lpstr>
      <vt:lpstr>Dear Colleague Letters</vt:lpstr>
      <vt:lpstr>Electronic Announcements</vt:lpstr>
      <vt:lpstr>Electronic Announcements</vt:lpstr>
      <vt:lpstr>Electronic Announcements</vt:lpstr>
      <vt:lpstr>PowerPoint Presentation</vt:lpstr>
      <vt:lpstr>Electronic Announcements</vt:lpstr>
      <vt:lpstr>Electronic Announcements</vt:lpstr>
      <vt:lpstr>Electronic Announcements</vt:lpstr>
      <vt:lpstr>PowerPoint Presentation</vt:lpstr>
      <vt:lpstr>Upcoming Training</vt:lpstr>
      <vt:lpstr>PowerPoint Presentation</vt:lpstr>
      <vt:lpstr>PowerPoint Presentation</vt:lpstr>
      <vt:lpstr>Quick Takes Videos</vt:lpstr>
      <vt:lpstr>ED Contacts</vt:lpstr>
      <vt:lpstr>PowerPoint Presentation</vt:lpstr>
      <vt:lpstr>PowerPoint Presentation</vt:lpstr>
      <vt:lpstr>PowerPoint Presentation</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Placeholder</dc:title>
  <dc:creator>Angela D Smith</dc:creator>
  <cp:lastModifiedBy>Johnson, Amber</cp:lastModifiedBy>
  <cp:revision>554</cp:revision>
  <cp:lastPrinted>2016-03-10T20:20:10Z</cp:lastPrinted>
  <dcterms:created xsi:type="dcterms:W3CDTF">2012-01-10T20:30:53Z</dcterms:created>
  <dcterms:modified xsi:type="dcterms:W3CDTF">2016-10-20T14:56:43Z</dcterms:modified>
</cp:coreProperties>
</file>